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3" r:id="rId5"/>
  </p:sldMasterIdLst>
  <p:notesMasterIdLst>
    <p:notesMasterId r:id="rId60"/>
  </p:notesMasterIdLst>
  <p:handoutMasterIdLst>
    <p:handoutMasterId r:id="rId61"/>
  </p:handoutMasterIdLst>
  <p:sldIdLst>
    <p:sldId id="317" r:id="rId6"/>
    <p:sldId id="314" r:id="rId7"/>
    <p:sldId id="383" r:id="rId8"/>
    <p:sldId id="312" r:id="rId9"/>
    <p:sldId id="315" r:id="rId10"/>
    <p:sldId id="316" r:id="rId11"/>
    <p:sldId id="384" r:id="rId12"/>
    <p:sldId id="385" r:id="rId13"/>
    <p:sldId id="386" r:id="rId14"/>
    <p:sldId id="387" r:id="rId15"/>
    <p:sldId id="388" r:id="rId16"/>
    <p:sldId id="389" r:id="rId17"/>
    <p:sldId id="391" r:id="rId18"/>
    <p:sldId id="390" r:id="rId19"/>
    <p:sldId id="392" r:id="rId20"/>
    <p:sldId id="393" r:id="rId21"/>
    <p:sldId id="394" r:id="rId22"/>
    <p:sldId id="395" r:id="rId23"/>
    <p:sldId id="396" r:id="rId24"/>
    <p:sldId id="397" r:id="rId25"/>
    <p:sldId id="398" r:id="rId26"/>
    <p:sldId id="399" r:id="rId27"/>
    <p:sldId id="400" r:id="rId28"/>
    <p:sldId id="401" r:id="rId29"/>
    <p:sldId id="341" r:id="rId30"/>
    <p:sldId id="433" r:id="rId31"/>
    <p:sldId id="402" r:id="rId32"/>
    <p:sldId id="403" r:id="rId33"/>
    <p:sldId id="404" r:id="rId34"/>
    <p:sldId id="405" r:id="rId35"/>
    <p:sldId id="406" r:id="rId36"/>
    <p:sldId id="407" r:id="rId37"/>
    <p:sldId id="410" r:id="rId38"/>
    <p:sldId id="412" r:id="rId39"/>
    <p:sldId id="413" r:id="rId40"/>
    <p:sldId id="414" r:id="rId41"/>
    <p:sldId id="415" r:id="rId42"/>
    <p:sldId id="416" r:id="rId43"/>
    <p:sldId id="417" r:id="rId44"/>
    <p:sldId id="418" r:id="rId45"/>
    <p:sldId id="419" r:id="rId46"/>
    <p:sldId id="420" r:id="rId47"/>
    <p:sldId id="421" r:id="rId48"/>
    <p:sldId id="422" r:id="rId49"/>
    <p:sldId id="423" r:id="rId50"/>
    <p:sldId id="424" r:id="rId51"/>
    <p:sldId id="425" r:id="rId52"/>
    <p:sldId id="426" r:id="rId53"/>
    <p:sldId id="427" r:id="rId54"/>
    <p:sldId id="428" r:id="rId55"/>
    <p:sldId id="429" r:id="rId56"/>
    <p:sldId id="430" r:id="rId57"/>
    <p:sldId id="431" r:id="rId58"/>
    <p:sldId id="432"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ie Lefkowitz" initials="FL" lastIdx="101" clrIdx="0">
    <p:extLst>
      <p:ext uri="{19B8F6BF-5375-455C-9EA6-DF929625EA0E}">
        <p15:presenceInfo xmlns:p15="http://schemas.microsoft.com/office/powerpoint/2012/main" userId="S::flefkowitz@brunetgarcia.com::c69a0843-96bd-4e75-b3fc-e42fcde467e3" providerId="AD"/>
      </p:ext>
    </p:extLst>
  </p:cmAuthor>
  <p:cmAuthor id="2" name="Mark, Janice (CDC/DDNID/NCIPC/DIP)" initials="MJ(" lastIdx="7" clrIdx="1">
    <p:extLst>
      <p:ext uri="{19B8F6BF-5375-455C-9EA6-DF929625EA0E}">
        <p15:presenceInfo xmlns:p15="http://schemas.microsoft.com/office/powerpoint/2012/main" userId="S::opl2@cdc.gov::7561909b-6400-4561-b1b3-bec3292580ad" providerId="AD"/>
      </p:ext>
    </p:extLst>
  </p:cmAuthor>
  <p:cmAuthor id="3" name="Shakya, Iju (CDC/DDNID/NCIPC/DIP)" initials="SI(" lastIdx="254" clrIdx="2">
    <p:extLst>
      <p:ext uri="{19B8F6BF-5375-455C-9EA6-DF929625EA0E}">
        <p15:presenceInfo xmlns:p15="http://schemas.microsoft.com/office/powerpoint/2012/main" userId="S::ois6@cdc.gov::6e892633-c240-4e01-8203-833b30646c5d" providerId="AD"/>
      </p:ext>
    </p:extLst>
  </p:cmAuthor>
  <p:cmAuthor id="4" name="Bruner, Erin (CDC/DDNID/NCIPC/DIP)" initials="BE(" lastIdx="29" clrIdx="3">
    <p:extLst>
      <p:ext uri="{19B8F6BF-5375-455C-9EA6-DF929625EA0E}">
        <p15:presenceInfo xmlns:p15="http://schemas.microsoft.com/office/powerpoint/2012/main" userId="S::idi7@cdc.gov::936ecf31-bec9-43c3-bfdc-9703a874f2eb" providerId="AD"/>
      </p:ext>
    </p:extLst>
  </p:cmAuthor>
  <p:cmAuthor id="5" name="Lee, Robin (CDC/DDNID/NCIPC/DIP)" initials="LR(" lastIdx="28" clrIdx="4">
    <p:extLst>
      <p:ext uri="{19B8F6BF-5375-455C-9EA6-DF929625EA0E}">
        <p15:presenceInfo xmlns:p15="http://schemas.microsoft.com/office/powerpoint/2012/main" userId="S::rpl5@cdc.gov::e60c4865-e0fa-4e5b-bdc6-40ccf199a189" providerId="AD"/>
      </p:ext>
    </p:extLst>
  </p:cmAuthor>
  <p:cmAuthor id="6" name="Dellinger, Ann (CDC/DDNID/NCIPC/DIP)" initials="DA(" lastIdx="8" clrIdx="5">
    <p:extLst>
      <p:ext uri="{19B8F6BF-5375-455C-9EA6-DF929625EA0E}">
        <p15:presenceInfo xmlns:p15="http://schemas.microsoft.com/office/powerpoint/2012/main" userId="S::amd1@cdc.gov::ff5d5bcd-e927-4aa3-b627-bd9cd9a9f8b7" providerId="AD"/>
      </p:ext>
    </p:extLst>
  </p:cmAuthor>
  <p:cmAuthor id="7" name="Lisa Hines" initials="LH" lastIdx="14" clrIdx="6">
    <p:extLst>
      <p:ext uri="{19B8F6BF-5375-455C-9EA6-DF929625EA0E}">
        <p15:presenceInfo xmlns:p15="http://schemas.microsoft.com/office/powerpoint/2012/main" userId="S::zvn1@cdc.gov::87e4f372-aa8d-4197-873f-d80cdf26b253" providerId="AD"/>
      </p:ext>
    </p:extLst>
  </p:cmAuthor>
  <p:cmAuthor id="8" name="Mack, Karin (CDC/DDNID/NCIPC/DIP)" initials="MK(" lastIdx="14" clrIdx="7">
    <p:extLst>
      <p:ext uri="{19B8F6BF-5375-455C-9EA6-DF929625EA0E}">
        <p15:presenceInfo xmlns:p15="http://schemas.microsoft.com/office/powerpoint/2012/main" userId="S::kim9@cdc.gov::2281f384-dc4e-46ef-93a7-f16306acdbb3" providerId="AD"/>
      </p:ext>
    </p:extLst>
  </p:cmAuthor>
  <p:cmAuthor id="9" name="Qualters, Judy (CDC/DDNID/NCIPC/DIP)" initials="QJ(" lastIdx="6" clrIdx="8">
    <p:extLst>
      <p:ext uri="{19B8F6BF-5375-455C-9EA6-DF929625EA0E}">
        <p15:presenceInfo xmlns:p15="http://schemas.microsoft.com/office/powerpoint/2012/main" userId="S::jxq1@cdc.gov::35197aa8-ad38-4e23-8258-5c38b1542792" providerId="AD"/>
      </p:ext>
    </p:extLst>
  </p:cmAuthor>
  <p:cmAuthor id="10" name="Middlebrooks, Jennifer (CDC/DDNID/NCIPC/OD)" initials="MJ(" lastIdx="4" clrIdx="9">
    <p:extLst>
      <p:ext uri="{19B8F6BF-5375-455C-9EA6-DF929625EA0E}">
        <p15:presenceInfo xmlns:p15="http://schemas.microsoft.com/office/powerpoint/2012/main" userId="S::jod5@cdc.gov::2266fec8-c9a7-44b4-9186-82e5a3f2370b" providerId="AD"/>
      </p:ext>
    </p:extLst>
  </p:cmAuthor>
  <p:cmAuthor id="11" name="Sarah Langston" initials="SL" lastIdx="17" clrIdx="10">
    <p:extLst>
      <p:ext uri="{19B8F6BF-5375-455C-9EA6-DF929625EA0E}">
        <p15:presenceInfo xmlns:p15="http://schemas.microsoft.com/office/powerpoint/2012/main" userId="S::slangston@brunetgarcia.com::61beec21-e0da-44a5-8d79-90fc8ecc9748" providerId="AD"/>
      </p:ext>
    </p:extLst>
  </p:cmAuthor>
  <p:cmAuthor id="12" name="Eugenia Johnson" initials="EJ" lastIdx="9" clrIdx="11">
    <p:extLst>
      <p:ext uri="{19B8F6BF-5375-455C-9EA6-DF929625EA0E}">
        <p15:presenceInfo xmlns:p15="http://schemas.microsoft.com/office/powerpoint/2012/main" userId="S::ejohnson@brunetgarcia.com::7afa5fd4-d62c-49af-917a-f9c05903acf7" providerId="AD"/>
      </p:ext>
    </p:extLst>
  </p:cmAuthor>
  <p:cmAuthor id="13" name="Keenan Farrar" initials="KF" lastIdx="34" clrIdx="12">
    <p:extLst>
      <p:ext uri="{19B8F6BF-5375-455C-9EA6-DF929625EA0E}">
        <p15:presenceInfo xmlns:p15="http://schemas.microsoft.com/office/powerpoint/2012/main" userId="406fe6a504782cdd" providerId="Windows Live"/>
      </p:ext>
    </p:extLst>
  </p:cmAuthor>
  <p:cmAuthor id="14" name="JF Salazar" initials="JFS" lastIdx="27" clrIdx="13">
    <p:extLst>
      <p:ext uri="{19B8F6BF-5375-455C-9EA6-DF929625EA0E}">
        <p15:presenceInfo xmlns:p15="http://schemas.microsoft.com/office/powerpoint/2012/main" userId="JF Salazar" providerId="None"/>
      </p:ext>
    </p:extLst>
  </p:cmAuthor>
  <p:cmAuthor id="15" name="Dorigo, Leslie (CDC/DDNID/NCIPC/DIP)" initials="fus3" lastIdx="9" clrIdx="14">
    <p:extLst>
      <p:ext uri="{19B8F6BF-5375-455C-9EA6-DF929625EA0E}">
        <p15:presenceInfo xmlns:p15="http://schemas.microsoft.com/office/powerpoint/2012/main" userId="Dorigo, Leslie (CDC/DDNID/NCIPC/DIP)" providerId="None"/>
      </p:ext>
    </p:extLst>
  </p:cmAuthor>
  <p:cmAuthor id="16" name="Lisa Hines (NCIPC/DIP)" initials="LBH" lastIdx="12" clrIdx="15">
    <p:extLst>
      <p:ext uri="{19B8F6BF-5375-455C-9EA6-DF929625EA0E}">
        <p15:presenceInfo xmlns:p15="http://schemas.microsoft.com/office/powerpoint/2012/main" userId="Lisa Hines (NCIPC/DIP)" providerId="None"/>
      </p:ext>
    </p:extLst>
  </p:cmAuthor>
  <p:cmAuthor id="17" name="Holton, Kelly (CDC/DDNID/NCIPC/OD)" initials="HK(" lastIdx="47" clrIdx="16">
    <p:extLst>
      <p:ext uri="{19B8F6BF-5375-455C-9EA6-DF929625EA0E}">
        <p15:presenceInfo xmlns:p15="http://schemas.microsoft.com/office/powerpoint/2012/main" userId="S::nfh5@cdc.gov::866d69b0-277b-4a9d-b78e-33b9cad4ab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D9EC"/>
    <a:srgbClr val="1D5F60"/>
    <a:srgbClr val="E6F8F3"/>
    <a:srgbClr val="B1DBCA"/>
    <a:srgbClr val="75C9B6"/>
    <a:srgbClr val="1EADD2"/>
    <a:srgbClr val="D4EBFF"/>
    <a:srgbClr val="238385"/>
    <a:srgbClr val="003C3C"/>
    <a:srgbClr val="1D64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4" autoAdjust="0"/>
    <p:restoredTop sz="92721" autoAdjust="0"/>
  </p:normalViewPr>
  <p:slideViewPr>
    <p:cSldViewPr snapToGrid="0" snapToObjects="1">
      <p:cViewPr varScale="1">
        <p:scale>
          <a:sx n="85" d="100"/>
          <a:sy n="85" d="100"/>
        </p:scale>
        <p:origin x="84" y="1458"/>
      </p:cViewPr>
      <p:guideLst>
        <p:guide orient="horz" pos="2160"/>
        <p:guide pos="4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60" d="100"/>
          <a:sy n="60" d="100"/>
        </p:scale>
        <p:origin x="2472" y="-3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F17403-37E3-7849-9B69-A06CEC63C85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405F6AF-D007-AF4A-B8F0-F7858BFF2F0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B8C632E-EEBA-2644-8280-4CD202CF5212}" type="datetimeFigureOut">
              <a:rPr lang="en-US" smtClean="0"/>
              <a:t>5/3/2021</a:t>
            </a:fld>
            <a:endParaRPr lang="en-US"/>
          </a:p>
        </p:txBody>
      </p:sp>
      <p:sp>
        <p:nvSpPr>
          <p:cNvPr id="4" name="Footer Placeholder 3">
            <a:extLst>
              <a:ext uri="{FF2B5EF4-FFF2-40B4-BE49-F238E27FC236}">
                <a16:creationId xmlns:a16="http://schemas.microsoft.com/office/drawing/2014/main" id="{81E35C04-43EF-FA49-AE2B-AF1A78CD901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E3A624E-9AE8-6744-B379-CE3598C1D6D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819ACB0-69FE-B84C-9A17-FD68C4AD24A8}" type="slidenum">
              <a:rPr lang="en-US" smtClean="0"/>
              <a:t>‹#›</a:t>
            </a:fld>
            <a:endParaRPr lang="en-US"/>
          </a:p>
        </p:txBody>
      </p:sp>
    </p:spTree>
    <p:extLst>
      <p:ext uri="{BB962C8B-B14F-4D97-AF65-F5344CB8AC3E}">
        <p14:creationId xmlns:p14="http://schemas.microsoft.com/office/powerpoint/2010/main" val="1150580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7DF4B4-0267-D74F-97A4-E3D27575C2D5}" type="datetimeFigureOut">
              <a:rPr lang="en-US" smtClean="0"/>
              <a:t>5/3/2021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156461C-794B-464F-8CA5-145BCE4B1C9D}" type="slidenum">
              <a:rPr lang="en-US" smtClean="0"/>
              <a:t>‹#›</a:t>
            </a:fld>
            <a:endParaRPr lang="en-US"/>
          </a:p>
        </p:txBody>
      </p:sp>
    </p:spTree>
    <p:extLst>
      <p:ext uri="{BB962C8B-B14F-4D97-AF65-F5344CB8AC3E}">
        <p14:creationId xmlns:p14="http://schemas.microsoft.com/office/powerpoint/2010/main" val="3880327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cdc.gov/steadi"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1</a:t>
            </a:fld>
            <a:endParaRPr lang="en-US" dirty="0"/>
          </a:p>
        </p:txBody>
      </p:sp>
    </p:spTree>
    <p:extLst>
      <p:ext uri="{BB962C8B-B14F-4D97-AF65-F5344CB8AC3E}">
        <p14:creationId xmlns:p14="http://schemas.microsoft.com/office/powerpoint/2010/main" val="399329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It is important to prioritize falls because consequences of falls can be serious. Falls can result in debilitating injuries such as hip fractures and traumatic brain injury, loss of independence, and even deaths. Fall death rates have increased about 30% between 2009 and 2018 even after adjusting for the aging population. </a:t>
            </a:r>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10</a:t>
            </a:fld>
            <a:endParaRPr lang="en-US" dirty="0"/>
          </a:p>
        </p:txBody>
      </p:sp>
    </p:spTree>
    <p:extLst>
      <p:ext uri="{BB962C8B-B14F-4D97-AF65-F5344CB8AC3E}">
        <p14:creationId xmlns:p14="http://schemas.microsoft.com/office/powerpoint/2010/main" val="1098436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Injuries due to falls could result in hospitalizations costing an average of $30,000. Such injuries can also lead to hospital readmissions, which can further drive up healthcare and personal expenses. These are the average costs of emergency department visits, and office-based and outpatient visits for fall injuries. </a:t>
            </a:r>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11</a:t>
            </a:fld>
            <a:endParaRPr lang="en-US" dirty="0"/>
          </a:p>
        </p:txBody>
      </p:sp>
    </p:spTree>
    <p:extLst>
      <p:ext uri="{BB962C8B-B14F-4D97-AF65-F5344CB8AC3E}">
        <p14:creationId xmlns:p14="http://schemas.microsoft.com/office/powerpoint/2010/main" val="2887410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Overall in the United States, $50 billion is spent for medical care due to falls every year. Programs like Medicare and Medicaid pay for more than 75% of these costs.</a:t>
            </a:r>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12</a:t>
            </a:fld>
            <a:endParaRPr lang="en-US" dirty="0"/>
          </a:p>
        </p:txBody>
      </p:sp>
    </p:spTree>
    <p:extLst>
      <p:ext uri="{BB962C8B-B14F-4D97-AF65-F5344CB8AC3E}">
        <p14:creationId xmlns:p14="http://schemas.microsoft.com/office/powerpoint/2010/main" val="1319216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u="none" strike="noStrike" kern="1200" dirty="0">
                <a:solidFill>
                  <a:schemeClr val="tx1"/>
                </a:solidFill>
                <a:effectLst/>
                <a:latin typeface="+mn-lt"/>
                <a:ea typeface="+mn-ea"/>
                <a:cs typeface="+mn-cs"/>
              </a:rPr>
              <a:t>The number of falls and their consequences are expected to rise if more fall prevention efforts are not in place. By 2030, 1 in 5 Americans will be aged 65 and older, and we can anticipate 52 million falls and 12 million fall injuries. </a:t>
            </a:r>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13</a:t>
            </a:fld>
            <a:endParaRPr lang="en-US" dirty="0"/>
          </a:p>
        </p:txBody>
      </p:sp>
    </p:spTree>
    <p:extLst>
      <p:ext uri="{BB962C8B-B14F-4D97-AF65-F5344CB8AC3E}">
        <p14:creationId xmlns:p14="http://schemas.microsoft.com/office/powerpoint/2010/main" val="820898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Falls are common, costly, and can result in serious consequences. The good news is that falls are preventable. Let’s look at the risk factors for falls to understand how falls can be prevented.  </a:t>
            </a:r>
          </a:p>
          <a:p>
            <a:pPr rtl="0"/>
            <a:endParaRPr lang="en-US" b="0" dirty="0">
              <a:effectLst/>
            </a:endParaRPr>
          </a:p>
          <a:p>
            <a:r>
              <a:rPr lang="en-US" sz="1200" b="0" i="0" u="none" strike="noStrike" kern="1200" dirty="0">
                <a:solidFill>
                  <a:schemeClr val="tx1"/>
                </a:solidFill>
                <a:effectLst/>
                <a:latin typeface="+mn-lt"/>
                <a:ea typeface="+mn-ea"/>
                <a:cs typeface="+mn-cs"/>
              </a:rPr>
              <a:t>As you can see here, most risk factors for falls are modifiable. These include difficulties with gait and balance, lower extremity weakness, use of medications with fall-related side effects, use of multiple medications, home hazards, orthostatic hypotension,</a:t>
            </a:r>
            <a:r>
              <a:rPr lang="en-US" dirty="0"/>
              <a:t> poor vision,</a:t>
            </a:r>
            <a:r>
              <a:rPr lang="en-US" sz="1200" b="0" i="0" u="none" strike="noStrike" kern="1200" dirty="0">
                <a:solidFill>
                  <a:schemeClr val="tx1"/>
                </a:solidFill>
                <a:effectLst/>
                <a:latin typeface="+mn-lt"/>
                <a:ea typeface="+mn-ea"/>
                <a:cs typeface="+mn-cs"/>
              </a:rPr>
              <a:t> problems with feet and improper footwear, and </a:t>
            </a:r>
            <a:r>
              <a:rPr lang="en-US" dirty="0"/>
              <a:t>vitamin D deficiency. </a:t>
            </a:r>
            <a:r>
              <a:rPr lang="en-US" sz="1200" b="0" i="0" u="none" strike="noStrike" kern="1200" dirty="0">
                <a:solidFill>
                  <a:schemeClr val="tx1"/>
                </a:solidFill>
                <a:effectLst/>
                <a:latin typeface="+mn-lt"/>
                <a:ea typeface="+mn-ea"/>
                <a:cs typeface="+mn-cs"/>
              </a:rPr>
              <a:t>Presence of conditions such as depression, incontinence, and dementia can also increase fall risk.</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Non-modifiable risk factors include age, sex, race/ethnicity, and history of falls. Fall rates increase as we age. Women are more likely to fall and incur fall injuries compared to men, but more men tend to die from a fall. In looking at differences among race and ethnicity, there are more American Indian and Alaska Natives who fall compared to others. Having fallen once also increases the chance of falling again.</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Risk of falling increases as the number of risk factors increase.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Being able to identify modifiable risk factors for falls and intervening with appropriate evidence-based strategies can help reduce the risk of falling. </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14</a:t>
            </a:fld>
            <a:endParaRPr lang="en-US"/>
          </a:p>
        </p:txBody>
      </p:sp>
    </p:spTree>
    <p:extLst>
      <p:ext uri="{BB962C8B-B14F-4D97-AF65-F5344CB8AC3E}">
        <p14:creationId xmlns:p14="http://schemas.microsoft.com/office/powerpoint/2010/main" val="1166509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To assist healthcare providers, CDC developed a fall prevention initiative called STEADI. STEADI is based on the American and British Geriatrics Societies’ Clinical Practice Guideline for fall prevention and designed with input from healthcare providers.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STEADI provides tools and resources to manage fall risk in clinical practice. It is comprised of three components: Screen, Assess, and Intervene. Using STEADI, providers can screen older patients for fall risk, assess at-risk patient’s modifiable risk factors, and intervene to reduce the identified risks by using effective strategies.</a:t>
            </a:r>
            <a:endParaRPr lang="en-US" b="0" dirty="0">
              <a:effectLst/>
            </a:endParaRPr>
          </a:p>
        </p:txBody>
      </p:sp>
      <p:sp>
        <p:nvSpPr>
          <p:cNvPr id="4" name="Slide Number Placeholder 3"/>
          <p:cNvSpPr>
            <a:spLocks noGrp="1"/>
          </p:cNvSpPr>
          <p:nvPr>
            <p:ph type="sldNum" sz="quarter" idx="5"/>
          </p:nvPr>
        </p:nvSpPr>
        <p:spPr/>
        <p:txBody>
          <a:bodyPr/>
          <a:lstStyle/>
          <a:p>
            <a:fld id="{F156461C-794B-464F-8CA5-145BCE4B1C9D}" type="slidenum">
              <a:rPr lang="en-US" smtClean="0"/>
              <a:t>15</a:t>
            </a:fld>
            <a:endParaRPr lang="en-US" dirty="0"/>
          </a:p>
        </p:txBody>
      </p:sp>
    </p:spTree>
    <p:extLst>
      <p:ext uri="{BB962C8B-B14F-4D97-AF65-F5344CB8AC3E}">
        <p14:creationId xmlns:p14="http://schemas.microsoft.com/office/powerpoint/2010/main" val="2887657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Earlier we talked about some barriers that clinics face to practice fall prevention, such as lack of time and knowledge. But there are several ways we can integrate fall prevention activities into our workflow. The CDC’s Coordinated Care Plan to Prevent Older Adult Falls provides suggestions on ways to implement a fall prevention program based on the STEADI initiative. Two examples from the Coordinated Care Plan are included on this slide. We will be looking at some more of those examples as the presentation continues. </a:t>
            </a:r>
          </a:p>
          <a:p>
            <a:pPr rtl="0"/>
            <a:endParaRPr lang="en-US" b="0" dirty="0">
              <a:effectLst/>
            </a:endParaRPr>
          </a:p>
        </p:txBody>
      </p:sp>
      <p:sp>
        <p:nvSpPr>
          <p:cNvPr id="4" name="Slide Number Placeholder 3"/>
          <p:cNvSpPr>
            <a:spLocks noGrp="1"/>
          </p:cNvSpPr>
          <p:nvPr>
            <p:ph type="sldNum" sz="quarter" idx="5"/>
          </p:nvPr>
        </p:nvSpPr>
        <p:spPr/>
        <p:txBody>
          <a:bodyPr/>
          <a:lstStyle/>
          <a:p>
            <a:fld id="{F156461C-794B-464F-8CA5-145BCE4B1C9D}" type="slidenum">
              <a:rPr lang="en-US" smtClean="0"/>
              <a:t>16</a:t>
            </a:fld>
            <a:endParaRPr lang="en-US" dirty="0"/>
          </a:p>
        </p:txBody>
      </p:sp>
    </p:spTree>
    <p:extLst>
      <p:ext uri="{BB962C8B-B14F-4D97-AF65-F5344CB8AC3E}">
        <p14:creationId xmlns:p14="http://schemas.microsoft.com/office/powerpoint/2010/main" val="1325226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It’s encouraging to know that STEADI has been successfully integrated in several practices. Oregon Health &amp; Science University and the United Health Services Hospitals are two of the first practices to implement STEADI in 2012. Their experience with implementation helped inform the 12 Steps described in CDC’s Coordinated Care Plan to Prevent Older Adult Falls. Practices have the flexibility of using the 12 steps in a way that best fits their practice. Both organizations developed their own strategies to implement STEADI (refer to publications) and saw positive practice changes such as screening older adults for fall risk. For example, before implementing STEADI, providers at United Health Services Hospitals did not routinely screen for fall risk, but within a year of implementation they screened 79% of their older patients. STEADI implementation has also led to meaningful outcomes such as lower fall-related hospitalizations.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56461C-794B-464F-8CA5-145BCE4B1C9D}" type="slidenum">
              <a:rPr lang="en-US" smtClean="0"/>
              <a:t>17</a:t>
            </a:fld>
            <a:endParaRPr lang="en-US" dirty="0"/>
          </a:p>
        </p:txBody>
      </p:sp>
    </p:spTree>
    <p:extLst>
      <p:ext uri="{BB962C8B-B14F-4D97-AF65-F5344CB8AC3E}">
        <p14:creationId xmlns:p14="http://schemas.microsoft.com/office/powerpoint/2010/main" val="755250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Integrating STEADI into clinical practice can help prevent hospitalization due to falls, reduce healthcare costs, and improve the lives and independence of older patients. </a:t>
            </a:r>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18</a:t>
            </a:fld>
            <a:endParaRPr lang="en-US" dirty="0"/>
          </a:p>
        </p:txBody>
      </p:sp>
    </p:spTree>
    <p:extLst>
      <p:ext uri="{BB962C8B-B14F-4D97-AF65-F5344CB8AC3E}">
        <p14:creationId xmlns:p14="http://schemas.microsoft.com/office/powerpoint/2010/main" val="1237759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STEADI algorithm helps clinicians with the fall prevention steps of screening, assessing, and intervening. STEADI resources support the activities outlined in the algorithm.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“Algorithm for Fall Risk Screening, Assessment, and Intervention” available at: </a:t>
            </a:r>
          </a:p>
          <a:p>
            <a:r>
              <a:rPr lang="en-US" dirty="0"/>
              <a:t>www.cdc.gov/steadi/pdf/STEADI-Algorithm-508.pdf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19</a:t>
            </a:fld>
            <a:endParaRPr lang="en-US" dirty="0"/>
          </a:p>
        </p:txBody>
      </p:sp>
    </p:spTree>
    <p:extLst>
      <p:ext uri="{BB962C8B-B14F-4D97-AF65-F5344CB8AC3E}">
        <p14:creationId xmlns:p14="http://schemas.microsoft.com/office/powerpoint/2010/main" val="3201202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70C0"/>
              </a:solidFill>
            </a:endParaRPr>
          </a:p>
        </p:txBody>
      </p:sp>
      <p:sp>
        <p:nvSpPr>
          <p:cNvPr id="4" name="Slide Number Placeholder 3"/>
          <p:cNvSpPr>
            <a:spLocks noGrp="1"/>
          </p:cNvSpPr>
          <p:nvPr>
            <p:ph type="sldNum" sz="quarter" idx="5"/>
          </p:nvPr>
        </p:nvSpPr>
        <p:spPr/>
        <p:txBody>
          <a:bodyPr/>
          <a:lstStyle/>
          <a:p>
            <a:fld id="{F156461C-794B-464F-8CA5-145BCE4B1C9D}" type="slidenum">
              <a:rPr lang="en-US" smtClean="0"/>
              <a:t>2</a:t>
            </a:fld>
            <a:endParaRPr lang="en-US" dirty="0"/>
          </a:p>
        </p:txBody>
      </p:sp>
    </p:spTree>
    <p:extLst>
      <p:ext uri="{BB962C8B-B14F-4D97-AF65-F5344CB8AC3E}">
        <p14:creationId xmlns:p14="http://schemas.microsoft.com/office/powerpoint/2010/main" val="1045092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first component of the algorithm is screening. Fall screening is a simple process that any member of your healthcare team can conduct.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For all patients aged 65 and over, screen for fall risk annually or if patient presents with an acute fall.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Many tools are available to screen for fall risk. The STEADI initiative includes two tools shown on the screen. Practices can choose which tool to use keeping in mind that screening tools have different sensitivity and specificity. </a:t>
            </a:r>
            <a:endParaRPr lang="en-US" b="0" dirty="0">
              <a:effectLst/>
            </a:endParaRPr>
          </a:p>
        </p:txBody>
      </p:sp>
      <p:sp>
        <p:nvSpPr>
          <p:cNvPr id="4" name="Slide Number Placeholder 3"/>
          <p:cNvSpPr>
            <a:spLocks noGrp="1"/>
          </p:cNvSpPr>
          <p:nvPr>
            <p:ph type="sldNum" sz="quarter" idx="5"/>
          </p:nvPr>
        </p:nvSpPr>
        <p:spPr/>
        <p:txBody>
          <a:bodyPr/>
          <a:lstStyle/>
          <a:p>
            <a:fld id="{F156461C-794B-464F-8CA5-145BCE4B1C9D}" type="slidenum">
              <a:rPr lang="en-US" smtClean="0"/>
              <a:t>20</a:t>
            </a:fld>
            <a:endParaRPr lang="en-US" dirty="0"/>
          </a:p>
        </p:txBody>
      </p:sp>
    </p:spTree>
    <p:extLst>
      <p:ext uri="{BB962C8B-B14F-4D97-AF65-F5344CB8AC3E}">
        <p14:creationId xmlns:p14="http://schemas.microsoft.com/office/powerpoint/2010/main" val="3465027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a:effectLst/>
            </a:endParaRPr>
          </a:p>
        </p:txBody>
      </p:sp>
      <p:sp>
        <p:nvSpPr>
          <p:cNvPr id="4" name="Slide Number Placeholder 3"/>
          <p:cNvSpPr>
            <a:spLocks noGrp="1"/>
          </p:cNvSpPr>
          <p:nvPr>
            <p:ph type="sldNum" sz="quarter" idx="5"/>
          </p:nvPr>
        </p:nvSpPr>
        <p:spPr/>
        <p:txBody>
          <a:bodyPr/>
          <a:lstStyle/>
          <a:p>
            <a:fld id="{F156461C-794B-464F-8CA5-145BCE4B1C9D}" type="slidenum">
              <a:rPr lang="en-US" smtClean="0"/>
              <a:t>21</a:t>
            </a:fld>
            <a:endParaRPr lang="en-US" dirty="0"/>
          </a:p>
        </p:txBody>
      </p:sp>
    </p:spTree>
    <p:extLst>
      <p:ext uri="{BB962C8B-B14F-4D97-AF65-F5344CB8AC3E}">
        <p14:creationId xmlns:p14="http://schemas.microsoft.com/office/powerpoint/2010/main" val="1155576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CDC’s </a:t>
            </a:r>
            <a:r>
              <a:rPr lang="en-US" sz="1200" b="0" i="1" u="none" strike="noStrike" kern="1200" dirty="0">
                <a:solidFill>
                  <a:schemeClr val="tx1"/>
                </a:solidFill>
                <a:effectLst/>
                <a:latin typeface="+mn-lt"/>
                <a:ea typeface="+mn-ea"/>
                <a:cs typeface="+mn-cs"/>
              </a:rPr>
              <a:t>Stay Independent </a:t>
            </a:r>
            <a:r>
              <a:rPr lang="en-US" sz="1200" b="0" i="0" u="none" strike="noStrike" kern="1200" dirty="0">
                <a:solidFill>
                  <a:schemeClr val="tx1"/>
                </a:solidFill>
                <a:effectLst/>
                <a:latin typeface="+mn-lt"/>
                <a:ea typeface="+mn-ea"/>
                <a:cs typeface="+mn-cs"/>
              </a:rPr>
              <a:t>brochure has 12 questions that offers insight into patients’ specific fall risk factors. This can be self-administered.</a:t>
            </a:r>
          </a:p>
          <a:p>
            <a:pPr rtl="0"/>
            <a:endParaRPr lang="en-US" sz="1200" b="0" i="0" u="none" strike="noStrike" kern="1200" dirty="0">
              <a:solidFill>
                <a:schemeClr val="tx1"/>
              </a:solidFill>
              <a:effectLst/>
              <a:latin typeface="+mn-lt"/>
              <a:ea typeface="+mn-ea"/>
              <a:cs typeface="+mn-cs"/>
            </a:endParaRPr>
          </a:p>
          <a:p>
            <a:r>
              <a:rPr lang="en-US" dirty="0"/>
              <a:t>“Stay Independent” available at: </a:t>
            </a:r>
          </a:p>
          <a:p>
            <a:r>
              <a:rPr lang="en-US" dirty="0"/>
              <a:t>www.cdc.gov/steadi/patient.html#tabs-1-1</a:t>
            </a:r>
          </a:p>
          <a:p>
            <a:pPr rtl="0"/>
            <a:endParaRPr lang="en-US" b="0" dirty="0">
              <a:effectLst/>
            </a:endParaRPr>
          </a:p>
        </p:txBody>
      </p:sp>
      <p:sp>
        <p:nvSpPr>
          <p:cNvPr id="4" name="Slide Number Placeholder 3"/>
          <p:cNvSpPr>
            <a:spLocks noGrp="1"/>
          </p:cNvSpPr>
          <p:nvPr>
            <p:ph type="sldNum" sz="quarter" idx="5"/>
          </p:nvPr>
        </p:nvSpPr>
        <p:spPr/>
        <p:txBody>
          <a:bodyPr/>
          <a:lstStyle/>
          <a:p>
            <a:fld id="{F156461C-794B-464F-8CA5-145BCE4B1C9D}" type="slidenum">
              <a:rPr lang="en-US" smtClean="0"/>
              <a:t>22</a:t>
            </a:fld>
            <a:endParaRPr lang="en-US" dirty="0"/>
          </a:p>
        </p:txBody>
      </p:sp>
    </p:spTree>
    <p:extLst>
      <p:ext uri="{BB962C8B-B14F-4D97-AF65-F5344CB8AC3E}">
        <p14:creationId xmlns:p14="http://schemas.microsoft.com/office/powerpoint/2010/main" val="1894901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a:effectLst/>
            </a:endParaRPr>
          </a:p>
        </p:txBody>
      </p:sp>
      <p:sp>
        <p:nvSpPr>
          <p:cNvPr id="4" name="Slide Number Placeholder 3"/>
          <p:cNvSpPr>
            <a:spLocks noGrp="1"/>
          </p:cNvSpPr>
          <p:nvPr>
            <p:ph type="sldNum" sz="quarter" idx="5"/>
          </p:nvPr>
        </p:nvSpPr>
        <p:spPr/>
        <p:txBody>
          <a:bodyPr/>
          <a:lstStyle/>
          <a:p>
            <a:fld id="{F156461C-794B-464F-8CA5-145BCE4B1C9D}" type="slidenum">
              <a:rPr lang="en-US" smtClean="0"/>
              <a:t>23</a:t>
            </a:fld>
            <a:endParaRPr lang="en-US" dirty="0"/>
          </a:p>
        </p:txBody>
      </p:sp>
    </p:spTree>
    <p:extLst>
      <p:ext uri="{BB962C8B-B14F-4D97-AF65-F5344CB8AC3E}">
        <p14:creationId xmlns:p14="http://schemas.microsoft.com/office/powerpoint/2010/main" val="143962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a:solidFill>
                  <a:schemeClr val="tx1"/>
                </a:solidFill>
                <a:effectLst/>
                <a:latin typeface="+mn-lt"/>
                <a:ea typeface="+mn-ea"/>
                <a:cs typeface="+mn-cs"/>
              </a:rPr>
              <a:t>Here are some tips to incorporate fall screening in your practice. Question to discuss: How and when should we screen for fall risk? </a:t>
            </a:r>
            <a:endParaRPr lang="en-US" b="0" dirty="0">
              <a:effectLst/>
            </a:endParaRPr>
          </a:p>
        </p:txBody>
      </p:sp>
      <p:sp>
        <p:nvSpPr>
          <p:cNvPr id="4" name="Slide Number Placeholder 3"/>
          <p:cNvSpPr>
            <a:spLocks noGrp="1"/>
          </p:cNvSpPr>
          <p:nvPr>
            <p:ph type="sldNum" sz="quarter" idx="5"/>
          </p:nvPr>
        </p:nvSpPr>
        <p:spPr/>
        <p:txBody>
          <a:bodyPr/>
          <a:lstStyle/>
          <a:p>
            <a:fld id="{F156461C-794B-464F-8CA5-145BCE4B1C9D}" type="slidenum">
              <a:rPr lang="en-US" smtClean="0"/>
              <a:t>24</a:t>
            </a:fld>
            <a:endParaRPr lang="en-US" dirty="0"/>
          </a:p>
        </p:txBody>
      </p:sp>
    </p:spTree>
    <p:extLst>
      <p:ext uri="{BB962C8B-B14F-4D97-AF65-F5344CB8AC3E}">
        <p14:creationId xmlns:p14="http://schemas.microsoft.com/office/powerpoint/2010/main" val="3466528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Many older adults have multiple fall risk factors. Here is a list of common assessments to identify those risk factors. Conduct as many of these assessments as possible considering what is feasible for you, your practice setting, or your patient. Often addressing different risk factors can be done over several office visits.</a:t>
            </a:r>
            <a:endParaRPr lang="en-US" b="0" dirty="0">
              <a:effectLst/>
            </a:endParaRPr>
          </a:p>
        </p:txBody>
      </p:sp>
      <p:sp>
        <p:nvSpPr>
          <p:cNvPr id="4" name="Slide Number Placeholder 3"/>
          <p:cNvSpPr>
            <a:spLocks noGrp="1"/>
          </p:cNvSpPr>
          <p:nvPr>
            <p:ph type="sldNum" sz="quarter" idx="5"/>
          </p:nvPr>
        </p:nvSpPr>
        <p:spPr/>
        <p:txBody>
          <a:bodyPr/>
          <a:lstStyle/>
          <a:p>
            <a:fld id="{F156461C-794B-464F-8CA5-145BCE4B1C9D}" type="slidenum">
              <a:rPr lang="en-US" smtClean="0"/>
              <a:t>25</a:t>
            </a:fld>
            <a:endParaRPr lang="en-US" dirty="0"/>
          </a:p>
        </p:txBody>
      </p:sp>
    </p:spTree>
    <p:extLst>
      <p:ext uri="{BB962C8B-B14F-4D97-AF65-F5344CB8AC3E}">
        <p14:creationId xmlns:p14="http://schemas.microsoft.com/office/powerpoint/2010/main" val="784413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Many older adults have multiple fall risk factors. Here is a list of common assessments to identify those risk factors. Conduct as many of these assessments as possible considering what is feasible for you, your practice setting, or your patient. Often addressing different risk factors can be done over several office visits.</a:t>
            </a:r>
            <a:endParaRPr lang="en-US" b="0" dirty="0">
              <a:effectLst/>
            </a:endParaRPr>
          </a:p>
        </p:txBody>
      </p:sp>
      <p:sp>
        <p:nvSpPr>
          <p:cNvPr id="4" name="Slide Number Placeholder 3"/>
          <p:cNvSpPr>
            <a:spLocks noGrp="1"/>
          </p:cNvSpPr>
          <p:nvPr>
            <p:ph type="sldNum" sz="quarter" idx="5"/>
          </p:nvPr>
        </p:nvSpPr>
        <p:spPr/>
        <p:txBody>
          <a:bodyPr/>
          <a:lstStyle/>
          <a:p>
            <a:fld id="{F156461C-794B-464F-8CA5-145BCE4B1C9D}" type="slidenum">
              <a:rPr lang="en-US" smtClean="0"/>
              <a:t>26</a:t>
            </a:fld>
            <a:endParaRPr lang="en-US" dirty="0"/>
          </a:p>
        </p:txBody>
      </p:sp>
    </p:spTree>
    <p:extLst>
      <p:ext uri="{BB962C8B-B14F-4D97-AF65-F5344CB8AC3E}">
        <p14:creationId xmlns:p14="http://schemas.microsoft.com/office/powerpoint/2010/main" val="2412251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Once all modifiable risk factors are identified, work with the patient to develop a tailored fall prevention care plan that includes evidence-based interventions. The algorithm provides an overview of the evidence-based strategies for each of the risk factors. We will go into these examples in the next slides. </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27</a:t>
            </a:fld>
            <a:endParaRPr lang="en-US"/>
          </a:p>
        </p:txBody>
      </p:sp>
    </p:spTree>
    <p:extLst>
      <p:ext uri="{BB962C8B-B14F-4D97-AF65-F5344CB8AC3E}">
        <p14:creationId xmlns:p14="http://schemas.microsoft.com/office/powerpoint/2010/main" val="755180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 will now go over examples to explain the components of STEADI in greater detail. Let’s say we used the 12-item questionnaire in the </a:t>
            </a:r>
            <a:r>
              <a:rPr lang="en-US" sz="1200" b="0" i="1" u="none" strike="noStrike" kern="1200" dirty="0">
                <a:solidFill>
                  <a:schemeClr val="tx1"/>
                </a:solidFill>
                <a:effectLst/>
                <a:latin typeface="+mn-lt"/>
                <a:ea typeface="+mn-ea"/>
                <a:cs typeface="+mn-cs"/>
              </a:rPr>
              <a:t>Stay Independent</a:t>
            </a:r>
            <a:r>
              <a:rPr lang="en-US" sz="1200" b="0" i="0" u="none" strike="noStrike" kern="1200" dirty="0">
                <a:solidFill>
                  <a:schemeClr val="tx1"/>
                </a:solidFill>
                <a:effectLst/>
                <a:latin typeface="+mn-lt"/>
                <a:ea typeface="+mn-ea"/>
                <a:cs typeface="+mn-cs"/>
              </a:rPr>
              <a:t> brochure to screen for fall risk and found that the patient’s score was above 4. We know that a score higher than 4 means that the patient is at risk of falling. So, our next step will be to identify factors that put the patient at risk of falling and provide evidence-based interventions to reduce that risk. There are many ways to do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Let’s begin with examples to identify gait, strength, and balance deficits and some available interventions. Tests such as TUG, 30-second chair stand, and 4-stage balance are available to assess mobility, leg strength and endurance, and balance, respectively. And if deficits are identified, providers can refer to physical therapy or evidence-based exercises such as Tai Chi or fall prevention programs such as Stepping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endParaRPr>
          </a:p>
          <a:p>
            <a:pPr rtl="0"/>
            <a:endParaRPr lang="en-US" b="0" dirty="0">
              <a:effectLst/>
            </a:endParaRPr>
          </a:p>
        </p:txBody>
      </p:sp>
      <p:sp>
        <p:nvSpPr>
          <p:cNvPr id="4" name="Slide Number Placeholder 3"/>
          <p:cNvSpPr>
            <a:spLocks noGrp="1"/>
          </p:cNvSpPr>
          <p:nvPr>
            <p:ph type="sldNum" sz="quarter" idx="5"/>
          </p:nvPr>
        </p:nvSpPr>
        <p:spPr/>
        <p:txBody>
          <a:bodyPr/>
          <a:lstStyle/>
          <a:p>
            <a:fld id="{F156461C-794B-464F-8CA5-145BCE4B1C9D}" type="slidenum">
              <a:rPr lang="en-US" smtClean="0"/>
              <a:t>28</a:t>
            </a:fld>
            <a:endParaRPr lang="en-US"/>
          </a:p>
        </p:txBody>
      </p:sp>
    </p:spTree>
    <p:extLst>
      <p:ext uri="{BB962C8B-B14F-4D97-AF65-F5344CB8AC3E}">
        <p14:creationId xmlns:p14="http://schemas.microsoft.com/office/powerpoint/2010/main" val="717835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07000"/>
              </a:lnSpc>
              <a:spcBef>
                <a:spcPts val="0"/>
              </a:spcBef>
              <a:spcAft>
                <a:spcPts val="0"/>
              </a:spcAft>
              <a:buFont typeface="Arial" panose="020B0604020202020204" pitchFamily="34" charset="0"/>
              <a:buNone/>
            </a:pPr>
            <a:r>
              <a:rPr lang="en-US" sz="1200" b="0" i="0" u="none" strike="noStrike" kern="1200" dirty="0">
                <a:solidFill>
                  <a:schemeClr val="dk1"/>
                </a:solidFill>
                <a:effectLst/>
                <a:latin typeface="Arial" panose="020B0604020202020204" pitchFamily="34" charset="0"/>
                <a:ea typeface="+mn-ea"/>
                <a:cs typeface="Arial" panose="020B0604020202020204" pitchFamily="34" charset="0"/>
              </a:rPr>
              <a:t>Conduct a comprehensive medication review to identify polypharmacy and medications that can increase fall risk such as psychoactive medications. Some interventions include stopping, switching, or reducing medication use, lowering the total number of medications, and using non-pharmacologic interventions. It is important to use clinical judgment when making these changes. </a:t>
            </a:r>
          </a:p>
        </p:txBody>
      </p:sp>
      <p:sp>
        <p:nvSpPr>
          <p:cNvPr id="4" name="Slide Number Placeholder 3"/>
          <p:cNvSpPr>
            <a:spLocks noGrp="1"/>
          </p:cNvSpPr>
          <p:nvPr>
            <p:ph type="sldNum" sz="quarter" idx="5"/>
          </p:nvPr>
        </p:nvSpPr>
        <p:spPr/>
        <p:txBody>
          <a:bodyPr/>
          <a:lstStyle/>
          <a:p>
            <a:fld id="{F156461C-794B-464F-8CA5-145BCE4B1C9D}" type="slidenum">
              <a:rPr lang="en-US" smtClean="0"/>
              <a:t>29</a:t>
            </a:fld>
            <a:endParaRPr lang="en-US"/>
          </a:p>
        </p:txBody>
      </p:sp>
    </p:spTree>
    <p:extLst>
      <p:ext uri="{BB962C8B-B14F-4D97-AF65-F5344CB8AC3E}">
        <p14:creationId xmlns:p14="http://schemas.microsoft.com/office/powerpoint/2010/main" val="1766380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3</a:t>
            </a:fld>
            <a:endParaRPr lang="en-US" dirty="0"/>
          </a:p>
        </p:txBody>
      </p:sp>
    </p:spTree>
    <p:extLst>
      <p:ext uri="{BB962C8B-B14F-4D97-AF65-F5344CB8AC3E}">
        <p14:creationId xmlns:p14="http://schemas.microsoft.com/office/powerpoint/2010/main" val="1442079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07000"/>
              </a:lnSpc>
              <a:spcBef>
                <a:spcPts val="0"/>
              </a:spcBef>
              <a:spcAft>
                <a:spcPts val="0"/>
              </a:spcAft>
              <a:buFont typeface="Arial" panose="020B0604020202020204" pitchFamily="34" charset="0"/>
              <a:buNone/>
            </a:pPr>
            <a:r>
              <a:rPr lang="en-US" sz="1200" b="0" i="0" u="none" strike="noStrike" kern="1200" dirty="0">
                <a:solidFill>
                  <a:schemeClr val="dk1"/>
                </a:solidFill>
                <a:effectLst/>
                <a:latin typeface="Arial" panose="020B0604020202020204" pitchFamily="34" charset="0"/>
                <a:ea typeface="+mn-ea"/>
                <a:cs typeface="Arial" panose="020B0604020202020204" pitchFamily="34" charset="0"/>
              </a:rPr>
              <a:t>Engage patients and family members in conversations regarding home safety, and refer to occupational therapy if needed. Also, recommend tips to improve home safety, such as keeping paths clear of clutter, removing rugs, improving lighting, installing handrails on stairs, etc. </a:t>
            </a:r>
          </a:p>
          <a:p>
            <a:pPr rtl="0"/>
            <a:endParaRPr lang="en-US" b="0" dirty="0">
              <a:effectLst/>
            </a:endParaRPr>
          </a:p>
        </p:txBody>
      </p:sp>
      <p:sp>
        <p:nvSpPr>
          <p:cNvPr id="4" name="Slide Number Placeholder 3"/>
          <p:cNvSpPr>
            <a:spLocks noGrp="1"/>
          </p:cNvSpPr>
          <p:nvPr>
            <p:ph type="sldNum" sz="quarter" idx="5"/>
          </p:nvPr>
        </p:nvSpPr>
        <p:spPr/>
        <p:txBody>
          <a:bodyPr/>
          <a:lstStyle/>
          <a:p>
            <a:fld id="{F156461C-794B-464F-8CA5-145BCE4B1C9D}" type="slidenum">
              <a:rPr lang="en-US" smtClean="0"/>
              <a:t>30</a:t>
            </a:fld>
            <a:endParaRPr lang="en-US"/>
          </a:p>
        </p:txBody>
      </p:sp>
    </p:spTree>
    <p:extLst>
      <p:ext uri="{BB962C8B-B14F-4D97-AF65-F5344CB8AC3E}">
        <p14:creationId xmlns:p14="http://schemas.microsoft.com/office/powerpoint/2010/main" val="467597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07000"/>
              </a:lnSpc>
              <a:spcBef>
                <a:spcPts val="0"/>
              </a:spcBef>
              <a:spcAft>
                <a:spcPts val="0"/>
              </a:spcAft>
              <a:buFont typeface="Arial" panose="020B0604020202020204" pitchFamily="34" charset="0"/>
              <a:buNone/>
            </a:pPr>
            <a:r>
              <a:rPr lang="en-US" sz="1200" b="0" i="0" u="none" strike="noStrike" kern="1200" dirty="0">
                <a:solidFill>
                  <a:schemeClr val="dk1"/>
                </a:solidFill>
                <a:effectLst/>
                <a:latin typeface="Arial" panose="020B0604020202020204" pitchFamily="34" charset="0"/>
                <a:ea typeface="+mn-ea"/>
                <a:cs typeface="Arial" panose="020B0604020202020204" pitchFamily="34" charset="0"/>
              </a:rPr>
              <a:t>To identify orthostatic hypotension, measure orthostatic blood pressure using the steps shown on the slide. If patient has orthostatic hypotension, strategies such as treating the underlying cause</a:t>
            </a:r>
            <a:r>
              <a:rPr lang="en-US" dirty="0">
                <a:solidFill>
                  <a:schemeClr val="dk1"/>
                </a:solidFill>
                <a:latin typeface="Arial" panose="020B0604020202020204" pitchFamily="34" charset="0"/>
                <a:cs typeface="Arial" panose="020B0604020202020204" pitchFamily="34" charset="0"/>
              </a:rPr>
              <a:t> and </a:t>
            </a:r>
            <a:r>
              <a:rPr lang="en-US" sz="1200" b="0" i="0" u="none" strike="noStrike" kern="1200" dirty="0">
                <a:solidFill>
                  <a:schemeClr val="dk1"/>
                </a:solidFill>
                <a:effectLst/>
                <a:latin typeface="Arial" panose="020B0604020202020204" pitchFamily="34" charset="0"/>
                <a:ea typeface="+mn-ea"/>
                <a:cs typeface="Arial" panose="020B0604020202020204" pitchFamily="34" charset="0"/>
              </a:rPr>
              <a:t>adjusting medications can be undertaken. Additionally, recommendations such as adequate hydration, foot pumping before standing, and standing slowly and waiting to walk can be provided. </a:t>
            </a:r>
          </a:p>
          <a:p>
            <a:pPr rtl="0" fontAlgn="base"/>
            <a:r>
              <a:rPr lang="en-US" sz="1200" b="0" i="0" u="none" strike="noStrike" kern="1200" dirty="0">
                <a:solidFill>
                  <a:schemeClr val="dk1"/>
                </a:solidFill>
                <a:effectLst/>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5"/>
          </p:nvPr>
        </p:nvSpPr>
        <p:spPr/>
        <p:txBody>
          <a:bodyPr/>
          <a:lstStyle/>
          <a:p>
            <a:fld id="{F156461C-794B-464F-8CA5-145BCE4B1C9D}" type="slidenum">
              <a:rPr lang="en-US" smtClean="0"/>
              <a:t>31</a:t>
            </a:fld>
            <a:endParaRPr lang="en-US"/>
          </a:p>
        </p:txBody>
      </p:sp>
    </p:spTree>
    <p:extLst>
      <p:ext uri="{BB962C8B-B14F-4D97-AF65-F5344CB8AC3E}">
        <p14:creationId xmlns:p14="http://schemas.microsoft.com/office/powerpoint/2010/main" val="3273098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dirty="0">
                <a:effectLst/>
              </a:rPr>
              <a:t>To assess vision impairment, ask patients about vision problems, use Snellen eye chart to assess visual acuity, and ask if they use bifocal lenses when outdoors. Some interventions include referring to ophthalmology or optometry, and recommending single distance lenses for walking outside. A simple reminder to keep glasses clean can also be helpful. </a:t>
            </a:r>
          </a:p>
        </p:txBody>
      </p:sp>
      <p:sp>
        <p:nvSpPr>
          <p:cNvPr id="4" name="Slide Number Placeholder 3"/>
          <p:cNvSpPr>
            <a:spLocks noGrp="1"/>
          </p:cNvSpPr>
          <p:nvPr>
            <p:ph type="sldNum" sz="quarter" idx="5"/>
          </p:nvPr>
        </p:nvSpPr>
        <p:spPr/>
        <p:txBody>
          <a:bodyPr/>
          <a:lstStyle/>
          <a:p>
            <a:fld id="{F156461C-794B-464F-8CA5-145BCE4B1C9D}" type="slidenum">
              <a:rPr lang="en-US" smtClean="0"/>
              <a:t>32</a:t>
            </a:fld>
            <a:endParaRPr lang="en-US"/>
          </a:p>
        </p:txBody>
      </p:sp>
    </p:spTree>
    <p:extLst>
      <p:ext uri="{BB962C8B-B14F-4D97-AF65-F5344CB8AC3E}">
        <p14:creationId xmlns:p14="http://schemas.microsoft.com/office/powerpoint/2010/main" val="4383809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dirty="0">
                <a:effectLst/>
              </a:rPr>
              <a:t>For feet issues, check for deformities, deficits in sensation, or pain. Assess for inappropriate footwear use such as flip flops. </a:t>
            </a:r>
          </a:p>
          <a:p>
            <a:pPr rtl="0"/>
            <a:r>
              <a:rPr lang="en-US" b="0" dirty="0">
                <a:effectLst/>
              </a:rPr>
              <a:t>If risk factors are identified, provide advice on shoe fit, insoles, and heel height, and refer to podiatry.</a:t>
            </a:r>
          </a:p>
        </p:txBody>
      </p:sp>
      <p:sp>
        <p:nvSpPr>
          <p:cNvPr id="4" name="Slide Number Placeholder 3"/>
          <p:cNvSpPr>
            <a:spLocks noGrp="1"/>
          </p:cNvSpPr>
          <p:nvPr>
            <p:ph type="sldNum" sz="quarter" idx="5"/>
          </p:nvPr>
        </p:nvSpPr>
        <p:spPr/>
        <p:txBody>
          <a:bodyPr/>
          <a:lstStyle/>
          <a:p>
            <a:fld id="{F156461C-794B-464F-8CA5-145BCE4B1C9D}" type="slidenum">
              <a:rPr lang="en-US" smtClean="0"/>
              <a:t>33</a:t>
            </a:fld>
            <a:endParaRPr lang="en-US"/>
          </a:p>
        </p:txBody>
      </p:sp>
    </p:spTree>
    <p:extLst>
      <p:ext uri="{BB962C8B-B14F-4D97-AF65-F5344CB8AC3E}">
        <p14:creationId xmlns:p14="http://schemas.microsoft.com/office/powerpoint/2010/main" val="13622876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dirty="0">
                <a:effectLst/>
              </a:rPr>
              <a:t>For vitamin D deficiency, consider asking about patient’s dietary intake, use of supplements, and sun exposure. And if deficiency is identified, consider increasing dietary intake or daily supplements of vitamin D.</a:t>
            </a:r>
          </a:p>
        </p:txBody>
      </p:sp>
      <p:sp>
        <p:nvSpPr>
          <p:cNvPr id="4" name="Slide Number Placeholder 3"/>
          <p:cNvSpPr>
            <a:spLocks noGrp="1"/>
          </p:cNvSpPr>
          <p:nvPr>
            <p:ph type="sldNum" sz="quarter" idx="5"/>
          </p:nvPr>
        </p:nvSpPr>
        <p:spPr/>
        <p:txBody>
          <a:bodyPr/>
          <a:lstStyle/>
          <a:p>
            <a:fld id="{F156461C-794B-464F-8CA5-145BCE4B1C9D}" type="slidenum">
              <a:rPr lang="en-US" smtClean="0"/>
              <a:t>34</a:t>
            </a:fld>
            <a:endParaRPr lang="en-US"/>
          </a:p>
        </p:txBody>
      </p:sp>
    </p:spTree>
    <p:extLst>
      <p:ext uri="{BB962C8B-B14F-4D97-AF65-F5344CB8AC3E}">
        <p14:creationId xmlns:p14="http://schemas.microsoft.com/office/powerpoint/2010/main" val="2502176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dirty="0">
                <a:effectLst/>
              </a:rPr>
              <a:t>Fall risk assessment also includes identifying if the patient has comorbidities such as osteoporosis, depression, dementia, and incontinence. Providers can optimize treatment of the conditions present to address the patient’s risk of falling. </a:t>
            </a:r>
          </a:p>
        </p:txBody>
      </p:sp>
      <p:sp>
        <p:nvSpPr>
          <p:cNvPr id="4" name="Slide Number Placeholder 3"/>
          <p:cNvSpPr>
            <a:spLocks noGrp="1"/>
          </p:cNvSpPr>
          <p:nvPr>
            <p:ph type="sldNum" sz="quarter" idx="5"/>
          </p:nvPr>
        </p:nvSpPr>
        <p:spPr/>
        <p:txBody>
          <a:bodyPr/>
          <a:lstStyle/>
          <a:p>
            <a:fld id="{F156461C-794B-464F-8CA5-145BCE4B1C9D}" type="slidenum">
              <a:rPr lang="en-US" smtClean="0"/>
              <a:t>35</a:t>
            </a:fld>
            <a:endParaRPr lang="en-US"/>
          </a:p>
        </p:txBody>
      </p:sp>
    </p:spTree>
    <p:extLst>
      <p:ext uri="{BB962C8B-B14F-4D97-AF65-F5344CB8AC3E}">
        <p14:creationId xmlns:p14="http://schemas.microsoft.com/office/powerpoint/2010/main" val="10279053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STEADI resources such as </a:t>
            </a:r>
            <a:r>
              <a:rPr lang="en-US" sz="1200" b="0" i="1" u="none" strike="noStrike" kern="1200" dirty="0">
                <a:solidFill>
                  <a:schemeClr val="tx1"/>
                </a:solidFill>
                <a:effectLst/>
                <a:latin typeface="+mn-lt"/>
                <a:ea typeface="+mn-ea"/>
                <a:cs typeface="+mn-cs"/>
              </a:rPr>
              <a:t>Talking with Patients about Fall Prevention</a:t>
            </a:r>
            <a:r>
              <a:rPr lang="en-US" sz="1200" b="0" i="0" u="none" strike="noStrike" kern="1200" dirty="0">
                <a:solidFill>
                  <a:schemeClr val="tx1"/>
                </a:solidFill>
                <a:effectLst/>
                <a:latin typeface="+mn-lt"/>
                <a:ea typeface="+mn-ea"/>
                <a:cs typeface="+mn-cs"/>
              </a:rPr>
              <a:t> and the </a:t>
            </a:r>
            <a:r>
              <a:rPr lang="en-US" sz="1200" b="0" i="1" u="none" strike="noStrike" kern="1200" dirty="0">
                <a:solidFill>
                  <a:schemeClr val="tx1"/>
                </a:solidFill>
                <a:effectLst/>
                <a:latin typeface="+mn-lt"/>
                <a:ea typeface="+mn-ea"/>
                <a:cs typeface="+mn-cs"/>
              </a:rPr>
              <a:t>Family Caregivers’ </a:t>
            </a:r>
            <a:r>
              <a:rPr lang="en-US" sz="1200" b="0" i="0" u="none" strike="noStrike" kern="1200" dirty="0">
                <a:solidFill>
                  <a:schemeClr val="tx1"/>
                </a:solidFill>
                <a:effectLst/>
                <a:latin typeface="+mn-lt"/>
                <a:ea typeface="+mn-ea"/>
                <a:cs typeface="+mn-cs"/>
              </a:rPr>
              <a:t>brochure can help communicate with patients and their families the importance of implementing their fall prevention plan.</a:t>
            </a:r>
            <a:endParaRPr lang="en-US" b="0" dirty="0">
              <a:effectLst/>
            </a:endParaRPr>
          </a:p>
        </p:txBody>
      </p:sp>
      <p:sp>
        <p:nvSpPr>
          <p:cNvPr id="4" name="Slide Number Placeholder 3"/>
          <p:cNvSpPr>
            <a:spLocks noGrp="1"/>
          </p:cNvSpPr>
          <p:nvPr>
            <p:ph type="sldNum" sz="quarter" idx="5"/>
          </p:nvPr>
        </p:nvSpPr>
        <p:spPr/>
        <p:txBody>
          <a:bodyPr/>
          <a:lstStyle/>
          <a:p>
            <a:fld id="{F156461C-794B-464F-8CA5-145BCE4B1C9D}" type="slidenum">
              <a:rPr lang="en-US" smtClean="0"/>
              <a:t>36</a:t>
            </a:fld>
            <a:endParaRPr lang="en-US"/>
          </a:p>
        </p:txBody>
      </p:sp>
    </p:spTree>
    <p:extLst>
      <p:ext uri="{BB962C8B-B14F-4D97-AF65-F5344CB8AC3E}">
        <p14:creationId xmlns:p14="http://schemas.microsoft.com/office/powerpoint/2010/main" val="123121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These are some tips to implement fall assessment and intervention in your practice. Questions to discuss: </a:t>
            </a:r>
            <a:endParaRPr lang="en-US" b="0" dirty="0">
              <a:effectLst/>
            </a:endParaRPr>
          </a:p>
          <a:p>
            <a:pPr rtl="0" fontAlgn="base"/>
            <a:r>
              <a:rPr lang="en-US" sz="1200" b="0" i="0" u="none" strike="noStrike" kern="1200" dirty="0">
                <a:solidFill>
                  <a:schemeClr val="tx1"/>
                </a:solidFill>
                <a:effectLst/>
                <a:latin typeface="+mn-lt"/>
                <a:ea typeface="+mn-ea"/>
                <a:cs typeface="+mn-cs"/>
              </a:rPr>
              <a:t>Which risk factors should we consider and assess routinely? </a:t>
            </a:r>
          </a:p>
          <a:p>
            <a:pPr rtl="0" fontAlgn="base"/>
            <a:r>
              <a:rPr lang="en-US" sz="1200" b="0" i="0" u="none" strike="noStrike" kern="1200" dirty="0">
                <a:solidFill>
                  <a:schemeClr val="tx1"/>
                </a:solidFill>
                <a:effectLst/>
                <a:latin typeface="+mn-lt"/>
                <a:ea typeface="+mn-ea"/>
                <a:cs typeface="+mn-cs"/>
              </a:rPr>
              <a:t>How do we intervene to reduce the identified risk?</a:t>
            </a:r>
          </a:p>
        </p:txBody>
      </p:sp>
      <p:sp>
        <p:nvSpPr>
          <p:cNvPr id="4" name="Slide Number Placeholder 3"/>
          <p:cNvSpPr>
            <a:spLocks noGrp="1"/>
          </p:cNvSpPr>
          <p:nvPr>
            <p:ph type="sldNum" sz="quarter" idx="5"/>
          </p:nvPr>
        </p:nvSpPr>
        <p:spPr/>
        <p:txBody>
          <a:bodyPr/>
          <a:lstStyle/>
          <a:p>
            <a:fld id="{F156461C-794B-464F-8CA5-145BCE4B1C9D}" type="slidenum">
              <a:rPr lang="en-US" smtClean="0"/>
              <a:t>37</a:t>
            </a:fld>
            <a:endParaRPr lang="en-US"/>
          </a:p>
        </p:txBody>
      </p:sp>
    </p:spTree>
    <p:extLst>
      <p:ext uri="{BB962C8B-B14F-4D97-AF65-F5344CB8AC3E}">
        <p14:creationId xmlns:p14="http://schemas.microsoft.com/office/powerpoint/2010/main" val="871312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How will your practice implement a fall prevention program? Discuss or describe your fall prevention activities using questions on this slide.</a:t>
            </a:r>
          </a:p>
          <a:p>
            <a:pPr rtl="0"/>
            <a:endParaRPr lang="en-US" b="0" dirty="0">
              <a:effectLst/>
            </a:endParaRPr>
          </a:p>
          <a:p>
            <a:r>
              <a:rPr lang="en-US" sz="1200" b="0" i="0" u="none" strike="noStrike" kern="1200" dirty="0">
                <a:solidFill>
                  <a:schemeClr val="tx1"/>
                </a:solidFill>
                <a:effectLst/>
                <a:latin typeface="+mn-lt"/>
                <a:ea typeface="+mn-ea"/>
                <a:cs typeface="+mn-cs"/>
              </a:rPr>
              <a:t>To prepare responses specific to your practice, refer to </a:t>
            </a:r>
            <a:r>
              <a:rPr lang="en-US" sz="1200" b="0" i="0" u="sng" strike="noStrike" kern="1200" dirty="0">
                <a:solidFill>
                  <a:schemeClr val="tx1"/>
                </a:solidFill>
                <a:effectLst/>
                <a:latin typeface="+mn-lt"/>
                <a:ea typeface="+mn-ea"/>
                <a:cs typeface="+mn-cs"/>
                <a:hlinkClick r:id="rId3"/>
              </a:rPr>
              <a:t>www.cdc.gov/steadi</a:t>
            </a:r>
            <a:r>
              <a:rPr lang="en-US" sz="1200" b="0" i="0" u="none" strike="noStrike" kern="1200" dirty="0">
                <a:solidFill>
                  <a:schemeClr val="tx1"/>
                </a:solidFill>
                <a:effectLst/>
                <a:latin typeface="+mn-lt"/>
                <a:ea typeface="+mn-ea"/>
                <a:cs typeface="+mn-cs"/>
              </a:rPr>
              <a:t> and CDC resources such as Coordinated Care Plan to Prevent Older Adult Falls and Evaluation Guide for Older Adult Clinical Fall Prevention Programs.</a:t>
            </a:r>
          </a:p>
        </p:txBody>
      </p:sp>
      <p:sp>
        <p:nvSpPr>
          <p:cNvPr id="4" name="Slide Number Placeholder 3"/>
          <p:cNvSpPr>
            <a:spLocks noGrp="1"/>
          </p:cNvSpPr>
          <p:nvPr>
            <p:ph type="sldNum" sz="quarter" idx="5"/>
          </p:nvPr>
        </p:nvSpPr>
        <p:spPr/>
        <p:txBody>
          <a:bodyPr/>
          <a:lstStyle/>
          <a:p>
            <a:fld id="{F156461C-794B-464F-8CA5-145BCE4B1C9D}" type="slidenum">
              <a:rPr lang="en-US" smtClean="0"/>
              <a:t>38</a:t>
            </a:fld>
            <a:endParaRPr lang="en-US"/>
          </a:p>
        </p:txBody>
      </p:sp>
    </p:spTree>
    <p:extLst>
      <p:ext uri="{BB962C8B-B14F-4D97-AF65-F5344CB8AC3E}">
        <p14:creationId xmlns:p14="http://schemas.microsoft.com/office/powerpoint/2010/main" val="2149346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Revise the list of team members to best represent the team at your practice. </a:t>
            </a:r>
          </a:p>
        </p:txBody>
      </p:sp>
      <p:sp>
        <p:nvSpPr>
          <p:cNvPr id="4" name="Slide Number Placeholder 3"/>
          <p:cNvSpPr>
            <a:spLocks noGrp="1"/>
          </p:cNvSpPr>
          <p:nvPr>
            <p:ph type="sldNum" sz="quarter" idx="5"/>
          </p:nvPr>
        </p:nvSpPr>
        <p:spPr/>
        <p:txBody>
          <a:bodyPr/>
          <a:lstStyle/>
          <a:p>
            <a:fld id="{F156461C-794B-464F-8CA5-145BCE4B1C9D}" type="slidenum">
              <a:rPr lang="en-US" smtClean="0"/>
              <a:t>39</a:t>
            </a:fld>
            <a:endParaRPr lang="en-US"/>
          </a:p>
        </p:txBody>
      </p:sp>
    </p:spTree>
    <p:extLst>
      <p:ext uri="{BB962C8B-B14F-4D97-AF65-F5344CB8AC3E}">
        <p14:creationId xmlns:p14="http://schemas.microsoft.com/office/powerpoint/2010/main" val="3818027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Ask your audience about their experiences with falls among older adults living in the community. We define older adults as anyone aged 65 years and over. </a:t>
            </a:r>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4</a:t>
            </a:fld>
            <a:endParaRPr lang="en-US" dirty="0"/>
          </a:p>
        </p:txBody>
      </p:sp>
    </p:spTree>
    <p:extLst>
      <p:ext uri="{BB962C8B-B14F-4D97-AF65-F5344CB8AC3E}">
        <p14:creationId xmlns:p14="http://schemas.microsoft.com/office/powerpoint/2010/main" val="359020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56461C-794B-464F-8CA5-145BCE4B1C9D}" type="slidenum">
              <a:rPr lang="en-US" smtClean="0"/>
              <a:t>40</a:t>
            </a:fld>
            <a:endParaRPr lang="en-US"/>
          </a:p>
        </p:txBody>
      </p:sp>
    </p:spTree>
    <p:extLst>
      <p:ext uri="{BB962C8B-B14F-4D97-AF65-F5344CB8AC3E}">
        <p14:creationId xmlns:p14="http://schemas.microsoft.com/office/powerpoint/2010/main" val="4009513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STEADI guides available at: </a:t>
            </a:r>
          </a:p>
          <a:p>
            <a:r>
              <a:rPr lang="en-US" dirty="0"/>
              <a:t>www.cdc.gov/steadi/materials/implementation_evaluation.html</a:t>
            </a:r>
          </a:p>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41</a:t>
            </a:fld>
            <a:endParaRPr lang="en-US"/>
          </a:p>
        </p:txBody>
      </p:sp>
    </p:spTree>
    <p:extLst>
      <p:ext uri="{BB962C8B-B14F-4D97-AF65-F5344CB8AC3E}">
        <p14:creationId xmlns:p14="http://schemas.microsoft.com/office/powerpoint/2010/main" val="4916692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STEADI assessment handouts available at: </a:t>
            </a:r>
          </a:p>
          <a:p>
            <a:r>
              <a:rPr lang="en-US" dirty="0"/>
              <a:t>www.cdc.gov/steadi/materials.html#tabs-1-3</a:t>
            </a:r>
          </a:p>
        </p:txBody>
      </p:sp>
      <p:sp>
        <p:nvSpPr>
          <p:cNvPr id="4" name="Slide Number Placeholder 3"/>
          <p:cNvSpPr>
            <a:spLocks noGrp="1"/>
          </p:cNvSpPr>
          <p:nvPr>
            <p:ph type="sldNum" sz="quarter" idx="5"/>
          </p:nvPr>
        </p:nvSpPr>
        <p:spPr/>
        <p:txBody>
          <a:bodyPr/>
          <a:lstStyle/>
          <a:p>
            <a:fld id="{F156461C-794B-464F-8CA5-145BCE4B1C9D}" type="slidenum">
              <a:rPr lang="en-US" smtClean="0"/>
              <a:t>42</a:t>
            </a:fld>
            <a:endParaRPr lang="en-US"/>
          </a:p>
        </p:txBody>
      </p:sp>
    </p:spTree>
    <p:extLst>
      <p:ext uri="{BB962C8B-B14F-4D97-AF65-F5344CB8AC3E}">
        <p14:creationId xmlns:p14="http://schemas.microsoft.com/office/powerpoint/2010/main" val="23177914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“Medications Linked to Falls” and “SAFE Medication Review Framework” available at: </a:t>
            </a:r>
          </a:p>
          <a:p>
            <a:r>
              <a:rPr lang="en-US" dirty="0"/>
              <a:t>www.cdc.gov/steadi/materials.html#tabs-1-4</a:t>
            </a:r>
          </a:p>
          <a:p>
            <a:endParaRPr lang="en-US" dirty="0"/>
          </a:p>
          <a:p>
            <a:r>
              <a:rPr lang="en-US" dirty="0"/>
              <a:t>“STEADI-Rx Pharmacist Flyer” available at:</a:t>
            </a:r>
          </a:p>
          <a:p>
            <a:r>
              <a:rPr lang="en-US" dirty="0"/>
              <a:t>www.cdc.gov/steadi/pdf/provider/steadi-rx/STEADIRx_Medication_flyer-508.pdf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about Fall Prevention with Your Patients” available at:</a:t>
            </a:r>
          </a:p>
          <a:p>
            <a:r>
              <a:rPr lang="en-US" dirty="0"/>
              <a:t>www.cdc.gov/steadi/pdf/STEADI-FactSheet-TalkingWPatients-508.pdf</a:t>
            </a:r>
          </a:p>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43</a:t>
            </a:fld>
            <a:endParaRPr lang="en-US"/>
          </a:p>
        </p:txBody>
      </p:sp>
    </p:spTree>
    <p:extLst>
      <p:ext uri="{BB962C8B-B14F-4D97-AF65-F5344CB8AC3E}">
        <p14:creationId xmlns:p14="http://schemas.microsoft.com/office/powerpoint/2010/main" val="34369556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STEADI educational materials available at: </a:t>
            </a:r>
          </a:p>
          <a:p>
            <a:r>
              <a:rPr lang="en-US" dirty="0"/>
              <a:t>www.cdc.gov/steadi/patient.html#tabs-1-1</a:t>
            </a:r>
          </a:p>
        </p:txBody>
      </p:sp>
      <p:sp>
        <p:nvSpPr>
          <p:cNvPr id="4" name="Slide Number Placeholder 3"/>
          <p:cNvSpPr>
            <a:spLocks noGrp="1"/>
          </p:cNvSpPr>
          <p:nvPr>
            <p:ph type="sldNum" sz="quarter" idx="5"/>
          </p:nvPr>
        </p:nvSpPr>
        <p:spPr/>
        <p:txBody>
          <a:bodyPr/>
          <a:lstStyle/>
          <a:p>
            <a:fld id="{F156461C-794B-464F-8CA5-145BCE4B1C9D}" type="slidenum">
              <a:rPr lang="en-US" smtClean="0"/>
              <a:t>44</a:t>
            </a:fld>
            <a:endParaRPr lang="en-US"/>
          </a:p>
        </p:txBody>
      </p:sp>
    </p:spTree>
    <p:extLst>
      <p:ext uri="{BB962C8B-B14F-4D97-AF65-F5344CB8AC3E}">
        <p14:creationId xmlns:p14="http://schemas.microsoft.com/office/powerpoint/2010/main" val="20529422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Fall Prevention Wall Chart” available at: </a:t>
            </a:r>
          </a:p>
          <a:p>
            <a:r>
              <a:rPr lang="en-US" dirty="0"/>
              <a:t>www.cdc.gov/steadi/pdf/STEADI-Poster-Integrating-508-2019.pdf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“Algorithm for Fall Risk Screening, Assessment, and Intervention” available at: </a:t>
            </a:r>
          </a:p>
          <a:p>
            <a:r>
              <a:rPr lang="en-US" dirty="0"/>
              <a:t>www.cdc.gov/steadi/pdf/STEADI-Algorithm-508.pdf</a:t>
            </a:r>
          </a:p>
        </p:txBody>
      </p:sp>
      <p:sp>
        <p:nvSpPr>
          <p:cNvPr id="4" name="Slide Number Placeholder 3"/>
          <p:cNvSpPr>
            <a:spLocks noGrp="1"/>
          </p:cNvSpPr>
          <p:nvPr>
            <p:ph type="sldNum" sz="quarter" idx="5"/>
          </p:nvPr>
        </p:nvSpPr>
        <p:spPr/>
        <p:txBody>
          <a:bodyPr/>
          <a:lstStyle/>
          <a:p>
            <a:fld id="{F156461C-794B-464F-8CA5-145BCE4B1C9D}" type="slidenum">
              <a:rPr lang="en-US" smtClean="0"/>
              <a:t>45</a:t>
            </a:fld>
            <a:endParaRPr lang="en-US"/>
          </a:p>
        </p:txBody>
      </p:sp>
    </p:spTree>
    <p:extLst>
      <p:ext uri="{BB962C8B-B14F-4D97-AF65-F5344CB8AC3E}">
        <p14:creationId xmlns:p14="http://schemas.microsoft.com/office/powerpoint/2010/main" val="3274586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46</a:t>
            </a:fld>
            <a:endParaRPr lang="en-US" dirty="0"/>
          </a:p>
        </p:txBody>
      </p:sp>
    </p:spTree>
    <p:extLst>
      <p:ext uri="{BB962C8B-B14F-4D97-AF65-F5344CB8AC3E}">
        <p14:creationId xmlns:p14="http://schemas.microsoft.com/office/powerpoint/2010/main" val="34034050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47</a:t>
            </a:fld>
            <a:endParaRPr lang="en-US" dirty="0"/>
          </a:p>
        </p:txBody>
      </p:sp>
    </p:spTree>
    <p:extLst>
      <p:ext uri="{BB962C8B-B14F-4D97-AF65-F5344CB8AC3E}">
        <p14:creationId xmlns:p14="http://schemas.microsoft.com/office/powerpoint/2010/main" val="13825616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48</a:t>
            </a:fld>
            <a:endParaRPr lang="en-US" dirty="0"/>
          </a:p>
        </p:txBody>
      </p:sp>
    </p:spTree>
    <p:extLst>
      <p:ext uri="{BB962C8B-B14F-4D97-AF65-F5344CB8AC3E}">
        <p14:creationId xmlns:p14="http://schemas.microsoft.com/office/powerpoint/2010/main" val="495851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49</a:t>
            </a:fld>
            <a:endParaRPr lang="en-US" dirty="0"/>
          </a:p>
        </p:txBody>
      </p:sp>
    </p:spTree>
    <p:extLst>
      <p:ext uri="{BB962C8B-B14F-4D97-AF65-F5344CB8AC3E}">
        <p14:creationId xmlns:p14="http://schemas.microsoft.com/office/powerpoint/2010/main" val="1237093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Unintentional injuries are the 7</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 leading cause of death among older adults. Falls are the number one cause of those unintentional injury deaths.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56461C-794B-464F-8CA5-145BCE4B1C9D}" type="slidenum">
              <a:rPr lang="en-US" smtClean="0"/>
              <a:t>5</a:t>
            </a:fld>
            <a:endParaRPr lang="en-US" dirty="0"/>
          </a:p>
        </p:txBody>
      </p:sp>
    </p:spTree>
    <p:extLst>
      <p:ext uri="{BB962C8B-B14F-4D97-AF65-F5344CB8AC3E}">
        <p14:creationId xmlns:p14="http://schemas.microsoft.com/office/powerpoint/2010/main" val="29272554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50</a:t>
            </a:fld>
            <a:endParaRPr lang="en-US" dirty="0"/>
          </a:p>
        </p:txBody>
      </p:sp>
    </p:spTree>
    <p:extLst>
      <p:ext uri="{BB962C8B-B14F-4D97-AF65-F5344CB8AC3E}">
        <p14:creationId xmlns:p14="http://schemas.microsoft.com/office/powerpoint/2010/main" val="17669195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51</a:t>
            </a:fld>
            <a:endParaRPr lang="en-US" dirty="0"/>
          </a:p>
        </p:txBody>
      </p:sp>
    </p:spTree>
    <p:extLst>
      <p:ext uri="{BB962C8B-B14F-4D97-AF65-F5344CB8AC3E}">
        <p14:creationId xmlns:p14="http://schemas.microsoft.com/office/powerpoint/2010/main" val="3454309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52</a:t>
            </a:fld>
            <a:endParaRPr lang="en-US" dirty="0"/>
          </a:p>
        </p:txBody>
      </p:sp>
    </p:spTree>
    <p:extLst>
      <p:ext uri="{BB962C8B-B14F-4D97-AF65-F5344CB8AC3E}">
        <p14:creationId xmlns:p14="http://schemas.microsoft.com/office/powerpoint/2010/main" val="10174660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53</a:t>
            </a:fld>
            <a:endParaRPr lang="en-US" dirty="0"/>
          </a:p>
        </p:txBody>
      </p:sp>
    </p:spTree>
    <p:extLst>
      <p:ext uri="{BB962C8B-B14F-4D97-AF65-F5344CB8AC3E}">
        <p14:creationId xmlns:p14="http://schemas.microsoft.com/office/powerpoint/2010/main" val="5731436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54</a:t>
            </a:fld>
            <a:endParaRPr lang="en-US" dirty="0"/>
          </a:p>
        </p:txBody>
      </p:sp>
    </p:spTree>
    <p:extLst>
      <p:ext uri="{BB962C8B-B14F-4D97-AF65-F5344CB8AC3E}">
        <p14:creationId xmlns:p14="http://schemas.microsoft.com/office/powerpoint/2010/main" val="149337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chemeClr val="tx1"/>
                </a:solidFill>
                <a:effectLst/>
                <a:latin typeface="+mn-lt"/>
                <a:ea typeface="+mn-ea"/>
                <a:cs typeface="+mn-cs"/>
              </a:rPr>
              <a:t>Every second an older adult falls. This adds up to approximately 36 million falls every year. Of those who fall, more than 8 million older adults are injured. These falls and fall injuries lead to about 3 million emergency department visits, more than 950,000 hospitalizations, and more than 32,000 deaths every year.</a:t>
            </a:r>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6</a:t>
            </a:fld>
            <a:endParaRPr lang="en-US" dirty="0"/>
          </a:p>
        </p:txBody>
      </p:sp>
    </p:spTree>
    <p:extLst>
      <p:ext uri="{BB962C8B-B14F-4D97-AF65-F5344CB8AC3E}">
        <p14:creationId xmlns:p14="http://schemas.microsoft.com/office/powerpoint/2010/main" val="93944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chemeClr val="tx1"/>
                </a:solidFill>
                <a:effectLst/>
                <a:latin typeface="+mn-lt"/>
                <a:ea typeface="+mn-ea"/>
                <a:cs typeface="+mn-cs"/>
              </a:rPr>
              <a:t>Although falls are common, older patients might not tell you about their falls for several reasons. They might think that falls are a normal part of aging and therefore there is nothing they can do about it. They may also fear that talking about their falls can place them in a nursing home and threaten their independence. Another reason could be that older patients are unaware of common risk factors that could put them at risk of falling. For example, more than two-thirds of older adults with reported use of medications do not know that as they age their bodies will metabolize medications differently leading to side effects that could increase their chances of falling.  </a:t>
            </a:r>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7</a:t>
            </a:fld>
            <a:endParaRPr lang="en-US" dirty="0"/>
          </a:p>
        </p:txBody>
      </p:sp>
    </p:spTree>
    <p:extLst>
      <p:ext uri="{BB962C8B-B14F-4D97-AF65-F5344CB8AC3E}">
        <p14:creationId xmlns:p14="http://schemas.microsoft.com/office/powerpoint/2010/main" val="3495169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chemeClr val="tx1"/>
                </a:solidFill>
                <a:effectLst/>
                <a:latin typeface="+mn-lt"/>
                <a:ea typeface="+mn-ea"/>
                <a:cs typeface="+mn-cs"/>
              </a:rPr>
              <a:t>Here is an example: Over 80% of older adults taking medications reported that no one talked to them about medications that might increase their chances of falling. The same study also reported that older adults </a:t>
            </a:r>
            <a:r>
              <a:rPr lang="en-US" sz="1200" b="1" i="0" u="none" strike="noStrike" kern="1200" dirty="0">
                <a:solidFill>
                  <a:schemeClr val="tx1"/>
                </a:solidFill>
                <a:effectLst/>
                <a:latin typeface="+mn-lt"/>
                <a:ea typeface="+mn-ea"/>
                <a:cs typeface="+mn-cs"/>
              </a:rPr>
              <a:t>are </a:t>
            </a:r>
            <a:r>
              <a:rPr lang="en-US" sz="1200" b="0" i="0" u="none" strike="noStrike" kern="1200" dirty="0">
                <a:solidFill>
                  <a:schemeClr val="tx1"/>
                </a:solidFill>
                <a:effectLst/>
                <a:latin typeface="+mn-lt"/>
                <a:ea typeface="+mn-ea"/>
                <a:cs typeface="+mn-cs"/>
              </a:rPr>
              <a:t>willing to discuss and change medications to reduce fall risk when recommended by a healthcare provider. So, due to lack of awareness, patients might not initiate fall prevention conversations, which makes it especially important for providers to be proactive in talking with their older patients.</a:t>
            </a:r>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8</a:t>
            </a:fld>
            <a:endParaRPr lang="en-US" dirty="0"/>
          </a:p>
        </p:txBody>
      </p:sp>
    </p:spTree>
    <p:extLst>
      <p:ext uri="{BB962C8B-B14F-4D97-AF65-F5344CB8AC3E}">
        <p14:creationId xmlns:p14="http://schemas.microsoft.com/office/powerpoint/2010/main" val="1773637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chemeClr val="tx1"/>
                </a:solidFill>
                <a:effectLst/>
                <a:latin typeface="+mn-lt"/>
                <a:ea typeface="+mn-ea"/>
                <a:cs typeface="+mn-cs"/>
              </a:rPr>
              <a:t>In addition to the knowledge and communication gap, studies show that healthcare providers also face many barriers to addressing falls with their older patients. Some of these barriers are listed on the slide. </a:t>
            </a:r>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9</a:t>
            </a:fld>
            <a:endParaRPr lang="en-US" dirty="0"/>
          </a:p>
        </p:txBody>
      </p:sp>
    </p:spTree>
    <p:extLst>
      <p:ext uri="{BB962C8B-B14F-4D97-AF65-F5344CB8AC3E}">
        <p14:creationId xmlns:p14="http://schemas.microsoft.com/office/powerpoint/2010/main" val="1830143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applewebdata://B934680A-E4CB-494D-92A2-481D2615489D/#_ENREF_21"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ster Title Slide">
    <p:spTree>
      <p:nvGrpSpPr>
        <p:cNvPr id="1" name=""/>
        <p:cNvGrpSpPr/>
        <p:nvPr/>
      </p:nvGrpSpPr>
      <p:grpSpPr>
        <a:xfrm>
          <a:off x="0" y="0"/>
          <a:ext cx="0" cy="0"/>
          <a:chOff x="0" y="0"/>
          <a:chExt cx="0" cy="0"/>
        </a:xfrm>
      </p:grpSpPr>
      <p:sp>
        <p:nvSpPr>
          <p:cNvPr id="15" name="Right Triangle 14">
            <a:extLst>
              <a:ext uri="{FF2B5EF4-FFF2-40B4-BE49-F238E27FC236}">
                <a16:creationId xmlns:a16="http://schemas.microsoft.com/office/drawing/2014/main" id="{6A93FD5F-C2B9-364B-8A84-933D3596C538}"/>
              </a:ext>
            </a:extLst>
          </p:cNvPr>
          <p:cNvSpPr/>
          <p:nvPr userDrawn="1"/>
        </p:nvSpPr>
        <p:spPr>
          <a:xfrm rot="5400000">
            <a:off x="0" y="-20864"/>
            <a:ext cx="4641574" cy="4641574"/>
          </a:xfrm>
          <a:prstGeom prst="rtTriangle">
            <a:avLst/>
          </a:prstGeom>
          <a:solidFill>
            <a:srgbClr val="1E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2265404" y="2675911"/>
            <a:ext cx="6194855" cy="1092907"/>
          </a:xfrm>
        </p:spPr>
        <p:txBody>
          <a:bodyPr anchor="b">
            <a:noAutofit/>
          </a:bodyPr>
          <a:lstStyle>
            <a:lvl1pPr algn="l">
              <a:defRPr sz="4000" b="1">
                <a:solidFill>
                  <a:srgbClr val="19605F"/>
                </a:solidFill>
                <a:latin typeface="Arial" charset="0"/>
                <a:ea typeface="Arial" charset="0"/>
                <a:cs typeface="Arial" charset="0"/>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2265404" y="3965134"/>
            <a:ext cx="6194855" cy="727182"/>
          </a:xfrm>
        </p:spPr>
        <p:txBody>
          <a:bodyPr>
            <a:normAutofit/>
          </a:bodyPr>
          <a:lstStyle>
            <a:lvl1pPr marL="0" indent="0" algn="l">
              <a:buNone/>
              <a:defRPr sz="2000">
                <a:solidFill>
                  <a:srgbClr val="1BB9E8"/>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Right Triangle 6"/>
          <p:cNvSpPr/>
          <p:nvPr userDrawn="1"/>
        </p:nvSpPr>
        <p:spPr>
          <a:xfrm rot="5400000">
            <a:off x="-21191" y="327"/>
            <a:ext cx="3887840" cy="3845458"/>
          </a:xfrm>
          <a:prstGeom prst="rtTriangle">
            <a:avLst/>
          </a:prstGeom>
          <a:solidFill>
            <a:srgbClr val="1D5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4948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5324191" y="1536175"/>
            <a:ext cx="2692826" cy="3724184"/>
          </a:xfrm>
        </p:spPr>
        <p:txBody>
          <a:bodyPr/>
          <a:lstStyle>
            <a:lvl1pPr marL="171450" marR="0" indent="-171450" algn="l" defTabSz="685800" rtl="0" eaLnBrk="1" fontAlgn="auto" latinLnBrk="0" hangingPunct="1">
              <a:lnSpc>
                <a:spcPct val="90000"/>
              </a:lnSpc>
              <a:spcBef>
                <a:spcPts val="750"/>
              </a:spcBef>
              <a:spcAft>
                <a:spcPts val="0"/>
              </a:spcAft>
              <a:buClr>
                <a:srgbClr val="19A187"/>
              </a:buClr>
              <a:buSzTx/>
              <a:buFont typeface="Arial"/>
              <a:buChar char="•"/>
              <a:tabLst/>
              <a:defRPr/>
            </a:lvl1pPr>
          </a:lstStyle>
          <a:p>
            <a:r>
              <a:rPr lang="en-US"/>
              <a:t>Click icon to add photo</a:t>
            </a:r>
          </a:p>
          <a:p>
            <a:endParaRPr lang="en-US"/>
          </a:p>
        </p:txBody>
      </p:sp>
      <p:sp>
        <p:nvSpPr>
          <p:cNvPr id="11" name="Right Triangle 10"/>
          <p:cNvSpPr/>
          <p:nvPr userDrawn="1"/>
        </p:nvSpPr>
        <p:spPr>
          <a:xfrm>
            <a:off x="0" y="4526915"/>
            <a:ext cx="2318880" cy="2344742"/>
          </a:xfrm>
          <a:prstGeom prst="rtTriangle">
            <a:avLst/>
          </a:prstGeom>
          <a:solidFill>
            <a:srgbClr val="22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p:cNvSpPr/>
          <p:nvPr userDrawn="1"/>
        </p:nvSpPr>
        <p:spPr>
          <a:xfrm>
            <a:off x="600122" y="5993802"/>
            <a:ext cx="1718758" cy="877855"/>
          </a:xfrm>
          <a:prstGeom prst="triangle">
            <a:avLst/>
          </a:prstGeom>
          <a:solidFill>
            <a:srgbClr val="64B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9"/>
          <p:cNvSpPr>
            <a:spLocks noGrp="1"/>
          </p:cNvSpPr>
          <p:nvPr>
            <p:ph type="body" sz="quarter" idx="13" hasCustomPrompt="1"/>
          </p:nvPr>
        </p:nvSpPr>
        <p:spPr>
          <a:xfrm>
            <a:off x="922280" y="3188065"/>
            <a:ext cx="3990110" cy="323840"/>
          </a:xfrm>
        </p:spPr>
        <p:txBody>
          <a:bodyPr anchor="ctr" anchorCtr="0">
            <a:normAutofit/>
          </a:bodyPr>
          <a:lstStyle>
            <a:lvl1pPr marL="0" indent="0">
              <a:buNone/>
              <a:defRPr sz="1300" baseline="0">
                <a:solidFill>
                  <a:schemeClr val="tx1">
                    <a:lumMod val="85000"/>
                    <a:lumOff val="15000"/>
                  </a:schemeClr>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FIRST LASTNAME at </a:t>
            </a:r>
            <a:r>
              <a:rPr lang="en-US" dirty="0" err="1"/>
              <a:t>XXX@cdc.gov</a:t>
            </a:r>
            <a:r>
              <a:rPr lang="en-US" dirty="0"/>
              <a:t> </a:t>
            </a:r>
          </a:p>
        </p:txBody>
      </p:sp>
      <p:sp>
        <p:nvSpPr>
          <p:cNvPr id="16" name="Text Placeholder 4"/>
          <p:cNvSpPr>
            <a:spLocks noGrp="1"/>
          </p:cNvSpPr>
          <p:nvPr>
            <p:ph type="body" sz="quarter" idx="16" hasCustomPrompt="1"/>
          </p:nvPr>
        </p:nvSpPr>
        <p:spPr>
          <a:xfrm>
            <a:off x="922825" y="3569921"/>
            <a:ext cx="3275012" cy="892578"/>
          </a:xfrm>
        </p:spPr>
        <p:txBody>
          <a:bodyPr>
            <a:noAutofit/>
          </a:bodyPr>
          <a:lstStyle>
            <a:lvl1pPr marL="0" indent="0">
              <a:lnSpc>
                <a:spcPct val="100000"/>
              </a:lnSpc>
              <a:buNone/>
              <a:defRPr sz="1300"/>
            </a:lvl1pPr>
            <a:lvl2pPr marL="342900" indent="0">
              <a:buNone/>
              <a:defRPr/>
            </a:lvl2pPr>
            <a:lvl3pPr marL="685800" indent="0">
              <a:buNone/>
              <a:defRPr/>
            </a:lvl3pPr>
            <a:lvl4pPr marL="1028700" indent="0">
              <a:buNone/>
              <a:defRPr/>
            </a:lvl4pPr>
            <a:lvl5pPr marL="1371600" indent="0">
              <a:buNone/>
              <a:defRPr/>
            </a:lvl5pPr>
          </a:lstStyle>
          <a:p>
            <a:pPr lvl="0"/>
            <a:r>
              <a:rPr lang="en-US" sz="1400" b="1" dirty="0">
                <a:solidFill>
                  <a:schemeClr val="tx1">
                    <a:lumMod val="85000"/>
                    <a:lumOff val="15000"/>
                  </a:schemeClr>
                </a:solidFill>
                <a:latin typeface="Arial" charset="0"/>
                <a:ea typeface="Arial" charset="0"/>
                <a:cs typeface="Arial" charset="0"/>
              </a:rPr>
              <a:t>Telephone:</a:t>
            </a:r>
          </a:p>
          <a:p>
            <a:pPr lvl="0"/>
            <a:r>
              <a:rPr lang="en-US" sz="1400" dirty="0">
                <a:solidFill>
                  <a:schemeClr val="tx1">
                    <a:lumMod val="85000"/>
                    <a:lumOff val="15000"/>
                  </a:schemeClr>
                </a:solidFill>
                <a:latin typeface="Arial" charset="0"/>
                <a:ea typeface="Arial" charset="0"/>
                <a:cs typeface="Arial" charset="0"/>
              </a:rPr>
              <a:t>1-800-CDC-INFO</a:t>
            </a:r>
            <a:r>
              <a:rPr lang="en-US" sz="1400" baseline="0" dirty="0">
                <a:solidFill>
                  <a:schemeClr val="tx1">
                    <a:lumMod val="85000"/>
                    <a:lumOff val="15000"/>
                  </a:schemeClr>
                </a:solidFill>
                <a:latin typeface="Arial" charset="0"/>
                <a:ea typeface="Arial" charset="0"/>
                <a:cs typeface="Arial" charset="0"/>
              </a:rPr>
              <a:t> (232-4636)</a:t>
            </a:r>
          </a:p>
          <a:p>
            <a:pPr lvl="0"/>
            <a:r>
              <a:rPr lang="en-US" sz="1400" baseline="0" dirty="0">
                <a:solidFill>
                  <a:schemeClr val="tx1">
                    <a:lumMod val="85000"/>
                    <a:lumOff val="15000"/>
                  </a:schemeClr>
                </a:solidFill>
                <a:latin typeface="Arial" charset="0"/>
                <a:ea typeface="Arial" charset="0"/>
                <a:cs typeface="Arial" charset="0"/>
              </a:rPr>
              <a:t>TTY: 1-888-232-6348</a:t>
            </a:r>
            <a:endParaRPr lang="en-US" sz="1400" dirty="0">
              <a:solidFill>
                <a:schemeClr val="tx1">
                  <a:lumMod val="85000"/>
                  <a:lumOff val="15000"/>
                </a:schemeClr>
              </a:solidFill>
              <a:latin typeface="Arial" charset="0"/>
              <a:ea typeface="Arial" charset="0"/>
              <a:cs typeface="Arial" charset="0"/>
            </a:endParaRPr>
          </a:p>
        </p:txBody>
      </p:sp>
      <p:sp>
        <p:nvSpPr>
          <p:cNvPr id="17" name="TextBox 16"/>
          <p:cNvSpPr txBox="1"/>
          <p:nvPr userDrawn="1"/>
        </p:nvSpPr>
        <p:spPr>
          <a:xfrm>
            <a:off x="922280" y="2150053"/>
            <a:ext cx="3275557" cy="1231106"/>
          </a:xfrm>
          <a:prstGeom prst="rect">
            <a:avLst/>
          </a:prstGeom>
          <a:noFill/>
        </p:spPr>
        <p:txBody>
          <a:bodyPr wrap="square" rtlCol="0">
            <a:spAutoFit/>
          </a:bodyPr>
          <a:lstStyle/>
          <a:p>
            <a:pPr lvl="0">
              <a:lnSpc>
                <a:spcPct val="100000"/>
              </a:lnSpc>
            </a:pPr>
            <a:r>
              <a:rPr lang="en-US" sz="2000" b="1">
                <a:solidFill>
                  <a:srgbClr val="2265A8"/>
                </a:solidFill>
                <a:latin typeface="Arial" charset="0"/>
                <a:ea typeface="Arial" charset="0"/>
                <a:cs typeface="Arial" charset="0"/>
              </a:rPr>
              <a:t>Questions?</a:t>
            </a:r>
            <a:br>
              <a:rPr lang="en-US" sz="2000" b="1">
                <a:solidFill>
                  <a:srgbClr val="19605F"/>
                </a:solidFill>
                <a:latin typeface="Arial" charset="0"/>
                <a:ea typeface="Arial" charset="0"/>
                <a:cs typeface="Arial" charset="0"/>
              </a:rPr>
            </a:br>
            <a:r>
              <a:rPr lang="en-US" sz="1700" b="1">
                <a:latin typeface="Arial" charset="0"/>
                <a:ea typeface="Arial" charset="0"/>
                <a:cs typeface="Arial" charset="0"/>
              </a:rPr>
              <a:t>For more information, </a:t>
            </a:r>
            <a:br>
              <a:rPr lang="en-US" sz="1700" b="1">
                <a:latin typeface="Arial" charset="0"/>
                <a:ea typeface="Arial" charset="0"/>
                <a:cs typeface="Arial" charset="0"/>
              </a:rPr>
            </a:br>
            <a:r>
              <a:rPr lang="en-US" sz="1700" b="1">
                <a:latin typeface="Arial" charset="0"/>
                <a:ea typeface="Arial" charset="0"/>
                <a:cs typeface="Arial" charset="0"/>
              </a:rPr>
              <a:t>please contact:</a:t>
            </a:r>
          </a:p>
          <a:p>
            <a:pPr lvl="0"/>
            <a:endParaRPr lang="en-US" sz="2000" b="1">
              <a:solidFill>
                <a:srgbClr val="19605F"/>
              </a:solidFill>
              <a:latin typeface="Arial" charset="0"/>
              <a:ea typeface="Arial" charset="0"/>
              <a:cs typeface="Arial" charset="0"/>
            </a:endParaRPr>
          </a:p>
        </p:txBody>
      </p:sp>
    </p:spTree>
    <p:extLst>
      <p:ext uri="{BB962C8B-B14F-4D97-AF65-F5344CB8AC3E}">
        <p14:creationId xmlns:p14="http://schemas.microsoft.com/office/powerpoint/2010/main" val="39335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arn More">
    <p:spTree>
      <p:nvGrpSpPr>
        <p:cNvPr id="1" name=""/>
        <p:cNvGrpSpPr/>
        <p:nvPr/>
      </p:nvGrpSpPr>
      <p:grpSpPr>
        <a:xfrm>
          <a:off x="0" y="0"/>
          <a:ext cx="0" cy="0"/>
          <a:chOff x="0" y="0"/>
          <a:chExt cx="0" cy="0"/>
        </a:xfrm>
      </p:grpSpPr>
      <p:sp>
        <p:nvSpPr>
          <p:cNvPr id="6" name="TextBox 5"/>
          <p:cNvSpPr txBox="1"/>
          <p:nvPr userDrawn="1"/>
        </p:nvSpPr>
        <p:spPr>
          <a:xfrm>
            <a:off x="921191" y="2531601"/>
            <a:ext cx="4788563" cy="369332"/>
          </a:xfrm>
          <a:prstGeom prst="rect">
            <a:avLst/>
          </a:prstGeom>
          <a:noFill/>
        </p:spPr>
        <p:txBody>
          <a:bodyPr wrap="square" rtlCol="0">
            <a:spAutoFit/>
          </a:bodyPr>
          <a:lstStyle/>
          <a:p>
            <a:pPr lvl="0"/>
            <a:r>
              <a:rPr lang="en-US" sz="1800">
                <a:solidFill>
                  <a:schemeClr val="tx1">
                    <a:lumMod val="85000"/>
                    <a:lumOff val="15000"/>
                  </a:schemeClr>
                </a:solidFill>
                <a:latin typeface="Arial" charset="0"/>
                <a:ea typeface="Arial" charset="0"/>
                <a:cs typeface="Arial" charset="0"/>
              </a:rPr>
              <a:t>Learn more about older adult fall prevention. </a:t>
            </a:r>
          </a:p>
        </p:txBody>
      </p:sp>
      <p:sp>
        <p:nvSpPr>
          <p:cNvPr id="7" name="TextBox 6"/>
          <p:cNvSpPr txBox="1"/>
          <p:nvPr userDrawn="1"/>
        </p:nvSpPr>
        <p:spPr>
          <a:xfrm>
            <a:off x="297021" y="6145427"/>
            <a:ext cx="3275557" cy="461665"/>
          </a:xfrm>
          <a:prstGeom prst="rect">
            <a:avLst/>
          </a:prstGeom>
          <a:noFill/>
        </p:spPr>
        <p:txBody>
          <a:bodyPr wrap="square" rtlCol="0">
            <a:spAutoFit/>
          </a:bodyPr>
          <a:lstStyle/>
          <a:p>
            <a:pPr lvl="0"/>
            <a:r>
              <a:rPr lang="en-US" sz="800">
                <a:solidFill>
                  <a:schemeClr val="bg2">
                    <a:lumMod val="50000"/>
                  </a:schemeClr>
                </a:solidFill>
                <a:latin typeface="Arial" charset="0"/>
                <a:ea typeface="Arial" charset="0"/>
                <a:cs typeface="Arial" charset="0"/>
              </a:rPr>
              <a:t>The findings</a:t>
            </a:r>
            <a:r>
              <a:rPr lang="en-US" sz="800" baseline="0">
                <a:solidFill>
                  <a:schemeClr val="bg2">
                    <a:lumMod val="50000"/>
                  </a:schemeClr>
                </a:solidFill>
                <a:latin typeface="Arial" charset="0"/>
                <a:ea typeface="Arial" charset="0"/>
                <a:cs typeface="Arial" charset="0"/>
              </a:rPr>
              <a:t> and conclusions in this report/presentation are those of the authors, and do not necessarily represent the official position of the Centers for Disease Control and Prevention.</a:t>
            </a:r>
            <a:endParaRPr lang="en-US" sz="800">
              <a:solidFill>
                <a:schemeClr val="bg2">
                  <a:lumMod val="50000"/>
                </a:schemeClr>
              </a:solidFill>
              <a:latin typeface="Arial" charset="0"/>
              <a:ea typeface="Arial" charset="0"/>
              <a:cs typeface="Arial" charset="0"/>
            </a:endParaRPr>
          </a:p>
        </p:txBody>
      </p:sp>
      <p:sp>
        <p:nvSpPr>
          <p:cNvPr id="8" name="TextBox 7"/>
          <p:cNvSpPr txBox="1"/>
          <p:nvPr userDrawn="1"/>
        </p:nvSpPr>
        <p:spPr>
          <a:xfrm>
            <a:off x="921192" y="2831065"/>
            <a:ext cx="3990110" cy="369332"/>
          </a:xfrm>
          <a:prstGeom prst="rect">
            <a:avLst/>
          </a:prstGeom>
          <a:noFill/>
        </p:spPr>
        <p:txBody>
          <a:bodyPr wrap="square" rtlCol="0">
            <a:spAutoFit/>
          </a:bodyPr>
          <a:lstStyle/>
          <a:p>
            <a:pPr lvl="0"/>
            <a:r>
              <a:rPr lang="en-US" sz="1800" err="1">
                <a:solidFill>
                  <a:srgbClr val="2265A8"/>
                </a:solidFill>
                <a:latin typeface="Arial" charset="0"/>
                <a:ea typeface="Arial" charset="0"/>
                <a:cs typeface="Arial" charset="0"/>
              </a:rPr>
              <a:t>www.cdc.gov</a:t>
            </a:r>
            <a:r>
              <a:rPr lang="en-US" sz="1800">
                <a:solidFill>
                  <a:srgbClr val="2265A8"/>
                </a:solidFill>
                <a:latin typeface="Arial" charset="0"/>
                <a:ea typeface="Arial" charset="0"/>
                <a:cs typeface="Arial" charset="0"/>
              </a:rPr>
              <a:t>/</a:t>
            </a:r>
            <a:r>
              <a:rPr lang="en-US" sz="1800" err="1">
                <a:solidFill>
                  <a:srgbClr val="2265A8"/>
                </a:solidFill>
                <a:latin typeface="Arial" charset="0"/>
                <a:ea typeface="Arial" charset="0"/>
                <a:cs typeface="Arial" charset="0"/>
              </a:rPr>
              <a:t>steadi</a:t>
            </a:r>
            <a:endParaRPr lang="en-US" sz="1800">
              <a:solidFill>
                <a:srgbClr val="2265A8"/>
              </a:solidFill>
              <a:latin typeface="Arial" charset="0"/>
              <a:ea typeface="Arial" charset="0"/>
              <a:cs typeface="Arial" charset="0"/>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0379" y="3615108"/>
            <a:ext cx="1969096" cy="5766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585" y="3615108"/>
            <a:ext cx="1330726" cy="576648"/>
          </a:xfrm>
          <a:prstGeom prst="rect">
            <a:avLst/>
          </a:prstGeom>
        </p:spPr>
      </p:pic>
      <p:sp>
        <p:nvSpPr>
          <p:cNvPr id="12" name="Right Triangle 11">
            <a:extLst>
              <a:ext uri="{FF2B5EF4-FFF2-40B4-BE49-F238E27FC236}">
                <a16:creationId xmlns:a16="http://schemas.microsoft.com/office/drawing/2014/main" id="{9A6A0FAA-39A9-2B43-8B88-4B5179DF2DB4}"/>
              </a:ext>
            </a:extLst>
          </p:cNvPr>
          <p:cNvSpPr/>
          <p:nvPr userDrawn="1"/>
        </p:nvSpPr>
        <p:spPr>
          <a:xfrm rot="16200000">
            <a:off x="5000368" y="2714368"/>
            <a:ext cx="4143632" cy="4143632"/>
          </a:xfrm>
          <a:prstGeom prst="rtTriangle">
            <a:avLst/>
          </a:prstGeom>
          <a:solidFill>
            <a:srgbClr val="66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3ACB3806-D970-EC4C-94EC-D775E9D82906}"/>
              </a:ext>
            </a:extLst>
          </p:cNvPr>
          <p:cNvSpPr/>
          <p:nvPr userDrawn="1"/>
        </p:nvSpPr>
        <p:spPr>
          <a:xfrm rot="16200000">
            <a:off x="5298542" y="2970160"/>
            <a:ext cx="4641574" cy="4641574"/>
          </a:xfrm>
          <a:prstGeom prst="rtTriangle">
            <a:avLst/>
          </a:prstGeom>
          <a:solidFill>
            <a:srgbClr val="25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1877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 and Graph/Chart_1">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65155"/>
          </a:xfrm>
          <a:prstGeom prst="rect">
            <a:avLst/>
          </a:prstGeom>
        </p:spPr>
      </p:pic>
      <p:sp>
        <p:nvSpPr>
          <p:cNvPr id="10" name="Text Placeholder 19"/>
          <p:cNvSpPr>
            <a:spLocks noGrp="1"/>
          </p:cNvSpPr>
          <p:nvPr>
            <p:ph type="body" sz="quarter" idx="14" hasCustomPrompt="1"/>
          </p:nvPr>
        </p:nvSpPr>
        <p:spPr>
          <a:xfrm>
            <a:off x="387567" y="6059977"/>
            <a:ext cx="3986726" cy="207819"/>
          </a:xfrm>
        </p:spPr>
        <p:txBody>
          <a:bodyPr>
            <a:noAutofit/>
          </a:bodyPr>
          <a:lstStyle>
            <a:lvl1pPr marL="0" indent="0">
              <a:buNone/>
              <a:defRPr sz="1000" b="1">
                <a:solidFill>
                  <a:schemeClr val="bg2">
                    <a:lumMod val="50000"/>
                  </a:schemeClr>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Footnotes</a:t>
            </a:r>
          </a:p>
        </p:txBody>
      </p:sp>
      <p:sp>
        <p:nvSpPr>
          <p:cNvPr id="11" name="Text Placeholder 19"/>
          <p:cNvSpPr>
            <a:spLocks noGrp="1"/>
          </p:cNvSpPr>
          <p:nvPr>
            <p:ph type="body" sz="quarter" idx="15" hasCustomPrompt="1"/>
          </p:nvPr>
        </p:nvSpPr>
        <p:spPr>
          <a:xfrm>
            <a:off x="387566" y="6284422"/>
            <a:ext cx="8229384" cy="353223"/>
          </a:xfrm>
        </p:spPr>
        <p:txBody>
          <a:bodyPr anchor="ctr" anchorCtr="0">
            <a:noAutofit/>
          </a:bodyPr>
          <a:lstStyle>
            <a:lvl1pPr marL="0" indent="0">
              <a:buNone/>
              <a:defRPr sz="800" baseline="0">
                <a:solidFill>
                  <a:schemeClr val="bg2">
                    <a:lumMod val="50000"/>
                  </a:schemeClr>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This is where the references go. </a:t>
            </a:r>
          </a:p>
        </p:txBody>
      </p:sp>
      <p:cxnSp>
        <p:nvCxnSpPr>
          <p:cNvPr id="13" name="Straight Connector 12"/>
          <p:cNvCxnSpPr/>
          <p:nvPr userDrawn="1"/>
        </p:nvCxnSpPr>
        <p:spPr>
          <a:xfrm>
            <a:off x="387052" y="5955806"/>
            <a:ext cx="822989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16"/>
          <p:cNvSpPr>
            <a:spLocks noGrp="1"/>
          </p:cNvSpPr>
          <p:nvPr>
            <p:ph sz="quarter" idx="16" hasCustomPrompt="1"/>
          </p:nvPr>
        </p:nvSpPr>
        <p:spPr>
          <a:xfrm>
            <a:off x="4926311" y="2191290"/>
            <a:ext cx="3830637" cy="3168384"/>
          </a:xfrm>
        </p:spPr>
        <p:txBody>
          <a:bodyPr/>
          <a:lstStyle>
            <a:lvl1pPr marL="342900" indent="-342900">
              <a:buFont typeface="Arial" charset="0"/>
              <a:buChar char="•"/>
              <a:defRPr baseline="0"/>
            </a:lvl1pPr>
          </a:lstStyle>
          <a:p>
            <a:pPr lvl="0"/>
            <a:r>
              <a:rPr lang="en-US" dirty="0"/>
              <a:t>Click icon to add graph or chart</a:t>
            </a:r>
          </a:p>
        </p:txBody>
      </p:sp>
      <p:sp>
        <p:nvSpPr>
          <p:cNvPr id="19" name="Text Placeholder 13"/>
          <p:cNvSpPr>
            <a:spLocks noGrp="1"/>
          </p:cNvSpPr>
          <p:nvPr>
            <p:ph type="body" sz="quarter" idx="11" hasCustomPrompt="1"/>
          </p:nvPr>
        </p:nvSpPr>
        <p:spPr>
          <a:xfrm>
            <a:off x="387052" y="1190981"/>
            <a:ext cx="4152228" cy="661030"/>
          </a:xfrm>
        </p:spPr>
        <p:txBody>
          <a:bodyPr anchor="ctr" anchorCtr="0">
            <a:noAutofit/>
          </a:bodyPr>
          <a:lstStyle>
            <a:lvl1pPr marL="0" marR="0" indent="0" algn="l" defTabSz="685800" rtl="0" eaLnBrk="1" fontAlgn="auto" latinLnBrk="0" hangingPunct="1">
              <a:lnSpc>
                <a:spcPct val="90000"/>
              </a:lnSpc>
              <a:spcBef>
                <a:spcPts val="750"/>
              </a:spcBef>
              <a:spcAft>
                <a:spcPts val="0"/>
              </a:spcAft>
              <a:buClr>
                <a:srgbClr val="19A187"/>
              </a:buClr>
              <a:buSzTx/>
              <a:buFont typeface="Arial"/>
              <a:buNone/>
              <a:tabLst/>
              <a:defRPr sz="2200" b="1" baseline="0">
                <a:solidFill>
                  <a:srgbClr val="64B144"/>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This is Where The </a:t>
            </a:r>
            <a:br>
              <a:rPr lang="en-US" dirty="0"/>
            </a:br>
            <a:r>
              <a:rPr lang="en-US" dirty="0"/>
              <a:t>Headline Goes</a:t>
            </a:r>
          </a:p>
        </p:txBody>
      </p:sp>
      <p:sp>
        <p:nvSpPr>
          <p:cNvPr id="23" name="Text Placeholder 2"/>
          <p:cNvSpPr>
            <a:spLocks noGrp="1"/>
          </p:cNvSpPr>
          <p:nvPr>
            <p:ph type="body" sz="quarter" idx="18"/>
          </p:nvPr>
        </p:nvSpPr>
        <p:spPr>
          <a:xfrm>
            <a:off x="387350" y="2027010"/>
            <a:ext cx="4151909" cy="3496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3"/>
          <p:cNvSpPr>
            <a:spLocks noGrp="1"/>
          </p:cNvSpPr>
          <p:nvPr>
            <p:ph type="body" sz="quarter" idx="19" hasCustomPrompt="1"/>
          </p:nvPr>
        </p:nvSpPr>
        <p:spPr>
          <a:xfrm>
            <a:off x="383127" y="104298"/>
            <a:ext cx="6944773" cy="546629"/>
          </a:xfrm>
        </p:spPr>
        <p:txBody>
          <a:bodyPr anchor="ctr" anchorCtr="0">
            <a:normAutofit/>
          </a:bodyPr>
          <a:lstStyle>
            <a:lvl1pPr marL="0" indent="0">
              <a:buNone/>
              <a:defRPr sz="2400" b="1" baseline="0">
                <a:solidFill>
                  <a:schemeClr val="bg1"/>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Section Title</a:t>
            </a:r>
          </a:p>
        </p:txBody>
      </p:sp>
    </p:spTree>
    <p:extLst>
      <p:ext uri="{BB962C8B-B14F-4D97-AF65-F5344CB8AC3E}">
        <p14:creationId xmlns:p14="http://schemas.microsoft.com/office/powerpoint/2010/main" val="1232171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Master Title Slide">
    <p:spTree>
      <p:nvGrpSpPr>
        <p:cNvPr id="1" name=""/>
        <p:cNvGrpSpPr/>
        <p:nvPr/>
      </p:nvGrpSpPr>
      <p:grpSpPr>
        <a:xfrm>
          <a:off x="0" y="0"/>
          <a:ext cx="0" cy="0"/>
          <a:chOff x="0" y="0"/>
          <a:chExt cx="0" cy="0"/>
        </a:xfrm>
      </p:grpSpPr>
      <p:sp>
        <p:nvSpPr>
          <p:cNvPr id="15" name="Right Triangle 14">
            <a:extLst>
              <a:ext uri="{FF2B5EF4-FFF2-40B4-BE49-F238E27FC236}">
                <a16:creationId xmlns:a16="http://schemas.microsoft.com/office/drawing/2014/main" id="{6A93FD5F-C2B9-364B-8A84-933D3596C538}"/>
              </a:ext>
            </a:extLst>
          </p:cNvPr>
          <p:cNvSpPr/>
          <p:nvPr userDrawn="1"/>
        </p:nvSpPr>
        <p:spPr>
          <a:xfrm rot="5400000">
            <a:off x="0" y="-20864"/>
            <a:ext cx="4641574" cy="4641574"/>
          </a:xfrm>
          <a:prstGeom prst="rtTriangle">
            <a:avLst/>
          </a:prstGeom>
          <a:solidFill>
            <a:srgbClr val="1E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2265404" y="2675911"/>
            <a:ext cx="6194855" cy="1092907"/>
          </a:xfrm>
        </p:spPr>
        <p:txBody>
          <a:bodyPr anchor="b">
            <a:noAutofit/>
          </a:bodyPr>
          <a:lstStyle>
            <a:lvl1pPr algn="l">
              <a:defRPr sz="4000" b="1">
                <a:solidFill>
                  <a:srgbClr val="19605F"/>
                </a:solidFill>
                <a:latin typeface="Arial" charset="0"/>
                <a:ea typeface="Arial" charset="0"/>
                <a:cs typeface="Arial" charset="0"/>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2265404" y="3965134"/>
            <a:ext cx="6194855" cy="369332"/>
          </a:xfrm>
          <a:noFill/>
        </p:spPr>
        <p:txBody>
          <a:bodyPr wrap="square" rtlCol="0">
            <a:noAutofit/>
          </a:bodyPr>
          <a:lstStyle>
            <a:lvl1pPr marL="0" indent="0">
              <a:buNone/>
              <a:defRPr lang="en-US" sz="2000" dirty="0">
                <a:solidFill>
                  <a:srgbClr val="238385"/>
                </a:solidFill>
                <a:latin typeface="Calibri" panose="020F0502020204030204" pitchFamily="34" charset="0"/>
                <a:ea typeface="+mn-ea"/>
                <a:cs typeface="Calibri" panose="020F0502020204030204" pitchFamily="34" charset="0"/>
              </a:defRPr>
            </a:lvl1pPr>
          </a:lstStyle>
          <a:p>
            <a:pPr marL="0" lvl="0" defTabSz="914400"/>
            <a:r>
              <a:rPr lang="en-US" dirty="0"/>
              <a:t>Click to edit Master subtitle style</a:t>
            </a:r>
          </a:p>
        </p:txBody>
      </p:sp>
      <p:sp>
        <p:nvSpPr>
          <p:cNvPr id="7" name="Right Triangle 6"/>
          <p:cNvSpPr/>
          <p:nvPr userDrawn="1"/>
        </p:nvSpPr>
        <p:spPr>
          <a:xfrm rot="5400000">
            <a:off x="-21191" y="327"/>
            <a:ext cx="3887840" cy="3845458"/>
          </a:xfrm>
          <a:prstGeom prst="rtTriangle">
            <a:avLst/>
          </a:prstGeom>
          <a:solidFill>
            <a:srgbClr val="1D5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222A0E5-A61A-4EC0-84DA-13B59555254C}"/>
              </a:ext>
            </a:extLst>
          </p:cNvPr>
          <p:cNvSpPr>
            <a:spLocks noGrp="1"/>
          </p:cNvSpPr>
          <p:nvPr>
            <p:ph sz="quarter" idx="10"/>
          </p:nvPr>
        </p:nvSpPr>
        <p:spPr>
          <a:xfrm>
            <a:off x="2320787" y="6311526"/>
            <a:ext cx="5066538" cy="237757"/>
          </a:xfrm>
          <a:noFill/>
        </p:spPr>
        <p:txBody>
          <a:bodyPr wrap="square" rtlCol="0">
            <a:spAutoFit/>
          </a:bodyPr>
          <a:lstStyle>
            <a:lvl1pPr marL="0" indent="0">
              <a:buNone/>
              <a:defRPr lang="en-US" sz="1050" b="0" smtClean="0">
                <a:solidFill>
                  <a:schemeClr val="bg1">
                    <a:lumMod val="50000"/>
                  </a:schemeClr>
                </a:solidFill>
                <a:latin typeface="Arial" panose="020B0604020202020204" pitchFamily="34" charset="0"/>
                <a:ea typeface="+mn-ea"/>
                <a:cs typeface="Arial" panose="020B0604020202020204" pitchFamily="34" charset="0"/>
              </a:defRPr>
            </a:lvl1pPr>
            <a:lvl2pPr marL="285750" indent="0">
              <a:buNone/>
              <a:defRPr lang="en-US" sz="1800" smtClean="0">
                <a:solidFill>
                  <a:schemeClr val="tx1"/>
                </a:solidFill>
                <a:latin typeface="+mn-lt"/>
                <a:ea typeface="+mn-ea"/>
                <a:cs typeface="+mn-cs"/>
              </a:defRPr>
            </a:lvl2pPr>
            <a:lvl3pPr marL="742950" indent="0">
              <a:buNone/>
              <a:defRPr lang="en-US" sz="1800" smtClean="0">
                <a:solidFill>
                  <a:schemeClr val="tx1"/>
                </a:solidFill>
                <a:latin typeface="+mn-lt"/>
                <a:ea typeface="+mn-ea"/>
                <a:cs typeface="+mn-cs"/>
              </a:defRPr>
            </a:lvl3pPr>
            <a:lvl4pPr marL="1200150" indent="0">
              <a:buNone/>
              <a:defRPr lang="en-US" sz="1800" smtClean="0">
                <a:solidFill>
                  <a:schemeClr val="tx1"/>
                </a:solidFill>
                <a:latin typeface="+mn-lt"/>
                <a:ea typeface="+mn-ea"/>
                <a:cs typeface="+mn-cs"/>
              </a:defRPr>
            </a:lvl4pPr>
            <a:lvl5pPr marL="1657350" indent="0">
              <a:buNone/>
              <a:defRPr lang="en-US" sz="1800">
                <a:solidFill>
                  <a:schemeClr val="tx1"/>
                </a:solidFill>
                <a:latin typeface="+mn-lt"/>
                <a:ea typeface="+mn-ea"/>
                <a:cs typeface="+mn-cs"/>
              </a:defRPr>
            </a:lvl5pPr>
          </a:lstStyle>
          <a:p>
            <a:pPr marL="0" lvl="0" defTabSz="914400"/>
            <a:r>
              <a:rPr lang="en-US" dirty="0"/>
              <a:t>Click to edit Master text styles</a:t>
            </a:r>
          </a:p>
        </p:txBody>
      </p:sp>
    </p:spTree>
    <p:extLst>
      <p:ext uri="{BB962C8B-B14F-4D97-AF65-F5344CB8AC3E}">
        <p14:creationId xmlns:p14="http://schemas.microsoft.com/office/powerpoint/2010/main" val="811578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opy and Horizontal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B7541B-125A-E743-9274-44D50C0AF630}"/>
              </a:ext>
            </a:extLst>
          </p:cNvPr>
          <p:cNvSpPr/>
          <p:nvPr userDrawn="1"/>
        </p:nvSpPr>
        <p:spPr>
          <a:xfrm>
            <a:off x="0" y="135436"/>
            <a:ext cx="9144000" cy="765155"/>
          </a:xfrm>
          <a:prstGeom prst="rect">
            <a:avLst/>
          </a:prstGeom>
          <a:solidFill>
            <a:srgbClr val="1E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Rectangle 1">
            <a:extLst>
              <a:ext uri="{FF2B5EF4-FFF2-40B4-BE49-F238E27FC236}">
                <a16:creationId xmlns:a16="http://schemas.microsoft.com/office/drawing/2014/main" id="{1016D165-9FE4-4F40-9D98-236E309CB67D}"/>
              </a:ext>
            </a:extLst>
          </p:cNvPr>
          <p:cNvSpPr/>
          <p:nvPr userDrawn="1"/>
        </p:nvSpPr>
        <p:spPr>
          <a:xfrm>
            <a:off x="0" y="-29817"/>
            <a:ext cx="9144000" cy="765155"/>
          </a:xfrm>
          <a:prstGeom prst="rect">
            <a:avLst/>
          </a:prstGeom>
          <a:solidFill>
            <a:srgbClr val="1D5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Title 2">
            <a:extLst>
              <a:ext uri="{FF2B5EF4-FFF2-40B4-BE49-F238E27FC236}">
                <a16:creationId xmlns:a16="http://schemas.microsoft.com/office/drawing/2014/main" id="{4EC50CD5-4069-4EDF-846E-4058B9987B79}"/>
              </a:ext>
            </a:extLst>
          </p:cNvPr>
          <p:cNvSpPr>
            <a:spLocks noGrp="1"/>
          </p:cNvSpPr>
          <p:nvPr>
            <p:ph type="title"/>
          </p:nvPr>
        </p:nvSpPr>
        <p:spPr>
          <a:xfrm>
            <a:off x="383127" y="205839"/>
            <a:ext cx="7886700" cy="529499"/>
          </a:xfrm>
        </p:spPr>
        <p:txBody>
          <a:bodyPr>
            <a:noAutofit/>
          </a:bodyPr>
          <a:lstStyle>
            <a:lvl1pPr>
              <a:defRPr lang="en-US" sz="2400" b="1" dirty="0">
                <a:solidFill>
                  <a:schemeClr val="bg1"/>
                </a:solidFill>
                <a:latin typeface="Calibri" panose="020F0502020204030204" pitchFamily="34" charset="0"/>
                <a:cs typeface="Calibri" panose="020F0502020204030204" pitchFamily="34" charset="0"/>
              </a:defRPr>
            </a:lvl1pPr>
          </a:lstStyle>
          <a:p>
            <a:pPr marL="0" lvl="0" indent="0">
              <a:spcBef>
                <a:spcPts val="750"/>
              </a:spcBef>
              <a:buClr>
                <a:srgbClr val="19A187"/>
              </a:buClr>
              <a:buFont typeface="Arial"/>
            </a:pPr>
            <a:r>
              <a:rPr lang="en-US" dirty="0"/>
              <a:t>Click to edit Master title style</a:t>
            </a:r>
          </a:p>
        </p:txBody>
      </p:sp>
      <p:sp>
        <p:nvSpPr>
          <p:cNvPr id="7" name="Content Placeholder 6">
            <a:extLst>
              <a:ext uri="{FF2B5EF4-FFF2-40B4-BE49-F238E27FC236}">
                <a16:creationId xmlns:a16="http://schemas.microsoft.com/office/drawing/2014/main" id="{346FFD99-F513-47A1-B986-876D20BA6C43}"/>
              </a:ext>
            </a:extLst>
          </p:cNvPr>
          <p:cNvSpPr>
            <a:spLocks noGrp="1"/>
          </p:cNvSpPr>
          <p:nvPr>
            <p:ph sz="quarter" idx="10"/>
          </p:nvPr>
        </p:nvSpPr>
        <p:spPr>
          <a:xfrm>
            <a:off x="383127" y="1274590"/>
            <a:ext cx="8468773" cy="446260"/>
          </a:xfrm>
        </p:spPr>
        <p:txBody>
          <a:bodyPr vert="horz" lIns="91440" tIns="45720" rIns="91440" bIns="45720" rtlCol="0">
            <a:noAutofit/>
          </a:bodyPr>
          <a:lstStyle>
            <a:lvl1pPr>
              <a:defRPr lang="en-US" sz="2400" smtClean="0">
                <a:solidFill>
                  <a:srgbClr val="238385"/>
                </a:solidFill>
                <a:latin typeface="Calibri" panose="020F0502020204030204" pitchFamily="34" charset="0"/>
                <a:cs typeface="Calibri" panose="020F0502020204030204" pitchFamily="34" charset="0"/>
              </a:defRPr>
            </a:lvl1pPr>
            <a:lvl2pPr>
              <a:defRPr lang="en-US" smtClean="0"/>
            </a:lvl2pPr>
            <a:lvl3pPr>
              <a:defRPr lang="en-US" smtClean="0"/>
            </a:lvl3pPr>
            <a:lvl4pPr>
              <a:defRPr lang="en-US" smtClean="0"/>
            </a:lvl4pPr>
            <a:lvl5pPr>
              <a:defRPr lang="en-US"/>
            </a:lvl5pPr>
          </a:lstStyle>
          <a:p>
            <a:pPr marL="0" lvl="0" indent="0">
              <a:lnSpc>
                <a:spcPct val="100000"/>
              </a:lnSpc>
              <a:spcBef>
                <a:spcPts val="0"/>
              </a:spcBef>
              <a:buNone/>
            </a:pPr>
            <a:endParaRPr lang="en-US" dirty="0"/>
          </a:p>
        </p:txBody>
      </p:sp>
      <p:sp>
        <p:nvSpPr>
          <p:cNvPr id="10" name="Content Placeholder 6">
            <a:extLst>
              <a:ext uri="{FF2B5EF4-FFF2-40B4-BE49-F238E27FC236}">
                <a16:creationId xmlns:a16="http://schemas.microsoft.com/office/drawing/2014/main" id="{0103F18D-A6B5-41B7-92A4-A3EE7071A6CE}"/>
              </a:ext>
            </a:extLst>
          </p:cNvPr>
          <p:cNvSpPr>
            <a:spLocks noGrp="1"/>
          </p:cNvSpPr>
          <p:nvPr>
            <p:ph sz="quarter" idx="11"/>
          </p:nvPr>
        </p:nvSpPr>
        <p:spPr>
          <a:xfrm>
            <a:off x="383127" y="1720850"/>
            <a:ext cx="8468773" cy="446260"/>
          </a:xfrm>
        </p:spPr>
        <p:txBody>
          <a:bodyPr vert="horz" lIns="91440" tIns="45720" rIns="91440" bIns="45720" rtlCol="0">
            <a:noAutofit/>
          </a:bodyPr>
          <a:lstStyle>
            <a:lvl1pPr>
              <a:defRPr lang="en-US" sz="2400" smtClean="0">
                <a:solidFill>
                  <a:srgbClr val="238385"/>
                </a:solidFill>
                <a:latin typeface="Calibri" panose="020F0502020204030204" pitchFamily="34" charset="0"/>
                <a:cs typeface="Calibri" panose="020F0502020204030204" pitchFamily="34" charset="0"/>
              </a:defRPr>
            </a:lvl1pPr>
            <a:lvl2pPr>
              <a:defRPr lang="en-US" smtClean="0"/>
            </a:lvl2pPr>
            <a:lvl3pPr>
              <a:defRPr lang="en-US" smtClean="0"/>
            </a:lvl3pPr>
            <a:lvl4pPr>
              <a:defRPr lang="en-US" smtClean="0"/>
            </a:lvl4pPr>
            <a:lvl5pPr>
              <a:defRPr lang="en-US"/>
            </a:lvl5pPr>
          </a:lstStyle>
          <a:p>
            <a:pPr marL="0" lvl="0" indent="0">
              <a:lnSpc>
                <a:spcPct val="100000"/>
              </a:lnSpc>
              <a:spcBef>
                <a:spcPts val="0"/>
              </a:spcBef>
              <a:buNone/>
            </a:pPr>
            <a:endParaRPr lang="en-US" dirty="0"/>
          </a:p>
        </p:txBody>
      </p:sp>
      <p:sp>
        <p:nvSpPr>
          <p:cNvPr id="11" name="Content Placeholder 10">
            <a:extLst>
              <a:ext uri="{FF2B5EF4-FFF2-40B4-BE49-F238E27FC236}">
                <a16:creationId xmlns:a16="http://schemas.microsoft.com/office/drawing/2014/main" id="{BD420CA9-F701-4464-83CE-8B8FEF8A5A0D}"/>
              </a:ext>
            </a:extLst>
          </p:cNvPr>
          <p:cNvSpPr>
            <a:spLocks noGrp="1"/>
          </p:cNvSpPr>
          <p:nvPr>
            <p:ph sz="quarter" idx="12"/>
          </p:nvPr>
        </p:nvSpPr>
        <p:spPr>
          <a:xfrm>
            <a:off x="383127" y="2402436"/>
            <a:ext cx="8468773" cy="3346450"/>
          </a:xfrm>
        </p:spPr>
        <p:txBody>
          <a:bodyPr vert="horz" lIns="91440" tIns="45720" rIns="91440" bIns="45720" rtlCol="0">
            <a:noAutofit/>
          </a:bodyPr>
          <a:lstStyle>
            <a:lvl1pPr>
              <a:defRPr lang="en-US" sz="2400" b="0" smtClean="0">
                <a:latin typeface="Calibri" panose="020F0502020204030204" pitchFamily="34" charset="0"/>
                <a:cs typeface="Calibri" panose="020F0502020204030204" pitchFamily="34" charset="0"/>
              </a:defRPr>
            </a:lvl1pPr>
            <a:lvl2pPr>
              <a:defRPr lang="en-US" smtClean="0"/>
            </a:lvl2pPr>
            <a:lvl3pPr>
              <a:defRPr lang="en-US" smtClean="0"/>
            </a:lvl3pPr>
            <a:lvl4pPr>
              <a:defRPr lang="en-US" smtClean="0"/>
            </a:lvl4pPr>
            <a:lvl5pPr>
              <a:defRPr lang="en-US"/>
            </a:lvl5pPr>
          </a:lstStyle>
          <a:p>
            <a:pPr lvl="0" fontAlgn="base">
              <a:spcBef>
                <a:spcPts val="1950"/>
              </a:spcBef>
            </a:pPr>
            <a:endParaRPr lang="en-US" dirty="0"/>
          </a:p>
        </p:txBody>
      </p:sp>
    </p:spTree>
    <p:extLst>
      <p:ext uri="{BB962C8B-B14F-4D97-AF65-F5344CB8AC3E}">
        <p14:creationId xmlns:p14="http://schemas.microsoft.com/office/powerpoint/2010/main" val="2103721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py and Horizontal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B7541B-125A-E743-9274-44D50C0AF630}"/>
              </a:ext>
            </a:extLst>
          </p:cNvPr>
          <p:cNvSpPr/>
          <p:nvPr userDrawn="1"/>
        </p:nvSpPr>
        <p:spPr>
          <a:xfrm>
            <a:off x="0" y="135436"/>
            <a:ext cx="9144000" cy="765155"/>
          </a:xfrm>
          <a:prstGeom prst="rect">
            <a:avLst/>
          </a:prstGeom>
          <a:solidFill>
            <a:srgbClr val="1E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016D165-9FE4-4F40-9D98-236E309CB67D}"/>
              </a:ext>
            </a:extLst>
          </p:cNvPr>
          <p:cNvSpPr/>
          <p:nvPr userDrawn="1"/>
        </p:nvSpPr>
        <p:spPr>
          <a:xfrm>
            <a:off x="0" y="-29817"/>
            <a:ext cx="9144000" cy="765155"/>
          </a:xfrm>
          <a:prstGeom prst="rect">
            <a:avLst/>
          </a:prstGeom>
          <a:solidFill>
            <a:srgbClr val="1D5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36264C8-D122-44DF-8C15-A119CD741975}"/>
              </a:ext>
            </a:extLst>
          </p:cNvPr>
          <p:cNvSpPr>
            <a:spLocks noGrp="1"/>
          </p:cNvSpPr>
          <p:nvPr>
            <p:ph type="title"/>
          </p:nvPr>
        </p:nvSpPr>
        <p:spPr>
          <a:xfrm>
            <a:off x="383127" y="186036"/>
            <a:ext cx="7886700" cy="535465"/>
          </a:xfrm>
        </p:spPr>
        <p:txBody>
          <a:bodyPr>
            <a:noAutofit/>
          </a:bodyPr>
          <a:lstStyle>
            <a:lvl1pPr>
              <a:defRPr lang="en-US" sz="2400" b="1">
                <a:solidFill>
                  <a:schemeClr val="bg1"/>
                </a:solidFill>
                <a:latin typeface="Calibri" panose="020F0502020204030204" pitchFamily="34" charset="0"/>
                <a:cs typeface="Calibri" panose="020F0502020204030204" pitchFamily="34" charset="0"/>
              </a:defRPr>
            </a:lvl1pPr>
          </a:lstStyle>
          <a:p>
            <a:pPr marL="0" lvl="0" indent="0">
              <a:spcBef>
                <a:spcPts val="750"/>
              </a:spcBef>
              <a:buClr>
                <a:srgbClr val="19A187"/>
              </a:buClr>
              <a:buFont typeface="Arial"/>
            </a:pPr>
            <a:r>
              <a:rPr lang="en-US"/>
              <a:t>Click to edit Master title style</a:t>
            </a:r>
          </a:p>
        </p:txBody>
      </p:sp>
      <p:sp>
        <p:nvSpPr>
          <p:cNvPr id="7" name="Content Placeholder 6">
            <a:extLst>
              <a:ext uri="{FF2B5EF4-FFF2-40B4-BE49-F238E27FC236}">
                <a16:creationId xmlns:a16="http://schemas.microsoft.com/office/drawing/2014/main" id="{0D1EB899-AF55-4D76-99C5-83074BD3C488}"/>
              </a:ext>
            </a:extLst>
          </p:cNvPr>
          <p:cNvSpPr>
            <a:spLocks noGrp="1"/>
          </p:cNvSpPr>
          <p:nvPr>
            <p:ph sz="quarter" idx="10"/>
          </p:nvPr>
        </p:nvSpPr>
        <p:spPr>
          <a:xfrm>
            <a:off x="383127" y="969934"/>
            <a:ext cx="7688262" cy="487363"/>
          </a:xfrm>
        </p:spPr>
        <p:txBody>
          <a:bodyPr vert="horz" lIns="91440" tIns="45720" rIns="91440" bIns="45720" rtlCol="0">
            <a:noAutofit/>
          </a:bodyPr>
          <a:lstStyle>
            <a:lvl1pPr>
              <a:defRPr lang="en-US" sz="2200" smtClean="0">
                <a:solidFill>
                  <a:srgbClr val="238385"/>
                </a:solidFill>
                <a:latin typeface="Calibri" panose="020F0502020204030204" pitchFamily="34" charset="0"/>
                <a:cs typeface="Calibri" panose="020F0502020204030204" pitchFamily="34" charset="0"/>
              </a:defRPr>
            </a:lvl1pPr>
            <a:lvl2pPr>
              <a:defRPr lang="en-US" smtClean="0"/>
            </a:lvl2pPr>
            <a:lvl3pPr>
              <a:defRPr lang="en-US" smtClean="0"/>
            </a:lvl3pPr>
            <a:lvl4pPr>
              <a:defRPr lang="en-US" smtClean="0"/>
            </a:lvl4pPr>
            <a:lvl5pPr>
              <a:defRPr lang="en-US"/>
            </a:lvl5pPr>
          </a:lstStyle>
          <a:p>
            <a:pPr marL="0" lvl="0" indent="0" fontAlgn="base">
              <a:lnSpc>
                <a:spcPct val="200000"/>
              </a:lnSpc>
              <a:spcBef>
                <a:spcPts val="0"/>
              </a:spcBef>
              <a:buNone/>
            </a:pPr>
            <a:r>
              <a:rPr lang="en-US" dirty="0"/>
              <a:t>Click to edit Master text styles</a:t>
            </a:r>
          </a:p>
        </p:txBody>
      </p:sp>
      <p:sp>
        <p:nvSpPr>
          <p:cNvPr id="10" name="Content Placeholder 9">
            <a:extLst>
              <a:ext uri="{FF2B5EF4-FFF2-40B4-BE49-F238E27FC236}">
                <a16:creationId xmlns:a16="http://schemas.microsoft.com/office/drawing/2014/main" id="{67A13E3B-1B26-42C3-93B6-2E7899E4CF32}"/>
              </a:ext>
            </a:extLst>
          </p:cNvPr>
          <p:cNvSpPr>
            <a:spLocks noGrp="1"/>
          </p:cNvSpPr>
          <p:nvPr>
            <p:ph sz="quarter" idx="11"/>
          </p:nvPr>
        </p:nvSpPr>
        <p:spPr>
          <a:xfrm>
            <a:off x="382588" y="1865313"/>
            <a:ext cx="8369300" cy="1779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2426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opy and Horizontal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B7541B-125A-E743-9274-44D50C0AF630}"/>
              </a:ext>
            </a:extLst>
          </p:cNvPr>
          <p:cNvSpPr/>
          <p:nvPr userDrawn="1"/>
        </p:nvSpPr>
        <p:spPr>
          <a:xfrm>
            <a:off x="0" y="135436"/>
            <a:ext cx="9144000" cy="765155"/>
          </a:xfrm>
          <a:prstGeom prst="rect">
            <a:avLst/>
          </a:prstGeom>
          <a:solidFill>
            <a:srgbClr val="1E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016D165-9FE4-4F40-9D98-236E309CB67D}"/>
              </a:ext>
            </a:extLst>
          </p:cNvPr>
          <p:cNvSpPr/>
          <p:nvPr userDrawn="1"/>
        </p:nvSpPr>
        <p:spPr>
          <a:xfrm>
            <a:off x="0" y="-29817"/>
            <a:ext cx="9144000" cy="765155"/>
          </a:xfrm>
          <a:prstGeom prst="rect">
            <a:avLst/>
          </a:prstGeom>
          <a:solidFill>
            <a:srgbClr val="1D5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36264C8-D122-44DF-8C15-A119CD741975}"/>
              </a:ext>
            </a:extLst>
          </p:cNvPr>
          <p:cNvSpPr>
            <a:spLocks noGrp="1"/>
          </p:cNvSpPr>
          <p:nvPr>
            <p:ph type="title"/>
          </p:nvPr>
        </p:nvSpPr>
        <p:spPr>
          <a:xfrm>
            <a:off x="383127" y="186036"/>
            <a:ext cx="7886700" cy="535465"/>
          </a:xfrm>
        </p:spPr>
        <p:txBody>
          <a:bodyPr>
            <a:noAutofit/>
          </a:bodyPr>
          <a:lstStyle>
            <a:lvl1pPr>
              <a:defRPr lang="en-US" sz="2400" b="1">
                <a:solidFill>
                  <a:schemeClr val="bg1"/>
                </a:solidFill>
                <a:latin typeface="Calibri" panose="020F0502020204030204" pitchFamily="34" charset="0"/>
                <a:cs typeface="Calibri" panose="020F0502020204030204" pitchFamily="34" charset="0"/>
              </a:defRPr>
            </a:lvl1pPr>
          </a:lstStyle>
          <a:p>
            <a:pPr marL="0" lvl="0" indent="0">
              <a:spcBef>
                <a:spcPts val="750"/>
              </a:spcBef>
              <a:buClr>
                <a:srgbClr val="19A187"/>
              </a:buClr>
              <a:buFont typeface="Arial"/>
            </a:pPr>
            <a:r>
              <a:rPr lang="en-US"/>
              <a:t>Click to edit Master title style</a:t>
            </a:r>
          </a:p>
        </p:txBody>
      </p:sp>
      <p:sp>
        <p:nvSpPr>
          <p:cNvPr id="8" name="Rectangle 7">
            <a:extLst>
              <a:ext uri="{FF2B5EF4-FFF2-40B4-BE49-F238E27FC236}">
                <a16:creationId xmlns:a16="http://schemas.microsoft.com/office/drawing/2014/main" id="{9059BE54-C28A-49D1-A924-20B779DD835C}"/>
              </a:ext>
            </a:extLst>
          </p:cNvPr>
          <p:cNvSpPr/>
          <p:nvPr userDrawn="1"/>
        </p:nvSpPr>
        <p:spPr>
          <a:xfrm>
            <a:off x="597703" y="1391372"/>
            <a:ext cx="7993639" cy="489670"/>
          </a:xfrm>
          <a:prstGeom prst="rect">
            <a:avLst/>
          </a:prstGeom>
          <a:solidFill>
            <a:srgbClr val="238385"/>
          </a:solidFill>
          <a:ln w="19050">
            <a:solidFill>
              <a:srgbClr val="23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bg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9C18E29E-0AA1-4863-ACBD-73E7C617E460}"/>
              </a:ext>
            </a:extLst>
          </p:cNvPr>
          <p:cNvSpPr/>
          <p:nvPr userDrawn="1"/>
        </p:nvSpPr>
        <p:spPr>
          <a:xfrm>
            <a:off x="597697" y="1844699"/>
            <a:ext cx="7993643" cy="4334428"/>
          </a:xfrm>
          <a:prstGeom prst="rect">
            <a:avLst/>
          </a:prstGeom>
          <a:noFill/>
          <a:ln w="19050">
            <a:solidFill>
              <a:srgbClr val="23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460694B-9A9D-4FD3-B70D-B8BA16DA8FDB}"/>
              </a:ext>
            </a:extLst>
          </p:cNvPr>
          <p:cNvSpPr>
            <a:spLocks noGrp="1"/>
          </p:cNvSpPr>
          <p:nvPr>
            <p:ph sz="quarter" idx="10"/>
          </p:nvPr>
        </p:nvSpPr>
        <p:spPr>
          <a:xfrm>
            <a:off x="1917199" y="1462112"/>
            <a:ext cx="5354637" cy="382588"/>
          </a:xfrm>
        </p:spPr>
        <p:txBody>
          <a:bodyPr>
            <a:noAutofit/>
          </a:bodyPr>
          <a:lstStyle>
            <a:lvl1pPr marL="0" indent="0">
              <a:buNone/>
              <a:defRPr sz="2200">
                <a:solidFill>
                  <a:schemeClr val="bg1"/>
                </a:solidFill>
                <a:latin typeface="+mn-lt"/>
              </a:defRPr>
            </a:lvl1pPr>
            <a:lvl2pPr>
              <a:defRPr sz="2200">
                <a:latin typeface="+mn-lt"/>
              </a:defRPr>
            </a:lvl2pPr>
            <a:lvl3pPr>
              <a:defRPr sz="2200">
                <a:latin typeface="+mn-lt"/>
              </a:defRPr>
            </a:lvl3pPr>
            <a:lvl4pPr>
              <a:defRPr sz="2200">
                <a:latin typeface="+mn-lt"/>
              </a:defRPr>
            </a:lvl4pPr>
            <a:lvl5pP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a:extLst>
              <a:ext uri="{FF2B5EF4-FFF2-40B4-BE49-F238E27FC236}">
                <a16:creationId xmlns:a16="http://schemas.microsoft.com/office/drawing/2014/main" id="{2B41B950-40EE-41C8-8893-4ACD50C27765}"/>
              </a:ext>
            </a:extLst>
          </p:cNvPr>
          <p:cNvSpPr>
            <a:spLocks noGrp="1"/>
          </p:cNvSpPr>
          <p:nvPr>
            <p:ph sz="quarter" idx="11"/>
          </p:nvPr>
        </p:nvSpPr>
        <p:spPr>
          <a:xfrm>
            <a:off x="1066800" y="1981200"/>
            <a:ext cx="3111500" cy="3135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5">
            <a:extLst>
              <a:ext uri="{FF2B5EF4-FFF2-40B4-BE49-F238E27FC236}">
                <a16:creationId xmlns:a16="http://schemas.microsoft.com/office/drawing/2014/main" id="{EE2463E6-DD0D-445F-928A-BC90C6ADBE95}"/>
              </a:ext>
            </a:extLst>
          </p:cNvPr>
          <p:cNvSpPr>
            <a:spLocks noGrp="1"/>
          </p:cNvSpPr>
          <p:nvPr>
            <p:ph sz="quarter" idx="12"/>
          </p:nvPr>
        </p:nvSpPr>
        <p:spPr>
          <a:xfrm>
            <a:off x="1066800" y="5197928"/>
            <a:ext cx="3111500" cy="900054"/>
          </a:xfrm>
          <a:noFill/>
        </p:spPr>
        <p:txBody>
          <a:bodyPr wrap="square" rtlCol="0">
            <a:noAutofit/>
          </a:bodyPr>
          <a:lstStyle>
            <a:lvl1pPr>
              <a:defRPr lang="en-US" sz="2000" i="1" smtClean="0">
                <a:solidFill>
                  <a:schemeClr val="tx1"/>
                </a:solidFill>
                <a:latin typeface="+mn-lt"/>
                <a:ea typeface="+mn-ea"/>
                <a:cs typeface="+mn-cs"/>
              </a:defRPr>
            </a:lvl1pPr>
            <a:lvl2pPr>
              <a:defRPr lang="en-US" sz="1800" smtClean="0">
                <a:solidFill>
                  <a:schemeClr val="tx1"/>
                </a:solidFill>
                <a:latin typeface="+mn-lt"/>
                <a:ea typeface="+mn-ea"/>
                <a:cs typeface="+mn-cs"/>
              </a:defRPr>
            </a:lvl2pPr>
            <a:lvl3pPr>
              <a:defRPr lang="en-US" sz="1800" smtClean="0">
                <a:solidFill>
                  <a:schemeClr val="tx1"/>
                </a:solidFill>
                <a:latin typeface="+mn-lt"/>
                <a:ea typeface="+mn-ea"/>
                <a:cs typeface="+mn-cs"/>
              </a:defRPr>
            </a:lvl3pPr>
            <a:lvl4pPr>
              <a:defRPr lang="en-US" sz="1800" smtClean="0">
                <a:solidFill>
                  <a:schemeClr val="tx1"/>
                </a:solidFill>
                <a:latin typeface="+mn-lt"/>
                <a:ea typeface="+mn-ea"/>
                <a:cs typeface="+mn-cs"/>
              </a:defRPr>
            </a:lvl4pPr>
            <a:lvl5pPr>
              <a:defRPr lang="en-US" sz="1800">
                <a:solidFill>
                  <a:schemeClr val="tx1"/>
                </a:solidFill>
                <a:latin typeface="+mn-lt"/>
                <a:ea typeface="+mn-ea"/>
                <a:cs typeface="+mn-cs"/>
              </a:defRPr>
            </a:lvl5pPr>
          </a:lstStyle>
          <a:p>
            <a:pPr marL="0" lvl="0" algn="ctr" defTabSz="914400"/>
            <a:r>
              <a:rPr lang="en-US" dirty="0"/>
              <a:t>Click to edit Master text styles</a:t>
            </a:r>
          </a:p>
          <a:p>
            <a:pPr marL="457200" lvl="1" defTabSz="914400"/>
            <a:r>
              <a:rPr lang="en-US" dirty="0"/>
              <a:t>Second level</a:t>
            </a:r>
          </a:p>
          <a:p>
            <a:pPr marL="914400" lvl="2" defTabSz="914400"/>
            <a:r>
              <a:rPr lang="en-US" dirty="0"/>
              <a:t>Third level</a:t>
            </a:r>
          </a:p>
          <a:p>
            <a:pPr marL="1371600" lvl="3" defTabSz="914400"/>
            <a:r>
              <a:rPr lang="en-US" dirty="0"/>
              <a:t>Fourth level</a:t>
            </a:r>
          </a:p>
          <a:p>
            <a:pPr marL="1828800" lvl="4" defTabSz="914400"/>
            <a:r>
              <a:rPr lang="en-US" dirty="0"/>
              <a:t>Fifth level</a:t>
            </a:r>
          </a:p>
        </p:txBody>
      </p:sp>
      <p:sp>
        <p:nvSpPr>
          <p:cNvPr id="18" name="Content Placeholder 15">
            <a:extLst>
              <a:ext uri="{FF2B5EF4-FFF2-40B4-BE49-F238E27FC236}">
                <a16:creationId xmlns:a16="http://schemas.microsoft.com/office/drawing/2014/main" id="{AF64C190-72B5-4730-88C1-8029F9B1BC2D}"/>
              </a:ext>
            </a:extLst>
          </p:cNvPr>
          <p:cNvSpPr>
            <a:spLocks noGrp="1"/>
          </p:cNvSpPr>
          <p:nvPr>
            <p:ph sz="quarter" idx="13"/>
          </p:nvPr>
        </p:nvSpPr>
        <p:spPr>
          <a:xfrm>
            <a:off x="4965700" y="1971693"/>
            <a:ext cx="3111500" cy="3135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5">
            <a:extLst>
              <a:ext uri="{FF2B5EF4-FFF2-40B4-BE49-F238E27FC236}">
                <a16:creationId xmlns:a16="http://schemas.microsoft.com/office/drawing/2014/main" id="{FD08A796-FD9B-4681-94AD-6D5218777B57}"/>
              </a:ext>
            </a:extLst>
          </p:cNvPr>
          <p:cNvSpPr>
            <a:spLocks noGrp="1"/>
          </p:cNvSpPr>
          <p:nvPr>
            <p:ph sz="quarter" idx="14"/>
          </p:nvPr>
        </p:nvSpPr>
        <p:spPr>
          <a:xfrm>
            <a:off x="4965700" y="5188421"/>
            <a:ext cx="3111500" cy="900054"/>
          </a:xfrm>
          <a:noFill/>
        </p:spPr>
        <p:txBody>
          <a:bodyPr wrap="square" rtlCol="0">
            <a:noAutofit/>
          </a:bodyPr>
          <a:lstStyle>
            <a:lvl1pPr>
              <a:defRPr lang="en-US" sz="2000" i="1" smtClean="0">
                <a:solidFill>
                  <a:schemeClr val="tx1"/>
                </a:solidFill>
                <a:latin typeface="+mn-lt"/>
                <a:ea typeface="+mn-ea"/>
                <a:cs typeface="+mn-cs"/>
              </a:defRPr>
            </a:lvl1pPr>
            <a:lvl2pPr>
              <a:defRPr lang="en-US" sz="1800" smtClean="0">
                <a:solidFill>
                  <a:schemeClr val="tx1"/>
                </a:solidFill>
                <a:latin typeface="+mn-lt"/>
                <a:ea typeface="+mn-ea"/>
                <a:cs typeface="+mn-cs"/>
              </a:defRPr>
            </a:lvl2pPr>
            <a:lvl3pPr>
              <a:defRPr lang="en-US" sz="1800" smtClean="0">
                <a:solidFill>
                  <a:schemeClr val="tx1"/>
                </a:solidFill>
                <a:latin typeface="+mn-lt"/>
                <a:ea typeface="+mn-ea"/>
                <a:cs typeface="+mn-cs"/>
              </a:defRPr>
            </a:lvl3pPr>
            <a:lvl4pPr>
              <a:defRPr lang="en-US" sz="1800" smtClean="0">
                <a:solidFill>
                  <a:schemeClr val="tx1"/>
                </a:solidFill>
                <a:latin typeface="+mn-lt"/>
                <a:ea typeface="+mn-ea"/>
                <a:cs typeface="+mn-cs"/>
              </a:defRPr>
            </a:lvl4pPr>
            <a:lvl5pPr>
              <a:defRPr lang="en-US" sz="1800">
                <a:solidFill>
                  <a:schemeClr val="tx1"/>
                </a:solidFill>
                <a:latin typeface="+mn-lt"/>
                <a:ea typeface="+mn-ea"/>
                <a:cs typeface="+mn-cs"/>
              </a:defRPr>
            </a:lvl5pPr>
          </a:lstStyle>
          <a:p>
            <a:pPr marL="0" lvl="0" algn="ctr" defTabSz="914400"/>
            <a:r>
              <a:rPr lang="en-US" dirty="0"/>
              <a:t>Click to edit Master text styles</a:t>
            </a:r>
          </a:p>
          <a:p>
            <a:pPr marL="457200" lvl="1" defTabSz="914400"/>
            <a:r>
              <a:rPr lang="en-US" dirty="0"/>
              <a:t>Second level</a:t>
            </a:r>
          </a:p>
          <a:p>
            <a:pPr marL="914400" lvl="2" defTabSz="914400"/>
            <a:r>
              <a:rPr lang="en-US" dirty="0"/>
              <a:t>Third level</a:t>
            </a:r>
          </a:p>
          <a:p>
            <a:pPr marL="1371600" lvl="3" defTabSz="914400"/>
            <a:r>
              <a:rPr lang="en-US" dirty="0"/>
              <a:t>Fourth level</a:t>
            </a:r>
          </a:p>
          <a:p>
            <a:pPr marL="1828800" lvl="4" defTabSz="914400"/>
            <a:r>
              <a:rPr lang="en-US" dirty="0"/>
              <a:t>Fifth level</a:t>
            </a:r>
          </a:p>
        </p:txBody>
      </p:sp>
    </p:spTree>
    <p:extLst>
      <p:ext uri="{BB962C8B-B14F-4D97-AF65-F5344CB8AC3E}">
        <p14:creationId xmlns:p14="http://schemas.microsoft.com/office/powerpoint/2010/main" val="3752258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py and Horizontal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B7541B-125A-E743-9274-44D50C0AF630}"/>
              </a:ext>
            </a:extLst>
          </p:cNvPr>
          <p:cNvSpPr/>
          <p:nvPr userDrawn="1"/>
        </p:nvSpPr>
        <p:spPr>
          <a:xfrm>
            <a:off x="0" y="135436"/>
            <a:ext cx="9144000" cy="765155"/>
          </a:xfrm>
          <a:prstGeom prst="rect">
            <a:avLst/>
          </a:prstGeom>
          <a:solidFill>
            <a:srgbClr val="1E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016D165-9FE4-4F40-9D98-236E309CB67D}"/>
              </a:ext>
            </a:extLst>
          </p:cNvPr>
          <p:cNvSpPr/>
          <p:nvPr userDrawn="1"/>
        </p:nvSpPr>
        <p:spPr>
          <a:xfrm>
            <a:off x="0" y="-29817"/>
            <a:ext cx="9144000" cy="765155"/>
          </a:xfrm>
          <a:prstGeom prst="rect">
            <a:avLst/>
          </a:prstGeom>
          <a:solidFill>
            <a:srgbClr val="1D5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36264C8-D122-44DF-8C15-A119CD741975}"/>
              </a:ext>
            </a:extLst>
          </p:cNvPr>
          <p:cNvSpPr>
            <a:spLocks noGrp="1"/>
          </p:cNvSpPr>
          <p:nvPr>
            <p:ph type="title"/>
          </p:nvPr>
        </p:nvSpPr>
        <p:spPr>
          <a:xfrm>
            <a:off x="383127" y="186036"/>
            <a:ext cx="7886700" cy="535465"/>
          </a:xfrm>
        </p:spPr>
        <p:txBody>
          <a:bodyPr>
            <a:noAutofit/>
          </a:bodyPr>
          <a:lstStyle>
            <a:lvl1pPr>
              <a:defRPr lang="en-US" sz="2400" b="1">
                <a:solidFill>
                  <a:schemeClr val="bg1"/>
                </a:solidFill>
                <a:latin typeface="Calibri" panose="020F0502020204030204" pitchFamily="34" charset="0"/>
                <a:cs typeface="Calibri" panose="020F0502020204030204" pitchFamily="34" charset="0"/>
              </a:defRPr>
            </a:lvl1pPr>
          </a:lstStyle>
          <a:p>
            <a:pPr marL="0" lvl="0" indent="0">
              <a:spcBef>
                <a:spcPts val="750"/>
              </a:spcBef>
              <a:buClr>
                <a:srgbClr val="19A187"/>
              </a:buClr>
              <a:buFont typeface="Arial"/>
            </a:pPr>
            <a:r>
              <a:rPr lang="en-US"/>
              <a:t>Click to edit Master title style</a:t>
            </a:r>
          </a:p>
        </p:txBody>
      </p:sp>
      <p:sp>
        <p:nvSpPr>
          <p:cNvPr id="8" name="Rectangle 7">
            <a:extLst>
              <a:ext uri="{FF2B5EF4-FFF2-40B4-BE49-F238E27FC236}">
                <a16:creationId xmlns:a16="http://schemas.microsoft.com/office/drawing/2014/main" id="{9059BE54-C28A-49D1-A924-20B779DD835C}"/>
              </a:ext>
            </a:extLst>
          </p:cNvPr>
          <p:cNvSpPr/>
          <p:nvPr userDrawn="1"/>
        </p:nvSpPr>
        <p:spPr>
          <a:xfrm>
            <a:off x="597703" y="1391372"/>
            <a:ext cx="7993639" cy="489670"/>
          </a:xfrm>
          <a:prstGeom prst="rect">
            <a:avLst/>
          </a:prstGeom>
          <a:solidFill>
            <a:srgbClr val="238385"/>
          </a:solidFill>
          <a:ln w="19050">
            <a:solidFill>
              <a:srgbClr val="23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bg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9C18E29E-0AA1-4863-ACBD-73E7C617E460}"/>
              </a:ext>
            </a:extLst>
          </p:cNvPr>
          <p:cNvSpPr/>
          <p:nvPr userDrawn="1"/>
        </p:nvSpPr>
        <p:spPr>
          <a:xfrm>
            <a:off x="597697" y="1844699"/>
            <a:ext cx="7993643" cy="3908401"/>
          </a:xfrm>
          <a:prstGeom prst="rect">
            <a:avLst/>
          </a:prstGeom>
          <a:noFill/>
          <a:ln w="19050">
            <a:solidFill>
              <a:srgbClr val="23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460694B-9A9D-4FD3-B70D-B8BA16DA8FDB}"/>
              </a:ext>
            </a:extLst>
          </p:cNvPr>
          <p:cNvSpPr>
            <a:spLocks noGrp="1"/>
          </p:cNvSpPr>
          <p:nvPr>
            <p:ph sz="quarter" idx="10"/>
          </p:nvPr>
        </p:nvSpPr>
        <p:spPr>
          <a:xfrm>
            <a:off x="1917199" y="1462112"/>
            <a:ext cx="5354637" cy="382588"/>
          </a:xfrm>
        </p:spPr>
        <p:txBody>
          <a:bodyPr>
            <a:noAutofit/>
          </a:bodyPr>
          <a:lstStyle>
            <a:lvl1pPr marL="0" indent="0">
              <a:buNone/>
              <a:defRPr sz="2200">
                <a:solidFill>
                  <a:schemeClr val="bg1"/>
                </a:solidFill>
                <a:latin typeface="+mn-lt"/>
              </a:defRPr>
            </a:lvl1pPr>
            <a:lvl2pPr>
              <a:defRPr sz="2200">
                <a:latin typeface="+mn-lt"/>
              </a:defRPr>
            </a:lvl2pPr>
            <a:lvl3pPr>
              <a:defRPr sz="2200">
                <a:latin typeface="+mn-lt"/>
              </a:defRPr>
            </a:lvl3pPr>
            <a:lvl4pPr>
              <a:defRPr sz="2200">
                <a:latin typeface="+mn-lt"/>
              </a:defRPr>
            </a:lvl4pPr>
            <a:lvl5pP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a:extLst>
              <a:ext uri="{FF2B5EF4-FFF2-40B4-BE49-F238E27FC236}">
                <a16:creationId xmlns:a16="http://schemas.microsoft.com/office/drawing/2014/main" id="{2B41B950-40EE-41C8-8893-4ACD50C27765}"/>
              </a:ext>
            </a:extLst>
          </p:cNvPr>
          <p:cNvSpPr>
            <a:spLocks noGrp="1"/>
          </p:cNvSpPr>
          <p:nvPr>
            <p:ph sz="quarter" idx="11"/>
          </p:nvPr>
        </p:nvSpPr>
        <p:spPr>
          <a:xfrm>
            <a:off x="711599" y="2019300"/>
            <a:ext cx="1803001" cy="22362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5">
            <a:extLst>
              <a:ext uri="{FF2B5EF4-FFF2-40B4-BE49-F238E27FC236}">
                <a16:creationId xmlns:a16="http://schemas.microsoft.com/office/drawing/2014/main" id="{EE2463E6-DD0D-445F-928A-BC90C6ADBE95}"/>
              </a:ext>
            </a:extLst>
          </p:cNvPr>
          <p:cNvSpPr>
            <a:spLocks noGrp="1"/>
          </p:cNvSpPr>
          <p:nvPr>
            <p:ph sz="quarter" idx="12"/>
          </p:nvPr>
        </p:nvSpPr>
        <p:spPr>
          <a:xfrm>
            <a:off x="711599" y="4359363"/>
            <a:ext cx="1803001" cy="890547"/>
          </a:xfrm>
          <a:noFill/>
        </p:spPr>
        <p:txBody>
          <a:bodyPr wrap="square" rtlCol="0">
            <a:noAutofit/>
          </a:bodyPr>
          <a:lstStyle>
            <a:lvl1pPr>
              <a:defRPr lang="en-US" sz="2000" i="1" smtClean="0">
                <a:solidFill>
                  <a:schemeClr val="tx1"/>
                </a:solidFill>
                <a:latin typeface="+mn-lt"/>
                <a:ea typeface="+mn-ea"/>
                <a:cs typeface="+mn-cs"/>
              </a:defRPr>
            </a:lvl1pPr>
            <a:lvl2pPr>
              <a:defRPr lang="en-US" sz="1800" smtClean="0">
                <a:solidFill>
                  <a:schemeClr val="tx1"/>
                </a:solidFill>
                <a:latin typeface="+mn-lt"/>
                <a:ea typeface="+mn-ea"/>
                <a:cs typeface="+mn-cs"/>
              </a:defRPr>
            </a:lvl2pPr>
            <a:lvl3pPr>
              <a:defRPr lang="en-US" sz="1800" smtClean="0">
                <a:solidFill>
                  <a:schemeClr val="tx1"/>
                </a:solidFill>
                <a:latin typeface="+mn-lt"/>
                <a:ea typeface="+mn-ea"/>
                <a:cs typeface="+mn-cs"/>
              </a:defRPr>
            </a:lvl3pPr>
            <a:lvl4pPr>
              <a:defRPr lang="en-US" sz="1800" smtClean="0">
                <a:solidFill>
                  <a:schemeClr val="tx1"/>
                </a:solidFill>
                <a:latin typeface="+mn-lt"/>
                <a:ea typeface="+mn-ea"/>
                <a:cs typeface="+mn-cs"/>
              </a:defRPr>
            </a:lvl4pPr>
            <a:lvl5pPr>
              <a:defRPr lang="en-US" sz="1800">
                <a:solidFill>
                  <a:schemeClr val="tx1"/>
                </a:solidFill>
                <a:latin typeface="+mn-lt"/>
                <a:ea typeface="+mn-ea"/>
                <a:cs typeface="+mn-cs"/>
              </a:defRPr>
            </a:lvl5pPr>
          </a:lstStyle>
          <a:p>
            <a:pPr marL="0" lvl="0" algn="ctr" defTabSz="914400"/>
            <a:r>
              <a:rPr lang="en-US" dirty="0"/>
              <a:t>Click to edit Master text styles</a:t>
            </a:r>
          </a:p>
          <a:p>
            <a:pPr marL="457200" lvl="1" defTabSz="914400"/>
            <a:r>
              <a:rPr lang="en-US" dirty="0"/>
              <a:t>Second level</a:t>
            </a:r>
          </a:p>
          <a:p>
            <a:pPr marL="914400" lvl="2" defTabSz="914400"/>
            <a:r>
              <a:rPr lang="en-US" dirty="0"/>
              <a:t>Third level</a:t>
            </a:r>
          </a:p>
          <a:p>
            <a:pPr marL="1371600" lvl="3" defTabSz="914400"/>
            <a:r>
              <a:rPr lang="en-US" dirty="0"/>
              <a:t>Fourth level</a:t>
            </a:r>
          </a:p>
          <a:p>
            <a:pPr marL="1828800" lvl="4" defTabSz="914400"/>
            <a:r>
              <a:rPr lang="en-US" dirty="0"/>
              <a:t>Fifth level</a:t>
            </a:r>
          </a:p>
        </p:txBody>
      </p:sp>
      <p:sp>
        <p:nvSpPr>
          <p:cNvPr id="14" name="Content Placeholder 15">
            <a:extLst>
              <a:ext uri="{FF2B5EF4-FFF2-40B4-BE49-F238E27FC236}">
                <a16:creationId xmlns:a16="http://schemas.microsoft.com/office/drawing/2014/main" id="{F00355C9-6AFA-48FC-BD59-2D24D670FDAE}"/>
              </a:ext>
            </a:extLst>
          </p:cNvPr>
          <p:cNvSpPr>
            <a:spLocks noGrp="1"/>
          </p:cNvSpPr>
          <p:nvPr>
            <p:ph sz="quarter" idx="13"/>
          </p:nvPr>
        </p:nvSpPr>
        <p:spPr>
          <a:xfrm>
            <a:off x="2628502" y="2019300"/>
            <a:ext cx="1803001" cy="22362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5">
            <a:extLst>
              <a:ext uri="{FF2B5EF4-FFF2-40B4-BE49-F238E27FC236}">
                <a16:creationId xmlns:a16="http://schemas.microsoft.com/office/drawing/2014/main" id="{28061FF4-D44C-48B8-ABBB-3BE53C88D230}"/>
              </a:ext>
            </a:extLst>
          </p:cNvPr>
          <p:cNvSpPr>
            <a:spLocks noGrp="1"/>
          </p:cNvSpPr>
          <p:nvPr>
            <p:ph sz="quarter" idx="14"/>
          </p:nvPr>
        </p:nvSpPr>
        <p:spPr>
          <a:xfrm>
            <a:off x="2628502" y="4359363"/>
            <a:ext cx="1803001" cy="890547"/>
          </a:xfrm>
          <a:noFill/>
        </p:spPr>
        <p:txBody>
          <a:bodyPr wrap="square" rtlCol="0">
            <a:noAutofit/>
          </a:bodyPr>
          <a:lstStyle>
            <a:lvl1pPr>
              <a:defRPr lang="en-US" sz="2000" i="1" smtClean="0">
                <a:solidFill>
                  <a:schemeClr val="tx1"/>
                </a:solidFill>
                <a:latin typeface="+mn-lt"/>
                <a:ea typeface="+mn-ea"/>
                <a:cs typeface="+mn-cs"/>
              </a:defRPr>
            </a:lvl1pPr>
            <a:lvl2pPr>
              <a:defRPr lang="en-US" sz="1800" smtClean="0">
                <a:solidFill>
                  <a:schemeClr val="tx1"/>
                </a:solidFill>
                <a:latin typeface="+mn-lt"/>
                <a:ea typeface="+mn-ea"/>
                <a:cs typeface="+mn-cs"/>
              </a:defRPr>
            </a:lvl2pPr>
            <a:lvl3pPr>
              <a:defRPr lang="en-US" sz="1800" smtClean="0">
                <a:solidFill>
                  <a:schemeClr val="tx1"/>
                </a:solidFill>
                <a:latin typeface="+mn-lt"/>
                <a:ea typeface="+mn-ea"/>
                <a:cs typeface="+mn-cs"/>
              </a:defRPr>
            </a:lvl3pPr>
            <a:lvl4pPr>
              <a:defRPr lang="en-US" sz="1800" smtClean="0">
                <a:solidFill>
                  <a:schemeClr val="tx1"/>
                </a:solidFill>
                <a:latin typeface="+mn-lt"/>
                <a:ea typeface="+mn-ea"/>
                <a:cs typeface="+mn-cs"/>
              </a:defRPr>
            </a:lvl4pPr>
            <a:lvl5pPr>
              <a:defRPr lang="en-US" sz="1800">
                <a:solidFill>
                  <a:schemeClr val="tx1"/>
                </a:solidFill>
                <a:latin typeface="+mn-lt"/>
                <a:ea typeface="+mn-ea"/>
                <a:cs typeface="+mn-cs"/>
              </a:defRPr>
            </a:lvl5pPr>
          </a:lstStyle>
          <a:p>
            <a:pPr marL="0" lvl="0" algn="ctr" defTabSz="914400"/>
            <a:r>
              <a:rPr lang="en-US" dirty="0"/>
              <a:t>Click to edit Master text styles</a:t>
            </a:r>
          </a:p>
          <a:p>
            <a:pPr marL="457200" lvl="1" defTabSz="914400"/>
            <a:r>
              <a:rPr lang="en-US" dirty="0"/>
              <a:t>Second level</a:t>
            </a:r>
          </a:p>
          <a:p>
            <a:pPr marL="914400" lvl="2" defTabSz="914400"/>
            <a:r>
              <a:rPr lang="en-US" dirty="0"/>
              <a:t>Third level</a:t>
            </a:r>
          </a:p>
          <a:p>
            <a:pPr marL="1371600" lvl="3" defTabSz="914400"/>
            <a:r>
              <a:rPr lang="en-US" dirty="0"/>
              <a:t>Fourth level</a:t>
            </a:r>
          </a:p>
          <a:p>
            <a:pPr marL="1828800" lvl="4" defTabSz="914400"/>
            <a:r>
              <a:rPr lang="en-US" dirty="0"/>
              <a:t>Fifth level</a:t>
            </a:r>
          </a:p>
        </p:txBody>
      </p:sp>
      <p:sp>
        <p:nvSpPr>
          <p:cNvPr id="20" name="Content Placeholder 15">
            <a:extLst>
              <a:ext uri="{FF2B5EF4-FFF2-40B4-BE49-F238E27FC236}">
                <a16:creationId xmlns:a16="http://schemas.microsoft.com/office/drawing/2014/main" id="{28E08BF0-8E51-46AF-A3BC-6962DC6938C6}"/>
              </a:ext>
            </a:extLst>
          </p:cNvPr>
          <p:cNvSpPr>
            <a:spLocks noGrp="1"/>
          </p:cNvSpPr>
          <p:nvPr>
            <p:ph sz="quarter" idx="15"/>
          </p:nvPr>
        </p:nvSpPr>
        <p:spPr>
          <a:xfrm>
            <a:off x="4711702" y="2019300"/>
            <a:ext cx="1803001" cy="22362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5">
            <a:extLst>
              <a:ext uri="{FF2B5EF4-FFF2-40B4-BE49-F238E27FC236}">
                <a16:creationId xmlns:a16="http://schemas.microsoft.com/office/drawing/2014/main" id="{0676AC89-7824-4DFC-A9FE-E50D4889CD81}"/>
              </a:ext>
            </a:extLst>
          </p:cNvPr>
          <p:cNvSpPr>
            <a:spLocks noGrp="1"/>
          </p:cNvSpPr>
          <p:nvPr>
            <p:ph sz="quarter" idx="16"/>
          </p:nvPr>
        </p:nvSpPr>
        <p:spPr>
          <a:xfrm>
            <a:off x="4711702" y="4359363"/>
            <a:ext cx="1803001" cy="890547"/>
          </a:xfrm>
          <a:noFill/>
        </p:spPr>
        <p:txBody>
          <a:bodyPr wrap="square" rtlCol="0">
            <a:noAutofit/>
          </a:bodyPr>
          <a:lstStyle>
            <a:lvl1pPr>
              <a:defRPr lang="en-US" sz="2000" i="1" smtClean="0">
                <a:solidFill>
                  <a:schemeClr val="tx1"/>
                </a:solidFill>
                <a:latin typeface="+mn-lt"/>
                <a:ea typeface="+mn-ea"/>
                <a:cs typeface="+mn-cs"/>
              </a:defRPr>
            </a:lvl1pPr>
            <a:lvl2pPr>
              <a:defRPr lang="en-US" sz="1800" smtClean="0">
                <a:solidFill>
                  <a:schemeClr val="tx1"/>
                </a:solidFill>
                <a:latin typeface="+mn-lt"/>
                <a:ea typeface="+mn-ea"/>
                <a:cs typeface="+mn-cs"/>
              </a:defRPr>
            </a:lvl2pPr>
            <a:lvl3pPr>
              <a:defRPr lang="en-US" sz="1800" smtClean="0">
                <a:solidFill>
                  <a:schemeClr val="tx1"/>
                </a:solidFill>
                <a:latin typeface="+mn-lt"/>
                <a:ea typeface="+mn-ea"/>
                <a:cs typeface="+mn-cs"/>
              </a:defRPr>
            </a:lvl3pPr>
            <a:lvl4pPr>
              <a:defRPr lang="en-US" sz="1800" smtClean="0">
                <a:solidFill>
                  <a:schemeClr val="tx1"/>
                </a:solidFill>
                <a:latin typeface="+mn-lt"/>
                <a:ea typeface="+mn-ea"/>
                <a:cs typeface="+mn-cs"/>
              </a:defRPr>
            </a:lvl4pPr>
            <a:lvl5pPr>
              <a:defRPr lang="en-US" sz="1800">
                <a:solidFill>
                  <a:schemeClr val="tx1"/>
                </a:solidFill>
                <a:latin typeface="+mn-lt"/>
                <a:ea typeface="+mn-ea"/>
                <a:cs typeface="+mn-cs"/>
              </a:defRPr>
            </a:lvl5pPr>
          </a:lstStyle>
          <a:p>
            <a:pPr marL="0" lvl="0" algn="ctr" defTabSz="914400"/>
            <a:r>
              <a:rPr lang="en-US" dirty="0"/>
              <a:t>Click to edit Master text styles</a:t>
            </a:r>
          </a:p>
          <a:p>
            <a:pPr marL="457200" lvl="1" defTabSz="914400"/>
            <a:r>
              <a:rPr lang="en-US" dirty="0"/>
              <a:t>Second level</a:t>
            </a:r>
          </a:p>
          <a:p>
            <a:pPr marL="914400" lvl="2" defTabSz="914400"/>
            <a:r>
              <a:rPr lang="en-US" dirty="0"/>
              <a:t>Third level</a:t>
            </a:r>
          </a:p>
          <a:p>
            <a:pPr marL="1371600" lvl="3" defTabSz="914400"/>
            <a:r>
              <a:rPr lang="en-US" dirty="0"/>
              <a:t>Fourth level</a:t>
            </a:r>
          </a:p>
          <a:p>
            <a:pPr marL="1828800" lvl="4" defTabSz="914400"/>
            <a:r>
              <a:rPr lang="en-US" dirty="0"/>
              <a:t>Fifth level</a:t>
            </a:r>
          </a:p>
        </p:txBody>
      </p:sp>
      <p:sp>
        <p:nvSpPr>
          <p:cNvPr id="22" name="Content Placeholder 15">
            <a:extLst>
              <a:ext uri="{FF2B5EF4-FFF2-40B4-BE49-F238E27FC236}">
                <a16:creationId xmlns:a16="http://schemas.microsoft.com/office/drawing/2014/main" id="{1CD7BC18-A5E0-4446-8980-0AA0D0757493}"/>
              </a:ext>
            </a:extLst>
          </p:cNvPr>
          <p:cNvSpPr>
            <a:spLocks noGrp="1"/>
          </p:cNvSpPr>
          <p:nvPr>
            <p:ph sz="quarter" idx="17"/>
          </p:nvPr>
        </p:nvSpPr>
        <p:spPr>
          <a:xfrm>
            <a:off x="6616303" y="2019300"/>
            <a:ext cx="1803001" cy="22362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15">
            <a:extLst>
              <a:ext uri="{FF2B5EF4-FFF2-40B4-BE49-F238E27FC236}">
                <a16:creationId xmlns:a16="http://schemas.microsoft.com/office/drawing/2014/main" id="{42B0B8C7-7E32-4340-9EAC-4845FF5B159D}"/>
              </a:ext>
            </a:extLst>
          </p:cNvPr>
          <p:cNvSpPr>
            <a:spLocks noGrp="1"/>
          </p:cNvSpPr>
          <p:nvPr>
            <p:ph sz="quarter" idx="18"/>
          </p:nvPr>
        </p:nvSpPr>
        <p:spPr>
          <a:xfrm>
            <a:off x="6616303" y="4359363"/>
            <a:ext cx="1803001" cy="890547"/>
          </a:xfrm>
          <a:noFill/>
        </p:spPr>
        <p:txBody>
          <a:bodyPr wrap="square" rtlCol="0">
            <a:noAutofit/>
          </a:bodyPr>
          <a:lstStyle>
            <a:lvl1pPr>
              <a:defRPr lang="en-US" sz="2000" i="1" smtClean="0">
                <a:solidFill>
                  <a:schemeClr val="tx1"/>
                </a:solidFill>
                <a:latin typeface="+mn-lt"/>
                <a:ea typeface="+mn-ea"/>
                <a:cs typeface="+mn-cs"/>
              </a:defRPr>
            </a:lvl1pPr>
            <a:lvl2pPr>
              <a:defRPr lang="en-US" sz="1800" smtClean="0">
                <a:solidFill>
                  <a:schemeClr val="tx1"/>
                </a:solidFill>
                <a:latin typeface="+mn-lt"/>
                <a:ea typeface="+mn-ea"/>
                <a:cs typeface="+mn-cs"/>
              </a:defRPr>
            </a:lvl2pPr>
            <a:lvl3pPr>
              <a:defRPr lang="en-US" sz="1800" smtClean="0">
                <a:solidFill>
                  <a:schemeClr val="tx1"/>
                </a:solidFill>
                <a:latin typeface="+mn-lt"/>
                <a:ea typeface="+mn-ea"/>
                <a:cs typeface="+mn-cs"/>
              </a:defRPr>
            </a:lvl3pPr>
            <a:lvl4pPr>
              <a:defRPr lang="en-US" sz="1800" smtClean="0">
                <a:solidFill>
                  <a:schemeClr val="tx1"/>
                </a:solidFill>
                <a:latin typeface="+mn-lt"/>
                <a:ea typeface="+mn-ea"/>
                <a:cs typeface="+mn-cs"/>
              </a:defRPr>
            </a:lvl4pPr>
            <a:lvl5pPr>
              <a:defRPr lang="en-US" sz="1800">
                <a:solidFill>
                  <a:schemeClr val="tx1"/>
                </a:solidFill>
                <a:latin typeface="+mn-lt"/>
                <a:ea typeface="+mn-ea"/>
                <a:cs typeface="+mn-cs"/>
              </a:defRPr>
            </a:lvl5pPr>
          </a:lstStyle>
          <a:p>
            <a:pPr marL="0" lvl="0" algn="ctr" defTabSz="914400"/>
            <a:r>
              <a:rPr lang="en-US" dirty="0"/>
              <a:t>Click to edit Master text styles</a:t>
            </a:r>
          </a:p>
          <a:p>
            <a:pPr marL="457200" lvl="1" defTabSz="914400"/>
            <a:r>
              <a:rPr lang="en-US" dirty="0"/>
              <a:t>Second level</a:t>
            </a:r>
          </a:p>
          <a:p>
            <a:pPr marL="914400" lvl="2" defTabSz="914400"/>
            <a:r>
              <a:rPr lang="en-US" dirty="0"/>
              <a:t>Third level</a:t>
            </a:r>
          </a:p>
          <a:p>
            <a:pPr marL="1371600" lvl="3" defTabSz="914400"/>
            <a:r>
              <a:rPr lang="en-US" dirty="0"/>
              <a:t>Fourth level</a:t>
            </a:r>
          </a:p>
          <a:p>
            <a:pPr marL="1828800" lvl="4" defTabSz="914400"/>
            <a:r>
              <a:rPr lang="en-US" dirty="0"/>
              <a:t>Fifth level</a:t>
            </a:r>
          </a:p>
        </p:txBody>
      </p:sp>
    </p:spTree>
    <p:extLst>
      <p:ext uri="{BB962C8B-B14F-4D97-AF65-F5344CB8AC3E}">
        <p14:creationId xmlns:p14="http://schemas.microsoft.com/office/powerpoint/2010/main" val="2461174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opy and Horizontal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B7541B-125A-E743-9274-44D50C0AF630}"/>
              </a:ext>
            </a:extLst>
          </p:cNvPr>
          <p:cNvSpPr/>
          <p:nvPr userDrawn="1"/>
        </p:nvSpPr>
        <p:spPr>
          <a:xfrm>
            <a:off x="0" y="135436"/>
            <a:ext cx="9144000" cy="765155"/>
          </a:xfrm>
          <a:prstGeom prst="rect">
            <a:avLst/>
          </a:prstGeom>
          <a:solidFill>
            <a:srgbClr val="1E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016D165-9FE4-4F40-9D98-236E309CB67D}"/>
              </a:ext>
            </a:extLst>
          </p:cNvPr>
          <p:cNvSpPr/>
          <p:nvPr userDrawn="1"/>
        </p:nvSpPr>
        <p:spPr>
          <a:xfrm>
            <a:off x="0" y="-29817"/>
            <a:ext cx="9144000" cy="765155"/>
          </a:xfrm>
          <a:prstGeom prst="rect">
            <a:avLst/>
          </a:prstGeom>
          <a:solidFill>
            <a:srgbClr val="1D5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36264C8-D122-44DF-8C15-A119CD741975}"/>
              </a:ext>
            </a:extLst>
          </p:cNvPr>
          <p:cNvSpPr>
            <a:spLocks noGrp="1"/>
          </p:cNvSpPr>
          <p:nvPr>
            <p:ph type="title"/>
          </p:nvPr>
        </p:nvSpPr>
        <p:spPr>
          <a:xfrm>
            <a:off x="383127" y="186036"/>
            <a:ext cx="7886700" cy="535465"/>
          </a:xfrm>
        </p:spPr>
        <p:txBody>
          <a:bodyPr>
            <a:noAutofit/>
          </a:bodyPr>
          <a:lstStyle>
            <a:lvl1pPr>
              <a:defRPr lang="en-US" sz="2400" b="1">
                <a:solidFill>
                  <a:schemeClr val="bg1"/>
                </a:solidFill>
                <a:latin typeface="Calibri" panose="020F0502020204030204" pitchFamily="34" charset="0"/>
                <a:cs typeface="Calibri" panose="020F0502020204030204" pitchFamily="34" charset="0"/>
              </a:defRPr>
            </a:lvl1pPr>
          </a:lstStyle>
          <a:p>
            <a:pPr marL="0" lvl="0" indent="0">
              <a:spcBef>
                <a:spcPts val="750"/>
              </a:spcBef>
              <a:buClr>
                <a:srgbClr val="19A187"/>
              </a:buClr>
              <a:buFont typeface="Arial"/>
            </a:pPr>
            <a:r>
              <a:rPr lang="en-US"/>
              <a:t>Click to edit Master title style</a:t>
            </a:r>
          </a:p>
        </p:txBody>
      </p:sp>
      <p:sp>
        <p:nvSpPr>
          <p:cNvPr id="8" name="Rectangle 7">
            <a:extLst>
              <a:ext uri="{FF2B5EF4-FFF2-40B4-BE49-F238E27FC236}">
                <a16:creationId xmlns:a16="http://schemas.microsoft.com/office/drawing/2014/main" id="{9059BE54-C28A-49D1-A924-20B779DD835C}"/>
              </a:ext>
            </a:extLst>
          </p:cNvPr>
          <p:cNvSpPr/>
          <p:nvPr userDrawn="1"/>
        </p:nvSpPr>
        <p:spPr>
          <a:xfrm>
            <a:off x="597703" y="1391372"/>
            <a:ext cx="7993639" cy="489670"/>
          </a:xfrm>
          <a:prstGeom prst="rect">
            <a:avLst/>
          </a:prstGeom>
          <a:solidFill>
            <a:srgbClr val="238385"/>
          </a:solidFill>
          <a:ln w="19050">
            <a:solidFill>
              <a:srgbClr val="23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bg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9C18E29E-0AA1-4863-ACBD-73E7C617E460}"/>
              </a:ext>
            </a:extLst>
          </p:cNvPr>
          <p:cNvSpPr/>
          <p:nvPr userDrawn="1"/>
        </p:nvSpPr>
        <p:spPr>
          <a:xfrm>
            <a:off x="597697" y="1844699"/>
            <a:ext cx="7993643" cy="3908401"/>
          </a:xfrm>
          <a:prstGeom prst="rect">
            <a:avLst/>
          </a:prstGeom>
          <a:noFill/>
          <a:ln w="19050">
            <a:solidFill>
              <a:srgbClr val="23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460694B-9A9D-4FD3-B70D-B8BA16DA8FDB}"/>
              </a:ext>
            </a:extLst>
          </p:cNvPr>
          <p:cNvSpPr>
            <a:spLocks noGrp="1"/>
          </p:cNvSpPr>
          <p:nvPr>
            <p:ph sz="quarter" idx="10"/>
          </p:nvPr>
        </p:nvSpPr>
        <p:spPr>
          <a:xfrm>
            <a:off x="1917199" y="1462112"/>
            <a:ext cx="5354637" cy="382588"/>
          </a:xfrm>
        </p:spPr>
        <p:txBody>
          <a:bodyPr>
            <a:noAutofit/>
          </a:bodyPr>
          <a:lstStyle>
            <a:lvl1pPr marL="0" indent="0">
              <a:buNone/>
              <a:defRPr sz="2200">
                <a:solidFill>
                  <a:schemeClr val="bg1"/>
                </a:solidFill>
                <a:latin typeface="+mn-lt"/>
              </a:defRPr>
            </a:lvl1pPr>
            <a:lvl2pPr>
              <a:defRPr sz="2200">
                <a:latin typeface="+mn-lt"/>
              </a:defRPr>
            </a:lvl2pPr>
            <a:lvl3pPr>
              <a:defRPr sz="2200">
                <a:latin typeface="+mn-lt"/>
              </a:defRPr>
            </a:lvl3pPr>
            <a:lvl4pPr>
              <a:defRPr sz="2200">
                <a:latin typeface="+mn-lt"/>
              </a:defRPr>
            </a:lvl4pPr>
            <a:lvl5pP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a:extLst>
              <a:ext uri="{FF2B5EF4-FFF2-40B4-BE49-F238E27FC236}">
                <a16:creationId xmlns:a16="http://schemas.microsoft.com/office/drawing/2014/main" id="{2B41B950-40EE-41C8-8893-4ACD50C27765}"/>
              </a:ext>
            </a:extLst>
          </p:cNvPr>
          <p:cNvSpPr>
            <a:spLocks noGrp="1"/>
          </p:cNvSpPr>
          <p:nvPr>
            <p:ph sz="quarter" idx="11"/>
          </p:nvPr>
        </p:nvSpPr>
        <p:spPr>
          <a:xfrm>
            <a:off x="711600" y="2019300"/>
            <a:ext cx="1205600" cy="3568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5">
            <a:extLst>
              <a:ext uri="{FF2B5EF4-FFF2-40B4-BE49-F238E27FC236}">
                <a16:creationId xmlns:a16="http://schemas.microsoft.com/office/drawing/2014/main" id="{8A7AE75C-DB54-4020-BEB5-9AA279507947}"/>
              </a:ext>
            </a:extLst>
          </p:cNvPr>
          <p:cNvSpPr>
            <a:spLocks noGrp="1"/>
          </p:cNvSpPr>
          <p:nvPr>
            <p:ph sz="quarter" idx="12"/>
          </p:nvPr>
        </p:nvSpPr>
        <p:spPr>
          <a:xfrm>
            <a:off x="2017903" y="2019300"/>
            <a:ext cx="1205600" cy="3568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15">
            <a:extLst>
              <a:ext uri="{FF2B5EF4-FFF2-40B4-BE49-F238E27FC236}">
                <a16:creationId xmlns:a16="http://schemas.microsoft.com/office/drawing/2014/main" id="{0E9AF89A-FD5C-41DF-B2CA-0715062E71BF}"/>
              </a:ext>
            </a:extLst>
          </p:cNvPr>
          <p:cNvSpPr>
            <a:spLocks noGrp="1"/>
          </p:cNvSpPr>
          <p:nvPr>
            <p:ph sz="quarter" idx="13"/>
          </p:nvPr>
        </p:nvSpPr>
        <p:spPr>
          <a:xfrm>
            <a:off x="3324206" y="2019300"/>
            <a:ext cx="1205600" cy="3568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15">
            <a:extLst>
              <a:ext uri="{FF2B5EF4-FFF2-40B4-BE49-F238E27FC236}">
                <a16:creationId xmlns:a16="http://schemas.microsoft.com/office/drawing/2014/main" id="{A0A36DAE-61CE-4081-87B0-3EDA83CE7B18}"/>
              </a:ext>
            </a:extLst>
          </p:cNvPr>
          <p:cNvSpPr>
            <a:spLocks noGrp="1"/>
          </p:cNvSpPr>
          <p:nvPr>
            <p:ph sz="quarter" idx="14"/>
          </p:nvPr>
        </p:nvSpPr>
        <p:spPr>
          <a:xfrm>
            <a:off x="4614194" y="2019300"/>
            <a:ext cx="1205600" cy="3568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15">
            <a:extLst>
              <a:ext uri="{FF2B5EF4-FFF2-40B4-BE49-F238E27FC236}">
                <a16:creationId xmlns:a16="http://schemas.microsoft.com/office/drawing/2014/main" id="{A20ED956-3DC5-4ED9-9286-34A94539FC2F}"/>
              </a:ext>
            </a:extLst>
          </p:cNvPr>
          <p:cNvSpPr>
            <a:spLocks noGrp="1"/>
          </p:cNvSpPr>
          <p:nvPr>
            <p:ph sz="quarter" idx="15"/>
          </p:nvPr>
        </p:nvSpPr>
        <p:spPr>
          <a:xfrm>
            <a:off x="5920497" y="2019300"/>
            <a:ext cx="1205600" cy="3568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15">
            <a:extLst>
              <a:ext uri="{FF2B5EF4-FFF2-40B4-BE49-F238E27FC236}">
                <a16:creationId xmlns:a16="http://schemas.microsoft.com/office/drawing/2014/main" id="{2997CF3D-7955-46B6-91C9-2D12BFF1B197}"/>
              </a:ext>
            </a:extLst>
          </p:cNvPr>
          <p:cNvSpPr>
            <a:spLocks noGrp="1"/>
          </p:cNvSpPr>
          <p:nvPr>
            <p:ph sz="quarter" idx="16"/>
          </p:nvPr>
        </p:nvSpPr>
        <p:spPr>
          <a:xfrm>
            <a:off x="7226800" y="2019300"/>
            <a:ext cx="1205600" cy="3568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0947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py and Horizontal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B7541B-125A-E743-9274-44D50C0AF630}"/>
              </a:ext>
            </a:extLst>
          </p:cNvPr>
          <p:cNvSpPr/>
          <p:nvPr userDrawn="1"/>
        </p:nvSpPr>
        <p:spPr>
          <a:xfrm>
            <a:off x="0" y="135436"/>
            <a:ext cx="9144000" cy="765155"/>
          </a:xfrm>
          <a:prstGeom prst="rect">
            <a:avLst/>
          </a:prstGeom>
          <a:solidFill>
            <a:srgbClr val="1E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016D165-9FE4-4F40-9D98-236E309CB67D}"/>
              </a:ext>
            </a:extLst>
          </p:cNvPr>
          <p:cNvSpPr/>
          <p:nvPr userDrawn="1"/>
        </p:nvSpPr>
        <p:spPr>
          <a:xfrm>
            <a:off x="0" y="-29817"/>
            <a:ext cx="9144000" cy="765155"/>
          </a:xfrm>
          <a:prstGeom prst="rect">
            <a:avLst/>
          </a:prstGeom>
          <a:solidFill>
            <a:srgbClr val="1D5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36264C8-D122-44DF-8C15-A119CD741975}"/>
              </a:ext>
            </a:extLst>
          </p:cNvPr>
          <p:cNvSpPr>
            <a:spLocks noGrp="1"/>
          </p:cNvSpPr>
          <p:nvPr>
            <p:ph type="title"/>
          </p:nvPr>
        </p:nvSpPr>
        <p:spPr>
          <a:xfrm>
            <a:off x="383127" y="186036"/>
            <a:ext cx="7886700" cy="535465"/>
          </a:xfrm>
        </p:spPr>
        <p:txBody>
          <a:bodyPr>
            <a:noAutofit/>
          </a:bodyPr>
          <a:lstStyle>
            <a:lvl1pPr>
              <a:defRPr lang="en-US" sz="2400" b="1">
                <a:solidFill>
                  <a:schemeClr val="bg1"/>
                </a:solidFill>
                <a:latin typeface="Calibri" panose="020F0502020204030204" pitchFamily="34" charset="0"/>
                <a:cs typeface="Calibri" panose="020F0502020204030204" pitchFamily="34" charset="0"/>
              </a:defRPr>
            </a:lvl1pPr>
          </a:lstStyle>
          <a:p>
            <a:pPr marL="0" lvl="0" indent="0">
              <a:spcBef>
                <a:spcPts val="750"/>
              </a:spcBef>
              <a:buClr>
                <a:srgbClr val="19A187"/>
              </a:buClr>
              <a:buFont typeface="Arial"/>
            </a:pPr>
            <a:r>
              <a:rPr lang="en-US"/>
              <a:t>Click to edit Master title style</a:t>
            </a:r>
          </a:p>
        </p:txBody>
      </p:sp>
      <p:sp>
        <p:nvSpPr>
          <p:cNvPr id="7" name="Content Placeholder 6">
            <a:extLst>
              <a:ext uri="{FF2B5EF4-FFF2-40B4-BE49-F238E27FC236}">
                <a16:creationId xmlns:a16="http://schemas.microsoft.com/office/drawing/2014/main" id="{0D1EB899-AF55-4D76-99C5-83074BD3C488}"/>
              </a:ext>
            </a:extLst>
          </p:cNvPr>
          <p:cNvSpPr>
            <a:spLocks noGrp="1"/>
          </p:cNvSpPr>
          <p:nvPr>
            <p:ph sz="quarter" idx="10"/>
          </p:nvPr>
        </p:nvSpPr>
        <p:spPr>
          <a:xfrm>
            <a:off x="383127" y="969934"/>
            <a:ext cx="7688262" cy="487363"/>
          </a:xfrm>
        </p:spPr>
        <p:txBody>
          <a:bodyPr vert="horz" lIns="91440" tIns="45720" rIns="91440" bIns="45720" rtlCol="0">
            <a:noAutofit/>
          </a:bodyPr>
          <a:lstStyle>
            <a:lvl1pPr>
              <a:defRPr lang="en-US" sz="2200" smtClean="0">
                <a:solidFill>
                  <a:srgbClr val="238385"/>
                </a:solidFill>
                <a:latin typeface="Calibri" panose="020F0502020204030204" pitchFamily="34" charset="0"/>
                <a:cs typeface="Calibri" panose="020F0502020204030204" pitchFamily="34" charset="0"/>
              </a:defRPr>
            </a:lvl1pPr>
            <a:lvl2pPr>
              <a:defRPr lang="en-US" smtClean="0"/>
            </a:lvl2pPr>
            <a:lvl3pPr>
              <a:defRPr lang="en-US" smtClean="0"/>
            </a:lvl3pPr>
            <a:lvl4pPr>
              <a:defRPr lang="en-US" smtClean="0"/>
            </a:lvl4pPr>
            <a:lvl5pPr>
              <a:defRPr lang="en-US"/>
            </a:lvl5pPr>
          </a:lstStyle>
          <a:p>
            <a:pPr marL="0" lvl="0" indent="0" fontAlgn="base">
              <a:lnSpc>
                <a:spcPct val="200000"/>
              </a:lnSpc>
              <a:spcBef>
                <a:spcPts val="0"/>
              </a:spcBef>
              <a:buNone/>
            </a:pPr>
            <a:r>
              <a:rPr lang="en-US" dirty="0"/>
              <a:t>Click to edit Master text styles</a:t>
            </a:r>
          </a:p>
        </p:txBody>
      </p:sp>
      <p:sp>
        <p:nvSpPr>
          <p:cNvPr id="10" name="Content Placeholder 9">
            <a:extLst>
              <a:ext uri="{FF2B5EF4-FFF2-40B4-BE49-F238E27FC236}">
                <a16:creationId xmlns:a16="http://schemas.microsoft.com/office/drawing/2014/main" id="{67A13E3B-1B26-42C3-93B6-2E7899E4CF32}"/>
              </a:ext>
            </a:extLst>
          </p:cNvPr>
          <p:cNvSpPr>
            <a:spLocks noGrp="1"/>
          </p:cNvSpPr>
          <p:nvPr>
            <p:ph sz="quarter" idx="11"/>
          </p:nvPr>
        </p:nvSpPr>
        <p:spPr>
          <a:xfrm>
            <a:off x="382588" y="1865313"/>
            <a:ext cx="8369300" cy="1779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9">
            <a:extLst>
              <a:ext uri="{FF2B5EF4-FFF2-40B4-BE49-F238E27FC236}">
                <a16:creationId xmlns:a16="http://schemas.microsoft.com/office/drawing/2014/main" id="{E6244342-C1D9-4227-8B47-57B6CA01377C}"/>
              </a:ext>
            </a:extLst>
          </p:cNvPr>
          <p:cNvSpPr>
            <a:spLocks noGrp="1"/>
          </p:cNvSpPr>
          <p:nvPr>
            <p:ph sz="quarter" idx="12"/>
          </p:nvPr>
        </p:nvSpPr>
        <p:spPr>
          <a:xfrm>
            <a:off x="383127" y="3719828"/>
            <a:ext cx="8369300" cy="1779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AFC40786-2211-4C7F-9877-8FAA12FE139E}"/>
              </a:ext>
            </a:extLst>
          </p:cNvPr>
          <p:cNvSpPr>
            <a:spLocks noGrp="1"/>
          </p:cNvSpPr>
          <p:nvPr>
            <p:ph sz="quarter" idx="13"/>
          </p:nvPr>
        </p:nvSpPr>
        <p:spPr>
          <a:xfrm>
            <a:off x="7372350" y="6464137"/>
            <a:ext cx="1670589" cy="350339"/>
          </a:xfrm>
        </p:spPr>
        <p:txBody>
          <a:bodyPr vert="horz" lIns="91440" tIns="45720" rIns="91440" bIns="45720" rtlCol="0">
            <a:normAutofit/>
          </a:bodyPr>
          <a:lstStyle>
            <a:lvl1pPr>
              <a:defRPr lang="en-US" sz="700" smtClean="0">
                <a:solidFill>
                  <a:schemeClr val="bg2">
                    <a:lumMod val="50000"/>
                  </a:schemeClr>
                </a:solidFill>
              </a:defRPr>
            </a:lvl1pPr>
            <a:lvl2pPr>
              <a:defRPr lang="en-US" smtClean="0"/>
            </a:lvl2pPr>
            <a:lvl3pPr>
              <a:defRPr lang="en-US" smtClean="0"/>
            </a:lvl3pPr>
            <a:lvl4pPr>
              <a:defRPr lang="en-US" smtClean="0"/>
            </a:lvl4pPr>
            <a:lvl5pPr>
              <a:defRPr lang="en-US"/>
            </a:lvl5pPr>
          </a:lstStyle>
          <a:p>
            <a:pPr marL="0" lvl="0" inden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714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22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27220" y="2675911"/>
            <a:ext cx="6194855" cy="1092907"/>
          </a:xfrm>
        </p:spPr>
        <p:txBody>
          <a:bodyPr anchor="b">
            <a:noAutofit/>
          </a:bodyPr>
          <a:lstStyle>
            <a:lvl1pPr algn="l">
              <a:defRPr sz="3600" b="1">
                <a:solidFill>
                  <a:schemeClr val="bg1"/>
                </a:solidFill>
                <a:latin typeface="Arial" charset="0"/>
                <a:ea typeface="Arial" charset="0"/>
                <a:cs typeface="Arial" charset="0"/>
              </a:defRPr>
            </a:lvl1pPr>
          </a:lstStyle>
          <a:p>
            <a:r>
              <a:rPr lang="en-US" dirty="0"/>
              <a:t>CLICK TO EDIT </a:t>
            </a:r>
            <a:br>
              <a:rPr lang="en-US" dirty="0"/>
            </a:br>
            <a:r>
              <a:rPr lang="en-US" dirty="0"/>
              <a:t>DIVIDER SLIDE TITLE</a:t>
            </a:r>
          </a:p>
        </p:txBody>
      </p:sp>
      <p:sp>
        <p:nvSpPr>
          <p:cNvPr id="9" name="Subtitle 2"/>
          <p:cNvSpPr>
            <a:spLocks noGrp="1"/>
          </p:cNvSpPr>
          <p:nvPr>
            <p:ph type="subTitle" idx="1"/>
          </p:nvPr>
        </p:nvSpPr>
        <p:spPr>
          <a:xfrm>
            <a:off x="527220" y="3965134"/>
            <a:ext cx="6194855" cy="727182"/>
          </a:xfrm>
        </p:spPr>
        <p:txBody>
          <a:bodyPr>
            <a:normAutofit/>
          </a:bodyPr>
          <a:lstStyle>
            <a:lvl1pPr marL="0" indent="0" algn="l">
              <a:buNone/>
              <a:defRPr sz="2000" b="1">
                <a:solidFill>
                  <a:schemeClr val="bg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Right Triangle 10"/>
          <p:cNvSpPr/>
          <p:nvPr userDrawn="1"/>
        </p:nvSpPr>
        <p:spPr>
          <a:xfrm rot="16200000">
            <a:off x="6392709" y="4106561"/>
            <a:ext cx="2751440" cy="275143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p:cNvSpPr/>
          <p:nvPr userDrawn="1"/>
        </p:nvSpPr>
        <p:spPr>
          <a:xfrm>
            <a:off x="6376382" y="5785932"/>
            <a:ext cx="2162730" cy="1072068"/>
          </a:xfrm>
          <a:prstGeom prst="triangle">
            <a:avLst/>
          </a:prstGeom>
          <a:solidFill>
            <a:srgbClr val="64B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7964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opy and Horizontal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B7541B-125A-E743-9274-44D50C0AF630}"/>
              </a:ext>
            </a:extLst>
          </p:cNvPr>
          <p:cNvSpPr/>
          <p:nvPr userDrawn="1"/>
        </p:nvSpPr>
        <p:spPr>
          <a:xfrm>
            <a:off x="0" y="135436"/>
            <a:ext cx="9144000" cy="765155"/>
          </a:xfrm>
          <a:prstGeom prst="rect">
            <a:avLst/>
          </a:prstGeom>
          <a:solidFill>
            <a:srgbClr val="1E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016D165-9FE4-4F40-9D98-236E309CB67D}"/>
              </a:ext>
            </a:extLst>
          </p:cNvPr>
          <p:cNvSpPr/>
          <p:nvPr userDrawn="1"/>
        </p:nvSpPr>
        <p:spPr>
          <a:xfrm>
            <a:off x="0" y="-29817"/>
            <a:ext cx="9144000" cy="765155"/>
          </a:xfrm>
          <a:prstGeom prst="rect">
            <a:avLst/>
          </a:prstGeom>
          <a:solidFill>
            <a:srgbClr val="1D5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36264C8-D122-44DF-8C15-A119CD741975}"/>
              </a:ext>
            </a:extLst>
          </p:cNvPr>
          <p:cNvSpPr>
            <a:spLocks noGrp="1"/>
          </p:cNvSpPr>
          <p:nvPr>
            <p:ph type="title"/>
          </p:nvPr>
        </p:nvSpPr>
        <p:spPr>
          <a:xfrm>
            <a:off x="383127" y="186036"/>
            <a:ext cx="7886700" cy="535465"/>
          </a:xfrm>
        </p:spPr>
        <p:txBody>
          <a:bodyPr>
            <a:noAutofit/>
          </a:bodyPr>
          <a:lstStyle>
            <a:lvl1pPr>
              <a:defRPr lang="en-US" sz="2400" b="1">
                <a:solidFill>
                  <a:schemeClr val="bg1"/>
                </a:solidFill>
                <a:latin typeface="Calibri" panose="020F0502020204030204" pitchFamily="34" charset="0"/>
                <a:cs typeface="Calibri" panose="020F0502020204030204" pitchFamily="34" charset="0"/>
              </a:defRPr>
            </a:lvl1pPr>
          </a:lstStyle>
          <a:p>
            <a:pPr marL="0" lvl="0" indent="0">
              <a:spcBef>
                <a:spcPts val="750"/>
              </a:spcBef>
              <a:buClr>
                <a:srgbClr val="19A187"/>
              </a:buClr>
              <a:buFont typeface="Arial"/>
            </a:pPr>
            <a:r>
              <a:rPr lang="en-US"/>
              <a:t>Click to edit Master title style</a:t>
            </a:r>
          </a:p>
        </p:txBody>
      </p:sp>
      <p:sp>
        <p:nvSpPr>
          <p:cNvPr id="7" name="Content Placeholder 6">
            <a:extLst>
              <a:ext uri="{FF2B5EF4-FFF2-40B4-BE49-F238E27FC236}">
                <a16:creationId xmlns:a16="http://schemas.microsoft.com/office/drawing/2014/main" id="{0D1EB899-AF55-4D76-99C5-83074BD3C488}"/>
              </a:ext>
            </a:extLst>
          </p:cNvPr>
          <p:cNvSpPr>
            <a:spLocks noGrp="1"/>
          </p:cNvSpPr>
          <p:nvPr>
            <p:ph sz="quarter" idx="10"/>
          </p:nvPr>
        </p:nvSpPr>
        <p:spPr>
          <a:xfrm>
            <a:off x="1816565" y="1033738"/>
            <a:ext cx="5510869" cy="4252343"/>
          </a:xfrm>
        </p:spPr>
        <p:txBody>
          <a:bodyPr vert="horz" lIns="91440" tIns="45720" rIns="91440" bIns="45720" rtlCol="0">
            <a:noAutofit/>
          </a:bodyPr>
          <a:lstStyle>
            <a:lvl1pPr>
              <a:defRPr lang="en-US" sz="2200" smtClean="0">
                <a:solidFill>
                  <a:srgbClr val="238385"/>
                </a:solidFill>
                <a:latin typeface="Calibri" panose="020F0502020204030204" pitchFamily="34" charset="0"/>
                <a:cs typeface="Calibri" panose="020F0502020204030204" pitchFamily="34" charset="0"/>
              </a:defRPr>
            </a:lvl1pPr>
            <a:lvl2pPr>
              <a:defRPr lang="en-US" smtClean="0"/>
            </a:lvl2pPr>
            <a:lvl3pPr>
              <a:defRPr lang="en-US" smtClean="0"/>
            </a:lvl3pPr>
            <a:lvl4pPr>
              <a:defRPr lang="en-US" smtClean="0"/>
            </a:lvl4pPr>
            <a:lvl5pPr>
              <a:defRPr lang="en-US"/>
            </a:lvl5pPr>
          </a:lstStyle>
          <a:p>
            <a:pPr marL="0" lvl="0" indent="0" fontAlgn="base">
              <a:lnSpc>
                <a:spcPct val="200000"/>
              </a:lnSpc>
              <a:spcBef>
                <a:spcPts val="0"/>
              </a:spcBef>
              <a:buNone/>
            </a:pPr>
            <a:r>
              <a:rPr lang="en-US" dirty="0"/>
              <a:t>Click to edit Master text styles</a:t>
            </a:r>
          </a:p>
        </p:txBody>
      </p:sp>
      <p:grpSp>
        <p:nvGrpSpPr>
          <p:cNvPr id="12" name="Group 11">
            <a:extLst>
              <a:ext uri="{FF2B5EF4-FFF2-40B4-BE49-F238E27FC236}">
                <a16:creationId xmlns:a16="http://schemas.microsoft.com/office/drawing/2014/main" id="{2393D154-F1AC-40F2-9A36-44F140B3394A}"/>
              </a:ext>
            </a:extLst>
          </p:cNvPr>
          <p:cNvGrpSpPr/>
          <p:nvPr userDrawn="1"/>
        </p:nvGrpSpPr>
        <p:grpSpPr>
          <a:xfrm>
            <a:off x="568410" y="5423027"/>
            <a:ext cx="8011211" cy="959608"/>
            <a:chOff x="443389" y="4270597"/>
            <a:chExt cx="8011211" cy="959608"/>
          </a:xfrm>
        </p:grpSpPr>
        <p:sp>
          <p:nvSpPr>
            <p:cNvPr id="13" name="Rectangle 12">
              <a:extLst>
                <a:ext uri="{FF2B5EF4-FFF2-40B4-BE49-F238E27FC236}">
                  <a16:creationId xmlns:a16="http://schemas.microsoft.com/office/drawing/2014/main" id="{00326E63-1D37-45A6-8702-9DD9C2EB3AB7}"/>
                </a:ext>
              </a:extLst>
            </p:cNvPr>
            <p:cNvSpPr/>
            <p:nvPr/>
          </p:nvSpPr>
          <p:spPr>
            <a:xfrm>
              <a:off x="443394" y="4270597"/>
              <a:ext cx="8011206" cy="320183"/>
            </a:xfrm>
            <a:prstGeom prst="rect">
              <a:avLst/>
            </a:prstGeom>
            <a:solidFill>
              <a:srgbClr val="238385"/>
            </a:solidFill>
            <a:ln w="19050">
              <a:solidFill>
                <a:srgbClr val="23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E4589089-4EBE-4B06-81C8-D67A06269FFC}"/>
                </a:ext>
              </a:extLst>
            </p:cNvPr>
            <p:cNvSpPr/>
            <p:nvPr/>
          </p:nvSpPr>
          <p:spPr>
            <a:xfrm>
              <a:off x="443389" y="4554440"/>
              <a:ext cx="8011205" cy="675765"/>
            </a:xfrm>
            <a:prstGeom prst="rect">
              <a:avLst/>
            </a:prstGeom>
            <a:noFill/>
            <a:ln w="19050">
              <a:solidFill>
                <a:srgbClr val="23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ontent Placeholder 9">
            <a:extLst>
              <a:ext uri="{FF2B5EF4-FFF2-40B4-BE49-F238E27FC236}">
                <a16:creationId xmlns:a16="http://schemas.microsoft.com/office/drawing/2014/main" id="{67A13E3B-1B26-42C3-93B6-2E7899E4CF32}"/>
              </a:ext>
            </a:extLst>
          </p:cNvPr>
          <p:cNvSpPr>
            <a:spLocks noGrp="1"/>
          </p:cNvSpPr>
          <p:nvPr>
            <p:ph sz="quarter" idx="11"/>
          </p:nvPr>
        </p:nvSpPr>
        <p:spPr>
          <a:xfrm>
            <a:off x="564379" y="5411802"/>
            <a:ext cx="6008688" cy="368300"/>
          </a:xfr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9">
            <a:extLst>
              <a:ext uri="{FF2B5EF4-FFF2-40B4-BE49-F238E27FC236}">
                <a16:creationId xmlns:a16="http://schemas.microsoft.com/office/drawing/2014/main" id="{E6244342-C1D9-4227-8B47-57B6CA01377C}"/>
              </a:ext>
            </a:extLst>
          </p:cNvPr>
          <p:cNvSpPr>
            <a:spLocks noGrp="1"/>
          </p:cNvSpPr>
          <p:nvPr>
            <p:ph sz="quarter" idx="12"/>
          </p:nvPr>
        </p:nvSpPr>
        <p:spPr>
          <a:xfrm>
            <a:off x="564379" y="5776684"/>
            <a:ext cx="8011205" cy="605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4">
            <a:extLst>
              <a:ext uri="{FF2B5EF4-FFF2-40B4-BE49-F238E27FC236}">
                <a16:creationId xmlns:a16="http://schemas.microsoft.com/office/drawing/2014/main" id="{10BB758E-82F6-4D91-9211-72A318A1746D}"/>
              </a:ext>
            </a:extLst>
          </p:cNvPr>
          <p:cNvSpPr>
            <a:spLocks noGrp="1"/>
          </p:cNvSpPr>
          <p:nvPr>
            <p:ph sz="quarter" idx="13"/>
          </p:nvPr>
        </p:nvSpPr>
        <p:spPr>
          <a:xfrm>
            <a:off x="7372350" y="6464137"/>
            <a:ext cx="1670589" cy="350339"/>
          </a:xfrm>
        </p:spPr>
        <p:txBody>
          <a:bodyPr vert="horz" lIns="91440" tIns="45720" rIns="91440" bIns="45720" rtlCol="0">
            <a:normAutofit/>
          </a:bodyPr>
          <a:lstStyle>
            <a:lvl1pPr>
              <a:defRPr lang="en-US" sz="700" smtClean="0">
                <a:solidFill>
                  <a:schemeClr val="bg2">
                    <a:lumMod val="50000"/>
                  </a:schemeClr>
                </a:solidFill>
              </a:defRPr>
            </a:lvl1pPr>
            <a:lvl2pPr>
              <a:defRPr lang="en-US" smtClean="0"/>
            </a:lvl2pPr>
            <a:lvl3pPr>
              <a:defRPr lang="en-US" smtClean="0"/>
            </a:lvl3pPr>
            <a:lvl4pPr>
              <a:defRPr lang="en-US" smtClean="0"/>
            </a:lvl4pPr>
            <a:lvl5pPr>
              <a:defRPr lang="en-US"/>
            </a:lvl5pPr>
          </a:lstStyle>
          <a:p>
            <a:pPr marL="0" lvl="0" indent="0">
              <a:buNone/>
            </a:pPr>
            <a:r>
              <a:rPr lang="en-US" dirty="0"/>
              <a:t>Click to edit Master text styles</a:t>
            </a:r>
          </a:p>
        </p:txBody>
      </p:sp>
    </p:spTree>
    <p:extLst>
      <p:ext uri="{BB962C8B-B14F-4D97-AF65-F5344CB8AC3E}">
        <p14:creationId xmlns:p14="http://schemas.microsoft.com/office/powerpoint/2010/main" val="2155439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Copy and Horizontal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B7541B-125A-E743-9274-44D50C0AF630}"/>
              </a:ext>
            </a:extLst>
          </p:cNvPr>
          <p:cNvSpPr/>
          <p:nvPr userDrawn="1"/>
        </p:nvSpPr>
        <p:spPr>
          <a:xfrm>
            <a:off x="0" y="135436"/>
            <a:ext cx="9144000" cy="765155"/>
          </a:xfrm>
          <a:prstGeom prst="rect">
            <a:avLst/>
          </a:prstGeom>
          <a:solidFill>
            <a:srgbClr val="1E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016D165-9FE4-4F40-9D98-236E309CB67D}"/>
              </a:ext>
            </a:extLst>
          </p:cNvPr>
          <p:cNvSpPr/>
          <p:nvPr userDrawn="1"/>
        </p:nvSpPr>
        <p:spPr>
          <a:xfrm>
            <a:off x="0" y="-29817"/>
            <a:ext cx="9144000" cy="765155"/>
          </a:xfrm>
          <a:prstGeom prst="rect">
            <a:avLst/>
          </a:prstGeom>
          <a:solidFill>
            <a:srgbClr val="1D5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36264C8-D122-44DF-8C15-A119CD741975}"/>
              </a:ext>
            </a:extLst>
          </p:cNvPr>
          <p:cNvSpPr>
            <a:spLocks noGrp="1"/>
          </p:cNvSpPr>
          <p:nvPr>
            <p:ph type="title"/>
          </p:nvPr>
        </p:nvSpPr>
        <p:spPr>
          <a:xfrm>
            <a:off x="383127" y="186036"/>
            <a:ext cx="7886700" cy="535465"/>
          </a:xfrm>
        </p:spPr>
        <p:txBody>
          <a:bodyPr>
            <a:noAutofit/>
          </a:bodyPr>
          <a:lstStyle>
            <a:lvl1pPr>
              <a:defRPr lang="en-US" sz="2400" b="1">
                <a:solidFill>
                  <a:schemeClr val="bg1"/>
                </a:solidFill>
                <a:latin typeface="Calibri" panose="020F0502020204030204" pitchFamily="34" charset="0"/>
                <a:cs typeface="Calibri" panose="020F0502020204030204" pitchFamily="34" charset="0"/>
              </a:defRPr>
            </a:lvl1pPr>
          </a:lstStyle>
          <a:p>
            <a:pPr marL="0" lvl="0" indent="0">
              <a:spcBef>
                <a:spcPts val="750"/>
              </a:spcBef>
              <a:buClr>
                <a:srgbClr val="19A187"/>
              </a:buClr>
              <a:buFont typeface="Arial"/>
            </a:pPr>
            <a:r>
              <a:rPr lang="en-US"/>
              <a:t>Click to edit Master title style</a:t>
            </a:r>
          </a:p>
        </p:txBody>
      </p:sp>
      <p:sp>
        <p:nvSpPr>
          <p:cNvPr id="7" name="Content Placeholder 6">
            <a:extLst>
              <a:ext uri="{FF2B5EF4-FFF2-40B4-BE49-F238E27FC236}">
                <a16:creationId xmlns:a16="http://schemas.microsoft.com/office/drawing/2014/main" id="{0D1EB899-AF55-4D76-99C5-83074BD3C488}"/>
              </a:ext>
            </a:extLst>
          </p:cNvPr>
          <p:cNvSpPr>
            <a:spLocks noGrp="1"/>
          </p:cNvSpPr>
          <p:nvPr>
            <p:ph sz="quarter" idx="10"/>
          </p:nvPr>
        </p:nvSpPr>
        <p:spPr>
          <a:xfrm>
            <a:off x="564379" y="1033739"/>
            <a:ext cx="7705448" cy="1658662"/>
          </a:xfrm>
        </p:spPr>
        <p:txBody>
          <a:bodyPr vert="horz" lIns="91440" tIns="45720" rIns="91440" bIns="45720" rtlCol="0">
            <a:noAutofit/>
          </a:bodyPr>
          <a:lstStyle>
            <a:lvl1pPr>
              <a:defRPr lang="en-US" sz="2200" smtClean="0">
                <a:solidFill>
                  <a:srgbClr val="238385"/>
                </a:solidFill>
                <a:latin typeface="Calibri" panose="020F0502020204030204" pitchFamily="34" charset="0"/>
                <a:cs typeface="Calibri" panose="020F0502020204030204" pitchFamily="34" charset="0"/>
              </a:defRPr>
            </a:lvl1pPr>
            <a:lvl2pPr>
              <a:defRPr lang="en-US" smtClean="0"/>
            </a:lvl2pPr>
            <a:lvl3pPr>
              <a:defRPr lang="en-US" smtClean="0"/>
            </a:lvl3pPr>
            <a:lvl4pPr>
              <a:defRPr lang="en-US" smtClean="0"/>
            </a:lvl4pPr>
            <a:lvl5pPr>
              <a:defRPr lang="en-US"/>
            </a:lvl5pPr>
          </a:lstStyle>
          <a:p>
            <a:pPr marL="0" lvl="0" indent="0" fontAlgn="base">
              <a:lnSpc>
                <a:spcPct val="200000"/>
              </a:lnSpc>
              <a:spcBef>
                <a:spcPts val="0"/>
              </a:spcBef>
              <a:buNone/>
            </a:pPr>
            <a:r>
              <a:rPr lang="en-US" dirty="0"/>
              <a:t>Click to edit Master text styles</a:t>
            </a:r>
          </a:p>
        </p:txBody>
      </p:sp>
      <p:sp>
        <p:nvSpPr>
          <p:cNvPr id="15" name="Content Placeholder 6">
            <a:extLst>
              <a:ext uri="{FF2B5EF4-FFF2-40B4-BE49-F238E27FC236}">
                <a16:creationId xmlns:a16="http://schemas.microsoft.com/office/drawing/2014/main" id="{36F9BBA0-2921-42AC-9D5D-9629B0D459AE}"/>
              </a:ext>
            </a:extLst>
          </p:cNvPr>
          <p:cNvSpPr>
            <a:spLocks noGrp="1"/>
          </p:cNvSpPr>
          <p:nvPr>
            <p:ph sz="quarter" idx="14"/>
          </p:nvPr>
        </p:nvSpPr>
        <p:spPr>
          <a:xfrm>
            <a:off x="564379" y="2888902"/>
            <a:ext cx="7705448" cy="1658662"/>
          </a:xfrm>
        </p:spPr>
        <p:txBody>
          <a:bodyPr vert="horz" lIns="91440" tIns="45720" rIns="91440" bIns="45720" rtlCol="0">
            <a:noAutofit/>
          </a:bodyPr>
          <a:lstStyle>
            <a:lvl1pPr>
              <a:defRPr lang="en-US" sz="2200" smtClean="0">
                <a:solidFill>
                  <a:srgbClr val="238385"/>
                </a:solidFill>
                <a:latin typeface="Calibri" panose="020F0502020204030204" pitchFamily="34" charset="0"/>
                <a:cs typeface="Calibri" panose="020F0502020204030204" pitchFamily="34" charset="0"/>
              </a:defRPr>
            </a:lvl1pPr>
            <a:lvl2pPr>
              <a:defRPr lang="en-US" smtClean="0"/>
            </a:lvl2pPr>
            <a:lvl3pPr>
              <a:defRPr lang="en-US" smtClean="0"/>
            </a:lvl3pPr>
            <a:lvl4pPr>
              <a:defRPr lang="en-US" smtClean="0"/>
            </a:lvl4pPr>
            <a:lvl5pPr>
              <a:defRPr lang="en-US"/>
            </a:lvl5pPr>
          </a:lstStyle>
          <a:p>
            <a:pPr marL="0" lvl="0" indent="0" fontAlgn="base">
              <a:lnSpc>
                <a:spcPct val="200000"/>
              </a:lnSpc>
              <a:spcBef>
                <a:spcPts val="0"/>
              </a:spcBef>
              <a:buNone/>
            </a:pPr>
            <a:r>
              <a:rPr lang="en-US" dirty="0"/>
              <a:t>Click to edit Master text styles</a:t>
            </a:r>
          </a:p>
        </p:txBody>
      </p:sp>
      <p:grpSp>
        <p:nvGrpSpPr>
          <p:cNvPr id="12" name="Group 11">
            <a:extLst>
              <a:ext uri="{FF2B5EF4-FFF2-40B4-BE49-F238E27FC236}">
                <a16:creationId xmlns:a16="http://schemas.microsoft.com/office/drawing/2014/main" id="{2393D154-F1AC-40F2-9A36-44F140B3394A}"/>
              </a:ext>
            </a:extLst>
          </p:cNvPr>
          <p:cNvGrpSpPr/>
          <p:nvPr userDrawn="1"/>
        </p:nvGrpSpPr>
        <p:grpSpPr>
          <a:xfrm>
            <a:off x="568410" y="5020434"/>
            <a:ext cx="8011211" cy="1278450"/>
            <a:chOff x="443389" y="4270597"/>
            <a:chExt cx="8011211" cy="959608"/>
          </a:xfrm>
        </p:grpSpPr>
        <p:sp>
          <p:nvSpPr>
            <p:cNvPr id="13" name="Rectangle 12">
              <a:extLst>
                <a:ext uri="{FF2B5EF4-FFF2-40B4-BE49-F238E27FC236}">
                  <a16:creationId xmlns:a16="http://schemas.microsoft.com/office/drawing/2014/main" id="{00326E63-1D37-45A6-8702-9DD9C2EB3AB7}"/>
                </a:ext>
              </a:extLst>
            </p:cNvPr>
            <p:cNvSpPr/>
            <p:nvPr/>
          </p:nvSpPr>
          <p:spPr>
            <a:xfrm>
              <a:off x="443394" y="4270597"/>
              <a:ext cx="8011206" cy="283843"/>
            </a:xfrm>
            <a:prstGeom prst="rect">
              <a:avLst/>
            </a:prstGeom>
            <a:solidFill>
              <a:srgbClr val="238385"/>
            </a:solidFill>
            <a:ln w="19050">
              <a:solidFill>
                <a:srgbClr val="23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E4589089-4EBE-4B06-81C8-D67A06269FFC}"/>
                </a:ext>
              </a:extLst>
            </p:cNvPr>
            <p:cNvSpPr/>
            <p:nvPr/>
          </p:nvSpPr>
          <p:spPr>
            <a:xfrm>
              <a:off x="443389" y="4554440"/>
              <a:ext cx="8011205" cy="675765"/>
            </a:xfrm>
            <a:prstGeom prst="rect">
              <a:avLst/>
            </a:prstGeom>
            <a:noFill/>
            <a:ln w="19050">
              <a:solidFill>
                <a:srgbClr val="23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ontent Placeholder 9">
            <a:extLst>
              <a:ext uri="{FF2B5EF4-FFF2-40B4-BE49-F238E27FC236}">
                <a16:creationId xmlns:a16="http://schemas.microsoft.com/office/drawing/2014/main" id="{67A13E3B-1B26-42C3-93B6-2E7899E4CF32}"/>
              </a:ext>
            </a:extLst>
          </p:cNvPr>
          <p:cNvSpPr>
            <a:spLocks noGrp="1"/>
          </p:cNvSpPr>
          <p:nvPr>
            <p:ph sz="quarter" idx="11"/>
          </p:nvPr>
        </p:nvSpPr>
        <p:spPr>
          <a:xfrm>
            <a:off x="564379" y="5009209"/>
            <a:ext cx="6008688" cy="368300"/>
          </a:xfr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9">
            <a:extLst>
              <a:ext uri="{FF2B5EF4-FFF2-40B4-BE49-F238E27FC236}">
                <a16:creationId xmlns:a16="http://schemas.microsoft.com/office/drawing/2014/main" id="{E6244342-C1D9-4227-8B47-57B6CA01377C}"/>
              </a:ext>
            </a:extLst>
          </p:cNvPr>
          <p:cNvSpPr>
            <a:spLocks noGrp="1"/>
          </p:cNvSpPr>
          <p:nvPr>
            <p:ph sz="quarter" idx="12"/>
          </p:nvPr>
        </p:nvSpPr>
        <p:spPr>
          <a:xfrm>
            <a:off x="564379" y="5374091"/>
            <a:ext cx="8011205" cy="605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4">
            <a:extLst>
              <a:ext uri="{FF2B5EF4-FFF2-40B4-BE49-F238E27FC236}">
                <a16:creationId xmlns:a16="http://schemas.microsoft.com/office/drawing/2014/main" id="{10BB758E-82F6-4D91-9211-72A318A1746D}"/>
              </a:ext>
            </a:extLst>
          </p:cNvPr>
          <p:cNvSpPr>
            <a:spLocks noGrp="1"/>
          </p:cNvSpPr>
          <p:nvPr>
            <p:ph sz="quarter" idx="13"/>
          </p:nvPr>
        </p:nvSpPr>
        <p:spPr>
          <a:xfrm>
            <a:off x="7372350" y="6464137"/>
            <a:ext cx="1670589" cy="350339"/>
          </a:xfrm>
        </p:spPr>
        <p:txBody>
          <a:bodyPr vert="horz" lIns="91440" tIns="45720" rIns="91440" bIns="45720" rtlCol="0">
            <a:normAutofit/>
          </a:bodyPr>
          <a:lstStyle>
            <a:lvl1pPr>
              <a:defRPr lang="en-US" sz="700" smtClean="0">
                <a:solidFill>
                  <a:schemeClr val="bg2">
                    <a:lumMod val="50000"/>
                  </a:schemeClr>
                </a:solidFill>
              </a:defRPr>
            </a:lvl1pPr>
            <a:lvl2pPr>
              <a:defRPr lang="en-US" smtClean="0"/>
            </a:lvl2pPr>
            <a:lvl3pPr>
              <a:defRPr lang="en-US" smtClean="0"/>
            </a:lvl3pPr>
            <a:lvl4pPr>
              <a:defRPr lang="en-US" smtClean="0"/>
            </a:lvl4pPr>
            <a:lvl5pPr>
              <a:defRPr lang="en-US"/>
            </a:lvl5pPr>
          </a:lstStyle>
          <a:p>
            <a:pPr marL="0" lvl="0" indent="0">
              <a:buNone/>
            </a:pPr>
            <a:r>
              <a:rPr lang="en-US" dirty="0"/>
              <a:t>Click to edit Master text styles</a:t>
            </a:r>
          </a:p>
        </p:txBody>
      </p:sp>
    </p:spTree>
    <p:extLst>
      <p:ext uri="{BB962C8B-B14F-4D97-AF65-F5344CB8AC3E}">
        <p14:creationId xmlns:p14="http://schemas.microsoft.com/office/powerpoint/2010/main" val="2745209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opy and Horizontal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B7541B-125A-E743-9274-44D50C0AF630}"/>
              </a:ext>
            </a:extLst>
          </p:cNvPr>
          <p:cNvSpPr/>
          <p:nvPr userDrawn="1"/>
        </p:nvSpPr>
        <p:spPr>
          <a:xfrm>
            <a:off x="0" y="135436"/>
            <a:ext cx="9144000" cy="765155"/>
          </a:xfrm>
          <a:prstGeom prst="rect">
            <a:avLst/>
          </a:prstGeom>
          <a:solidFill>
            <a:srgbClr val="1E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016D165-9FE4-4F40-9D98-236E309CB67D}"/>
              </a:ext>
            </a:extLst>
          </p:cNvPr>
          <p:cNvSpPr/>
          <p:nvPr userDrawn="1"/>
        </p:nvSpPr>
        <p:spPr>
          <a:xfrm>
            <a:off x="0" y="-29817"/>
            <a:ext cx="9144000" cy="765155"/>
          </a:xfrm>
          <a:prstGeom prst="rect">
            <a:avLst/>
          </a:prstGeom>
          <a:solidFill>
            <a:srgbClr val="1D5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36264C8-D122-44DF-8C15-A119CD741975}"/>
              </a:ext>
            </a:extLst>
          </p:cNvPr>
          <p:cNvSpPr>
            <a:spLocks noGrp="1"/>
          </p:cNvSpPr>
          <p:nvPr>
            <p:ph type="title"/>
          </p:nvPr>
        </p:nvSpPr>
        <p:spPr>
          <a:xfrm>
            <a:off x="383127" y="186036"/>
            <a:ext cx="7886700" cy="535465"/>
          </a:xfrm>
        </p:spPr>
        <p:txBody>
          <a:bodyPr>
            <a:noAutofit/>
          </a:bodyPr>
          <a:lstStyle>
            <a:lvl1pPr>
              <a:defRPr lang="en-US" sz="2400" b="1">
                <a:solidFill>
                  <a:schemeClr val="bg1"/>
                </a:solidFill>
                <a:latin typeface="Calibri" panose="020F0502020204030204" pitchFamily="34" charset="0"/>
                <a:cs typeface="Calibri" panose="020F0502020204030204" pitchFamily="34" charset="0"/>
              </a:defRPr>
            </a:lvl1pPr>
          </a:lstStyle>
          <a:p>
            <a:pPr marL="0" lvl="0" indent="0">
              <a:spcBef>
                <a:spcPts val="750"/>
              </a:spcBef>
              <a:buClr>
                <a:srgbClr val="19A187"/>
              </a:buClr>
              <a:buFont typeface="Arial"/>
            </a:pPr>
            <a:r>
              <a:rPr lang="en-US"/>
              <a:t>Click to edit Master title style</a:t>
            </a:r>
          </a:p>
        </p:txBody>
      </p:sp>
      <p:sp>
        <p:nvSpPr>
          <p:cNvPr id="7" name="Content Placeholder 6">
            <a:extLst>
              <a:ext uri="{FF2B5EF4-FFF2-40B4-BE49-F238E27FC236}">
                <a16:creationId xmlns:a16="http://schemas.microsoft.com/office/drawing/2014/main" id="{0D1EB899-AF55-4D76-99C5-83074BD3C488}"/>
              </a:ext>
            </a:extLst>
          </p:cNvPr>
          <p:cNvSpPr>
            <a:spLocks noGrp="1"/>
          </p:cNvSpPr>
          <p:nvPr>
            <p:ph sz="quarter" idx="10"/>
          </p:nvPr>
        </p:nvSpPr>
        <p:spPr>
          <a:xfrm>
            <a:off x="1816565" y="1033738"/>
            <a:ext cx="5510869" cy="3761671"/>
          </a:xfrm>
        </p:spPr>
        <p:txBody>
          <a:bodyPr vert="horz" lIns="91440" tIns="45720" rIns="91440" bIns="45720" rtlCol="0">
            <a:noAutofit/>
          </a:bodyPr>
          <a:lstStyle>
            <a:lvl1pPr>
              <a:defRPr lang="en-US" sz="2200" smtClean="0">
                <a:solidFill>
                  <a:srgbClr val="238385"/>
                </a:solidFill>
                <a:latin typeface="Calibri" panose="020F0502020204030204" pitchFamily="34" charset="0"/>
                <a:cs typeface="Calibri" panose="020F0502020204030204" pitchFamily="34" charset="0"/>
              </a:defRPr>
            </a:lvl1pPr>
            <a:lvl2pPr>
              <a:defRPr lang="en-US" smtClean="0"/>
            </a:lvl2pPr>
            <a:lvl3pPr>
              <a:defRPr lang="en-US" smtClean="0"/>
            </a:lvl3pPr>
            <a:lvl4pPr>
              <a:defRPr lang="en-US" smtClean="0"/>
            </a:lvl4pPr>
            <a:lvl5pPr>
              <a:defRPr lang="en-US"/>
            </a:lvl5pPr>
          </a:lstStyle>
          <a:p>
            <a:pPr marL="0" lvl="0" indent="0" fontAlgn="base">
              <a:lnSpc>
                <a:spcPct val="200000"/>
              </a:lnSpc>
              <a:spcBef>
                <a:spcPts val="0"/>
              </a:spcBef>
              <a:buNone/>
            </a:pPr>
            <a:r>
              <a:rPr lang="en-US" dirty="0"/>
              <a:t>Click to edit Master text styles</a:t>
            </a:r>
          </a:p>
        </p:txBody>
      </p:sp>
      <p:sp>
        <p:nvSpPr>
          <p:cNvPr id="16" name="Content Placeholder 4">
            <a:extLst>
              <a:ext uri="{FF2B5EF4-FFF2-40B4-BE49-F238E27FC236}">
                <a16:creationId xmlns:a16="http://schemas.microsoft.com/office/drawing/2014/main" id="{10BB758E-82F6-4D91-9211-72A318A1746D}"/>
              </a:ext>
            </a:extLst>
          </p:cNvPr>
          <p:cNvSpPr>
            <a:spLocks noGrp="1"/>
          </p:cNvSpPr>
          <p:nvPr>
            <p:ph sz="quarter" idx="13"/>
          </p:nvPr>
        </p:nvSpPr>
        <p:spPr>
          <a:xfrm>
            <a:off x="7372350" y="6464137"/>
            <a:ext cx="1670589" cy="350339"/>
          </a:xfrm>
        </p:spPr>
        <p:txBody>
          <a:bodyPr vert="horz" lIns="91440" tIns="45720" rIns="91440" bIns="45720" rtlCol="0">
            <a:normAutofit/>
          </a:bodyPr>
          <a:lstStyle>
            <a:lvl1pPr>
              <a:defRPr lang="en-US" sz="700" smtClean="0">
                <a:solidFill>
                  <a:schemeClr val="bg2">
                    <a:lumMod val="50000"/>
                  </a:schemeClr>
                </a:solidFill>
              </a:defRPr>
            </a:lvl1pPr>
            <a:lvl2pPr>
              <a:defRPr lang="en-US" smtClean="0"/>
            </a:lvl2pPr>
            <a:lvl3pPr>
              <a:defRPr lang="en-US" smtClean="0"/>
            </a:lvl3pPr>
            <a:lvl4pPr>
              <a:defRPr lang="en-US" smtClean="0"/>
            </a:lvl4pPr>
            <a:lvl5pPr>
              <a:defRPr lang="en-US"/>
            </a:lvl5pPr>
          </a:lstStyle>
          <a:p>
            <a:pPr marL="0" lvl="0" indent="0">
              <a:buNone/>
            </a:pPr>
            <a:r>
              <a:rPr lang="en-US" dirty="0"/>
              <a:t>Click to edit Master text styles</a:t>
            </a:r>
          </a:p>
        </p:txBody>
      </p:sp>
      <p:grpSp>
        <p:nvGrpSpPr>
          <p:cNvPr id="15" name="Group 14">
            <a:extLst>
              <a:ext uri="{FF2B5EF4-FFF2-40B4-BE49-F238E27FC236}">
                <a16:creationId xmlns:a16="http://schemas.microsoft.com/office/drawing/2014/main" id="{9CBBA2E2-34A2-4AF8-9919-E88779589A10}"/>
              </a:ext>
            </a:extLst>
          </p:cNvPr>
          <p:cNvGrpSpPr/>
          <p:nvPr userDrawn="1"/>
        </p:nvGrpSpPr>
        <p:grpSpPr>
          <a:xfrm>
            <a:off x="567799" y="4878033"/>
            <a:ext cx="8011822" cy="1183298"/>
            <a:chOff x="567799" y="5423027"/>
            <a:chExt cx="8011822" cy="1183298"/>
          </a:xfrm>
        </p:grpSpPr>
        <p:sp>
          <p:nvSpPr>
            <p:cNvPr id="17" name="Rectangle 16">
              <a:extLst>
                <a:ext uri="{FF2B5EF4-FFF2-40B4-BE49-F238E27FC236}">
                  <a16:creationId xmlns:a16="http://schemas.microsoft.com/office/drawing/2014/main" id="{CF4D6BA8-1497-457B-AE83-6C1FF0A1BA39}"/>
                </a:ext>
              </a:extLst>
            </p:cNvPr>
            <p:cNvSpPr/>
            <p:nvPr/>
          </p:nvSpPr>
          <p:spPr>
            <a:xfrm>
              <a:off x="567799" y="5743209"/>
              <a:ext cx="8011822" cy="863116"/>
            </a:xfrm>
            <a:prstGeom prst="rect">
              <a:avLst/>
            </a:prstGeom>
            <a:noFill/>
            <a:ln w="19050">
              <a:solidFill>
                <a:srgbClr val="23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6651D2E-6D09-40CC-8699-A850D0D7ECE0}"/>
                </a:ext>
              </a:extLst>
            </p:cNvPr>
            <p:cNvSpPr/>
            <p:nvPr/>
          </p:nvSpPr>
          <p:spPr>
            <a:xfrm>
              <a:off x="568415" y="5423027"/>
              <a:ext cx="8011206" cy="320183"/>
            </a:xfrm>
            <a:prstGeom prst="rect">
              <a:avLst/>
            </a:prstGeom>
            <a:solidFill>
              <a:srgbClr val="238385"/>
            </a:solidFill>
            <a:ln w="19050">
              <a:solidFill>
                <a:srgbClr val="23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Calibri" panose="020F0502020204030204" pitchFamily="34" charset="0"/>
                <a:cs typeface="Calibri" panose="020F0502020204030204" pitchFamily="34" charset="0"/>
              </a:endParaRPr>
            </a:p>
          </p:txBody>
        </p:sp>
      </p:grpSp>
      <p:sp>
        <p:nvSpPr>
          <p:cNvPr id="10" name="Content Placeholder 9">
            <a:extLst>
              <a:ext uri="{FF2B5EF4-FFF2-40B4-BE49-F238E27FC236}">
                <a16:creationId xmlns:a16="http://schemas.microsoft.com/office/drawing/2014/main" id="{67A13E3B-1B26-42C3-93B6-2E7899E4CF32}"/>
              </a:ext>
            </a:extLst>
          </p:cNvPr>
          <p:cNvSpPr>
            <a:spLocks noGrp="1"/>
          </p:cNvSpPr>
          <p:nvPr>
            <p:ph sz="quarter" idx="11"/>
          </p:nvPr>
        </p:nvSpPr>
        <p:spPr>
          <a:xfrm>
            <a:off x="564379" y="4878917"/>
            <a:ext cx="6008688" cy="368300"/>
          </a:xfr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9">
            <a:extLst>
              <a:ext uri="{FF2B5EF4-FFF2-40B4-BE49-F238E27FC236}">
                <a16:creationId xmlns:a16="http://schemas.microsoft.com/office/drawing/2014/main" id="{E6244342-C1D9-4227-8B47-57B6CA01377C}"/>
              </a:ext>
            </a:extLst>
          </p:cNvPr>
          <p:cNvSpPr>
            <a:spLocks noGrp="1"/>
          </p:cNvSpPr>
          <p:nvPr>
            <p:ph sz="quarter" idx="12"/>
          </p:nvPr>
        </p:nvSpPr>
        <p:spPr>
          <a:xfrm>
            <a:off x="564379" y="5243799"/>
            <a:ext cx="8011205" cy="605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3894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opy and Horizontal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B7541B-125A-E743-9274-44D50C0AF630}"/>
              </a:ext>
            </a:extLst>
          </p:cNvPr>
          <p:cNvSpPr/>
          <p:nvPr userDrawn="1"/>
        </p:nvSpPr>
        <p:spPr>
          <a:xfrm>
            <a:off x="0" y="135436"/>
            <a:ext cx="9144000" cy="765155"/>
          </a:xfrm>
          <a:prstGeom prst="rect">
            <a:avLst/>
          </a:prstGeom>
          <a:solidFill>
            <a:srgbClr val="1E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016D165-9FE4-4F40-9D98-236E309CB67D}"/>
              </a:ext>
            </a:extLst>
          </p:cNvPr>
          <p:cNvSpPr/>
          <p:nvPr userDrawn="1"/>
        </p:nvSpPr>
        <p:spPr>
          <a:xfrm>
            <a:off x="0" y="-29817"/>
            <a:ext cx="9144000" cy="765155"/>
          </a:xfrm>
          <a:prstGeom prst="rect">
            <a:avLst/>
          </a:prstGeom>
          <a:solidFill>
            <a:srgbClr val="1D5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36264C8-D122-44DF-8C15-A119CD741975}"/>
              </a:ext>
            </a:extLst>
          </p:cNvPr>
          <p:cNvSpPr>
            <a:spLocks noGrp="1"/>
          </p:cNvSpPr>
          <p:nvPr>
            <p:ph type="title"/>
          </p:nvPr>
        </p:nvSpPr>
        <p:spPr>
          <a:xfrm>
            <a:off x="383127" y="186036"/>
            <a:ext cx="7886700" cy="535465"/>
          </a:xfrm>
        </p:spPr>
        <p:txBody>
          <a:bodyPr>
            <a:noAutofit/>
          </a:bodyPr>
          <a:lstStyle>
            <a:lvl1pPr>
              <a:defRPr lang="en-US" sz="2400" b="1">
                <a:solidFill>
                  <a:schemeClr val="bg1"/>
                </a:solidFill>
                <a:latin typeface="Calibri" panose="020F0502020204030204" pitchFamily="34" charset="0"/>
                <a:cs typeface="Calibri" panose="020F0502020204030204" pitchFamily="34" charset="0"/>
              </a:defRPr>
            </a:lvl1pPr>
          </a:lstStyle>
          <a:p>
            <a:pPr marL="0" lvl="0" indent="0">
              <a:spcBef>
                <a:spcPts val="750"/>
              </a:spcBef>
              <a:buClr>
                <a:srgbClr val="19A187"/>
              </a:buClr>
              <a:buFont typeface="Arial"/>
            </a:pPr>
            <a:r>
              <a:rPr lang="en-US"/>
              <a:t>Click to edit Master title style</a:t>
            </a:r>
          </a:p>
        </p:txBody>
      </p:sp>
      <p:sp>
        <p:nvSpPr>
          <p:cNvPr id="7" name="Content Placeholder 6">
            <a:extLst>
              <a:ext uri="{FF2B5EF4-FFF2-40B4-BE49-F238E27FC236}">
                <a16:creationId xmlns:a16="http://schemas.microsoft.com/office/drawing/2014/main" id="{0D1EB899-AF55-4D76-99C5-83074BD3C488}"/>
              </a:ext>
            </a:extLst>
          </p:cNvPr>
          <p:cNvSpPr>
            <a:spLocks noGrp="1"/>
          </p:cNvSpPr>
          <p:nvPr>
            <p:ph sz="quarter" idx="10"/>
          </p:nvPr>
        </p:nvSpPr>
        <p:spPr>
          <a:xfrm>
            <a:off x="1816565" y="1033738"/>
            <a:ext cx="5510869" cy="3761671"/>
          </a:xfrm>
        </p:spPr>
        <p:txBody>
          <a:bodyPr vert="horz" lIns="91440" tIns="45720" rIns="91440" bIns="45720" rtlCol="0">
            <a:noAutofit/>
          </a:bodyPr>
          <a:lstStyle>
            <a:lvl1pPr>
              <a:defRPr lang="en-US" sz="2200" smtClean="0">
                <a:solidFill>
                  <a:srgbClr val="238385"/>
                </a:solidFill>
                <a:latin typeface="Calibri" panose="020F0502020204030204" pitchFamily="34" charset="0"/>
                <a:cs typeface="Calibri" panose="020F0502020204030204" pitchFamily="34" charset="0"/>
              </a:defRPr>
            </a:lvl1pPr>
            <a:lvl2pPr>
              <a:defRPr lang="en-US" smtClean="0"/>
            </a:lvl2pPr>
            <a:lvl3pPr>
              <a:defRPr lang="en-US" smtClean="0"/>
            </a:lvl3pPr>
            <a:lvl4pPr>
              <a:defRPr lang="en-US" smtClean="0"/>
            </a:lvl4pPr>
            <a:lvl5pPr>
              <a:defRPr lang="en-US"/>
            </a:lvl5pPr>
          </a:lstStyle>
          <a:p>
            <a:pPr marL="0" lvl="0" indent="0" fontAlgn="base">
              <a:lnSpc>
                <a:spcPct val="200000"/>
              </a:lnSpc>
              <a:spcBef>
                <a:spcPts val="0"/>
              </a:spcBef>
              <a:buNone/>
            </a:pPr>
            <a:r>
              <a:rPr lang="en-US" dirty="0"/>
              <a:t>Click to edit Master text styles</a:t>
            </a:r>
          </a:p>
        </p:txBody>
      </p:sp>
      <p:sp>
        <p:nvSpPr>
          <p:cNvPr id="16" name="Content Placeholder 4">
            <a:extLst>
              <a:ext uri="{FF2B5EF4-FFF2-40B4-BE49-F238E27FC236}">
                <a16:creationId xmlns:a16="http://schemas.microsoft.com/office/drawing/2014/main" id="{10BB758E-82F6-4D91-9211-72A318A1746D}"/>
              </a:ext>
            </a:extLst>
          </p:cNvPr>
          <p:cNvSpPr>
            <a:spLocks noGrp="1"/>
          </p:cNvSpPr>
          <p:nvPr>
            <p:ph sz="quarter" idx="13"/>
          </p:nvPr>
        </p:nvSpPr>
        <p:spPr>
          <a:xfrm>
            <a:off x="7372350" y="6464137"/>
            <a:ext cx="1670589" cy="350339"/>
          </a:xfrm>
        </p:spPr>
        <p:txBody>
          <a:bodyPr vert="horz" lIns="91440" tIns="45720" rIns="91440" bIns="45720" rtlCol="0">
            <a:normAutofit/>
          </a:bodyPr>
          <a:lstStyle>
            <a:lvl1pPr>
              <a:defRPr lang="en-US" sz="700" smtClean="0">
                <a:solidFill>
                  <a:schemeClr val="bg2">
                    <a:lumMod val="50000"/>
                  </a:schemeClr>
                </a:solidFill>
              </a:defRPr>
            </a:lvl1pPr>
            <a:lvl2pPr>
              <a:defRPr lang="en-US" smtClean="0"/>
            </a:lvl2pPr>
            <a:lvl3pPr>
              <a:defRPr lang="en-US" smtClean="0"/>
            </a:lvl3pPr>
            <a:lvl4pPr>
              <a:defRPr lang="en-US" smtClean="0"/>
            </a:lvl4pPr>
            <a:lvl5pPr>
              <a:defRPr lang="en-US"/>
            </a:lvl5pPr>
          </a:lstStyle>
          <a:p>
            <a:pPr marL="0" lvl="0" indent="0">
              <a:buNone/>
            </a:pPr>
            <a:r>
              <a:rPr lang="en-US" dirty="0"/>
              <a:t>Click to edit Master text styles</a:t>
            </a:r>
          </a:p>
        </p:txBody>
      </p:sp>
      <p:grpSp>
        <p:nvGrpSpPr>
          <p:cNvPr id="15" name="Group 14">
            <a:extLst>
              <a:ext uri="{FF2B5EF4-FFF2-40B4-BE49-F238E27FC236}">
                <a16:creationId xmlns:a16="http://schemas.microsoft.com/office/drawing/2014/main" id="{9CBBA2E2-34A2-4AF8-9919-E88779589A10}"/>
              </a:ext>
            </a:extLst>
          </p:cNvPr>
          <p:cNvGrpSpPr/>
          <p:nvPr userDrawn="1"/>
        </p:nvGrpSpPr>
        <p:grpSpPr>
          <a:xfrm>
            <a:off x="567799" y="4878033"/>
            <a:ext cx="8011822" cy="1420851"/>
            <a:chOff x="567799" y="5423027"/>
            <a:chExt cx="8011822" cy="1183298"/>
          </a:xfrm>
        </p:grpSpPr>
        <p:sp>
          <p:nvSpPr>
            <p:cNvPr id="17" name="Rectangle 16">
              <a:extLst>
                <a:ext uri="{FF2B5EF4-FFF2-40B4-BE49-F238E27FC236}">
                  <a16:creationId xmlns:a16="http://schemas.microsoft.com/office/drawing/2014/main" id="{CF4D6BA8-1497-457B-AE83-6C1FF0A1BA39}"/>
                </a:ext>
              </a:extLst>
            </p:cNvPr>
            <p:cNvSpPr/>
            <p:nvPr/>
          </p:nvSpPr>
          <p:spPr>
            <a:xfrm>
              <a:off x="567799" y="5743209"/>
              <a:ext cx="8011822" cy="863116"/>
            </a:xfrm>
            <a:prstGeom prst="rect">
              <a:avLst/>
            </a:prstGeom>
            <a:noFill/>
            <a:ln w="19050">
              <a:solidFill>
                <a:srgbClr val="23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6651D2E-6D09-40CC-8699-A850D0D7ECE0}"/>
                </a:ext>
              </a:extLst>
            </p:cNvPr>
            <p:cNvSpPr/>
            <p:nvPr/>
          </p:nvSpPr>
          <p:spPr>
            <a:xfrm>
              <a:off x="568415" y="5423027"/>
              <a:ext cx="8011206" cy="320182"/>
            </a:xfrm>
            <a:prstGeom prst="rect">
              <a:avLst/>
            </a:prstGeom>
            <a:solidFill>
              <a:srgbClr val="238385"/>
            </a:solidFill>
            <a:ln w="19050">
              <a:solidFill>
                <a:srgbClr val="23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Calibri" panose="020F0502020204030204" pitchFamily="34" charset="0"/>
                <a:cs typeface="Calibri" panose="020F0502020204030204" pitchFamily="34" charset="0"/>
              </a:endParaRPr>
            </a:p>
          </p:txBody>
        </p:sp>
      </p:grpSp>
      <p:sp>
        <p:nvSpPr>
          <p:cNvPr id="10" name="Content Placeholder 9">
            <a:extLst>
              <a:ext uri="{FF2B5EF4-FFF2-40B4-BE49-F238E27FC236}">
                <a16:creationId xmlns:a16="http://schemas.microsoft.com/office/drawing/2014/main" id="{67A13E3B-1B26-42C3-93B6-2E7899E4CF32}"/>
              </a:ext>
            </a:extLst>
          </p:cNvPr>
          <p:cNvSpPr>
            <a:spLocks noGrp="1"/>
          </p:cNvSpPr>
          <p:nvPr>
            <p:ph sz="quarter" idx="11"/>
          </p:nvPr>
        </p:nvSpPr>
        <p:spPr>
          <a:xfrm>
            <a:off x="564379" y="4878917"/>
            <a:ext cx="6008688" cy="368300"/>
          </a:xfr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9">
            <a:extLst>
              <a:ext uri="{FF2B5EF4-FFF2-40B4-BE49-F238E27FC236}">
                <a16:creationId xmlns:a16="http://schemas.microsoft.com/office/drawing/2014/main" id="{E6244342-C1D9-4227-8B47-57B6CA01377C}"/>
              </a:ext>
            </a:extLst>
          </p:cNvPr>
          <p:cNvSpPr>
            <a:spLocks noGrp="1"/>
          </p:cNvSpPr>
          <p:nvPr>
            <p:ph sz="quarter" idx="12"/>
          </p:nvPr>
        </p:nvSpPr>
        <p:spPr>
          <a:xfrm>
            <a:off x="564379" y="5243799"/>
            <a:ext cx="8011205" cy="11569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3053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opy and Horizontal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B7541B-125A-E743-9274-44D50C0AF630}"/>
              </a:ext>
            </a:extLst>
          </p:cNvPr>
          <p:cNvSpPr/>
          <p:nvPr userDrawn="1"/>
        </p:nvSpPr>
        <p:spPr>
          <a:xfrm>
            <a:off x="0" y="135436"/>
            <a:ext cx="9144000" cy="765155"/>
          </a:xfrm>
          <a:prstGeom prst="rect">
            <a:avLst/>
          </a:prstGeom>
          <a:solidFill>
            <a:srgbClr val="1E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Rectangle 1">
            <a:extLst>
              <a:ext uri="{FF2B5EF4-FFF2-40B4-BE49-F238E27FC236}">
                <a16:creationId xmlns:a16="http://schemas.microsoft.com/office/drawing/2014/main" id="{1016D165-9FE4-4F40-9D98-236E309CB67D}"/>
              </a:ext>
            </a:extLst>
          </p:cNvPr>
          <p:cNvSpPr/>
          <p:nvPr userDrawn="1"/>
        </p:nvSpPr>
        <p:spPr>
          <a:xfrm>
            <a:off x="0" y="-29817"/>
            <a:ext cx="9144000" cy="765155"/>
          </a:xfrm>
          <a:prstGeom prst="rect">
            <a:avLst/>
          </a:prstGeom>
          <a:solidFill>
            <a:srgbClr val="1D5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Title 2">
            <a:extLst>
              <a:ext uri="{FF2B5EF4-FFF2-40B4-BE49-F238E27FC236}">
                <a16:creationId xmlns:a16="http://schemas.microsoft.com/office/drawing/2014/main" id="{536264C8-D122-44DF-8C15-A119CD741975}"/>
              </a:ext>
            </a:extLst>
          </p:cNvPr>
          <p:cNvSpPr>
            <a:spLocks noGrp="1"/>
          </p:cNvSpPr>
          <p:nvPr>
            <p:ph type="title"/>
          </p:nvPr>
        </p:nvSpPr>
        <p:spPr>
          <a:xfrm>
            <a:off x="383127" y="186036"/>
            <a:ext cx="7886700" cy="535465"/>
          </a:xfrm>
        </p:spPr>
        <p:txBody>
          <a:bodyPr>
            <a:noAutofit/>
          </a:bodyPr>
          <a:lstStyle>
            <a:lvl1pPr>
              <a:defRPr lang="en-US" sz="2400" b="1">
                <a:solidFill>
                  <a:schemeClr val="bg1"/>
                </a:solidFill>
                <a:latin typeface="Calibri" panose="020F0502020204030204" pitchFamily="34" charset="0"/>
                <a:cs typeface="Calibri" panose="020F0502020204030204" pitchFamily="34" charset="0"/>
              </a:defRPr>
            </a:lvl1pPr>
          </a:lstStyle>
          <a:p>
            <a:pPr marL="0" lvl="0" indent="0">
              <a:spcBef>
                <a:spcPts val="750"/>
              </a:spcBef>
              <a:buClr>
                <a:srgbClr val="19A187"/>
              </a:buClr>
              <a:buFont typeface="Arial"/>
            </a:pPr>
            <a:r>
              <a:rPr lang="en-US"/>
              <a:t>Click to edit Master title style</a:t>
            </a:r>
          </a:p>
        </p:txBody>
      </p:sp>
      <p:sp>
        <p:nvSpPr>
          <p:cNvPr id="10" name="Content Placeholder 9">
            <a:extLst>
              <a:ext uri="{FF2B5EF4-FFF2-40B4-BE49-F238E27FC236}">
                <a16:creationId xmlns:a16="http://schemas.microsoft.com/office/drawing/2014/main" id="{67A13E3B-1B26-42C3-93B6-2E7899E4CF32}"/>
              </a:ext>
            </a:extLst>
          </p:cNvPr>
          <p:cNvSpPr>
            <a:spLocks noGrp="1"/>
          </p:cNvSpPr>
          <p:nvPr>
            <p:ph sz="quarter" idx="11"/>
          </p:nvPr>
        </p:nvSpPr>
        <p:spPr>
          <a:xfrm>
            <a:off x="382588" y="1065844"/>
            <a:ext cx="8369300" cy="17795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9">
            <a:extLst>
              <a:ext uri="{FF2B5EF4-FFF2-40B4-BE49-F238E27FC236}">
                <a16:creationId xmlns:a16="http://schemas.microsoft.com/office/drawing/2014/main" id="{E6244342-C1D9-4227-8B47-57B6CA01377C}"/>
              </a:ext>
            </a:extLst>
          </p:cNvPr>
          <p:cNvSpPr>
            <a:spLocks noGrp="1"/>
          </p:cNvSpPr>
          <p:nvPr>
            <p:ph sz="quarter" idx="12"/>
          </p:nvPr>
        </p:nvSpPr>
        <p:spPr>
          <a:xfrm>
            <a:off x="2124075" y="2920359"/>
            <a:ext cx="6628352" cy="17795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A9A1426B-DD55-4CBD-8C82-3C89E36C240E}"/>
              </a:ext>
            </a:extLst>
          </p:cNvPr>
          <p:cNvPicPr>
            <a:picLocks noChangeAspect="1"/>
          </p:cNvPicPr>
          <p:nvPr userDrawn="1"/>
        </p:nvPicPr>
        <p:blipFill>
          <a:blip r:embed="rId2"/>
          <a:stretch>
            <a:fillRect/>
          </a:stretch>
        </p:blipFill>
        <p:spPr>
          <a:xfrm>
            <a:off x="0" y="2844800"/>
            <a:ext cx="4038600" cy="4013200"/>
          </a:xfrm>
          <a:prstGeom prst="rect">
            <a:avLst/>
          </a:prstGeom>
        </p:spPr>
      </p:pic>
      <p:sp>
        <p:nvSpPr>
          <p:cNvPr id="6" name="Content Placeholder 5">
            <a:extLst>
              <a:ext uri="{FF2B5EF4-FFF2-40B4-BE49-F238E27FC236}">
                <a16:creationId xmlns:a16="http://schemas.microsoft.com/office/drawing/2014/main" id="{BB73DA84-AD74-4CB9-AEC1-85B2AAD3B68F}"/>
              </a:ext>
            </a:extLst>
          </p:cNvPr>
          <p:cNvSpPr>
            <a:spLocks noGrp="1"/>
          </p:cNvSpPr>
          <p:nvPr>
            <p:ph sz="quarter" idx="14"/>
          </p:nvPr>
        </p:nvSpPr>
        <p:spPr>
          <a:xfrm>
            <a:off x="514350" y="5267325"/>
            <a:ext cx="2333625" cy="121157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1BBC1FE5-79A7-4A01-9230-3722B6A545C2}"/>
              </a:ext>
            </a:extLst>
          </p:cNvPr>
          <p:cNvSpPr>
            <a:spLocks noGrp="1"/>
          </p:cNvSpPr>
          <p:nvPr>
            <p:ph sz="quarter" idx="15"/>
          </p:nvPr>
        </p:nvSpPr>
        <p:spPr>
          <a:xfrm>
            <a:off x="7248526" y="6421579"/>
            <a:ext cx="1790700" cy="345759"/>
          </a:xfrm>
        </p:spPr>
        <p:txBody>
          <a:bodyPr vert="horz" lIns="91440" tIns="45720" rIns="91440" bIns="45720" rtlCol="0">
            <a:noAutofit/>
          </a:bodyPr>
          <a:lstStyle>
            <a:lvl1pPr>
              <a:defRPr lang="en-US" sz="700" smtClean="0">
                <a:solidFill>
                  <a:schemeClr val="bg2">
                    <a:lumMod val="50000"/>
                  </a:schemeClr>
                </a:solidFill>
              </a:defRPr>
            </a:lvl1pPr>
            <a:lvl2pPr>
              <a:defRPr lang="en-US" smtClean="0"/>
            </a:lvl2pPr>
            <a:lvl3pPr>
              <a:defRPr lang="en-US" smtClean="0"/>
            </a:lvl3pPr>
            <a:lvl4pPr>
              <a:defRPr lang="en-US" smtClean="0"/>
            </a:lvl4pPr>
            <a:lvl5pPr>
              <a:defRPr lang="en-US"/>
            </a:lvl5pPr>
          </a:lstStyle>
          <a:p>
            <a:pPr marL="0" lvl="0" indent="0">
              <a:buNone/>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1732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py and Horizontal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B7541B-125A-E743-9274-44D50C0AF630}"/>
              </a:ext>
            </a:extLst>
          </p:cNvPr>
          <p:cNvSpPr/>
          <p:nvPr userDrawn="1"/>
        </p:nvSpPr>
        <p:spPr>
          <a:xfrm>
            <a:off x="0" y="135436"/>
            <a:ext cx="9144000" cy="765155"/>
          </a:xfrm>
          <a:prstGeom prst="rect">
            <a:avLst/>
          </a:prstGeom>
          <a:solidFill>
            <a:srgbClr val="1E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016D165-9FE4-4F40-9D98-236E309CB67D}"/>
              </a:ext>
            </a:extLst>
          </p:cNvPr>
          <p:cNvSpPr/>
          <p:nvPr userDrawn="1"/>
        </p:nvSpPr>
        <p:spPr>
          <a:xfrm>
            <a:off x="0" y="-29817"/>
            <a:ext cx="9144000" cy="765155"/>
          </a:xfrm>
          <a:prstGeom prst="rect">
            <a:avLst/>
          </a:prstGeom>
          <a:solidFill>
            <a:srgbClr val="1D5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36264C8-D122-44DF-8C15-A119CD741975}"/>
              </a:ext>
            </a:extLst>
          </p:cNvPr>
          <p:cNvSpPr>
            <a:spLocks noGrp="1"/>
          </p:cNvSpPr>
          <p:nvPr>
            <p:ph type="title"/>
          </p:nvPr>
        </p:nvSpPr>
        <p:spPr>
          <a:xfrm>
            <a:off x="383127" y="186036"/>
            <a:ext cx="7886700" cy="535465"/>
          </a:xfrm>
        </p:spPr>
        <p:txBody>
          <a:bodyPr>
            <a:noAutofit/>
          </a:bodyPr>
          <a:lstStyle>
            <a:lvl1pPr>
              <a:defRPr lang="en-US" sz="2400" b="1">
                <a:solidFill>
                  <a:schemeClr val="bg1"/>
                </a:solidFill>
                <a:latin typeface="Calibri" panose="020F0502020204030204" pitchFamily="34" charset="0"/>
                <a:cs typeface="Calibri" panose="020F0502020204030204" pitchFamily="34" charset="0"/>
              </a:defRPr>
            </a:lvl1pPr>
          </a:lstStyle>
          <a:p>
            <a:pPr marL="0" lvl="0" indent="0">
              <a:spcBef>
                <a:spcPts val="750"/>
              </a:spcBef>
              <a:buClr>
                <a:srgbClr val="19A187"/>
              </a:buClr>
              <a:buFont typeface="Arial"/>
            </a:pPr>
            <a:r>
              <a:rPr lang="en-US"/>
              <a:t>Click to edit Master title style</a:t>
            </a:r>
          </a:p>
        </p:txBody>
      </p:sp>
      <p:sp>
        <p:nvSpPr>
          <p:cNvPr id="10" name="Content Placeholder 9">
            <a:extLst>
              <a:ext uri="{FF2B5EF4-FFF2-40B4-BE49-F238E27FC236}">
                <a16:creationId xmlns:a16="http://schemas.microsoft.com/office/drawing/2014/main" id="{67A13E3B-1B26-42C3-93B6-2E7899E4CF32}"/>
              </a:ext>
            </a:extLst>
          </p:cNvPr>
          <p:cNvSpPr>
            <a:spLocks noGrp="1"/>
          </p:cNvSpPr>
          <p:nvPr>
            <p:ph sz="quarter" idx="11"/>
          </p:nvPr>
        </p:nvSpPr>
        <p:spPr>
          <a:xfrm>
            <a:off x="382588" y="1865313"/>
            <a:ext cx="8369300" cy="1779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9">
            <a:extLst>
              <a:ext uri="{FF2B5EF4-FFF2-40B4-BE49-F238E27FC236}">
                <a16:creationId xmlns:a16="http://schemas.microsoft.com/office/drawing/2014/main" id="{E6244342-C1D9-4227-8B47-57B6CA01377C}"/>
              </a:ext>
            </a:extLst>
          </p:cNvPr>
          <p:cNvSpPr>
            <a:spLocks noGrp="1"/>
          </p:cNvSpPr>
          <p:nvPr>
            <p:ph sz="quarter" idx="12"/>
          </p:nvPr>
        </p:nvSpPr>
        <p:spPr>
          <a:xfrm>
            <a:off x="383127" y="3719828"/>
            <a:ext cx="8369300" cy="1779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AFC40786-2211-4C7F-9877-8FAA12FE139E}"/>
              </a:ext>
            </a:extLst>
          </p:cNvPr>
          <p:cNvSpPr>
            <a:spLocks noGrp="1"/>
          </p:cNvSpPr>
          <p:nvPr>
            <p:ph sz="quarter" idx="13"/>
          </p:nvPr>
        </p:nvSpPr>
        <p:spPr>
          <a:xfrm>
            <a:off x="7372350" y="6464137"/>
            <a:ext cx="1670589" cy="350339"/>
          </a:xfrm>
        </p:spPr>
        <p:txBody>
          <a:bodyPr vert="horz" lIns="91440" tIns="45720" rIns="91440" bIns="45720" rtlCol="0">
            <a:normAutofit/>
          </a:bodyPr>
          <a:lstStyle>
            <a:lvl1pPr>
              <a:defRPr lang="en-US" sz="700" smtClean="0">
                <a:solidFill>
                  <a:schemeClr val="bg2">
                    <a:lumMod val="50000"/>
                  </a:schemeClr>
                </a:solidFill>
              </a:defRPr>
            </a:lvl1pPr>
            <a:lvl2pPr>
              <a:defRPr lang="en-US" smtClean="0"/>
            </a:lvl2pPr>
            <a:lvl3pPr>
              <a:defRPr lang="en-US" smtClean="0"/>
            </a:lvl3pPr>
            <a:lvl4pPr>
              <a:defRPr lang="en-US" smtClean="0"/>
            </a:lvl4pPr>
            <a:lvl5pPr>
              <a:defRPr lang="en-US"/>
            </a:lvl5pPr>
          </a:lstStyle>
          <a:p>
            <a:pPr marL="0" lvl="0" indent="0">
              <a:buNone/>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6D0AB25E-6F96-4A73-8D7B-AEB323967EF8}"/>
              </a:ext>
            </a:extLst>
          </p:cNvPr>
          <p:cNvSpPr/>
          <p:nvPr userDrawn="1"/>
        </p:nvSpPr>
        <p:spPr>
          <a:xfrm>
            <a:off x="1430176" y="5543404"/>
            <a:ext cx="7278395" cy="479716"/>
          </a:xfrm>
          <a:prstGeom prst="rect">
            <a:avLst/>
          </a:prstGeom>
          <a:solidFill>
            <a:srgbClr val="E6F8F3"/>
          </a:solidFill>
          <a:ln>
            <a:solidFill>
              <a:srgbClr val="B1DB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grpSp>
        <p:nvGrpSpPr>
          <p:cNvPr id="12" name="Group 11">
            <a:extLst>
              <a:ext uri="{FF2B5EF4-FFF2-40B4-BE49-F238E27FC236}">
                <a16:creationId xmlns:a16="http://schemas.microsoft.com/office/drawing/2014/main" id="{46B2179E-3932-4EE2-86A7-990CDFBFA7F8}"/>
              </a:ext>
            </a:extLst>
          </p:cNvPr>
          <p:cNvGrpSpPr/>
          <p:nvPr userDrawn="1"/>
        </p:nvGrpSpPr>
        <p:grpSpPr>
          <a:xfrm>
            <a:off x="435236" y="5180395"/>
            <a:ext cx="1253490" cy="1253490"/>
            <a:chOff x="2973070" y="5412156"/>
            <a:chExt cx="1253490" cy="1253490"/>
          </a:xfrm>
        </p:grpSpPr>
        <p:sp>
          <p:nvSpPr>
            <p:cNvPr id="13" name="Oval 12">
              <a:extLst>
                <a:ext uri="{FF2B5EF4-FFF2-40B4-BE49-F238E27FC236}">
                  <a16:creationId xmlns:a16="http://schemas.microsoft.com/office/drawing/2014/main" id="{077CA518-370A-4ED7-BAB0-EEC6D8AB47AC}"/>
                </a:ext>
              </a:extLst>
            </p:cNvPr>
            <p:cNvSpPr/>
            <p:nvPr/>
          </p:nvSpPr>
          <p:spPr>
            <a:xfrm>
              <a:off x="2973070" y="5412156"/>
              <a:ext cx="1253490" cy="1253490"/>
            </a:xfrm>
            <a:prstGeom prst="ellipse">
              <a:avLst/>
            </a:prstGeom>
            <a:solidFill>
              <a:srgbClr val="B1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1DBCA"/>
                </a:solidFill>
              </a:endParaRPr>
            </a:p>
          </p:txBody>
        </p:sp>
        <p:sp>
          <p:nvSpPr>
            <p:cNvPr id="14" name="Striped Right Arrow 8">
              <a:extLst>
                <a:ext uri="{FF2B5EF4-FFF2-40B4-BE49-F238E27FC236}">
                  <a16:creationId xmlns:a16="http://schemas.microsoft.com/office/drawing/2014/main" id="{F3808A96-9C9B-4727-8D53-B13B701DDC74}"/>
                </a:ext>
              </a:extLst>
            </p:cNvPr>
            <p:cNvSpPr/>
            <p:nvPr/>
          </p:nvSpPr>
          <p:spPr>
            <a:xfrm rot="16200000">
              <a:off x="3267511" y="5708323"/>
              <a:ext cx="664608" cy="636154"/>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39463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py and Horizontal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B7541B-125A-E743-9274-44D50C0AF630}"/>
              </a:ext>
            </a:extLst>
          </p:cNvPr>
          <p:cNvSpPr/>
          <p:nvPr userDrawn="1"/>
        </p:nvSpPr>
        <p:spPr>
          <a:xfrm>
            <a:off x="0" y="135436"/>
            <a:ext cx="9144000" cy="765155"/>
          </a:xfrm>
          <a:prstGeom prst="rect">
            <a:avLst/>
          </a:prstGeom>
          <a:solidFill>
            <a:srgbClr val="1E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Rectangle 1">
            <a:extLst>
              <a:ext uri="{FF2B5EF4-FFF2-40B4-BE49-F238E27FC236}">
                <a16:creationId xmlns:a16="http://schemas.microsoft.com/office/drawing/2014/main" id="{1016D165-9FE4-4F40-9D98-236E309CB67D}"/>
              </a:ext>
            </a:extLst>
          </p:cNvPr>
          <p:cNvSpPr/>
          <p:nvPr userDrawn="1"/>
        </p:nvSpPr>
        <p:spPr>
          <a:xfrm>
            <a:off x="0" y="-29817"/>
            <a:ext cx="9144000" cy="765155"/>
          </a:xfrm>
          <a:prstGeom prst="rect">
            <a:avLst/>
          </a:prstGeom>
          <a:solidFill>
            <a:srgbClr val="1D5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Title 2">
            <a:extLst>
              <a:ext uri="{FF2B5EF4-FFF2-40B4-BE49-F238E27FC236}">
                <a16:creationId xmlns:a16="http://schemas.microsoft.com/office/drawing/2014/main" id="{536264C8-D122-44DF-8C15-A119CD741975}"/>
              </a:ext>
            </a:extLst>
          </p:cNvPr>
          <p:cNvSpPr>
            <a:spLocks noGrp="1"/>
          </p:cNvSpPr>
          <p:nvPr>
            <p:ph type="title"/>
          </p:nvPr>
        </p:nvSpPr>
        <p:spPr>
          <a:xfrm>
            <a:off x="383127" y="186036"/>
            <a:ext cx="7886700" cy="535465"/>
          </a:xfrm>
        </p:spPr>
        <p:txBody>
          <a:bodyPr>
            <a:noAutofit/>
          </a:bodyPr>
          <a:lstStyle>
            <a:lvl1pPr>
              <a:defRPr lang="en-US" sz="2400" b="1">
                <a:solidFill>
                  <a:schemeClr val="bg1"/>
                </a:solidFill>
                <a:latin typeface="Calibri" panose="020F0502020204030204" pitchFamily="34" charset="0"/>
                <a:cs typeface="Calibri" panose="020F0502020204030204" pitchFamily="34" charset="0"/>
              </a:defRPr>
            </a:lvl1pPr>
          </a:lstStyle>
          <a:p>
            <a:pPr marL="0" lvl="0" indent="0">
              <a:spcBef>
                <a:spcPts val="750"/>
              </a:spcBef>
              <a:buClr>
                <a:srgbClr val="19A187"/>
              </a:buClr>
              <a:buFont typeface="Arial"/>
            </a:pPr>
            <a:r>
              <a:rPr lang="en-US"/>
              <a:t>Click to edit Master title style</a:t>
            </a:r>
          </a:p>
        </p:txBody>
      </p:sp>
      <p:sp>
        <p:nvSpPr>
          <p:cNvPr id="7" name="Content Placeholder 6">
            <a:extLst>
              <a:ext uri="{FF2B5EF4-FFF2-40B4-BE49-F238E27FC236}">
                <a16:creationId xmlns:a16="http://schemas.microsoft.com/office/drawing/2014/main" id="{0D1EB899-AF55-4D76-99C5-83074BD3C488}"/>
              </a:ext>
            </a:extLst>
          </p:cNvPr>
          <p:cNvSpPr>
            <a:spLocks noGrp="1"/>
          </p:cNvSpPr>
          <p:nvPr>
            <p:ph sz="quarter" idx="10"/>
          </p:nvPr>
        </p:nvSpPr>
        <p:spPr>
          <a:xfrm>
            <a:off x="383127" y="969934"/>
            <a:ext cx="7688262" cy="487363"/>
          </a:xfrm>
        </p:spPr>
        <p:txBody>
          <a:bodyPr vert="horz" lIns="91440" tIns="45720" rIns="91440" bIns="45720" rtlCol="0">
            <a:noAutofit/>
          </a:bodyPr>
          <a:lstStyle>
            <a:lvl1pPr>
              <a:lnSpc>
                <a:spcPct val="100000"/>
              </a:lnSpc>
              <a:defRPr lang="en-US" sz="2200" smtClean="0">
                <a:solidFill>
                  <a:srgbClr val="238385"/>
                </a:solidFill>
                <a:latin typeface="Calibri" panose="020F0502020204030204" pitchFamily="34" charset="0"/>
                <a:cs typeface="Calibri" panose="020F0502020204030204" pitchFamily="34" charset="0"/>
              </a:defRPr>
            </a:lvl1pPr>
            <a:lvl2pPr>
              <a:defRPr lang="en-US" smtClean="0"/>
            </a:lvl2pPr>
            <a:lvl3pPr>
              <a:defRPr lang="en-US" smtClean="0"/>
            </a:lvl3pPr>
            <a:lvl4pPr>
              <a:defRPr lang="en-US" smtClean="0"/>
            </a:lvl4pPr>
            <a:lvl5pPr>
              <a:defRPr lang="en-US"/>
            </a:lvl5pPr>
          </a:lstStyle>
          <a:p>
            <a:pPr marL="0" lvl="0" indent="0" fontAlgn="base">
              <a:lnSpc>
                <a:spcPct val="200000"/>
              </a:lnSpc>
              <a:spcBef>
                <a:spcPts val="0"/>
              </a:spcBef>
              <a:buNone/>
            </a:pPr>
            <a:r>
              <a:rPr lang="en-US" dirty="0"/>
              <a:t>Click to edit Master text styles</a:t>
            </a:r>
          </a:p>
        </p:txBody>
      </p:sp>
      <p:sp>
        <p:nvSpPr>
          <p:cNvPr id="10" name="Content Placeholder 9">
            <a:extLst>
              <a:ext uri="{FF2B5EF4-FFF2-40B4-BE49-F238E27FC236}">
                <a16:creationId xmlns:a16="http://schemas.microsoft.com/office/drawing/2014/main" id="{67A13E3B-1B26-42C3-93B6-2E7899E4CF32}"/>
              </a:ext>
            </a:extLst>
          </p:cNvPr>
          <p:cNvSpPr>
            <a:spLocks noGrp="1"/>
          </p:cNvSpPr>
          <p:nvPr>
            <p:ph sz="quarter" idx="11"/>
          </p:nvPr>
        </p:nvSpPr>
        <p:spPr>
          <a:xfrm>
            <a:off x="382588" y="1553628"/>
            <a:ext cx="8369300" cy="868391"/>
          </a:xfrm>
        </p:spPr>
        <p:txBody>
          <a:bodyPr>
            <a:no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9">
            <a:extLst>
              <a:ext uri="{FF2B5EF4-FFF2-40B4-BE49-F238E27FC236}">
                <a16:creationId xmlns:a16="http://schemas.microsoft.com/office/drawing/2014/main" id="{E6244342-C1D9-4227-8B47-57B6CA01377C}"/>
              </a:ext>
            </a:extLst>
          </p:cNvPr>
          <p:cNvSpPr>
            <a:spLocks noGrp="1"/>
          </p:cNvSpPr>
          <p:nvPr>
            <p:ph sz="quarter" idx="12"/>
          </p:nvPr>
        </p:nvSpPr>
        <p:spPr>
          <a:xfrm>
            <a:off x="383127" y="2518351"/>
            <a:ext cx="8369300" cy="910650"/>
          </a:xfrm>
        </p:spPr>
        <p:txBody>
          <a:bodyPr>
            <a:no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9">
            <a:extLst>
              <a:ext uri="{FF2B5EF4-FFF2-40B4-BE49-F238E27FC236}">
                <a16:creationId xmlns:a16="http://schemas.microsoft.com/office/drawing/2014/main" id="{01F6E980-5BB6-471D-B6EC-6D425B5F98D6}"/>
              </a:ext>
            </a:extLst>
          </p:cNvPr>
          <p:cNvSpPr>
            <a:spLocks noGrp="1"/>
          </p:cNvSpPr>
          <p:nvPr>
            <p:ph sz="quarter" idx="14"/>
          </p:nvPr>
        </p:nvSpPr>
        <p:spPr>
          <a:xfrm>
            <a:off x="383127" y="3534858"/>
            <a:ext cx="8369300" cy="910650"/>
          </a:xfrm>
        </p:spPr>
        <p:txBody>
          <a:bodyPr>
            <a:no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9">
            <a:extLst>
              <a:ext uri="{FF2B5EF4-FFF2-40B4-BE49-F238E27FC236}">
                <a16:creationId xmlns:a16="http://schemas.microsoft.com/office/drawing/2014/main" id="{2E11CB34-0E21-41C4-8674-7D63F72A4A83}"/>
              </a:ext>
            </a:extLst>
          </p:cNvPr>
          <p:cNvSpPr>
            <a:spLocks noGrp="1"/>
          </p:cNvSpPr>
          <p:nvPr>
            <p:ph sz="quarter" idx="15"/>
          </p:nvPr>
        </p:nvSpPr>
        <p:spPr>
          <a:xfrm>
            <a:off x="383127" y="4527064"/>
            <a:ext cx="8369300" cy="910650"/>
          </a:xfrm>
        </p:spPr>
        <p:txBody>
          <a:bodyPr>
            <a:no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36E5042-53FD-4F5F-981C-18E79650F947}"/>
              </a:ext>
            </a:extLst>
          </p:cNvPr>
          <p:cNvSpPr>
            <a:spLocks noGrp="1"/>
          </p:cNvSpPr>
          <p:nvPr>
            <p:ph sz="quarter" idx="16"/>
          </p:nvPr>
        </p:nvSpPr>
        <p:spPr>
          <a:xfrm>
            <a:off x="7143750" y="6353175"/>
            <a:ext cx="1866900" cy="369888"/>
          </a:xfrm>
        </p:spPr>
        <p:txBody>
          <a:bodyPr vert="horz" lIns="91440" tIns="45720" rIns="91440" bIns="45720" rtlCol="0">
            <a:noAutofit/>
          </a:bodyPr>
          <a:lstStyle>
            <a:lvl1pPr>
              <a:defRPr lang="en-US" sz="700" smtClean="0">
                <a:solidFill>
                  <a:schemeClr val="bg2">
                    <a:lumMod val="50000"/>
                  </a:schemeClr>
                </a:solidFill>
              </a:defRPr>
            </a:lvl1pPr>
            <a:lvl2pPr>
              <a:defRPr lang="en-US" smtClean="0"/>
            </a:lvl2pPr>
            <a:lvl3pPr>
              <a:defRPr lang="en-US" smtClean="0"/>
            </a:lvl3pPr>
            <a:lvl4pPr>
              <a:defRPr lang="en-US" smtClean="0"/>
            </a:lvl4pPr>
            <a:lvl5pPr>
              <a:defRPr lang="en-US"/>
            </a:lvl5pPr>
          </a:lstStyle>
          <a:p>
            <a:pPr marL="0" lvl="0" indent="0">
              <a:buNone/>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0796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Copy and Horizontal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B7541B-125A-E743-9274-44D50C0AF630}"/>
              </a:ext>
            </a:extLst>
          </p:cNvPr>
          <p:cNvSpPr/>
          <p:nvPr userDrawn="1"/>
        </p:nvSpPr>
        <p:spPr>
          <a:xfrm>
            <a:off x="0" y="135436"/>
            <a:ext cx="9144000" cy="765155"/>
          </a:xfrm>
          <a:prstGeom prst="rect">
            <a:avLst/>
          </a:prstGeom>
          <a:solidFill>
            <a:srgbClr val="1E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Rectangle 1">
            <a:extLst>
              <a:ext uri="{FF2B5EF4-FFF2-40B4-BE49-F238E27FC236}">
                <a16:creationId xmlns:a16="http://schemas.microsoft.com/office/drawing/2014/main" id="{1016D165-9FE4-4F40-9D98-236E309CB67D}"/>
              </a:ext>
            </a:extLst>
          </p:cNvPr>
          <p:cNvSpPr/>
          <p:nvPr userDrawn="1"/>
        </p:nvSpPr>
        <p:spPr>
          <a:xfrm>
            <a:off x="0" y="-29817"/>
            <a:ext cx="9144000" cy="765155"/>
          </a:xfrm>
          <a:prstGeom prst="rect">
            <a:avLst/>
          </a:prstGeom>
          <a:solidFill>
            <a:srgbClr val="1D5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Title 2">
            <a:extLst>
              <a:ext uri="{FF2B5EF4-FFF2-40B4-BE49-F238E27FC236}">
                <a16:creationId xmlns:a16="http://schemas.microsoft.com/office/drawing/2014/main" id="{536264C8-D122-44DF-8C15-A119CD741975}"/>
              </a:ext>
            </a:extLst>
          </p:cNvPr>
          <p:cNvSpPr>
            <a:spLocks noGrp="1"/>
          </p:cNvSpPr>
          <p:nvPr>
            <p:ph type="title"/>
          </p:nvPr>
        </p:nvSpPr>
        <p:spPr>
          <a:xfrm>
            <a:off x="383127" y="186036"/>
            <a:ext cx="7886700" cy="535465"/>
          </a:xfrm>
        </p:spPr>
        <p:txBody>
          <a:bodyPr>
            <a:noAutofit/>
          </a:bodyPr>
          <a:lstStyle>
            <a:lvl1pPr>
              <a:defRPr lang="en-US" sz="2400" b="1">
                <a:solidFill>
                  <a:schemeClr val="bg1"/>
                </a:solidFill>
                <a:latin typeface="Calibri" panose="020F0502020204030204" pitchFamily="34" charset="0"/>
                <a:cs typeface="Calibri" panose="020F0502020204030204" pitchFamily="34" charset="0"/>
              </a:defRPr>
            </a:lvl1pPr>
          </a:lstStyle>
          <a:p>
            <a:pPr marL="0" lvl="0" indent="0">
              <a:spcBef>
                <a:spcPts val="750"/>
              </a:spcBef>
              <a:buClr>
                <a:srgbClr val="19A187"/>
              </a:buClr>
              <a:buFont typeface="Arial"/>
            </a:pPr>
            <a:r>
              <a:rPr lang="en-US"/>
              <a:t>Click to edit Master title style</a:t>
            </a:r>
          </a:p>
        </p:txBody>
      </p:sp>
      <p:sp>
        <p:nvSpPr>
          <p:cNvPr id="10" name="Content Placeholder 9">
            <a:extLst>
              <a:ext uri="{FF2B5EF4-FFF2-40B4-BE49-F238E27FC236}">
                <a16:creationId xmlns:a16="http://schemas.microsoft.com/office/drawing/2014/main" id="{67A13E3B-1B26-42C3-93B6-2E7899E4CF32}"/>
              </a:ext>
            </a:extLst>
          </p:cNvPr>
          <p:cNvSpPr>
            <a:spLocks noGrp="1"/>
          </p:cNvSpPr>
          <p:nvPr>
            <p:ph sz="quarter" idx="11"/>
          </p:nvPr>
        </p:nvSpPr>
        <p:spPr>
          <a:xfrm>
            <a:off x="382588" y="1065845"/>
            <a:ext cx="8369300" cy="633172"/>
          </a:xfrm>
        </p:spPr>
        <p:txBody>
          <a:bodyPr>
            <a:no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9">
            <a:extLst>
              <a:ext uri="{FF2B5EF4-FFF2-40B4-BE49-F238E27FC236}">
                <a16:creationId xmlns:a16="http://schemas.microsoft.com/office/drawing/2014/main" id="{E6244342-C1D9-4227-8B47-57B6CA01377C}"/>
              </a:ext>
            </a:extLst>
          </p:cNvPr>
          <p:cNvSpPr>
            <a:spLocks noGrp="1"/>
          </p:cNvSpPr>
          <p:nvPr>
            <p:ph sz="quarter" idx="12"/>
          </p:nvPr>
        </p:nvSpPr>
        <p:spPr>
          <a:xfrm>
            <a:off x="383127" y="2030567"/>
            <a:ext cx="8369300" cy="663984"/>
          </a:xfrm>
        </p:spPr>
        <p:txBody>
          <a:bodyPr>
            <a:no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9">
            <a:extLst>
              <a:ext uri="{FF2B5EF4-FFF2-40B4-BE49-F238E27FC236}">
                <a16:creationId xmlns:a16="http://schemas.microsoft.com/office/drawing/2014/main" id="{01F6E980-5BB6-471D-B6EC-6D425B5F98D6}"/>
              </a:ext>
            </a:extLst>
          </p:cNvPr>
          <p:cNvSpPr>
            <a:spLocks noGrp="1"/>
          </p:cNvSpPr>
          <p:nvPr>
            <p:ph sz="quarter" idx="14"/>
          </p:nvPr>
        </p:nvSpPr>
        <p:spPr>
          <a:xfrm>
            <a:off x="383127" y="3047074"/>
            <a:ext cx="8369300" cy="663984"/>
          </a:xfrm>
        </p:spPr>
        <p:txBody>
          <a:bodyPr>
            <a:no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9">
            <a:extLst>
              <a:ext uri="{FF2B5EF4-FFF2-40B4-BE49-F238E27FC236}">
                <a16:creationId xmlns:a16="http://schemas.microsoft.com/office/drawing/2014/main" id="{2E11CB34-0E21-41C4-8674-7D63F72A4A83}"/>
              </a:ext>
            </a:extLst>
          </p:cNvPr>
          <p:cNvSpPr>
            <a:spLocks noGrp="1"/>
          </p:cNvSpPr>
          <p:nvPr>
            <p:ph sz="quarter" idx="15"/>
          </p:nvPr>
        </p:nvSpPr>
        <p:spPr>
          <a:xfrm>
            <a:off x="383127" y="4039280"/>
            <a:ext cx="8369300" cy="663984"/>
          </a:xfrm>
        </p:spPr>
        <p:txBody>
          <a:bodyPr>
            <a:no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D9F2DC51-2132-4E6A-B860-446B9E9C81B8}"/>
              </a:ext>
            </a:extLst>
          </p:cNvPr>
          <p:cNvSpPr>
            <a:spLocks noGrp="1"/>
          </p:cNvSpPr>
          <p:nvPr>
            <p:ph sz="quarter" idx="16"/>
          </p:nvPr>
        </p:nvSpPr>
        <p:spPr>
          <a:xfrm>
            <a:off x="383127" y="5066374"/>
            <a:ext cx="8369300" cy="663984"/>
          </a:xfrm>
        </p:spPr>
        <p:txBody>
          <a:bodyPr>
            <a:no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9">
            <a:extLst>
              <a:ext uri="{FF2B5EF4-FFF2-40B4-BE49-F238E27FC236}">
                <a16:creationId xmlns:a16="http://schemas.microsoft.com/office/drawing/2014/main" id="{508A4C64-A6E4-4E02-8290-2CA6DEE88D0E}"/>
              </a:ext>
            </a:extLst>
          </p:cNvPr>
          <p:cNvSpPr>
            <a:spLocks noGrp="1"/>
          </p:cNvSpPr>
          <p:nvPr>
            <p:ph sz="quarter" idx="17"/>
          </p:nvPr>
        </p:nvSpPr>
        <p:spPr>
          <a:xfrm>
            <a:off x="383127" y="6058580"/>
            <a:ext cx="8369300" cy="663984"/>
          </a:xfrm>
        </p:spPr>
        <p:txBody>
          <a:bodyPr>
            <a:no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2410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Copy and Horizontal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B7541B-125A-E743-9274-44D50C0AF630}"/>
              </a:ext>
            </a:extLst>
          </p:cNvPr>
          <p:cNvSpPr/>
          <p:nvPr userDrawn="1"/>
        </p:nvSpPr>
        <p:spPr>
          <a:xfrm>
            <a:off x="0" y="135436"/>
            <a:ext cx="9144000" cy="765155"/>
          </a:xfrm>
          <a:prstGeom prst="rect">
            <a:avLst/>
          </a:prstGeom>
          <a:solidFill>
            <a:srgbClr val="1E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Rectangle 1">
            <a:extLst>
              <a:ext uri="{FF2B5EF4-FFF2-40B4-BE49-F238E27FC236}">
                <a16:creationId xmlns:a16="http://schemas.microsoft.com/office/drawing/2014/main" id="{1016D165-9FE4-4F40-9D98-236E309CB67D}"/>
              </a:ext>
            </a:extLst>
          </p:cNvPr>
          <p:cNvSpPr/>
          <p:nvPr userDrawn="1"/>
        </p:nvSpPr>
        <p:spPr>
          <a:xfrm>
            <a:off x="0" y="-29817"/>
            <a:ext cx="9144000" cy="765155"/>
          </a:xfrm>
          <a:prstGeom prst="rect">
            <a:avLst/>
          </a:prstGeom>
          <a:solidFill>
            <a:srgbClr val="1D5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Title 2">
            <a:extLst>
              <a:ext uri="{FF2B5EF4-FFF2-40B4-BE49-F238E27FC236}">
                <a16:creationId xmlns:a16="http://schemas.microsoft.com/office/drawing/2014/main" id="{536264C8-D122-44DF-8C15-A119CD741975}"/>
              </a:ext>
            </a:extLst>
          </p:cNvPr>
          <p:cNvSpPr>
            <a:spLocks noGrp="1"/>
          </p:cNvSpPr>
          <p:nvPr>
            <p:ph type="title"/>
          </p:nvPr>
        </p:nvSpPr>
        <p:spPr>
          <a:xfrm>
            <a:off x="383127" y="186036"/>
            <a:ext cx="7886700" cy="535465"/>
          </a:xfrm>
        </p:spPr>
        <p:txBody>
          <a:bodyPr>
            <a:noAutofit/>
          </a:bodyPr>
          <a:lstStyle>
            <a:lvl1pPr>
              <a:defRPr lang="en-US" sz="2400" b="1">
                <a:solidFill>
                  <a:schemeClr val="bg1"/>
                </a:solidFill>
                <a:latin typeface="Calibri" panose="020F0502020204030204" pitchFamily="34" charset="0"/>
                <a:cs typeface="Calibri" panose="020F0502020204030204" pitchFamily="34" charset="0"/>
              </a:defRPr>
            </a:lvl1pPr>
          </a:lstStyle>
          <a:p>
            <a:pPr marL="0" lvl="0" indent="0">
              <a:spcBef>
                <a:spcPts val="750"/>
              </a:spcBef>
              <a:buClr>
                <a:srgbClr val="19A187"/>
              </a:buClr>
              <a:buFont typeface="Arial"/>
            </a:pPr>
            <a:r>
              <a:rPr lang="en-US"/>
              <a:t>Click to edit Master title style</a:t>
            </a:r>
          </a:p>
        </p:txBody>
      </p:sp>
      <p:sp>
        <p:nvSpPr>
          <p:cNvPr id="7" name="Content Placeholder 6">
            <a:extLst>
              <a:ext uri="{FF2B5EF4-FFF2-40B4-BE49-F238E27FC236}">
                <a16:creationId xmlns:a16="http://schemas.microsoft.com/office/drawing/2014/main" id="{0D1EB899-AF55-4D76-99C5-83074BD3C488}"/>
              </a:ext>
            </a:extLst>
          </p:cNvPr>
          <p:cNvSpPr>
            <a:spLocks noGrp="1"/>
          </p:cNvSpPr>
          <p:nvPr>
            <p:ph sz="quarter" idx="10"/>
          </p:nvPr>
        </p:nvSpPr>
        <p:spPr>
          <a:xfrm>
            <a:off x="568842" y="1065844"/>
            <a:ext cx="4003158" cy="487363"/>
          </a:xfrm>
        </p:spPr>
        <p:txBody>
          <a:bodyPr vert="horz" lIns="91440" tIns="45720" rIns="91440" bIns="45720" rtlCol="0">
            <a:noAutofit/>
          </a:bodyPr>
          <a:lstStyle>
            <a:lvl1pPr>
              <a:lnSpc>
                <a:spcPct val="100000"/>
              </a:lnSpc>
              <a:defRPr lang="en-US" sz="2200" smtClean="0">
                <a:solidFill>
                  <a:srgbClr val="238385"/>
                </a:solidFill>
                <a:latin typeface="Calibri" panose="020F0502020204030204" pitchFamily="34" charset="0"/>
                <a:cs typeface="Calibri" panose="020F0502020204030204" pitchFamily="34" charset="0"/>
              </a:defRPr>
            </a:lvl1pPr>
            <a:lvl2pPr>
              <a:defRPr lang="en-US" smtClean="0"/>
            </a:lvl2pPr>
            <a:lvl3pPr>
              <a:defRPr lang="en-US" smtClean="0"/>
            </a:lvl3pPr>
            <a:lvl4pPr>
              <a:defRPr lang="en-US" smtClean="0"/>
            </a:lvl4pPr>
            <a:lvl5pPr>
              <a:defRPr lang="en-US"/>
            </a:lvl5pPr>
          </a:lstStyle>
          <a:p>
            <a:pPr marL="0" lvl="0" indent="0" fontAlgn="base">
              <a:lnSpc>
                <a:spcPct val="200000"/>
              </a:lnSpc>
              <a:spcBef>
                <a:spcPts val="0"/>
              </a:spcBef>
              <a:buNone/>
            </a:pPr>
            <a:r>
              <a:rPr lang="en-US" dirty="0"/>
              <a:t>Click to edit Master text styles</a:t>
            </a:r>
          </a:p>
        </p:txBody>
      </p:sp>
      <p:sp>
        <p:nvSpPr>
          <p:cNvPr id="10" name="Content Placeholder 9">
            <a:extLst>
              <a:ext uri="{FF2B5EF4-FFF2-40B4-BE49-F238E27FC236}">
                <a16:creationId xmlns:a16="http://schemas.microsoft.com/office/drawing/2014/main" id="{67A13E3B-1B26-42C3-93B6-2E7899E4CF32}"/>
              </a:ext>
            </a:extLst>
          </p:cNvPr>
          <p:cNvSpPr>
            <a:spLocks noGrp="1"/>
          </p:cNvSpPr>
          <p:nvPr>
            <p:ph sz="quarter" idx="11"/>
          </p:nvPr>
        </p:nvSpPr>
        <p:spPr>
          <a:xfrm>
            <a:off x="382588" y="1887004"/>
            <a:ext cx="8369300" cy="352720"/>
          </a:xfrm>
        </p:spPr>
        <p:txBody>
          <a:bodyPr>
            <a:no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9">
            <a:extLst>
              <a:ext uri="{FF2B5EF4-FFF2-40B4-BE49-F238E27FC236}">
                <a16:creationId xmlns:a16="http://schemas.microsoft.com/office/drawing/2014/main" id="{E6244342-C1D9-4227-8B47-57B6CA01377C}"/>
              </a:ext>
            </a:extLst>
          </p:cNvPr>
          <p:cNvSpPr>
            <a:spLocks noGrp="1"/>
          </p:cNvSpPr>
          <p:nvPr>
            <p:ph sz="quarter" idx="12"/>
          </p:nvPr>
        </p:nvSpPr>
        <p:spPr>
          <a:xfrm>
            <a:off x="383127" y="2314966"/>
            <a:ext cx="8369300" cy="369885"/>
          </a:xfrm>
        </p:spPr>
        <p:txBody>
          <a:bodyPr>
            <a:no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9">
            <a:extLst>
              <a:ext uri="{FF2B5EF4-FFF2-40B4-BE49-F238E27FC236}">
                <a16:creationId xmlns:a16="http://schemas.microsoft.com/office/drawing/2014/main" id="{01F6E980-5BB6-471D-B6EC-6D425B5F98D6}"/>
              </a:ext>
            </a:extLst>
          </p:cNvPr>
          <p:cNvSpPr>
            <a:spLocks noGrp="1"/>
          </p:cNvSpPr>
          <p:nvPr>
            <p:ph sz="quarter" idx="14"/>
          </p:nvPr>
        </p:nvSpPr>
        <p:spPr>
          <a:xfrm>
            <a:off x="383127" y="2760093"/>
            <a:ext cx="8369300" cy="369885"/>
          </a:xfrm>
        </p:spPr>
        <p:txBody>
          <a:bodyPr>
            <a:no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EFAE1BBC-5B9D-4C3B-B877-C530088911D5}"/>
              </a:ext>
            </a:extLst>
          </p:cNvPr>
          <p:cNvCxnSpPr/>
          <p:nvPr userDrawn="1"/>
        </p:nvCxnSpPr>
        <p:spPr>
          <a:xfrm>
            <a:off x="597976" y="1705071"/>
            <a:ext cx="7629994" cy="0"/>
          </a:xfrm>
          <a:prstGeom prst="line">
            <a:avLst/>
          </a:prstGeom>
          <a:ln>
            <a:solidFill>
              <a:srgbClr val="238385"/>
            </a:solidFill>
          </a:ln>
        </p:spPr>
        <p:style>
          <a:lnRef idx="1">
            <a:schemeClr val="accent1"/>
          </a:lnRef>
          <a:fillRef idx="0">
            <a:schemeClr val="accent1"/>
          </a:fillRef>
          <a:effectRef idx="0">
            <a:schemeClr val="accent1"/>
          </a:effectRef>
          <a:fontRef idx="minor">
            <a:schemeClr val="tx1"/>
          </a:fontRef>
        </p:style>
      </p:cxnSp>
      <p:sp>
        <p:nvSpPr>
          <p:cNvPr id="15" name="Content Placeholder 9">
            <a:extLst>
              <a:ext uri="{FF2B5EF4-FFF2-40B4-BE49-F238E27FC236}">
                <a16:creationId xmlns:a16="http://schemas.microsoft.com/office/drawing/2014/main" id="{0397CD2E-A7ED-4280-A8E8-C4204D782002}"/>
              </a:ext>
            </a:extLst>
          </p:cNvPr>
          <p:cNvSpPr>
            <a:spLocks noGrp="1"/>
          </p:cNvSpPr>
          <p:nvPr>
            <p:ph sz="quarter" idx="17"/>
          </p:nvPr>
        </p:nvSpPr>
        <p:spPr>
          <a:xfrm>
            <a:off x="382588" y="3510883"/>
            <a:ext cx="8369300" cy="352720"/>
          </a:xfrm>
        </p:spPr>
        <p:txBody>
          <a:bodyPr>
            <a:no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9">
            <a:extLst>
              <a:ext uri="{FF2B5EF4-FFF2-40B4-BE49-F238E27FC236}">
                <a16:creationId xmlns:a16="http://schemas.microsoft.com/office/drawing/2014/main" id="{BA04AE79-69D6-4201-B0B3-EDEB3D6A8E69}"/>
              </a:ext>
            </a:extLst>
          </p:cNvPr>
          <p:cNvSpPr>
            <a:spLocks noGrp="1"/>
          </p:cNvSpPr>
          <p:nvPr>
            <p:ph sz="quarter" idx="18"/>
          </p:nvPr>
        </p:nvSpPr>
        <p:spPr>
          <a:xfrm>
            <a:off x="383127" y="3938845"/>
            <a:ext cx="8369300" cy="369885"/>
          </a:xfrm>
        </p:spPr>
        <p:txBody>
          <a:bodyPr>
            <a:no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9">
            <a:extLst>
              <a:ext uri="{FF2B5EF4-FFF2-40B4-BE49-F238E27FC236}">
                <a16:creationId xmlns:a16="http://schemas.microsoft.com/office/drawing/2014/main" id="{75E582E7-C18E-4F4E-98BC-EE2D90412355}"/>
              </a:ext>
            </a:extLst>
          </p:cNvPr>
          <p:cNvSpPr>
            <a:spLocks noGrp="1"/>
          </p:cNvSpPr>
          <p:nvPr>
            <p:ph sz="quarter" idx="19"/>
          </p:nvPr>
        </p:nvSpPr>
        <p:spPr>
          <a:xfrm>
            <a:off x="383127" y="4383972"/>
            <a:ext cx="8369300" cy="369885"/>
          </a:xfrm>
        </p:spPr>
        <p:txBody>
          <a:bodyPr>
            <a:no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9">
            <a:extLst>
              <a:ext uri="{FF2B5EF4-FFF2-40B4-BE49-F238E27FC236}">
                <a16:creationId xmlns:a16="http://schemas.microsoft.com/office/drawing/2014/main" id="{1B6E00E7-B960-4103-8C64-45F8551F585C}"/>
              </a:ext>
            </a:extLst>
          </p:cNvPr>
          <p:cNvSpPr>
            <a:spLocks noGrp="1"/>
          </p:cNvSpPr>
          <p:nvPr>
            <p:ph sz="quarter" idx="20"/>
          </p:nvPr>
        </p:nvSpPr>
        <p:spPr>
          <a:xfrm>
            <a:off x="382588" y="4945434"/>
            <a:ext cx="8369300" cy="352720"/>
          </a:xfrm>
        </p:spPr>
        <p:txBody>
          <a:bodyPr>
            <a:no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9">
            <a:extLst>
              <a:ext uri="{FF2B5EF4-FFF2-40B4-BE49-F238E27FC236}">
                <a16:creationId xmlns:a16="http://schemas.microsoft.com/office/drawing/2014/main" id="{DDAFAB99-7A0F-4F82-9C4C-825C3F03131F}"/>
              </a:ext>
            </a:extLst>
          </p:cNvPr>
          <p:cNvSpPr>
            <a:spLocks noGrp="1"/>
          </p:cNvSpPr>
          <p:nvPr>
            <p:ph sz="quarter" idx="21"/>
          </p:nvPr>
        </p:nvSpPr>
        <p:spPr>
          <a:xfrm>
            <a:off x="383127" y="5373396"/>
            <a:ext cx="8369300" cy="369885"/>
          </a:xfrm>
        </p:spPr>
        <p:txBody>
          <a:bodyPr>
            <a:no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9">
            <a:extLst>
              <a:ext uri="{FF2B5EF4-FFF2-40B4-BE49-F238E27FC236}">
                <a16:creationId xmlns:a16="http://schemas.microsoft.com/office/drawing/2014/main" id="{8C2DF04C-50AE-4503-8DE4-262C6BB4193D}"/>
              </a:ext>
            </a:extLst>
          </p:cNvPr>
          <p:cNvSpPr>
            <a:spLocks noGrp="1"/>
          </p:cNvSpPr>
          <p:nvPr>
            <p:ph sz="quarter" idx="22"/>
          </p:nvPr>
        </p:nvSpPr>
        <p:spPr>
          <a:xfrm>
            <a:off x="383127" y="5818523"/>
            <a:ext cx="8369300" cy="369885"/>
          </a:xfrm>
        </p:spPr>
        <p:txBody>
          <a:bodyPr>
            <a:no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5">
            <a:extLst>
              <a:ext uri="{FF2B5EF4-FFF2-40B4-BE49-F238E27FC236}">
                <a16:creationId xmlns:a16="http://schemas.microsoft.com/office/drawing/2014/main" id="{224A7A50-ECA5-481F-9EA5-2B0BDB40F74A}"/>
              </a:ext>
            </a:extLst>
          </p:cNvPr>
          <p:cNvSpPr>
            <a:spLocks noGrp="1"/>
          </p:cNvSpPr>
          <p:nvPr>
            <p:ph sz="quarter" idx="16"/>
          </p:nvPr>
        </p:nvSpPr>
        <p:spPr>
          <a:xfrm>
            <a:off x="7143750" y="6353175"/>
            <a:ext cx="1866900" cy="369888"/>
          </a:xfrm>
        </p:spPr>
        <p:txBody>
          <a:bodyPr vert="horz" lIns="91440" tIns="45720" rIns="91440" bIns="45720" rtlCol="0">
            <a:noAutofit/>
          </a:bodyPr>
          <a:lstStyle>
            <a:lvl1pPr>
              <a:defRPr lang="en-US" sz="700" smtClean="0">
                <a:solidFill>
                  <a:schemeClr val="bg2">
                    <a:lumMod val="50000"/>
                  </a:schemeClr>
                </a:solidFill>
              </a:defRPr>
            </a:lvl1pPr>
            <a:lvl2pPr>
              <a:defRPr lang="en-US" smtClean="0"/>
            </a:lvl2pPr>
            <a:lvl3pPr>
              <a:defRPr lang="en-US" smtClean="0"/>
            </a:lvl3pPr>
            <a:lvl4pPr>
              <a:defRPr lang="en-US" smtClean="0"/>
            </a:lvl4pPr>
            <a:lvl5pPr>
              <a:defRPr lang="en-US"/>
            </a:lvl5pPr>
          </a:lstStyle>
          <a:p>
            <a:pPr marL="0" lvl="0" indent="0">
              <a:buNone/>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0103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opy and Horizontal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B7541B-125A-E743-9274-44D50C0AF630}"/>
              </a:ext>
            </a:extLst>
          </p:cNvPr>
          <p:cNvSpPr/>
          <p:nvPr userDrawn="1"/>
        </p:nvSpPr>
        <p:spPr>
          <a:xfrm>
            <a:off x="0" y="135436"/>
            <a:ext cx="9144000" cy="765155"/>
          </a:xfrm>
          <a:prstGeom prst="rect">
            <a:avLst/>
          </a:prstGeom>
          <a:solidFill>
            <a:srgbClr val="1E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Rectangle 1">
            <a:extLst>
              <a:ext uri="{FF2B5EF4-FFF2-40B4-BE49-F238E27FC236}">
                <a16:creationId xmlns:a16="http://schemas.microsoft.com/office/drawing/2014/main" id="{1016D165-9FE4-4F40-9D98-236E309CB67D}"/>
              </a:ext>
            </a:extLst>
          </p:cNvPr>
          <p:cNvSpPr/>
          <p:nvPr userDrawn="1"/>
        </p:nvSpPr>
        <p:spPr>
          <a:xfrm>
            <a:off x="0" y="-29817"/>
            <a:ext cx="9144000" cy="765155"/>
          </a:xfrm>
          <a:prstGeom prst="rect">
            <a:avLst/>
          </a:prstGeom>
          <a:solidFill>
            <a:srgbClr val="1D5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Title 2">
            <a:extLst>
              <a:ext uri="{FF2B5EF4-FFF2-40B4-BE49-F238E27FC236}">
                <a16:creationId xmlns:a16="http://schemas.microsoft.com/office/drawing/2014/main" id="{536264C8-D122-44DF-8C15-A119CD741975}"/>
              </a:ext>
            </a:extLst>
          </p:cNvPr>
          <p:cNvSpPr>
            <a:spLocks noGrp="1"/>
          </p:cNvSpPr>
          <p:nvPr>
            <p:ph type="title"/>
          </p:nvPr>
        </p:nvSpPr>
        <p:spPr>
          <a:xfrm>
            <a:off x="383127" y="186036"/>
            <a:ext cx="7886700" cy="535465"/>
          </a:xfrm>
        </p:spPr>
        <p:txBody>
          <a:bodyPr>
            <a:noAutofit/>
          </a:bodyPr>
          <a:lstStyle>
            <a:lvl1pPr>
              <a:defRPr lang="en-US" sz="2400" b="1">
                <a:solidFill>
                  <a:schemeClr val="bg1"/>
                </a:solidFill>
                <a:latin typeface="Calibri" panose="020F0502020204030204" pitchFamily="34" charset="0"/>
                <a:cs typeface="Calibri" panose="020F0502020204030204" pitchFamily="34" charset="0"/>
              </a:defRPr>
            </a:lvl1pPr>
          </a:lstStyle>
          <a:p>
            <a:pPr marL="0" lvl="0" indent="0">
              <a:spcBef>
                <a:spcPts val="750"/>
              </a:spcBef>
              <a:buClr>
                <a:srgbClr val="19A187"/>
              </a:buClr>
              <a:buFont typeface="Arial"/>
            </a:pPr>
            <a:r>
              <a:rPr lang="en-US"/>
              <a:t>Click to edit Master title style</a:t>
            </a:r>
          </a:p>
        </p:txBody>
      </p:sp>
      <p:sp>
        <p:nvSpPr>
          <p:cNvPr id="7" name="Content Placeholder 6">
            <a:extLst>
              <a:ext uri="{FF2B5EF4-FFF2-40B4-BE49-F238E27FC236}">
                <a16:creationId xmlns:a16="http://schemas.microsoft.com/office/drawing/2014/main" id="{0D1EB899-AF55-4D76-99C5-83074BD3C488}"/>
              </a:ext>
            </a:extLst>
          </p:cNvPr>
          <p:cNvSpPr>
            <a:spLocks noGrp="1"/>
          </p:cNvSpPr>
          <p:nvPr>
            <p:ph sz="quarter" idx="10"/>
          </p:nvPr>
        </p:nvSpPr>
        <p:spPr>
          <a:xfrm>
            <a:off x="383127" y="969934"/>
            <a:ext cx="7688262" cy="487363"/>
          </a:xfrm>
        </p:spPr>
        <p:txBody>
          <a:bodyPr vert="horz" lIns="91440" tIns="45720" rIns="91440" bIns="45720" rtlCol="0">
            <a:noAutofit/>
          </a:bodyPr>
          <a:lstStyle>
            <a:lvl1pPr>
              <a:lnSpc>
                <a:spcPct val="100000"/>
              </a:lnSpc>
              <a:defRPr lang="en-US" sz="2200" smtClean="0">
                <a:solidFill>
                  <a:srgbClr val="238385"/>
                </a:solidFill>
                <a:latin typeface="Calibri" panose="020F0502020204030204" pitchFamily="34" charset="0"/>
                <a:cs typeface="Calibri" panose="020F0502020204030204" pitchFamily="34" charset="0"/>
              </a:defRPr>
            </a:lvl1pPr>
            <a:lvl2pPr>
              <a:defRPr lang="en-US" smtClean="0"/>
            </a:lvl2pPr>
            <a:lvl3pPr>
              <a:defRPr lang="en-US" smtClean="0"/>
            </a:lvl3pPr>
            <a:lvl4pPr>
              <a:defRPr lang="en-US" smtClean="0"/>
            </a:lvl4pPr>
            <a:lvl5pPr>
              <a:defRPr lang="en-US"/>
            </a:lvl5pPr>
          </a:lstStyle>
          <a:p>
            <a:pPr marL="0" lvl="0" indent="0" fontAlgn="base">
              <a:lnSpc>
                <a:spcPct val="200000"/>
              </a:lnSpc>
              <a:spcBef>
                <a:spcPts val="0"/>
              </a:spcBef>
              <a:buNone/>
            </a:pPr>
            <a:r>
              <a:rPr lang="en-US" dirty="0"/>
              <a:t>Click to edit Master text styles</a:t>
            </a:r>
          </a:p>
        </p:txBody>
      </p:sp>
      <p:sp>
        <p:nvSpPr>
          <p:cNvPr id="10" name="Content Placeholder 9">
            <a:extLst>
              <a:ext uri="{FF2B5EF4-FFF2-40B4-BE49-F238E27FC236}">
                <a16:creationId xmlns:a16="http://schemas.microsoft.com/office/drawing/2014/main" id="{67A13E3B-1B26-42C3-93B6-2E7899E4CF32}"/>
              </a:ext>
            </a:extLst>
          </p:cNvPr>
          <p:cNvSpPr>
            <a:spLocks noGrp="1"/>
          </p:cNvSpPr>
          <p:nvPr>
            <p:ph sz="quarter" idx="11"/>
          </p:nvPr>
        </p:nvSpPr>
        <p:spPr>
          <a:xfrm>
            <a:off x="1468438" y="1431411"/>
            <a:ext cx="7360698" cy="868391"/>
          </a:xfrm>
        </p:spPr>
        <p:txBody>
          <a:bodyPr>
            <a:no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9">
            <a:extLst>
              <a:ext uri="{FF2B5EF4-FFF2-40B4-BE49-F238E27FC236}">
                <a16:creationId xmlns:a16="http://schemas.microsoft.com/office/drawing/2014/main" id="{E6244342-C1D9-4227-8B47-57B6CA01377C}"/>
              </a:ext>
            </a:extLst>
          </p:cNvPr>
          <p:cNvSpPr>
            <a:spLocks noGrp="1"/>
          </p:cNvSpPr>
          <p:nvPr>
            <p:ph sz="quarter" idx="12"/>
          </p:nvPr>
        </p:nvSpPr>
        <p:spPr>
          <a:xfrm>
            <a:off x="1468977" y="2493593"/>
            <a:ext cx="7360698" cy="910650"/>
          </a:xfrm>
        </p:spPr>
        <p:txBody>
          <a:bodyPr>
            <a:no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9">
            <a:extLst>
              <a:ext uri="{FF2B5EF4-FFF2-40B4-BE49-F238E27FC236}">
                <a16:creationId xmlns:a16="http://schemas.microsoft.com/office/drawing/2014/main" id="{01F6E980-5BB6-471D-B6EC-6D425B5F98D6}"/>
              </a:ext>
            </a:extLst>
          </p:cNvPr>
          <p:cNvSpPr>
            <a:spLocks noGrp="1"/>
          </p:cNvSpPr>
          <p:nvPr>
            <p:ph sz="quarter" idx="14"/>
          </p:nvPr>
        </p:nvSpPr>
        <p:spPr>
          <a:xfrm>
            <a:off x="1468977" y="3641809"/>
            <a:ext cx="7360698" cy="910650"/>
          </a:xfrm>
        </p:spPr>
        <p:txBody>
          <a:bodyPr>
            <a:no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9">
            <a:extLst>
              <a:ext uri="{FF2B5EF4-FFF2-40B4-BE49-F238E27FC236}">
                <a16:creationId xmlns:a16="http://schemas.microsoft.com/office/drawing/2014/main" id="{2E11CB34-0E21-41C4-8674-7D63F72A4A83}"/>
              </a:ext>
            </a:extLst>
          </p:cNvPr>
          <p:cNvSpPr>
            <a:spLocks noGrp="1"/>
          </p:cNvSpPr>
          <p:nvPr>
            <p:ph sz="quarter" idx="15"/>
          </p:nvPr>
        </p:nvSpPr>
        <p:spPr>
          <a:xfrm>
            <a:off x="1468977" y="4836223"/>
            <a:ext cx="7360698" cy="910650"/>
          </a:xfrm>
        </p:spPr>
        <p:txBody>
          <a:bodyPr>
            <a:no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36E5042-53FD-4F5F-981C-18E79650F947}"/>
              </a:ext>
            </a:extLst>
          </p:cNvPr>
          <p:cNvSpPr>
            <a:spLocks noGrp="1"/>
          </p:cNvSpPr>
          <p:nvPr>
            <p:ph sz="quarter" idx="16"/>
          </p:nvPr>
        </p:nvSpPr>
        <p:spPr>
          <a:xfrm>
            <a:off x="7143750" y="6353175"/>
            <a:ext cx="1866900" cy="369888"/>
          </a:xfrm>
        </p:spPr>
        <p:txBody>
          <a:bodyPr vert="horz" lIns="91440" tIns="45720" rIns="91440" bIns="45720" rtlCol="0">
            <a:noAutofit/>
          </a:bodyPr>
          <a:lstStyle>
            <a:lvl1pPr>
              <a:defRPr lang="en-US" sz="700" smtClean="0">
                <a:solidFill>
                  <a:schemeClr val="bg2">
                    <a:lumMod val="50000"/>
                  </a:schemeClr>
                </a:solidFill>
              </a:defRPr>
            </a:lvl1pPr>
            <a:lvl2pPr>
              <a:defRPr lang="en-US" smtClean="0"/>
            </a:lvl2pPr>
            <a:lvl3pPr>
              <a:defRPr lang="en-US" smtClean="0"/>
            </a:lvl3pPr>
            <a:lvl4pPr>
              <a:defRPr lang="en-US" smtClean="0"/>
            </a:lvl4pPr>
            <a:lvl5pPr>
              <a:defRPr lang="en-US"/>
            </a:lvl5pPr>
          </a:lstStyle>
          <a:p>
            <a:pPr marL="0" lvl="0" indent="0">
              <a:buNone/>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53B4049F-B6AF-49B6-8B57-FCEA6078D9E2}"/>
              </a:ext>
            </a:extLst>
          </p:cNvPr>
          <p:cNvPicPr>
            <a:picLocks noChangeAspect="1"/>
          </p:cNvPicPr>
          <p:nvPr userDrawn="1"/>
        </p:nvPicPr>
        <p:blipFill>
          <a:blip r:embed="rId2"/>
          <a:stretch>
            <a:fillRect/>
          </a:stretch>
        </p:blipFill>
        <p:spPr>
          <a:xfrm>
            <a:off x="383127" y="2498127"/>
            <a:ext cx="914032" cy="914032"/>
          </a:xfrm>
          <a:prstGeom prst="rect">
            <a:avLst/>
          </a:prstGeom>
        </p:spPr>
      </p:pic>
      <p:pic>
        <p:nvPicPr>
          <p:cNvPr id="12" name="Picture 11">
            <a:extLst>
              <a:ext uri="{FF2B5EF4-FFF2-40B4-BE49-F238E27FC236}">
                <a16:creationId xmlns:a16="http://schemas.microsoft.com/office/drawing/2014/main" id="{5FC95A11-2A62-4F5F-9972-A410B456AC2B}"/>
              </a:ext>
            </a:extLst>
          </p:cNvPr>
          <p:cNvPicPr>
            <a:picLocks noChangeAspect="1"/>
          </p:cNvPicPr>
          <p:nvPr userDrawn="1"/>
        </p:nvPicPr>
        <p:blipFill>
          <a:blip r:embed="rId3"/>
          <a:stretch>
            <a:fillRect/>
          </a:stretch>
        </p:blipFill>
        <p:spPr>
          <a:xfrm>
            <a:off x="396769" y="3665484"/>
            <a:ext cx="914032" cy="914032"/>
          </a:xfrm>
          <a:prstGeom prst="rect">
            <a:avLst/>
          </a:prstGeom>
        </p:spPr>
      </p:pic>
      <p:pic>
        <p:nvPicPr>
          <p:cNvPr id="15" name="Picture 14">
            <a:extLst>
              <a:ext uri="{FF2B5EF4-FFF2-40B4-BE49-F238E27FC236}">
                <a16:creationId xmlns:a16="http://schemas.microsoft.com/office/drawing/2014/main" id="{33276062-EF4A-4A81-900B-6746F0369BFF}"/>
              </a:ext>
            </a:extLst>
          </p:cNvPr>
          <p:cNvPicPr>
            <a:picLocks noChangeAspect="1"/>
          </p:cNvPicPr>
          <p:nvPr userDrawn="1"/>
        </p:nvPicPr>
        <p:blipFill>
          <a:blip r:embed="rId4"/>
          <a:stretch>
            <a:fillRect/>
          </a:stretch>
        </p:blipFill>
        <p:spPr>
          <a:xfrm>
            <a:off x="396769" y="4832841"/>
            <a:ext cx="914032" cy="914032"/>
          </a:xfrm>
          <a:prstGeom prst="rect">
            <a:avLst/>
          </a:prstGeom>
        </p:spPr>
      </p:pic>
      <p:pic>
        <p:nvPicPr>
          <p:cNvPr id="16" name="Picture 15">
            <a:extLst>
              <a:ext uri="{FF2B5EF4-FFF2-40B4-BE49-F238E27FC236}">
                <a16:creationId xmlns:a16="http://schemas.microsoft.com/office/drawing/2014/main" id="{5198A66E-B2D9-4F92-95B3-28BE78138415}"/>
              </a:ext>
            </a:extLst>
          </p:cNvPr>
          <p:cNvPicPr>
            <a:picLocks noChangeAspect="1"/>
          </p:cNvPicPr>
          <p:nvPr userDrawn="1"/>
        </p:nvPicPr>
        <p:blipFill>
          <a:blip r:embed="rId5"/>
          <a:stretch>
            <a:fillRect/>
          </a:stretch>
        </p:blipFill>
        <p:spPr>
          <a:xfrm>
            <a:off x="383127" y="1330770"/>
            <a:ext cx="914032" cy="914032"/>
          </a:xfrm>
          <a:prstGeom prst="rect">
            <a:avLst/>
          </a:prstGeom>
        </p:spPr>
      </p:pic>
    </p:spTree>
    <p:extLst>
      <p:ext uri="{BB962C8B-B14F-4D97-AF65-F5344CB8AC3E}">
        <p14:creationId xmlns:p14="http://schemas.microsoft.com/office/powerpoint/2010/main" val="947624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Option 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2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p:cNvSpPr/>
          <p:nvPr userDrawn="1"/>
        </p:nvSpPr>
        <p:spPr>
          <a:xfrm rot="5400000">
            <a:off x="460634" y="-460634"/>
            <a:ext cx="3222364" cy="4143632"/>
          </a:xfrm>
          <a:prstGeom prst="rtTriangle">
            <a:avLst/>
          </a:prstGeom>
          <a:solidFill>
            <a:srgbClr val="1BB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userDrawn="1"/>
        </p:nvSpPr>
        <p:spPr>
          <a:xfrm>
            <a:off x="0" y="3200400"/>
            <a:ext cx="3657602" cy="3657600"/>
          </a:xfrm>
          <a:prstGeom prst="rtTriangle">
            <a:avLst/>
          </a:prstGeom>
          <a:solidFill>
            <a:srgbClr val="64B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p:cNvSpPr/>
          <p:nvPr userDrawn="1"/>
        </p:nvSpPr>
        <p:spPr>
          <a:xfrm>
            <a:off x="799221" y="5432854"/>
            <a:ext cx="2875007" cy="142514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ctrTitle" hasCustomPrompt="1"/>
          </p:nvPr>
        </p:nvSpPr>
        <p:spPr>
          <a:xfrm>
            <a:off x="2265404" y="2675911"/>
            <a:ext cx="6194855" cy="1092907"/>
          </a:xfrm>
        </p:spPr>
        <p:txBody>
          <a:bodyPr anchor="b">
            <a:noAutofit/>
          </a:bodyPr>
          <a:lstStyle>
            <a:lvl1pPr algn="l">
              <a:defRPr sz="4000" b="1">
                <a:solidFill>
                  <a:schemeClr val="bg1"/>
                </a:solidFill>
                <a:latin typeface="Arial" charset="0"/>
                <a:ea typeface="Arial" charset="0"/>
                <a:cs typeface="Arial" charset="0"/>
              </a:defRPr>
            </a:lvl1pPr>
          </a:lstStyle>
          <a:p>
            <a:r>
              <a:rPr lang="en-US" dirty="0"/>
              <a:t>CLICK TO EDIT </a:t>
            </a:r>
            <a:br>
              <a:rPr lang="en-US" dirty="0"/>
            </a:br>
            <a:r>
              <a:rPr lang="en-US" dirty="0"/>
              <a:t>DIVIDER SLIDE STYLE</a:t>
            </a:r>
          </a:p>
        </p:txBody>
      </p:sp>
      <p:sp>
        <p:nvSpPr>
          <p:cNvPr id="21" name="Subtitle 2"/>
          <p:cNvSpPr>
            <a:spLocks noGrp="1"/>
          </p:cNvSpPr>
          <p:nvPr>
            <p:ph type="subTitle" idx="1"/>
          </p:nvPr>
        </p:nvSpPr>
        <p:spPr>
          <a:xfrm>
            <a:off x="2265404" y="3965134"/>
            <a:ext cx="6194855" cy="727182"/>
          </a:xfrm>
        </p:spPr>
        <p:txBody>
          <a:bodyPr>
            <a:normAutofit/>
          </a:bodyPr>
          <a:lstStyle>
            <a:lvl1pPr marL="0" indent="0" algn="l">
              <a:buNone/>
              <a:defRPr sz="2000" b="1">
                <a:solidFill>
                  <a:schemeClr val="bg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8771800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7750-E8D1-4343-9D73-A13515AFB5F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08A130-5163-E64F-B92D-FF35C5C08D05}"/>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16F2A5-2C01-BA49-B711-26C766E9D223}"/>
              </a:ext>
            </a:extLst>
          </p:cNvPr>
          <p:cNvSpPr>
            <a:spLocks noGrp="1"/>
          </p:cNvSpPr>
          <p:nvPr>
            <p:ph type="dt" sz="half" idx="10"/>
          </p:nvPr>
        </p:nvSpPr>
        <p:spPr>
          <a:xfrm>
            <a:off x="628650" y="6356350"/>
            <a:ext cx="2057400" cy="365125"/>
          </a:xfrm>
          <a:prstGeom prst="rect">
            <a:avLst/>
          </a:prstGeom>
        </p:spPr>
        <p:txBody>
          <a:bodyPr/>
          <a:lstStyle/>
          <a:p>
            <a:fld id="{CC6BBD21-B9C1-924F-B3EC-30C30A41496D}" type="datetimeFigureOut">
              <a:rPr lang="en-US" smtClean="0"/>
              <a:t>5/3/2021</a:t>
            </a:fld>
            <a:endParaRPr lang="en-US"/>
          </a:p>
        </p:txBody>
      </p:sp>
      <p:sp>
        <p:nvSpPr>
          <p:cNvPr id="5" name="Footer Placeholder 4">
            <a:extLst>
              <a:ext uri="{FF2B5EF4-FFF2-40B4-BE49-F238E27FC236}">
                <a16:creationId xmlns:a16="http://schemas.microsoft.com/office/drawing/2014/main" id="{860DC551-DBDB-8546-93FB-2BEF5F6B7EFF}"/>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7E7BD03-4F6A-904A-8DD0-091DEC00C3CF}"/>
              </a:ext>
            </a:extLst>
          </p:cNvPr>
          <p:cNvSpPr>
            <a:spLocks noGrp="1"/>
          </p:cNvSpPr>
          <p:nvPr>
            <p:ph type="sldNum" sz="quarter" idx="12"/>
          </p:nvPr>
        </p:nvSpPr>
        <p:spPr>
          <a:xfrm>
            <a:off x="6457950" y="6356350"/>
            <a:ext cx="2057400" cy="365125"/>
          </a:xfrm>
          <a:prstGeom prst="rect">
            <a:avLst/>
          </a:prstGeom>
        </p:spPr>
        <p:txBody>
          <a:bodyPr/>
          <a:lstStyle/>
          <a:p>
            <a:fld id="{DD1B1268-C395-A845-BB0D-670597D2B060}" type="slidenum">
              <a:rPr lang="en-US" smtClean="0"/>
              <a:t>‹#›</a:t>
            </a:fld>
            <a:endParaRPr lang="en-US"/>
          </a:p>
        </p:txBody>
      </p:sp>
    </p:spTree>
    <p:extLst>
      <p:ext uri="{BB962C8B-B14F-4D97-AF65-F5344CB8AC3E}">
        <p14:creationId xmlns:p14="http://schemas.microsoft.com/office/powerpoint/2010/main" val="6783268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B5501-A76C-1E46-B814-F1A32E14C9E6}"/>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579DE9-E50D-B54F-952E-1B6F22BFE032}"/>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7B21B-EFD0-6B4F-A0AF-23E887D228C4}"/>
              </a:ext>
            </a:extLst>
          </p:cNvPr>
          <p:cNvSpPr>
            <a:spLocks noGrp="1"/>
          </p:cNvSpPr>
          <p:nvPr>
            <p:ph type="dt" sz="half" idx="10"/>
          </p:nvPr>
        </p:nvSpPr>
        <p:spPr>
          <a:xfrm>
            <a:off x="628650" y="6356350"/>
            <a:ext cx="2057400" cy="365125"/>
          </a:xfrm>
          <a:prstGeom prst="rect">
            <a:avLst/>
          </a:prstGeom>
        </p:spPr>
        <p:txBody>
          <a:bodyPr/>
          <a:lstStyle/>
          <a:p>
            <a:fld id="{CC6BBD21-B9C1-924F-B3EC-30C30A41496D}" type="datetimeFigureOut">
              <a:rPr lang="en-US" smtClean="0"/>
              <a:t>5/3/2021</a:t>
            </a:fld>
            <a:endParaRPr lang="en-US"/>
          </a:p>
        </p:txBody>
      </p:sp>
      <p:sp>
        <p:nvSpPr>
          <p:cNvPr id="5" name="Footer Placeholder 4">
            <a:extLst>
              <a:ext uri="{FF2B5EF4-FFF2-40B4-BE49-F238E27FC236}">
                <a16:creationId xmlns:a16="http://schemas.microsoft.com/office/drawing/2014/main" id="{36425FA9-7969-2D41-AB90-DE542AD2643B}"/>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399BBF-0DE6-0040-9B5A-E7449E5262D6}"/>
              </a:ext>
            </a:extLst>
          </p:cNvPr>
          <p:cNvSpPr>
            <a:spLocks noGrp="1"/>
          </p:cNvSpPr>
          <p:nvPr>
            <p:ph type="sldNum" sz="quarter" idx="12"/>
          </p:nvPr>
        </p:nvSpPr>
        <p:spPr>
          <a:xfrm>
            <a:off x="6457950" y="6356350"/>
            <a:ext cx="2057400" cy="365125"/>
          </a:xfrm>
          <a:prstGeom prst="rect">
            <a:avLst/>
          </a:prstGeom>
        </p:spPr>
        <p:txBody>
          <a:bodyPr/>
          <a:lstStyle/>
          <a:p>
            <a:fld id="{DD1B1268-C395-A845-BB0D-670597D2B060}" type="slidenum">
              <a:rPr lang="en-US" smtClean="0"/>
              <a:t>‹#›</a:t>
            </a:fld>
            <a:endParaRPr lang="en-US"/>
          </a:p>
        </p:txBody>
      </p:sp>
    </p:spTree>
    <p:extLst>
      <p:ext uri="{BB962C8B-B14F-4D97-AF65-F5344CB8AC3E}">
        <p14:creationId xmlns:p14="http://schemas.microsoft.com/office/powerpoint/2010/main" val="1749626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D524-023B-7E44-9BD6-503488C7A510}"/>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D03B58-DFE0-1345-B474-EFE020FAE807}"/>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16B3FA-C001-E44C-8BBC-9CD53CEE14E5}"/>
              </a:ext>
            </a:extLst>
          </p:cNvPr>
          <p:cNvSpPr>
            <a:spLocks noGrp="1"/>
          </p:cNvSpPr>
          <p:nvPr>
            <p:ph type="dt" sz="half" idx="10"/>
          </p:nvPr>
        </p:nvSpPr>
        <p:spPr>
          <a:xfrm>
            <a:off x="628650" y="6356350"/>
            <a:ext cx="2057400" cy="365125"/>
          </a:xfrm>
          <a:prstGeom prst="rect">
            <a:avLst/>
          </a:prstGeom>
        </p:spPr>
        <p:txBody>
          <a:bodyPr/>
          <a:lstStyle/>
          <a:p>
            <a:fld id="{CC6BBD21-B9C1-924F-B3EC-30C30A41496D}" type="datetimeFigureOut">
              <a:rPr lang="en-US" smtClean="0"/>
              <a:t>5/3/2021</a:t>
            </a:fld>
            <a:endParaRPr lang="en-US"/>
          </a:p>
        </p:txBody>
      </p:sp>
      <p:sp>
        <p:nvSpPr>
          <p:cNvPr id="5" name="Footer Placeholder 4">
            <a:extLst>
              <a:ext uri="{FF2B5EF4-FFF2-40B4-BE49-F238E27FC236}">
                <a16:creationId xmlns:a16="http://schemas.microsoft.com/office/drawing/2014/main" id="{277705C7-5286-594C-9C1A-84287415F5E3}"/>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AC56BF-A51C-AD41-9432-7102E1EC9922}"/>
              </a:ext>
            </a:extLst>
          </p:cNvPr>
          <p:cNvSpPr>
            <a:spLocks noGrp="1"/>
          </p:cNvSpPr>
          <p:nvPr>
            <p:ph type="sldNum" sz="quarter" idx="12"/>
          </p:nvPr>
        </p:nvSpPr>
        <p:spPr>
          <a:xfrm>
            <a:off x="6457950" y="6356350"/>
            <a:ext cx="2057400" cy="365125"/>
          </a:xfrm>
          <a:prstGeom prst="rect">
            <a:avLst/>
          </a:prstGeom>
        </p:spPr>
        <p:txBody>
          <a:bodyPr/>
          <a:lstStyle/>
          <a:p>
            <a:fld id="{DD1B1268-C395-A845-BB0D-670597D2B060}" type="slidenum">
              <a:rPr lang="en-US" smtClean="0"/>
              <a:t>‹#›</a:t>
            </a:fld>
            <a:endParaRPr lang="en-US"/>
          </a:p>
        </p:txBody>
      </p:sp>
    </p:spTree>
    <p:extLst>
      <p:ext uri="{BB962C8B-B14F-4D97-AF65-F5344CB8AC3E}">
        <p14:creationId xmlns:p14="http://schemas.microsoft.com/office/powerpoint/2010/main" val="3656599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46AA2-9FF9-BA47-993B-888CD87C6BBE}"/>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9C7F39F-BDF0-414D-B64C-E5879B133DAC}"/>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B042D2-3E9A-7A47-868D-8574B2DD48D5}"/>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A90456-5578-5941-94C3-5FD2A648DB17}"/>
              </a:ext>
            </a:extLst>
          </p:cNvPr>
          <p:cNvSpPr>
            <a:spLocks noGrp="1"/>
          </p:cNvSpPr>
          <p:nvPr>
            <p:ph type="dt" sz="half" idx="10"/>
          </p:nvPr>
        </p:nvSpPr>
        <p:spPr>
          <a:xfrm>
            <a:off x="628650" y="6356350"/>
            <a:ext cx="2057400" cy="365125"/>
          </a:xfrm>
          <a:prstGeom prst="rect">
            <a:avLst/>
          </a:prstGeom>
        </p:spPr>
        <p:txBody>
          <a:bodyPr/>
          <a:lstStyle/>
          <a:p>
            <a:fld id="{CC6BBD21-B9C1-924F-B3EC-30C30A41496D}" type="datetimeFigureOut">
              <a:rPr lang="en-US" smtClean="0"/>
              <a:t>5/3/2021</a:t>
            </a:fld>
            <a:endParaRPr lang="en-US"/>
          </a:p>
        </p:txBody>
      </p:sp>
      <p:sp>
        <p:nvSpPr>
          <p:cNvPr id="6" name="Footer Placeholder 5">
            <a:extLst>
              <a:ext uri="{FF2B5EF4-FFF2-40B4-BE49-F238E27FC236}">
                <a16:creationId xmlns:a16="http://schemas.microsoft.com/office/drawing/2014/main" id="{0A6D4DC9-18EB-9741-BA61-5220DE161081}"/>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8DF4D2B-266A-BA49-B893-CEF80BDCE7F6}"/>
              </a:ext>
            </a:extLst>
          </p:cNvPr>
          <p:cNvSpPr>
            <a:spLocks noGrp="1"/>
          </p:cNvSpPr>
          <p:nvPr>
            <p:ph type="sldNum" sz="quarter" idx="12"/>
          </p:nvPr>
        </p:nvSpPr>
        <p:spPr>
          <a:xfrm>
            <a:off x="6457950" y="6356350"/>
            <a:ext cx="2057400" cy="365125"/>
          </a:xfrm>
          <a:prstGeom prst="rect">
            <a:avLst/>
          </a:prstGeom>
        </p:spPr>
        <p:txBody>
          <a:bodyPr/>
          <a:lstStyle/>
          <a:p>
            <a:fld id="{DD1B1268-C395-A845-BB0D-670597D2B060}" type="slidenum">
              <a:rPr lang="en-US" smtClean="0"/>
              <a:t>‹#›</a:t>
            </a:fld>
            <a:endParaRPr lang="en-US"/>
          </a:p>
        </p:txBody>
      </p:sp>
    </p:spTree>
    <p:extLst>
      <p:ext uri="{BB962C8B-B14F-4D97-AF65-F5344CB8AC3E}">
        <p14:creationId xmlns:p14="http://schemas.microsoft.com/office/powerpoint/2010/main" val="3308625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6159-82DF-5942-B1F7-5498957B4F68}"/>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A613CF2-8373-8F4C-8C6E-A83B32427E62}"/>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07AA74-6375-8143-ABE5-8F3DD220E7D3}"/>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CE15ED-33F3-2C46-A7EB-643FCACFE297}"/>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574C6-B8E3-2542-80D7-90A56066C43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692732-45B6-4D41-8703-E5E9CD9A755A}"/>
              </a:ext>
            </a:extLst>
          </p:cNvPr>
          <p:cNvSpPr>
            <a:spLocks noGrp="1"/>
          </p:cNvSpPr>
          <p:nvPr>
            <p:ph type="dt" sz="half" idx="10"/>
          </p:nvPr>
        </p:nvSpPr>
        <p:spPr>
          <a:xfrm>
            <a:off x="628650" y="6356350"/>
            <a:ext cx="2057400" cy="365125"/>
          </a:xfrm>
          <a:prstGeom prst="rect">
            <a:avLst/>
          </a:prstGeom>
        </p:spPr>
        <p:txBody>
          <a:bodyPr/>
          <a:lstStyle/>
          <a:p>
            <a:fld id="{CC6BBD21-B9C1-924F-B3EC-30C30A41496D}" type="datetimeFigureOut">
              <a:rPr lang="en-US" smtClean="0"/>
              <a:t>5/3/2021</a:t>
            </a:fld>
            <a:endParaRPr lang="en-US"/>
          </a:p>
        </p:txBody>
      </p:sp>
      <p:sp>
        <p:nvSpPr>
          <p:cNvPr id="8" name="Footer Placeholder 7">
            <a:extLst>
              <a:ext uri="{FF2B5EF4-FFF2-40B4-BE49-F238E27FC236}">
                <a16:creationId xmlns:a16="http://schemas.microsoft.com/office/drawing/2014/main" id="{5A51F265-34FE-8146-8501-A6E1CBA84929}"/>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6DCACBD-7282-3A4C-94AF-A03D318E1248}"/>
              </a:ext>
            </a:extLst>
          </p:cNvPr>
          <p:cNvSpPr>
            <a:spLocks noGrp="1"/>
          </p:cNvSpPr>
          <p:nvPr>
            <p:ph type="sldNum" sz="quarter" idx="12"/>
          </p:nvPr>
        </p:nvSpPr>
        <p:spPr>
          <a:xfrm>
            <a:off x="6457950" y="6356350"/>
            <a:ext cx="2057400" cy="365125"/>
          </a:xfrm>
          <a:prstGeom prst="rect">
            <a:avLst/>
          </a:prstGeom>
        </p:spPr>
        <p:txBody>
          <a:bodyPr/>
          <a:lstStyle/>
          <a:p>
            <a:fld id="{DD1B1268-C395-A845-BB0D-670597D2B060}" type="slidenum">
              <a:rPr lang="en-US" smtClean="0"/>
              <a:t>‹#›</a:t>
            </a:fld>
            <a:endParaRPr lang="en-US"/>
          </a:p>
        </p:txBody>
      </p:sp>
    </p:spTree>
    <p:extLst>
      <p:ext uri="{BB962C8B-B14F-4D97-AF65-F5344CB8AC3E}">
        <p14:creationId xmlns:p14="http://schemas.microsoft.com/office/powerpoint/2010/main" val="552719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9FAAE-BB41-FB44-85B5-2E88A4EEF33E}"/>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83E2798-4E85-C74B-A330-B3C12A9D6DC7}"/>
              </a:ext>
            </a:extLst>
          </p:cNvPr>
          <p:cNvSpPr>
            <a:spLocks noGrp="1"/>
          </p:cNvSpPr>
          <p:nvPr>
            <p:ph type="dt" sz="half" idx="10"/>
          </p:nvPr>
        </p:nvSpPr>
        <p:spPr>
          <a:xfrm>
            <a:off x="628650" y="6356350"/>
            <a:ext cx="2057400" cy="365125"/>
          </a:xfrm>
          <a:prstGeom prst="rect">
            <a:avLst/>
          </a:prstGeom>
        </p:spPr>
        <p:txBody>
          <a:bodyPr/>
          <a:lstStyle/>
          <a:p>
            <a:fld id="{CC6BBD21-B9C1-924F-B3EC-30C30A41496D}" type="datetimeFigureOut">
              <a:rPr lang="en-US" smtClean="0"/>
              <a:t>5/3/2021</a:t>
            </a:fld>
            <a:endParaRPr lang="en-US"/>
          </a:p>
        </p:txBody>
      </p:sp>
      <p:sp>
        <p:nvSpPr>
          <p:cNvPr id="4" name="Footer Placeholder 3">
            <a:extLst>
              <a:ext uri="{FF2B5EF4-FFF2-40B4-BE49-F238E27FC236}">
                <a16:creationId xmlns:a16="http://schemas.microsoft.com/office/drawing/2014/main" id="{69C5DA98-84A9-6E4A-A161-C47BC070EAE7}"/>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21A71C5-8F81-D143-A79A-0350F5B4B1D9}"/>
              </a:ext>
            </a:extLst>
          </p:cNvPr>
          <p:cNvSpPr>
            <a:spLocks noGrp="1"/>
          </p:cNvSpPr>
          <p:nvPr>
            <p:ph type="sldNum" sz="quarter" idx="12"/>
          </p:nvPr>
        </p:nvSpPr>
        <p:spPr>
          <a:xfrm>
            <a:off x="6457950" y="6356350"/>
            <a:ext cx="2057400" cy="365125"/>
          </a:xfrm>
          <a:prstGeom prst="rect">
            <a:avLst/>
          </a:prstGeom>
        </p:spPr>
        <p:txBody>
          <a:bodyPr/>
          <a:lstStyle/>
          <a:p>
            <a:fld id="{DD1B1268-C395-A845-BB0D-670597D2B060}" type="slidenum">
              <a:rPr lang="en-US" smtClean="0"/>
              <a:t>‹#›</a:t>
            </a:fld>
            <a:endParaRPr lang="en-US"/>
          </a:p>
        </p:txBody>
      </p:sp>
    </p:spTree>
    <p:extLst>
      <p:ext uri="{BB962C8B-B14F-4D97-AF65-F5344CB8AC3E}">
        <p14:creationId xmlns:p14="http://schemas.microsoft.com/office/powerpoint/2010/main" val="3259157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B8EEA-DAFF-D845-8682-24B1C8A526A8}"/>
              </a:ext>
            </a:extLst>
          </p:cNvPr>
          <p:cNvSpPr>
            <a:spLocks noGrp="1"/>
          </p:cNvSpPr>
          <p:nvPr>
            <p:ph type="dt" sz="half" idx="10"/>
          </p:nvPr>
        </p:nvSpPr>
        <p:spPr>
          <a:xfrm>
            <a:off x="628650" y="6356350"/>
            <a:ext cx="2057400" cy="365125"/>
          </a:xfrm>
          <a:prstGeom prst="rect">
            <a:avLst/>
          </a:prstGeom>
        </p:spPr>
        <p:txBody>
          <a:bodyPr/>
          <a:lstStyle/>
          <a:p>
            <a:fld id="{CC6BBD21-B9C1-924F-B3EC-30C30A41496D}" type="datetimeFigureOut">
              <a:rPr lang="en-US" smtClean="0"/>
              <a:t>5/3/2021</a:t>
            </a:fld>
            <a:endParaRPr lang="en-US"/>
          </a:p>
        </p:txBody>
      </p:sp>
      <p:sp>
        <p:nvSpPr>
          <p:cNvPr id="3" name="Footer Placeholder 2">
            <a:extLst>
              <a:ext uri="{FF2B5EF4-FFF2-40B4-BE49-F238E27FC236}">
                <a16:creationId xmlns:a16="http://schemas.microsoft.com/office/drawing/2014/main" id="{CB9863B7-0B3E-284D-AF7F-FFB30A2CBCE0}"/>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6E8E768-9E4C-1E44-9706-FEB9B9EF5DBC}"/>
              </a:ext>
            </a:extLst>
          </p:cNvPr>
          <p:cNvSpPr>
            <a:spLocks noGrp="1"/>
          </p:cNvSpPr>
          <p:nvPr>
            <p:ph type="sldNum" sz="quarter" idx="12"/>
          </p:nvPr>
        </p:nvSpPr>
        <p:spPr>
          <a:xfrm>
            <a:off x="6457950" y="6356350"/>
            <a:ext cx="2057400" cy="365125"/>
          </a:xfrm>
          <a:prstGeom prst="rect">
            <a:avLst/>
          </a:prstGeom>
        </p:spPr>
        <p:txBody>
          <a:bodyPr/>
          <a:lstStyle/>
          <a:p>
            <a:fld id="{DD1B1268-C395-A845-BB0D-670597D2B060}" type="slidenum">
              <a:rPr lang="en-US" smtClean="0"/>
              <a:t>‹#›</a:t>
            </a:fld>
            <a:endParaRPr lang="en-US"/>
          </a:p>
        </p:txBody>
      </p:sp>
    </p:spTree>
    <p:extLst>
      <p:ext uri="{BB962C8B-B14F-4D97-AF65-F5344CB8AC3E}">
        <p14:creationId xmlns:p14="http://schemas.microsoft.com/office/powerpoint/2010/main" val="8002387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B5AE-E602-394D-A7B4-13FD57AF091B}"/>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54FBDC-EFF3-4D47-84E3-FF86ADB96968}"/>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475E8D-3845-C346-805C-8A3038EB7C15}"/>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FBDF4A-F27A-3445-B5B1-F88CFB46C571}"/>
              </a:ext>
            </a:extLst>
          </p:cNvPr>
          <p:cNvSpPr>
            <a:spLocks noGrp="1"/>
          </p:cNvSpPr>
          <p:nvPr>
            <p:ph type="dt" sz="half" idx="10"/>
          </p:nvPr>
        </p:nvSpPr>
        <p:spPr>
          <a:xfrm>
            <a:off x="628650" y="6356350"/>
            <a:ext cx="2057400" cy="365125"/>
          </a:xfrm>
          <a:prstGeom prst="rect">
            <a:avLst/>
          </a:prstGeom>
        </p:spPr>
        <p:txBody>
          <a:bodyPr/>
          <a:lstStyle/>
          <a:p>
            <a:fld id="{CC6BBD21-B9C1-924F-B3EC-30C30A41496D}" type="datetimeFigureOut">
              <a:rPr lang="en-US" smtClean="0"/>
              <a:t>5/3/2021</a:t>
            </a:fld>
            <a:endParaRPr lang="en-US"/>
          </a:p>
        </p:txBody>
      </p:sp>
      <p:sp>
        <p:nvSpPr>
          <p:cNvPr id="6" name="Footer Placeholder 5">
            <a:extLst>
              <a:ext uri="{FF2B5EF4-FFF2-40B4-BE49-F238E27FC236}">
                <a16:creationId xmlns:a16="http://schemas.microsoft.com/office/drawing/2014/main" id="{372E96E7-BE14-1D4B-8E24-602B02BE19E4}"/>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015FC7-1AE0-6849-892F-3A30F05AD932}"/>
              </a:ext>
            </a:extLst>
          </p:cNvPr>
          <p:cNvSpPr>
            <a:spLocks noGrp="1"/>
          </p:cNvSpPr>
          <p:nvPr>
            <p:ph type="sldNum" sz="quarter" idx="12"/>
          </p:nvPr>
        </p:nvSpPr>
        <p:spPr>
          <a:xfrm>
            <a:off x="6457950" y="6356350"/>
            <a:ext cx="2057400" cy="365125"/>
          </a:xfrm>
          <a:prstGeom prst="rect">
            <a:avLst/>
          </a:prstGeom>
        </p:spPr>
        <p:txBody>
          <a:bodyPr/>
          <a:lstStyle/>
          <a:p>
            <a:fld id="{DD1B1268-C395-A845-BB0D-670597D2B060}" type="slidenum">
              <a:rPr lang="en-US" smtClean="0"/>
              <a:t>‹#›</a:t>
            </a:fld>
            <a:endParaRPr lang="en-US"/>
          </a:p>
        </p:txBody>
      </p:sp>
    </p:spTree>
    <p:extLst>
      <p:ext uri="{BB962C8B-B14F-4D97-AF65-F5344CB8AC3E}">
        <p14:creationId xmlns:p14="http://schemas.microsoft.com/office/powerpoint/2010/main" val="732692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1009-EB72-0A4A-88CD-4D6DD19F062D}"/>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9F6C63-F214-234C-8915-4E66276EA87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1EC601-AEB7-FC47-AF85-577539D609B0}"/>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25B549-3A58-314C-9EF4-ED2DD4B46CDC}"/>
              </a:ext>
            </a:extLst>
          </p:cNvPr>
          <p:cNvSpPr>
            <a:spLocks noGrp="1"/>
          </p:cNvSpPr>
          <p:nvPr>
            <p:ph type="dt" sz="half" idx="10"/>
          </p:nvPr>
        </p:nvSpPr>
        <p:spPr>
          <a:xfrm>
            <a:off x="628650" y="6356350"/>
            <a:ext cx="2057400" cy="365125"/>
          </a:xfrm>
          <a:prstGeom prst="rect">
            <a:avLst/>
          </a:prstGeom>
        </p:spPr>
        <p:txBody>
          <a:bodyPr/>
          <a:lstStyle/>
          <a:p>
            <a:fld id="{CC6BBD21-B9C1-924F-B3EC-30C30A41496D}" type="datetimeFigureOut">
              <a:rPr lang="en-US" smtClean="0"/>
              <a:t>5/3/2021</a:t>
            </a:fld>
            <a:endParaRPr lang="en-US"/>
          </a:p>
        </p:txBody>
      </p:sp>
      <p:sp>
        <p:nvSpPr>
          <p:cNvPr id="6" name="Footer Placeholder 5">
            <a:extLst>
              <a:ext uri="{FF2B5EF4-FFF2-40B4-BE49-F238E27FC236}">
                <a16:creationId xmlns:a16="http://schemas.microsoft.com/office/drawing/2014/main" id="{BD9BE785-F338-9440-B163-A704C846244B}"/>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81A45DC-1A16-E945-97AB-F8C4E7860DB4}"/>
              </a:ext>
            </a:extLst>
          </p:cNvPr>
          <p:cNvSpPr>
            <a:spLocks noGrp="1"/>
          </p:cNvSpPr>
          <p:nvPr>
            <p:ph type="sldNum" sz="quarter" idx="12"/>
          </p:nvPr>
        </p:nvSpPr>
        <p:spPr>
          <a:xfrm>
            <a:off x="6457950" y="6356350"/>
            <a:ext cx="2057400" cy="365125"/>
          </a:xfrm>
          <a:prstGeom prst="rect">
            <a:avLst/>
          </a:prstGeom>
        </p:spPr>
        <p:txBody>
          <a:bodyPr/>
          <a:lstStyle/>
          <a:p>
            <a:fld id="{DD1B1268-C395-A845-BB0D-670597D2B060}" type="slidenum">
              <a:rPr lang="en-US" smtClean="0"/>
              <a:t>‹#›</a:t>
            </a:fld>
            <a:endParaRPr lang="en-US"/>
          </a:p>
        </p:txBody>
      </p:sp>
    </p:spTree>
    <p:extLst>
      <p:ext uri="{BB962C8B-B14F-4D97-AF65-F5344CB8AC3E}">
        <p14:creationId xmlns:p14="http://schemas.microsoft.com/office/powerpoint/2010/main" val="26349133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DCC1-531D-9141-B773-2CAFCF9DD233}"/>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824106-135E-CC45-8E60-6324F2BB255A}"/>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87785-1D63-1145-82DD-CEE08DA57A82}"/>
              </a:ext>
            </a:extLst>
          </p:cNvPr>
          <p:cNvSpPr>
            <a:spLocks noGrp="1"/>
          </p:cNvSpPr>
          <p:nvPr>
            <p:ph type="dt" sz="half" idx="10"/>
          </p:nvPr>
        </p:nvSpPr>
        <p:spPr>
          <a:xfrm>
            <a:off x="628650" y="6356350"/>
            <a:ext cx="2057400" cy="365125"/>
          </a:xfrm>
          <a:prstGeom prst="rect">
            <a:avLst/>
          </a:prstGeom>
        </p:spPr>
        <p:txBody>
          <a:bodyPr/>
          <a:lstStyle/>
          <a:p>
            <a:fld id="{CC6BBD21-B9C1-924F-B3EC-30C30A41496D}" type="datetimeFigureOut">
              <a:rPr lang="en-US" smtClean="0"/>
              <a:t>5/3/2021</a:t>
            </a:fld>
            <a:endParaRPr lang="en-US"/>
          </a:p>
        </p:txBody>
      </p:sp>
      <p:sp>
        <p:nvSpPr>
          <p:cNvPr id="5" name="Footer Placeholder 4">
            <a:extLst>
              <a:ext uri="{FF2B5EF4-FFF2-40B4-BE49-F238E27FC236}">
                <a16:creationId xmlns:a16="http://schemas.microsoft.com/office/drawing/2014/main" id="{647C7A15-CA79-DF48-8C6E-0BABBCBEB0E5}"/>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65E33A-A81F-7848-ACD8-CB924024005B}"/>
              </a:ext>
            </a:extLst>
          </p:cNvPr>
          <p:cNvSpPr>
            <a:spLocks noGrp="1"/>
          </p:cNvSpPr>
          <p:nvPr>
            <p:ph type="sldNum" sz="quarter" idx="12"/>
          </p:nvPr>
        </p:nvSpPr>
        <p:spPr>
          <a:xfrm>
            <a:off x="6457950" y="6356350"/>
            <a:ext cx="2057400" cy="365125"/>
          </a:xfrm>
          <a:prstGeom prst="rect">
            <a:avLst/>
          </a:prstGeom>
        </p:spPr>
        <p:txBody>
          <a:bodyPr/>
          <a:lstStyle/>
          <a:p>
            <a:fld id="{DD1B1268-C395-A845-BB0D-670597D2B060}" type="slidenum">
              <a:rPr lang="en-US" smtClean="0"/>
              <a:t>‹#›</a:t>
            </a:fld>
            <a:endParaRPr lang="en-US"/>
          </a:p>
        </p:txBody>
      </p:sp>
    </p:spTree>
    <p:extLst>
      <p:ext uri="{BB962C8B-B14F-4D97-AF65-F5344CB8AC3E}">
        <p14:creationId xmlns:p14="http://schemas.microsoft.com/office/powerpoint/2010/main" val="266363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 and Verticle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65155"/>
          </a:xfrm>
          <a:prstGeom prst="rect">
            <a:avLst/>
          </a:prstGeom>
        </p:spPr>
      </p:pic>
      <p:sp>
        <p:nvSpPr>
          <p:cNvPr id="12" name="Picture Placeholder 17"/>
          <p:cNvSpPr>
            <a:spLocks noGrp="1"/>
          </p:cNvSpPr>
          <p:nvPr>
            <p:ph type="pic" sz="quarter" idx="12" hasCustomPrompt="1"/>
          </p:nvPr>
        </p:nvSpPr>
        <p:spPr>
          <a:xfrm>
            <a:off x="5511800" y="755226"/>
            <a:ext cx="3632200" cy="6102774"/>
          </a:xfrm>
        </p:spPr>
        <p:txBody>
          <a:bodyPr/>
          <a:lstStyle/>
          <a:p>
            <a:r>
              <a:rPr lang="en-US"/>
              <a:t>Click icon to add photo</a:t>
            </a:r>
          </a:p>
        </p:txBody>
      </p:sp>
      <p:sp>
        <p:nvSpPr>
          <p:cNvPr id="15" name="Text Placeholder 13"/>
          <p:cNvSpPr>
            <a:spLocks noGrp="1"/>
          </p:cNvSpPr>
          <p:nvPr>
            <p:ph type="body" sz="quarter" idx="11" hasCustomPrompt="1"/>
          </p:nvPr>
        </p:nvSpPr>
        <p:spPr>
          <a:xfrm>
            <a:off x="387052" y="1175003"/>
            <a:ext cx="4794548" cy="661030"/>
          </a:xfrm>
        </p:spPr>
        <p:txBody>
          <a:bodyPr anchor="ctr" anchorCtr="0">
            <a:noAutofit/>
          </a:bodyPr>
          <a:lstStyle>
            <a:lvl1pPr marL="0" marR="0" indent="0" algn="l" defTabSz="685800" rtl="0" eaLnBrk="1" fontAlgn="auto" latinLnBrk="0" hangingPunct="1">
              <a:lnSpc>
                <a:spcPct val="90000"/>
              </a:lnSpc>
              <a:spcBef>
                <a:spcPts val="750"/>
              </a:spcBef>
              <a:spcAft>
                <a:spcPts val="0"/>
              </a:spcAft>
              <a:buClr>
                <a:srgbClr val="19A187"/>
              </a:buClr>
              <a:buSzTx/>
              <a:buFont typeface="Arial"/>
              <a:buNone/>
              <a:tabLst/>
              <a:defRPr sz="2200" b="1" baseline="0">
                <a:solidFill>
                  <a:srgbClr val="64B144"/>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This is Where The </a:t>
            </a:r>
            <a:br>
              <a:rPr lang="en-US" dirty="0"/>
            </a:br>
            <a:r>
              <a:rPr lang="en-US" dirty="0"/>
              <a:t>Headline Goes</a:t>
            </a:r>
          </a:p>
        </p:txBody>
      </p:sp>
      <p:sp>
        <p:nvSpPr>
          <p:cNvPr id="16" name="Text Placeholder 13"/>
          <p:cNvSpPr>
            <a:spLocks noGrp="1"/>
          </p:cNvSpPr>
          <p:nvPr>
            <p:ph type="body" sz="quarter" idx="14" hasCustomPrompt="1"/>
          </p:nvPr>
        </p:nvSpPr>
        <p:spPr>
          <a:xfrm>
            <a:off x="383127" y="104298"/>
            <a:ext cx="6944773" cy="546629"/>
          </a:xfrm>
        </p:spPr>
        <p:txBody>
          <a:bodyPr anchor="ctr" anchorCtr="0">
            <a:normAutofit/>
          </a:bodyPr>
          <a:lstStyle>
            <a:lvl1pPr marL="0" indent="0">
              <a:buNone/>
              <a:defRPr sz="2400" b="1" baseline="0">
                <a:solidFill>
                  <a:schemeClr val="bg1"/>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Section Title</a:t>
            </a:r>
          </a:p>
        </p:txBody>
      </p:sp>
      <p:sp>
        <p:nvSpPr>
          <p:cNvPr id="3" name="Text Placeholder 2"/>
          <p:cNvSpPr>
            <a:spLocks noGrp="1"/>
          </p:cNvSpPr>
          <p:nvPr>
            <p:ph type="body" sz="quarter" idx="16"/>
          </p:nvPr>
        </p:nvSpPr>
        <p:spPr>
          <a:xfrm>
            <a:off x="387350" y="2044439"/>
            <a:ext cx="4794250" cy="43937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36818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39E765-FA35-DB43-AF90-CD081176BEEF}"/>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361A22-94A3-1147-8AC5-B161B635C817}"/>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20B1-780F-A941-8543-CB25F026D78B}"/>
              </a:ext>
            </a:extLst>
          </p:cNvPr>
          <p:cNvSpPr>
            <a:spLocks noGrp="1"/>
          </p:cNvSpPr>
          <p:nvPr>
            <p:ph type="dt" sz="half" idx="10"/>
          </p:nvPr>
        </p:nvSpPr>
        <p:spPr>
          <a:xfrm>
            <a:off x="628650" y="6356350"/>
            <a:ext cx="2057400" cy="365125"/>
          </a:xfrm>
          <a:prstGeom prst="rect">
            <a:avLst/>
          </a:prstGeom>
        </p:spPr>
        <p:txBody>
          <a:bodyPr/>
          <a:lstStyle/>
          <a:p>
            <a:fld id="{CC6BBD21-B9C1-924F-B3EC-30C30A41496D}" type="datetimeFigureOut">
              <a:rPr lang="en-US" smtClean="0"/>
              <a:t>5/3/2021</a:t>
            </a:fld>
            <a:endParaRPr lang="en-US"/>
          </a:p>
        </p:txBody>
      </p:sp>
      <p:sp>
        <p:nvSpPr>
          <p:cNvPr id="5" name="Footer Placeholder 4">
            <a:extLst>
              <a:ext uri="{FF2B5EF4-FFF2-40B4-BE49-F238E27FC236}">
                <a16:creationId xmlns:a16="http://schemas.microsoft.com/office/drawing/2014/main" id="{83611F4B-4AFC-4543-8725-F0E3CF153E03}"/>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CA83F8-308B-7A4A-AC51-2103871B3C87}"/>
              </a:ext>
            </a:extLst>
          </p:cNvPr>
          <p:cNvSpPr>
            <a:spLocks noGrp="1"/>
          </p:cNvSpPr>
          <p:nvPr>
            <p:ph type="sldNum" sz="quarter" idx="12"/>
          </p:nvPr>
        </p:nvSpPr>
        <p:spPr>
          <a:xfrm>
            <a:off x="6457950" y="6356350"/>
            <a:ext cx="2057400" cy="365125"/>
          </a:xfrm>
          <a:prstGeom prst="rect">
            <a:avLst/>
          </a:prstGeom>
        </p:spPr>
        <p:txBody>
          <a:bodyPr/>
          <a:lstStyle/>
          <a:p>
            <a:fld id="{DD1B1268-C395-A845-BB0D-670597D2B060}" type="slidenum">
              <a:rPr lang="en-US" smtClean="0"/>
              <a:t>‹#›</a:t>
            </a:fld>
            <a:endParaRPr lang="en-US"/>
          </a:p>
        </p:txBody>
      </p:sp>
    </p:spTree>
    <p:extLst>
      <p:ext uri="{BB962C8B-B14F-4D97-AF65-F5344CB8AC3E}">
        <p14:creationId xmlns:p14="http://schemas.microsoft.com/office/powerpoint/2010/main" val="295342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and Horizontal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B7541B-125A-E743-9274-44D50C0AF630}"/>
              </a:ext>
            </a:extLst>
          </p:cNvPr>
          <p:cNvSpPr/>
          <p:nvPr userDrawn="1"/>
        </p:nvSpPr>
        <p:spPr>
          <a:xfrm>
            <a:off x="0" y="135436"/>
            <a:ext cx="9144000" cy="765155"/>
          </a:xfrm>
          <a:prstGeom prst="rect">
            <a:avLst/>
          </a:prstGeom>
          <a:solidFill>
            <a:srgbClr val="1E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016D165-9FE4-4F40-9D98-236E309CB67D}"/>
              </a:ext>
            </a:extLst>
          </p:cNvPr>
          <p:cNvSpPr/>
          <p:nvPr userDrawn="1"/>
        </p:nvSpPr>
        <p:spPr>
          <a:xfrm>
            <a:off x="0" y="-29817"/>
            <a:ext cx="9144000" cy="765155"/>
          </a:xfrm>
          <a:prstGeom prst="rect">
            <a:avLst/>
          </a:prstGeom>
          <a:solidFill>
            <a:srgbClr val="1D5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99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85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65155"/>
          </a:xfrm>
          <a:prstGeom prst="rect">
            <a:avLst/>
          </a:prstGeom>
        </p:spPr>
      </p:pic>
      <p:sp>
        <p:nvSpPr>
          <p:cNvPr id="6" name="Picture Placeholder 17"/>
          <p:cNvSpPr>
            <a:spLocks noGrp="1"/>
          </p:cNvSpPr>
          <p:nvPr>
            <p:ph type="pic" sz="quarter" idx="12" hasCustomPrompt="1"/>
          </p:nvPr>
        </p:nvSpPr>
        <p:spPr>
          <a:xfrm>
            <a:off x="47501" y="765155"/>
            <a:ext cx="9144000" cy="4165910"/>
          </a:xfrm>
        </p:spPr>
        <p:txBody>
          <a:bodyPr/>
          <a:lstStyle>
            <a:lvl1pPr marL="171450" marR="0" indent="-171450" algn="l" defTabSz="685800" rtl="0" eaLnBrk="1" fontAlgn="auto" latinLnBrk="0" hangingPunct="1">
              <a:lnSpc>
                <a:spcPct val="90000"/>
              </a:lnSpc>
              <a:spcBef>
                <a:spcPts val="750"/>
              </a:spcBef>
              <a:spcAft>
                <a:spcPts val="0"/>
              </a:spcAft>
              <a:buClr>
                <a:srgbClr val="19A187"/>
              </a:buClr>
              <a:buSzTx/>
              <a:buFont typeface="Arial"/>
              <a:buChar char="•"/>
              <a:tabLst/>
              <a:defRPr/>
            </a:lvl1pPr>
          </a:lstStyle>
          <a:p>
            <a:r>
              <a:rPr lang="en-US"/>
              <a:t>Click icon to add photo</a:t>
            </a:r>
          </a:p>
        </p:txBody>
      </p:sp>
      <p:sp>
        <p:nvSpPr>
          <p:cNvPr id="7" name="Text Placeholder 19"/>
          <p:cNvSpPr>
            <a:spLocks noGrp="1"/>
          </p:cNvSpPr>
          <p:nvPr>
            <p:ph type="body" sz="quarter" idx="13" hasCustomPrompt="1"/>
          </p:nvPr>
        </p:nvSpPr>
        <p:spPr>
          <a:xfrm>
            <a:off x="387051" y="5266622"/>
            <a:ext cx="8369898" cy="1225618"/>
          </a:xfrm>
        </p:spPr>
        <p:txBody>
          <a:bodyPr>
            <a:normAutofit/>
          </a:bodyPr>
          <a:lstStyle>
            <a:lvl1pPr marL="0" indent="0">
              <a:buFont typeface="Arial" charset="0"/>
              <a:buNone/>
              <a:defRPr sz="1600" b="1"/>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Copy goes here </a:t>
            </a:r>
          </a:p>
        </p:txBody>
      </p:sp>
      <p:sp>
        <p:nvSpPr>
          <p:cNvPr id="12" name="Text Placeholder 13"/>
          <p:cNvSpPr>
            <a:spLocks noGrp="1"/>
          </p:cNvSpPr>
          <p:nvPr>
            <p:ph type="body" sz="quarter" idx="14" hasCustomPrompt="1"/>
          </p:nvPr>
        </p:nvSpPr>
        <p:spPr>
          <a:xfrm>
            <a:off x="383127" y="104298"/>
            <a:ext cx="6944773" cy="546629"/>
          </a:xfrm>
        </p:spPr>
        <p:txBody>
          <a:bodyPr anchor="ctr" anchorCtr="0">
            <a:normAutofit/>
          </a:bodyPr>
          <a:lstStyle>
            <a:lvl1pPr marL="0" indent="0">
              <a:buNone/>
              <a:defRPr sz="2400" b="1" baseline="0">
                <a:solidFill>
                  <a:schemeClr val="bg1"/>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Section Title</a:t>
            </a:r>
          </a:p>
        </p:txBody>
      </p:sp>
    </p:spTree>
    <p:extLst>
      <p:ext uri="{BB962C8B-B14F-4D97-AF65-F5344CB8AC3E}">
        <p14:creationId xmlns:p14="http://schemas.microsoft.com/office/powerpoint/2010/main" val="319759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and Graph/Chart_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472"/>
            <a:ext cx="9144000" cy="765155"/>
          </a:xfrm>
          <a:prstGeom prst="rect">
            <a:avLst/>
          </a:prstGeom>
        </p:spPr>
      </p:pic>
      <p:sp>
        <p:nvSpPr>
          <p:cNvPr id="10" name="Text Placeholder 19"/>
          <p:cNvSpPr>
            <a:spLocks noGrp="1"/>
          </p:cNvSpPr>
          <p:nvPr>
            <p:ph type="body" sz="quarter" idx="14" hasCustomPrompt="1"/>
          </p:nvPr>
        </p:nvSpPr>
        <p:spPr>
          <a:xfrm>
            <a:off x="387567" y="6059977"/>
            <a:ext cx="3986726" cy="207819"/>
          </a:xfrm>
        </p:spPr>
        <p:txBody>
          <a:bodyPr>
            <a:noAutofit/>
          </a:bodyPr>
          <a:lstStyle>
            <a:lvl1pPr marL="0" indent="0">
              <a:buNone/>
              <a:defRPr sz="1000" b="1">
                <a:solidFill>
                  <a:schemeClr val="bg2">
                    <a:lumMod val="50000"/>
                  </a:schemeClr>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Footnotes</a:t>
            </a:r>
          </a:p>
        </p:txBody>
      </p:sp>
      <p:sp>
        <p:nvSpPr>
          <p:cNvPr id="11" name="Text Placeholder 19"/>
          <p:cNvSpPr>
            <a:spLocks noGrp="1"/>
          </p:cNvSpPr>
          <p:nvPr>
            <p:ph type="body" sz="quarter" idx="15" hasCustomPrompt="1"/>
          </p:nvPr>
        </p:nvSpPr>
        <p:spPr>
          <a:xfrm>
            <a:off x="387566" y="6284422"/>
            <a:ext cx="8229384" cy="353223"/>
          </a:xfrm>
        </p:spPr>
        <p:txBody>
          <a:bodyPr anchor="ctr" anchorCtr="0">
            <a:noAutofit/>
          </a:bodyPr>
          <a:lstStyle>
            <a:lvl1pPr marL="0" indent="0">
              <a:buNone/>
              <a:defRPr sz="800" baseline="0">
                <a:solidFill>
                  <a:schemeClr val="bg2">
                    <a:lumMod val="50000"/>
                  </a:schemeClr>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This is where the references go. </a:t>
            </a:r>
          </a:p>
        </p:txBody>
      </p:sp>
      <p:cxnSp>
        <p:nvCxnSpPr>
          <p:cNvPr id="13" name="Straight Connector 12"/>
          <p:cNvCxnSpPr/>
          <p:nvPr userDrawn="1"/>
        </p:nvCxnSpPr>
        <p:spPr>
          <a:xfrm>
            <a:off x="387052" y="5955806"/>
            <a:ext cx="822989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16"/>
          <p:cNvSpPr>
            <a:spLocks noGrp="1"/>
          </p:cNvSpPr>
          <p:nvPr>
            <p:ph sz="quarter" idx="16" hasCustomPrompt="1"/>
          </p:nvPr>
        </p:nvSpPr>
        <p:spPr>
          <a:xfrm>
            <a:off x="1547566" y="971229"/>
            <a:ext cx="5960226" cy="2908997"/>
          </a:xfrm>
        </p:spPr>
        <p:txBody>
          <a:bodyPr/>
          <a:lstStyle>
            <a:lvl1pPr marL="342900" indent="-342900">
              <a:buFont typeface="Arial" charset="0"/>
              <a:buChar char="•"/>
              <a:defRPr baseline="0"/>
            </a:lvl1pPr>
          </a:lstStyle>
          <a:p>
            <a:pPr lvl="0"/>
            <a:r>
              <a:rPr lang="en-US" dirty="0"/>
              <a:t>Click icon to add graph or chart</a:t>
            </a:r>
          </a:p>
        </p:txBody>
      </p:sp>
      <p:sp>
        <p:nvSpPr>
          <p:cNvPr id="19" name="Text Placeholder 13"/>
          <p:cNvSpPr>
            <a:spLocks noGrp="1"/>
          </p:cNvSpPr>
          <p:nvPr>
            <p:ph type="body" sz="quarter" idx="11" hasCustomPrompt="1"/>
          </p:nvPr>
        </p:nvSpPr>
        <p:spPr>
          <a:xfrm>
            <a:off x="349773" y="4100772"/>
            <a:ext cx="8267178" cy="466806"/>
          </a:xfrm>
        </p:spPr>
        <p:txBody>
          <a:bodyPr anchor="ctr" anchorCtr="0">
            <a:normAutofit/>
          </a:bodyPr>
          <a:lstStyle>
            <a:lvl1pPr marL="0" marR="0" indent="0" algn="l" defTabSz="685800" rtl="0" eaLnBrk="1" fontAlgn="auto" latinLnBrk="0" hangingPunct="1">
              <a:lnSpc>
                <a:spcPct val="90000"/>
              </a:lnSpc>
              <a:spcBef>
                <a:spcPts val="750"/>
              </a:spcBef>
              <a:spcAft>
                <a:spcPts val="0"/>
              </a:spcAft>
              <a:buClr>
                <a:srgbClr val="19A187"/>
              </a:buClr>
              <a:buSzTx/>
              <a:buFont typeface="Arial"/>
              <a:buNone/>
              <a:tabLst/>
              <a:defRPr sz="2200" b="1" baseline="0">
                <a:solidFill>
                  <a:srgbClr val="64B144"/>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This is Where The Headline Goes</a:t>
            </a:r>
          </a:p>
        </p:txBody>
      </p:sp>
      <p:sp>
        <p:nvSpPr>
          <p:cNvPr id="21" name="Text Placeholder 13"/>
          <p:cNvSpPr>
            <a:spLocks noGrp="1"/>
          </p:cNvSpPr>
          <p:nvPr>
            <p:ph type="body" sz="quarter" idx="19" hasCustomPrompt="1"/>
          </p:nvPr>
        </p:nvSpPr>
        <p:spPr>
          <a:xfrm>
            <a:off x="383127" y="104298"/>
            <a:ext cx="6944773" cy="546629"/>
          </a:xfrm>
        </p:spPr>
        <p:txBody>
          <a:bodyPr anchor="ctr" anchorCtr="0">
            <a:normAutofit/>
          </a:bodyPr>
          <a:lstStyle>
            <a:lvl1pPr marL="0" indent="0">
              <a:buNone/>
              <a:defRPr sz="2400" b="1" baseline="0">
                <a:solidFill>
                  <a:schemeClr val="bg1"/>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Section Title</a:t>
            </a:r>
          </a:p>
        </p:txBody>
      </p:sp>
      <p:sp>
        <p:nvSpPr>
          <p:cNvPr id="12" name="Text Placeholder 19"/>
          <p:cNvSpPr>
            <a:spLocks noGrp="1"/>
          </p:cNvSpPr>
          <p:nvPr>
            <p:ph type="body" sz="quarter" idx="13" hasCustomPrompt="1"/>
          </p:nvPr>
        </p:nvSpPr>
        <p:spPr>
          <a:xfrm>
            <a:off x="349773" y="4726290"/>
            <a:ext cx="8267178" cy="1009492"/>
          </a:xfrm>
        </p:spPr>
        <p:txBody>
          <a:bodyPr>
            <a:normAutofit/>
          </a:bodyPr>
          <a:lstStyle>
            <a:lvl1pPr marL="285750" indent="-285750">
              <a:buFont typeface="Arial" charset="0"/>
              <a:buChar char="•"/>
              <a:defRPr sz="1600" b="1"/>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Copy goes here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and Graph/Chart_3">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65155"/>
          </a:xfrm>
          <a:prstGeom prst="rect">
            <a:avLst/>
          </a:prstGeom>
        </p:spPr>
      </p:pic>
      <p:sp>
        <p:nvSpPr>
          <p:cNvPr id="10" name="Text Placeholder 19"/>
          <p:cNvSpPr>
            <a:spLocks noGrp="1"/>
          </p:cNvSpPr>
          <p:nvPr>
            <p:ph type="body" sz="quarter" idx="14" hasCustomPrompt="1"/>
          </p:nvPr>
        </p:nvSpPr>
        <p:spPr>
          <a:xfrm>
            <a:off x="387567" y="6059977"/>
            <a:ext cx="3986726" cy="207819"/>
          </a:xfrm>
        </p:spPr>
        <p:txBody>
          <a:bodyPr>
            <a:noAutofit/>
          </a:bodyPr>
          <a:lstStyle>
            <a:lvl1pPr marL="0" indent="0">
              <a:buNone/>
              <a:defRPr sz="1000" b="1">
                <a:solidFill>
                  <a:schemeClr val="bg2">
                    <a:lumMod val="50000"/>
                  </a:schemeClr>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Footnotes</a:t>
            </a:r>
          </a:p>
        </p:txBody>
      </p:sp>
      <p:cxnSp>
        <p:nvCxnSpPr>
          <p:cNvPr id="13" name="Straight Connector 12"/>
          <p:cNvCxnSpPr/>
          <p:nvPr userDrawn="1"/>
        </p:nvCxnSpPr>
        <p:spPr>
          <a:xfrm>
            <a:off x="387052" y="5955806"/>
            <a:ext cx="822989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16"/>
          <p:cNvSpPr>
            <a:spLocks noGrp="1"/>
          </p:cNvSpPr>
          <p:nvPr>
            <p:ph sz="quarter" idx="16" hasCustomPrompt="1"/>
          </p:nvPr>
        </p:nvSpPr>
        <p:spPr>
          <a:xfrm>
            <a:off x="1547566" y="1710548"/>
            <a:ext cx="5960226" cy="2908997"/>
          </a:xfrm>
        </p:spPr>
        <p:txBody>
          <a:bodyPr/>
          <a:lstStyle>
            <a:lvl1pPr marL="342900" indent="-342900">
              <a:buFont typeface="Arial" charset="0"/>
              <a:buChar char="•"/>
              <a:defRPr baseline="0"/>
            </a:lvl1pPr>
          </a:lstStyle>
          <a:p>
            <a:pPr lvl="0"/>
            <a:r>
              <a:rPr lang="en-US" dirty="0"/>
              <a:t>Click icon to add graph or chart</a:t>
            </a:r>
          </a:p>
        </p:txBody>
      </p:sp>
      <p:sp>
        <p:nvSpPr>
          <p:cNvPr id="21" name="Text Placeholder 13"/>
          <p:cNvSpPr>
            <a:spLocks noGrp="1"/>
          </p:cNvSpPr>
          <p:nvPr>
            <p:ph type="body" sz="quarter" idx="19" hasCustomPrompt="1"/>
          </p:nvPr>
        </p:nvSpPr>
        <p:spPr>
          <a:xfrm>
            <a:off x="383127" y="104298"/>
            <a:ext cx="6944773" cy="546629"/>
          </a:xfrm>
        </p:spPr>
        <p:txBody>
          <a:bodyPr anchor="ctr" anchorCtr="0">
            <a:normAutofit/>
          </a:bodyPr>
          <a:lstStyle>
            <a:lvl1pPr marL="0" indent="0">
              <a:buNone/>
              <a:defRPr sz="2400" b="1" baseline="0">
                <a:solidFill>
                  <a:schemeClr val="bg1"/>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Section Title</a:t>
            </a:r>
          </a:p>
        </p:txBody>
      </p:sp>
      <p:sp>
        <p:nvSpPr>
          <p:cNvPr id="12" name="Text Placeholder 19"/>
          <p:cNvSpPr>
            <a:spLocks noGrp="1"/>
          </p:cNvSpPr>
          <p:nvPr>
            <p:ph type="body" sz="quarter" idx="13" hasCustomPrompt="1"/>
          </p:nvPr>
        </p:nvSpPr>
        <p:spPr>
          <a:xfrm>
            <a:off x="383127" y="4782007"/>
            <a:ext cx="8233823" cy="1009492"/>
          </a:xfrm>
        </p:spPr>
        <p:txBody>
          <a:bodyPr>
            <a:normAutofit/>
          </a:bodyPr>
          <a:lstStyle>
            <a:lvl1pPr marL="285750" indent="-285750">
              <a:buFont typeface="Arial" charset="0"/>
              <a:buChar char="•"/>
              <a:defRPr sz="1600" b="1"/>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Copy goes here </a:t>
            </a:r>
          </a:p>
        </p:txBody>
      </p:sp>
      <p:sp>
        <p:nvSpPr>
          <p:cNvPr id="14" name="Text Placeholder 13"/>
          <p:cNvSpPr>
            <a:spLocks noGrp="1"/>
          </p:cNvSpPr>
          <p:nvPr>
            <p:ph type="body" sz="quarter" idx="20" hasCustomPrompt="1"/>
          </p:nvPr>
        </p:nvSpPr>
        <p:spPr>
          <a:xfrm>
            <a:off x="387052" y="945348"/>
            <a:ext cx="8229940" cy="661030"/>
          </a:xfrm>
        </p:spPr>
        <p:txBody>
          <a:bodyPr anchor="ctr" anchorCtr="0">
            <a:normAutofit/>
          </a:bodyPr>
          <a:lstStyle>
            <a:lvl1pPr marL="0" marR="0" indent="0" algn="l" defTabSz="685800" rtl="0" eaLnBrk="1" fontAlgn="auto" latinLnBrk="0" hangingPunct="1">
              <a:lnSpc>
                <a:spcPct val="90000"/>
              </a:lnSpc>
              <a:spcBef>
                <a:spcPts val="750"/>
              </a:spcBef>
              <a:spcAft>
                <a:spcPts val="0"/>
              </a:spcAft>
              <a:buClr>
                <a:srgbClr val="19A187"/>
              </a:buClr>
              <a:buSzTx/>
              <a:buFont typeface="Arial"/>
              <a:buNone/>
              <a:tabLst/>
              <a:defRPr sz="2200" b="1" baseline="0">
                <a:solidFill>
                  <a:srgbClr val="64B144"/>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This is Where The Headline Goes</a:t>
            </a:r>
          </a:p>
        </p:txBody>
      </p:sp>
      <p:sp>
        <p:nvSpPr>
          <p:cNvPr id="16" name="Text Placeholder 2">
            <a:extLst>
              <a:ext uri="{FF2B5EF4-FFF2-40B4-BE49-F238E27FC236}">
                <a16:creationId xmlns:a16="http://schemas.microsoft.com/office/drawing/2014/main" id="{B43F6DE9-C238-C346-BB2F-E65FFADB9AD3}"/>
              </a:ext>
            </a:extLst>
          </p:cNvPr>
          <p:cNvSpPr txBox="1">
            <a:spLocks/>
          </p:cNvSpPr>
          <p:nvPr userDrawn="1"/>
        </p:nvSpPr>
        <p:spPr>
          <a:xfrm>
            <a:off x="370390" y="6477604"/>
            <a:ext cx="8229600" cy="35242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19A187"/>
              </a:buClr>
              <a:buFont typeface="Arial"/>
              <a:buChar char="•"/>
              <a:defRPr sz="1800" b="1" kern="1200">
                <a:solidFill>
                  <a:schemeClr val="tx1">
                    <a:lumMod val="85000"/>
                    <a:lumOff val="15000"/>
                  </a:schemeClr>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19605F"/>
              </a:buClr>
              <a:buFont typeface=".AppleSystemUIFont" charset="-120"/>
              <a:buChar char="-"/>
              <a:defRPr sz="1600" kern="1200">
                <a:solidFill>
                  <a:schemeClr val="tx1">
                    <a:lumMod val="85000"/>
                    <a:lumOff val="15000"/>
                  </a:schemeClr>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F14748"/>
              </a:buClr>
              <a:buFont typeface=".AppleSystemUIFont" charset="-120"/>
              <a:buChar char="&gt;"/>
              <a:defRPr sz="1400" kern="1200">
                <a:solidFill>
                  <a:schemeClr val="tx1">
                    <a:lumMod val="85000"/>
                    <a:lumOff val="15000"/>
                  </a:schemeClr>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64B144"/>
              </a:buClr>
              <a:buSzPct val="75000"/>
              <a:buFont typeface="Arial"/>
              <a:buChar char="•"/>
              <a:defRPr sz="1200" kern="1200">
                <a:solidFill>
                  <a:schemeClr val="tx1">
                    <a:lumMod val="85000"/>
                    <a:lumOff val="15000"/>
                  </a:schemeClr>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64B144"/>
              </a:buClr>
              <a:buSzPct val="75000"/>
              <a:buFont typeface="Arial"/>
              <a:buChar char="•"/>
              <a:defRPr sz="1100" kern="1200">
                <a:solidFill>
                  <a:schemeClr val="tx1">
                    <a:lumMod val="85000"/>
                    <a:lumOff val="15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Font typeface="Arial"/>
              <a:buNone/>
            </a:pPr>
            <a:r>
              <a:rPr lang="en-US" sz="800" dirty="0">
                <a:solidFill>
                  <a:schemeClr val="bg2">
                    <a:lumMod val="50000"/>
                  </a:schemeClr>
                </a:solidFill>
              </a:rPr>
              <a:t>Reference: (</a:t>
            </a:r>
            <a:r>
              <a:rPr lang="en-US" sz="800" dirty="0">
                <a:solidFill>
                  <a:srgbClr val="2565A6"/>
                </a:solidFill>
                <a:hlinkClick r:id="rId3" tooltip="Eckstrom, 2019  #311">
                  <a:extLst>
                    <a:ext uri="{A12FA001-AC4F-418D-AE19-62706E023703}">
                      <ahyp:hlinkClr xmlns:ahyp="http://schemas.microsoft.com/office/drawing/2018/hyperlinkcolor" val="tx"/>
                    </a:ext>
                  </a:extLst>
                </a:hlinkClick>
              </a:rPr>
              <a:t>21</a:t>
            </a:r>
            <a:r>
              <a:rPr lang="en-US" sz="800" dirty="0">
                <a:solidFill>
                  <a:schemeClr val="bg2">
                    <a:lumMod val="50000"/>
                  </a:schemeClr>
                </a:solidFill>
              </a:rPr>
              <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509362"/>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72" r:id="rId3"/>
    <p:sldLayoutId id="2147483657" r:id="rId4"/>
    <p:sldLayoutId id="2147483668" r:id="rId5"/>
    <p:sldLayoutId id="2147483661" r:id="rId6"/>
    <p:sldLayoutId id="2147483669" r:id="rId7"/>
    <p:sldLayoutId id="2147483670" r:id="rId8"/>
    <p:sldLayoutId id="2147483671" r:id="rId9"/>
    <p:sldLayoutId id="2147483663" r:id="rId10"/>
    <p:sldLayoutId id="2147483664" r:id="rId11"/>
    <p:sldLayoutId id="2147483660" r:id="rId12"/>
    <p:sldLayoutId id="2147483685" r:id="rId13"/>
    <p:sldLayoutId id="2147483686" r:id="rId14"/>
    <p:sldLayoutId id="2147483687" r:id="rId15"/>
    <p:sldLayoutId id="2147483698" r:id="rId16"/>
    <p:sldLayoutId id="2147483699" r:id="rId17"/>
    <p:sldLayoutId id="2147483700" r:id="rId18"/>
    <p:sldLayoutId id="2147483688" r:id="rId19"/>
    <p:sldLayoutId id="2147483693" r:id="rId20"/>
    <p:sldLayoutId id="2147483697" r:id="rId21"/>
    <p:sldLayoutId id="2147483695" r:id="rId22"/>
    <p:sldLayoutId id="2147483696" r:id="rId23"/>
    <p:sldLayoutId id="2147483692" r:id="rId24"/>
    <p:sldLayoutId id="2147483691" r:id="rId25"/>
    <p:sldLayoutId id="2147483689" r:id="rId26"/>
    <p:sldLayoutId id="2147483701" r:id="rId27"/>
    <p:sldLayoutId id="2147483694" r:id="rId28"/>
    <p:sldLayoutId id="2147483690" r:id="rId29"/>
  </p:sldLayoutIdLst>
  <p:txStyles>
    <p:titleStyle>
      <a:lvl1pPr algn="l" defTabSz="685800" rtl="0" eaLnBrk="1" latinLnBrk="0" hangingPunct="1">
        <a:lnSpc>
          <a:spcPct val="90000"/>
        </a:lnSpc>
        <a:spcBef>
          <a:spcPct val="0"/>
        </a:spcBef>
        <a:buNone/>
        <a:defRPr sz="3300" kern="1200">
          <a:solidFill>
            <a:schemeClr val="tx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Clr>
          <a:srgbClr val="19A187"/>
        </a:buClr>
        <a:buFont typeface="Arial"/>
        <a:buChar char="•"/>
        <a:defRPr sz="1800" b="1" kern="1200">
          <a:solidFill>
            <a:schemeClr val="tx1">
              <a:lumMod val="85000"/>
              <a:lumOff val="15000"/>
            </a:schemeClr>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19605F"/>
        </a:buClr>
        <a:buFont typeface=".AppleSystemUIFont" charset="-120"/>
        <a:buChar char="-"/>
        <a:defRPr sz="1600" kern="1200">
          <a:solidFill>
            <a:schemeClr val="tx1">
              <a:lumMod val="85000"/>
              <a:lumOff val="15000"/>
            </a:schemeClr>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F14748"/>
        </a:buClr>
        <a:buFont typeface=".AppleSystemUIFont" charset="-120"/>
        <a:buChar char="&gt;"/>
        <a:defRPr sz="1400" kern="1200">
          <a:solidFill>
            <a:schemeClr val="tx1">
              <a:lumMod val="85000"/>
              <a:lumOff val="15000"/>
            </a:schemeClr>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64B144"/>
        </a:buClr>
        <a:buSzPct val="75000"/>
        <a:buFont typeface="Arial"/>
        <a:buChar char="•"/>
        <a:defRPr sz="1200" kern="1200">
          <a:solidFill>
            <a:schemeClr val="tx1">
              <a:lumMod val="85000"/>
              <a:lumOff val="15000"/>
            </a:schemeClr>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64B144"/>
        </a:buClr>
        <a:buSzPct val="75000"/>
        <a:buFont typeface="Arial"/>
        <a:buChar char="•"/>
        <a:defRPr sz="1100" kern="1200">
          <a:solidFill>
            <a:schemeClr val="tx1">
              <a:lumMod val="85000"/>
              <a:lumOff val="15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0608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steadi/index.html"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www.cdc.gov/steadi" TargetMode="External"/><Relationship Id="rId2" Type="http://schemas.openxmlformats.org/officeDocument/2006/relationships/notesSlide" Target="../notesSlides/notesSlide40.xml"/><Relationship Id="rId1" Type="http://schemas.openxmlformats.org/officeDocument/2006/relationships/slideLayout" Target="../slideLayouts/slideLayout15.xml"/><Relationship Id="rId5" Type="http://schemas.openxmlformats.org/officeDocument/2006/relationships/hyperlink" Target="http://www.cdc.gov/steadi/about/success-stories.html" TargetMode="External"/><Relationship Id="rId4" Type="http://schemas.openxmlformats.org/officeDocument/2006/relationships/hyperlink" Target="http://www.cdc.gov/steadi/training.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3.xml"/><Relationship Id="rId1" Type="http://schemas.openxmlformats.org/officeDocument/2006/relationships/slideLayout" Target="../slideLayouts/slideLayout17.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notesSlide" Target="../notesSlides/notesSlide44.xml"/><Relationship Id="rId1" Type="http://schemas.openxmlformats.org/officeDocument/2006/relationships/slideLayout" Target="../slideLayouts/slideLayout18.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40.jpg"/></Relationships>
</file>

<file path=ppt/slides/_rels/slide46.xml.rels><?xml version="1.0" encoding="UTF-8" standalone="yes"?>
<Relationships xmlns="http://schemas.openxmlformats.org/package/2006/relationships"><Relationship Id="rId3" Type="http://schemas.openxmlformats.org/officeDocument/2006/relationships/hyperlink" Target="http://www.cdc.gov/injury/wisqars" TargetMode="External"/><Relationship Id="rId2" Type="http://schemas.openxmlformats.org/officeDocument/2006/relationships/notesSlide" Target="../notesSlides/notesSlide46.xml"/><Relationship Id="rId1" Type="http://schemas.openxmlformats.org/officeDocument/2006/relationships/slideLayout" Target="../slideLayouts/slideLayout26.xml"/><Relationship Id="rId4" Type="http://schemas.openxmlformats.org/officeDocument/2006/relationships/hyperlink" Target="http://dx.doi.org/10.15585/mmwr.mm6927a5"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oi.org/10.1016/j.amepre.2012.03.008" TargetMode="External"/><Relationship Id="rId7" Type="http://schemas.openxmlformats.org/officeDocument/2006/relationships/hyperlink" Target="https://doi.org/10.1177%2F1049732318805753" TargetMode="External"/><Relationship Id="rId2" Type="http://schemas.openxmlformats.org/officeDocument/2006/relationships/notesSlide" Target="../notesSlides/notesSlide47.xml"/><Relationship Id="rId1" Type="http://schemas.openxmlformats.org/officeDocument/2006/relationships/slideLayout" Target="../slideLayouts/slideLayout27.xml"/><Relationship Id="rId6" Type="http://schemas.openxmlformats.org/officeDocument/2006/relationships/hyperlink" Target="https://doi.org/10.1016/j.aap.2011.03.013" TargetMode="External"/><Relationship Id="rId5" Type="http://schemas.openxmlformats.org/officeDocument/2006/relationships/hyperlink" Target="https://doi.org/10.1111/jgs.15696" TargetMode="External"/><Relationship Id="rId4" Type="http://schemas.openxmlformats.org/officeDocument/2006/relationships/hyperlink" Target="https://doi.org/10.1177%2F1559827609348350"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doi.org/10.1007/s002239900679" TargetMode="External"/><Relationship Id="rId2" Type="http://schemas.openxmlformats.org/officeDocument/2006/relationships/notesSlide" Target="../notesSlides/notesSlide48.xml"/><Relationship Id="rId1" Type="http://schemas.openxmlformats.org/officeDocument/2006/relationships/slideLayout" Target="../slideLayouts/slideLayout27.xml"/><Relationship Id="rId6" Type="http://schemas.openxmlformats.org/officeDocument/2006/relationships/hyperlink" Target="https://wonder.cdc.gov/" TargetMode="External"/><Relationship Id="rId5" Type="http://schemas.openxmlformats.org/officeDocument/2006/relationships/hyperlink" Target="https://doi.org/10.1093/aje/kws554" TargetMode="External"/><Relationship Id="rId4" Type="http://schemas.openxmlformats.org/officeDocument/2006/relationships/hyperlink" Target="http://dx.doi.org/10.15585/mmwr.ss6609a1"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doi.org/10.1016/j.jsr.2016.05.001" TargetMode="External"/><Relationship Id="rId7" Type="http://schemas.openxmlformats.org/officeDocument/2006/relationships/hyperlink" Target="http://dx.doi.org/10.15585/mmwr.mm6927a5" TargetMode="External"/><Relationship Id="rId2" Type="http://schemas.openxmlformats.org/officeDocument/2006/relationships/notesSlide" Target="../notesSlides/notesSlide49.xml"/><Relationship Id="rId1" Type="http://schemas.openxmlformats.org/officeDocument/2006/relationships/slideLayout" Target="../slideLayouts/slideLayout27.xml"/><Relationship Id="rId6" Type="http://schemas.openxmlformats.org/officeDocument/2006/relationships/hyperlink" Target="https://doi.org/10.1111/jgs.15304" TargetMode="External"/><Relationship Id="rId5" Type="http://schemas.openxmlformats.org/officeDocument/2006/relationships/hyperlink" Target="https://doi.org/10.1001/jamanetworkopen.2019.4276" TargetMode="External"/><Relationship Id="rId4" Type="http://schemas.openxmlformats.org/officeDocument/2006/relationships/hyperlink" Target="https://doi.org/10.1111/j.1532-5415.2010.02816.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8" Type="http://schemas.openxmlformats.org/officeDocument/2006/relationships/hyperlink" Target="https://www.cdc.gov/steadi/pdf/Steadi-Coordinated-Care-Plan.pdf" TargetMode="External"/><Relationship Id="rId3" Type="http://schemas.openxmlformats.org/officeDocument/2006/relationships/hyperlink" Target="http://dx.doi.org/10.15585/mmwr.mm6927a5" TargetMode="External"/><Relationship Id="rId7" Type="http://schemas.openxmlformats.org/officeDocument/2006/relationships/hyperlink" Target="https://doi.org/10.1111/j.1532-5415.2010.03234.x" TargetMode="External"/><Relationship Id="rId2" Type="http://schemas.openxmlformats.org/officeDocument/2006/relationships/notesSlide" Target="../notesSlides/notesSlide50.xml"/><Relationship Id="rId1" Type="http://schemas.openxmlformats.org/officeDocument/2006/relationships/slideLayout" Target="../slideLayouts/slideLayout27.xml"/><Relationship Id="rId6" Type="http://schemas.openxmlformats.org/officeDocument/2006/relationships/hyperlink" Target="http://dx.doi.org/10.15585/mmwr.mm6718a1" TargetMode="External"/><Relationship Id="rId5" Type="http://schemas.openxmlformats.org/officeDocument/2006/relationships/hyperlink" Target="https://doi.org/10.1056/nejm198812293192604" TargetMode="External"/><Relationship Id="rId4" Type="http://schemas.openxmlformats.org/officeDocument/2006/relationships/hyperlink" Target="https://doi.org/10.1016/j.maturitas.2013.02.009"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doi.org/10.1093/geront/gnw074" TargetMode="External"/><Relationship Id="rId7" Type="http://schemas.openxmlformats.org/officeDocument/2006/relationships/hyperlink" Target="http://www.cdc.gov/steadi/pdf/STEADI-Algorithm-508.pdf" TargetMode="External"/><Relationship Id="rId2" Type="http://schemas.openxmlformats.org/officeDocument/2006/relationships/notesSlide" Target="../notesSlides/notesSlide51.xml"/><Relationship Id="rId1" Type="http://schemas.openxmlformats.org/officeDocument/2006/relationships/slideLayout" Target="../slideLayouts/slideLayout27.xml"/><Relationship Id="rId6" Type="http://schemas.openxmlformats.org/officeDocument/2006/relationships/hyperlink" Target="https://doi.org/10.1016/j.amepre.2018.04.035" TargetMode="External"/><Relationship Id="rId5" Type="http://schemas.openxmlformats.org/officeDocument/2006/relationships/hyperlink" Target="https://doi.org/10.1093/geront/gny101" TargetMode="External"/><Relationship Id="rId4" Type="http://schemas.openxmlformats.org/officeDocument/2006/relationships/hyperlink" Target="https://doi.org/10.1093/geroni/igx028"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doi.org/10.1111/j.1532-5415.2010.03234.x" TargetMode="External"/><Relationship Id="rId2" Type="http://schemas.openxmlformats.org/officeDocument/2006/relationships/notesSlide" Target="../notesSlides/notesSlide52.xml"/><Relationship Id="rId1" Type="http://schemas.openxmlformats.org/officeDocument/2006/relationships/slideLayout" Target="../slideLayouts/slideLayout27.xml"/><Relationship Id="rId6" Type="http://schemas.openxmlformats.org/officeDocument/2006/relationships/hyperlink" Target="http://www.cdc.gov/steadi" TargetMode="External"/><Relationship Id="rId5" Type="http://schemas.openxmlformats.org/officeDocument/2006/relationships/hyperlink" Target="https://doi.org/10.1016/j.jsr.2011.08.006" TargetMode="External"/><Relationship Id="rId4" Type="http://schemas.openxmlformats.org/officeDocument/2006/relationships/hyperlink" Target="https://doi.org/10.1093/geroni/igx028"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cdc.gov/steadi/pdf/Steadi-Coordinated-Care-Plan.pdf" TargetMode="External"/><Relationship Id="rId2" Type="http://schemas.openxmlformats.org/officeDocument/2006/relationships/notesSlide" Target="../notesSlides/notesSlide53.xml"/><Relationship Id="rId1" Type="http://schemas.openxmlformats.org/officeDocument/2006/relationships/slideLayout" Target="../slideLayouts/slideLayout27.xml"/><Relationship Id="rId5" Type="http://schemas.openxmlformats.org/officeDocument/2006/relationships/hyperlink" Target="http://www.cdc.gov/steadi/pdf/STEADI-Algorithm-508.pdf" TargetMode="External"/><Relationship Id="rId4" Type="http://schemas.openxmlformats.org/officeDocument/2006/relationships/hyperlink" Target="https://doi.org/10.1111/j.1532-5415.2010.03234.x"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doi.org/10.1111/j.1532-5415.2010.03234.x" TargetMode="External"/><Relationship Id="rId2" Type="http://schemas.openxmlformats.org/officeDocument/2006/relationships/notesSlide" Target="../notesSlides/notesSlide54.xml"/><Relationship Id="rId1" Type="http://schemas.openxmlformats.org/officeDocument/2006/relationships/slideLayout" Target="../slideLayouts/slideLayout27.xml"/><Relationship Id="rId5" Type="http://schemas.openxmlformats.org/officeDocument/2006/relationships/hyperlink" Target="https://www.cdc.gov/steadi/pdf/Steadi-Evaluation-Guide_Final_4_30_19.pdf" TargetMode="External"/><Relationship Id="rId4" Type="http://schemas.openxmlformats.org/officeDocument/2006/relationships/hyperlink" Target="https://www.cdc.gov/steadi/pdf/Steadi-Coordinated-Care-Plan.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C846865-2A71-412C-86F8-39A1EBCCAD84}"/>
              </a:ext>
            </a:extLst>
          </p:cNvPr>
          <p:cNvSpPr>
            <a:spLocks noGrp="1"/>
          </p:cNvSpPr>
          <p:nvPr>
            <p:ph type="ctrTitle"/>
          </p:nvPr>
        </p:nvSpPr>
        <p:spPr>
          <a:xfrm>
            <a:off x="2147216" y="2781659"/>
            <a:ext cx="4154057" cy="1092907"/>
          </a:xfrm>
        </p:spPr>
        <p:txBody>
          <a:bodyPr/>
          <a:lstStyle/>
          <a:p>
            <a:r>
              <a:rPr lang="en-US" dirty="0">
                <a:latin typeface="Calibri" panose="020F0502020204030204" pitchFamily="34" charset="0"/>
                <a:cs typeface="Calibri" panose="020F0502020204030204" pitchFamily="34" charset="0"/>
              </a:rPr>
              <a:t>STEADI Our Staff for Fall Prevention</a:t>
            </a:r>
            <a:endParaRPr lang="en-US" dirty="0"/>
          </a:p>
        </p:txBody>
      </p:sp>
      <p:sp>
        <p:nvSpPr>
          <p:cNvPr id="10" name="Subtitle 9">
            <a:extLst>
              <a:ext uri="{FF2B5EF4-FFF2-40B4-BE49-F238E27FC236}">
                <a16:creationId xmlns:a16="http://schemas.microsoft.com/office/drawing/2014/main" id="{078C1CAF-071F-4A57-89D8-12C6D5985243}"/>
              </a:ext>
            </a:extLst>
          </p:cNvPr>
          <p:cNvSpPr>
            <a:spLocks noGrp="1"/>
          </p:cNvSpPr>
          <p:nvPr>
            <p:ph type="subTitle" idx="1"/>
          </p:nvPr>
        </p:nvSpPr>
        <p:spPr/>
        <p:txBody>
          <a:bodyPr/>
          <a:lstStyle/>
          <a:p>
            <a:pPr>
              <a:lnSpc>
                <a:spcPct val="100000"/>
              </a:lnSpc>
              <a:spcBef>
                <a:spcPts val="0"/>
              </a:spcBef>
            </a:pPr>
            <a:r>
              <a:rPr lang="en-US" sz="2000" b="1" dirty="0">
                <a:solidFill>
                  <a:srgbClr val="238385"/>
                </a:solidFill>
                <a:latin typeface="Calibri" panose="020F0502020204030204" pitchFamily="34" charset="0"/>
                <a:cs typeface="Calibri" panose="020F0502020204030204" pitchFamily="34" charset="0"/>
              </a:rPr>
              <a:t>Name, Title</a:t>
            </a:r>
            <a:br>
              <a:rPr lang="en-US" sz="2000" b="1" dirty="0">
                <a:solidFill>
                  <a:srgbClr val="238385"/>
                </a:solidFill>
                <a:latin typeface="Calibri" panose="020F0502020204030204" pitchFamily="34" charset="0"/>
                <a:cs typeface="Calibri" panose="020F0502020204030204" pitchFamily="34" charset="0"/>
              </a:rPr>
            </a:br>
            <a:r>
              <a:rPr lang="en-US" sz="2000" b="1" dirty="0">
                <a:solidFill>
                  <a:srgbClr val="238385"/>
                </a:solidFill>
                <a:latin typeface="Calibri" panose="020F0502020204030204" pitchFamily="34" charset="0"/>
                <a:cs typeface="Calibri" panose="020F0502020204030204" pitchFamily="34" charset="0"/>
              </a:rPr>
              <a:t>Affiliation</a:t>
            </a:r>
          </a:p>
          <a:p>
            <a:pPr>
              <a:lnSpc>
                <a:spcPct val="100000"/>
              </a:lnSpc>
              <a:spcBef>
                <a:spcPts val="0"/>
              </a:spcBef>
            </a:pPr>
            <a:r>
              <a:rPr lang="en-US" sz="2000" b="1" dirty="0">
                <a:solidFill>
                  <a:srgbClr val="238385"/>
                </a:solidFill>
                <a:latin typeface="Calibri" panose="020F0502020204030204" pitchFamily="34" charset="0"/>
                <a:cs typeface="Calibri" panose="020F0502020204030204" pitchFamily="34" charset="0"/>
              </a:rPr>
              <a:t>Date</a:t>
            </a:r>
          </a:p>
        </p:txBody>
      </p:sp>
      <p:sp>
        <p:nvSpPr>
          <p:cNvPr id="11" name="Content Placeholder 10">
            <a:extLst>
              <a:ext uri="{FF2B5EF4-FFF2-40B4-BE49-F238E27FC236}">
                <a16:creationId xmlns:a16="http://schemas.microsoft.com/office/drawing/2014/main" id="{25C6A057-1E0F-4771-AF2F-4E01EFEA0160}"/>
              </a:ext>
            </a:extLst>
          </p:cNvPr>
          <p:cNvSpPr>
            <a:spLocks noGrp="1"/>
          </p:cNvSpPr>
          <p:nvPr>
            <p:ph sz="quarter" idx="10"/>
          </p:nvPr>
        </p:nvSpPr>
        <p:spPr>
          <a:xfrm>
            <a:off x="2277246" y="6348847"/>
            <a:ext cx="5442282" cy="251006"/>
          </a:xfrm>
        </p:spPr>
        <p:txBody>
          <a:bodyPr/>
          <a:lstStyle/>
          <a:p>
            <a:r>
              <a:rPr lang="en-US" sz="1050" dirty="0">
                <a:solidFill>
                  <a:schemeClr val="bg1">
                    <a:lumMod val="50000"/>
                  </a:schemeClr>
                </a:solidFill>
                <a:latin typeface="Arial" panose="020B0604020202020204" pitchFamily="34" charset="0"/>
                <a:cs typeface="Arial" panose="020B0604020202020204" pitchFamily="34" charset="0"/>
              </a:rPr>
              <a:t>Disclaimer: Slide content developed by the Centers for Disease Control and Prevention</a:t>
            </a:r>
          </a:p>
        </p:txBody>
      </p:sp>
    </p:spTree>
    <p:extLst>
      <p:ext uri="{BB962C8B-B14F-4D97-AF65-F5344CB8AC3E}">
        <p14:creationId xmlns:p14="http://schemas.microsoft.com/office/powerpoint/2010/main" val="1018980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477F-82D6-45A9-A213-9F47A2899888}"/>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Consequences of Falls Among Older Adults </a:t>
            </a:r>
            <a:endParaRPr lang="en-US" dirty="0"/>
          </a:p>
        </p:txBody>
      </p:sp>
      <p:sp>
        <p:nvSpPr>
          <p:cNvPr id="4" name="Content Placeholder 3">
            <a:extLst>
              <a:ext uri="{FF2B5EF4-FFF2-40B4-BE49-F238E27FC236}">
                <a16:creationId xmlns:a16="http://schemas.microsoft.com/office/drawing/2014/main" id="{837144A1-43B4-4360-842F-49A38A20D189}"/>
              </a:ext>
            </a:extLst>
          </p:cNvPr>
          <p:cNvSpPr>
            <a:spLocks noGrp="1"/>
          </p:cNvSpPr>
          <p:nvPr>
            <p:ph sz="quarter" idx="11"/>
          </p:nvPr>
        </p:nvSpPr>
        <p:spPr/>
        <p:txBody>
          <a:bodyPr anchor="ctr" anchorCtr="0"/>
          <a:lstStyle/>
          <a:p>
            <a:pPr marL="0" indent="0">
              <a:buNone/>
            </a:pPr>
            <a:r>
              <a:rPr lang="en-US" sz="2200" b="1" dirty="0">
                <a:latin typeface="Calibri" panose="020F0502020204030204" pitchFamily="34" charset="0"/>
                <a:cs typeface="Calibri" panose="020F0502020204030204" pitchFamily="34" charset="0"/>
              </a:rPr>
              <a:t>More than 95% of hip fractures are due to falls</a:t>
            </a:r>
          </a:p>
        </p:txBody>
      </p:sp>
      <p:sp>
        <p:nvSpPr>
          <p:cNvPr id="5" name="Content Placeholder 4">
            <a:extLst>
              <a:ext uri="{FF2B5EF4-FFF2-40B4-BE49-F238E27FC236}">
                <a16:creationId xmlns:a16="http://schemas.microsoft.com/office/drawing/2014/main" id="{6E6A7C26-FCFE-4AEE-8CF7-080A9FE57877}"/>
              </a:ext>
            </a:extLst>
          </p:cNvPr>
          <p:cNvSpPr>
            <a:spLocks noGrp="1"/>
          </p:cNvSpPr>
          <p:nvPr>
            <p:ph sz="quarter" idx="12"/>
          </p:nvPr>
        </p:nvSpPr>
        <p:spPr/>
        <p:txBody>
          <a:bodyPr anchor="ctr" anchorCtr="0"/>
          <a:lstStyle/>
          <a:p>
            <a:pPr marL="0" indent="0">
              <a:buNone/>
            </a:pPr>
            <a:r>
              <a:rPr lang="en-US" sz="2200" b="1" dirty="0">
                <a:latin typeface="Calibri" panose="020F0502020204030204" pitchFamily="34" charset="0"/>
                <a:cs typeface="Calibri" panose="020F0502020204030204" pitchFamily="34" charset="0"/>
              </a:rPr>
              <a:t>Falls are the leading cause of traumatic brain injuries </a:t>
            </a:r>
            <a:endParaRPr lang="en-US" sz="2200" b="1" strike="sngStrike" baseline="30000"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AAE64191-3997-42EC-9C4F-D65244285814}"/>
              </a:ext>
            </a:extLst>
          </p:cNvPr>
          <p:cNvSpPr>
            <a:spLocks noGrp="1"/>
          </p:cNvSpPr>
          <p:nvPr>
            <p:ph sz="quarter" idx="14"/>
          </p:nvPr>
        </p:nvSpPr>
        <p:spPr/>
        <p:txBody>
          <a:bodyPr anchor="ctr" anchorCtr="0"/>
          <a:lstStyle/>
          <a:p>
            <a:pPr marL="0" indent="0">
              <a:buNone/>
            </a:pPr>
            <a:r>
              <a:rPr lang="en-US" sz="2200" b="1" dirty="0">
                <a:latin typeface="Calibri" panose="020F0502020204030204" pitchFamily="34" charset="0"/>
                <a:cs typeface="Calibri" panose="020F0502020204030204" pitchFamily="34" charset="0"/>
              </a:rPr>
              <a:t>Falls and fall injuries increase the risk of nursing home placement</a:t>
            </a:r>
            <a:r>
              <a:rPr lang="en-US" sz="2200" b="1" baseline="30000" dirty="0">
                <a:latin typeface="Calibri" panose="020F0502020204030204" pitchFamily="34" charset="0"/>
                <a:cs typeface="Calibri" panose="020F0502020204030204" pitchFamily="34" charset="0"/>
              </a:rPr>
              <a:t> </a:t>
            </a:r>
            <a:endParaRPr lang="en-US" sz="2200" b="1" dirty="0">
              <a:latin typeface="Calibri" panose="020F050202020403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FD534977-3BC8-48D9-A978-D0ABE8043D78}"/>
              </a:ext>
            </a:extLst>
          </p:cNvPr>
          <p:cNvSpPr>
            <a:spLocks noGrp="1"/>
          </p:cNvSpPr>
          <p:nvPr>
            <p:ph sz="quarter" idx="15"/>
          </p:nvPr>
        </p:nvSpPr>
        <p:spPr/>
        <p:txBody>
          <a:bodyPr anchor="ctr" anchorCtr="0"/>
          <a:lstStyle/>
          <a:p>
            <a:pPr marL="0" indent="0">
              <a:buNone/>
            </a:pPr>
            <a:r>
              <a:rPr lang="en-US" sz="2200" b="1" dirty="0">
                <a:latin typeface="Calibri" panose="020F0502020204030204" pitchFamily="34" charset="0"/>
                <a:cs typeface="Calibri" panose="020F0502020204030204" pitchFamily="34" charset="0"/>
              </a:rPr>
              <a:t>Fall death rates increased about 30% between 2009 </a:t>
            </a:r>
            <a:br>
              <a:rPr lang="en-US" sz="2200" b="1" dirty="0">
                <a:latin typeface="Calibri" panose="020F0502020204030204" pitchFamily="34" charset="0"/>
                <a:cs typeface="Calibri" panose="020F0502020204030204" pitchFamily="34" charset="0"/>
              </a:rPr>
            </a:br>
            <a:r>
              <a:rPr lang="en-US" sz="2200" b="1" dirty="0">
                <a:latin typeface="Calibri" panose="020F0502020204030204" pitchFamily="34" charset="0"/>
                <a:cs typeface="Calibri" panose="020F0502020204030204" pitchFamily="34" charset="0"/>
              </a:rPr>
              <a:t>and 2018 </a:t>
            </a:r>
          </a:p>
        </p:txBody>
      </p:sp>
      <p:sp>
        <p:nvSpPr>
          <p:cNvPr id="8" name="Content Placeholder 7">
            <a:extLst>
              <a:ext uri="{FF2B5EF4-FFF2-40B4-BE49-F238E27FC236}">
                <a16:creationId xmlns:a16="http://schemas.microsoft.com/office/drawing/2014/main" id="{98D249D4-3504-47A7-9D8D-D9DFB356ACDB}"/>
              </a:ext>
            </a:extLst>
          </p:cNvPr>
          <p:cNvSpPr>
            <a:spLocks noGrp="1"/>
          </p:cNvSpPr>
          <p:nvPr>
            <p:ph sz="quarter" idx="16"/>
          </p:nvPr>
        </p:nvSpPr>
        <p:spPr/>
        <p:txBody>
          <a:bodyPr/>
          <a:lstStyle/>
          <a:p>
            <a:pPr marL="0" indent="0">
              <a:buFont typeface="Arial"/>
              <a:buNone/>
            </a:pPr>
            <a:r>
              <a:rPr lang="en-US" sz="700" dirty="0">
                <a:solidFill>
                  <a:schemeClr val="bg2">
                    <a:lumMod val="50000"/>
                  </a:schemeClr>
                </a:solidFill>
              </a:rPr>
              <a:t>References: (8-11)</a:t>
            </a:r>
          </a:p>
        </p:txBody>
      </p:sp>
    </p:spTree>
    <p:extLst>
      <p:ext uri="{BB962C8B-B14F-4D97-AF65-F5344CB8AC3E}">
        <p14:creationId xmlns:p14="http://schemas.microsoft.com/office/powerpoint/2010/main" val="3266033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8E8E3A-AB73-45A7-8B01-E658CD244897}"/>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Falls Are Costly</a:t>
            </a:r>
            <a:endParaRPr lang="en-US" dirty="0"/>
          </a:p>
        </p:txBody>
      </p:sp>
      <p:sp>
        <p:nvSpPr>
          <p:cNvPr id="12" name="Content Placeholder 11">
            <a:extLst>
              <a:ext uri="{FF2B5EF4-FFF2-40B4-BE49-F238E27FC236}">
                <a16:creationId xmlns:a16="http://schemas.microsoft.com/office/drawing/2014/main" id="{70E6000B-44F4-47DA-BCA1-8FA1400EB108}"/>
              </a:ext>
            </a:extLst>
          </p:cNvPr>
          <p:cNvSpPr>
            <a:spLocks noGrp="1"/>
          </p:cNvSpPr>
          <p:nvPr>
            <p:ph sz="quarter" idx="11"/>
          </p:nvPr>
        </p:nvSpPr>
        <p:spPr>
          <a:xfrm>
            <a:off x="382588" y="1122363"/>
            <a:ext cx="8369300" cy="4459287"/>
          </a:xfrm>
        </p:spPr>
        <p:txBody>
          <a:bodyPr/>
          <a:lstStyle/>
          <a:p>
            <a:pPr>
              <a:lnSpc>
                <a:spcPct val="150000"/>
              </a:lnSpc>
              <a:spcBef>
                <a:spcPts val="0"/>
              </a:spcBef>
            </a:pPr>
            <a:r>
              <a:rPr lang="en-US" sz="2200" dirty="0">
                <a:latin typeface="Calibri" panose="020F0502020204030204" pitchFamily="34" charset="0"/>
                <a:cs typeface="Calibri" panose="020F0502020204030204" pitchFamily="34" charset="0"/>
              </a:rPr>
              <a:t>Average hospitalization cost due to a fall injury is </a:t>
            </a:r>
            <a:r>
              <a:rPr lang="en-US" sz="2200" dirty="0">
                <a:solidFill>
                  <a:srgbClr val="238385"/>
                </a:solidFill>
                <a:latin typeface="Calibri" panose="020F0502020204030204" pitchFamily="34" charset="0"/>
                <a:cs typeface="Calibri" panose="020F0502020204030204" pitchFamily="34" charset="0"/>
              </a:rPr>
              <a:t>$30,000</a:t>
            </a:r>
          </a:p>
          <a:p>
            <a:pPr marL="628650" lvl="1" indent="-285750">
              <a:lnSpc>
                <a:spcPct val="150000"/>
              </a:lnSpc>
              <a:spcBef>
                <a:spcPts val="1800"/>
              </a:spcBef>
              <a:buFont typeface="Courier New" panose="02070309020205020404" pitchFamily="49" charset="0"/>
              <a:buChar char="o"/>
            </a:pPr>
            <a:r>
              <a:rPr lang="en-US" sz="2200" dirty="0">
                <a:latin typeface="Calibri" panose="020F0502020204030204" pitchFamily="34" charset="0"/>
                <a:cs typeface="Calibri" panose="020F0502020204030204" pitchFamily="34" charset="0"/>
              </a:rPr>
              <a:t>Fall-related injuries are a leading cause of hospital readmission </a:t>
            </a:r>
          </a:p>
          <a:p>
            <a:pPr>
              <a:lnSpc>
                <a:spcPct val="150000"/>
              </a:lnSpc>
              <a:spcBef>
                <a:spcPts val="1800"/>
              </a:spcBef>
            </a:pPr>
            <a:r>
              <a:rPr lang="en-US" sz="2200" dirty="0">
                <a:latin typeface="Calibri" panose="020F0502020204030204" pitchFamily="34" charset="0"/>
                <a:cs typeface="Calibri" panose="020F0502020204030204" pitchFamily="34" charset="0"/>
              </a:rPr>
              <a:t>Average cost per fall injury: </a:t>
            </a:r>
          </a:p>
          <a:p>
            <a:pPr marL="628650" lvl="1" indent="-285750">
              <a:lnSpc>
                <a:spcPct val="150000"/>
              </a:lnSpc>
              <a:spcBef>
                <a:spcPts val="1800"/>
              </a:spcBef>
              <a:buFont typeface="Courier New" panose="02070309020205020404" pitchFamily="49" charset="0"/>
              <a:buChar char="o"/>
            </a:pPr>
            <a:r>
              <a:rPr lang="en-US" sz="2200" dirty="0">
                <a:latin typeface="Calibri" panose="020F0502020204030204" pitchFamily="34" charset="0"/>
                <a:cs typeface="Calibri" panose="020F0502020204030204" pitchFamily="34" charset="0"/>
              </a:rPr>
              <a:t>Emergency Department visits = </a:t>
            </a:r>
            <a:r>
              <a:rPr lang="en-US" sz="2200" b="1" dirty="0">
                <a:solidFill>
                  <a:srgbClr val="238385"/>
                </a:solidFill>
                <a:latin typeface="Calibri" panose="020F0502020204030204" pitchFamily="34" charset="0"/>
                <a:cs typeface="Calibri" panose="020F0502020204030204" pitchFamily="34" charset="0"/>
              </a:rPr>
              <a:t>$4,829</a:t>
            </a:r>
          </a:p>
          <a:p>
            <a:pPr marL="628650" lvl="1" indent="-285750">
              <a:lnSpc>
                <a:spcPct val="150000"/>
              </a:lnSpc>
              <a:spcBef>
                <a:spcPts val="1800"/>
              </a:spcBef>
              <a:buFont typeface="Courier New" panose="02070309020205020404" pitchFamily="49" charset="0"/>
              <a:buChar char="o"/>
            </a:pPr>
            <a:r>
              <a:rPr lang="en-US" sz="2200" dirty="0">
                <a:latin typeface="Calibri" panose="020F0502020204030204" pitchFamily="34" charset="0"/>
                <a:cs typeface="Calibri" panose="020F0502020204030204" pitchFamily="34" charset="0"/>
              </a:rPr>
              <a:t>Office-based and outpatient visits = </a:t>
            </a:r>
            <a:r>
              <a:rPr lang="en-US" sz="2200" b="1" dirty="0">
                <a:solidFill>
                  <a:srgbClr val="238385"/>
                </a:solidFill>
                <a:latin typeface="Calibri" panose="020F0502020204030204" pitchFamily="34" charset="0"/>
                <a:cs typeface="Calibri" panose="020F0502020204030204" pitchFamily="34" charset="0"/>
              </a:rPr>
              <a:t>$5,813 </a:t>
            </a:r>
          </a:p>
        </p:txBody>
      </p:sp>
      <p:sp>
        <p:nvSpPr>
          <p:cNvPr id="14" name="Content Placeholder 13">
            <a:extLst>
              <a:ext uri="{FF2B5EF4-FFF2-40B4-BE49-F238E27FC236}">
                <a16:creationId xmlns:a16="http://schemas.microsoft.com/office/drawing/2014/main" id="{03BE6CF8-86AC-4A14-82B1-BE88205AB83F}"/>
              </a:ext>
            </a:extLst>
          </p:cNvPr>
          <p:cNvSpPr>
            <a:spLocks noGrp="1"/>
          </p:cNvSpPr>
          <p:nvPr>
            <p:ph sz="quarter" idx="13"/>
          </p:nvPr>
        </p:nvSpPr>
        <p:spPr/>
        <p:txBody>
          <a:bodyPr/>
          <a:lstStyle/>
          <a:p>
            <a:pPr marL="0" indent="0">
              <a:buFont typeface="Arial"/>
              <a:buNone/>
            </a:pPr>
            <a:r>
              <a:rPr lang="en-US" sz="700" dirty="0">
                <a:solidFill>
                  <a:schemeClr val="bg2">
                    <a:lumMod val="50000"/>
                  </a:schemeClr>
                </a:solidFill>
              </a:rPr>
              <a:t>References: (12-14)</a:t>
            </a:r>
          </a:p>
        </p:txBody>
      </p:sp>
    </p:spTree>
    <p:extLst>
      <p:ext uri="{BB962C8B-B14F-4D97-AF65-F5344CB8AC3E}">
        <p14:creationId xmlns:p14="http://schemas.microsoft.com/office/powerpoint/2010/main" val="1587573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898A023-0F61-4ECD-A604-73CCE3F8485C}"/>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Falls Are Costly </a:t>
            </a:r>
            <a:endParaRPr lang="en-US" dirty="0"/>
          </a:p>
        </p:txBody>
      </p:sp>
      <p:pic>
        <p:nvPicPr>
          <p:cNvPr id="17" name="Content Placeholder 16" descr="Pie chart in dollars detailing that &quot;Older adult falls cost the U.S. $50 billion every year.&quot; Of which 29 billion is Medicare, 9 billion is Medicaid, 12 billion is Private/Out-of-Pocket.">
            <a:extLst>
              <a:ext uri="{FF2B5EF4-FFF2-40B4-BE49-F238E27FC236}">
                <a16:creationId xmlns:a16="http://schemas.microsoft.com/office/drawing/2014/main" id="{BDE545E2-03D0-452E-8D5D-7A5A08DF0D63}"/>
              </a:ext>
            </a:extLst>
          </p:cNvPr>
          <p:cNvPicPr>
            <a:picLocks noGrp="1" noChangeAspect="1"/>
          </p:cNvPicPr>
          <p:nvPr>
            <p:ph sz="quarter" idx="11"/>
          </p:nvPr>
        </p:nvPicPr>
        <p:blipFill>
          <a:blip r:embed="rId3"/>
          <a:stretch>
            <a:fillRect/>
          </a:stretch>
        </p:blipFill>
        <p:spPr>
          <a:xfrm>
            <a:off x="802489" y="1152746"/>
            <a:ext cx="7732697" cy="4252983"/>
          </a:xfrm>
        </p:spPr>
      </p:pic>
      <p:sp>
        <p:nvSpPr>
          <p:cNvPr id="14" name="Content Placeholder 13">
            <a:extLst>
              <a:ext uri="{FF2B5EF4-FFF2-40B4-BE49-F238E27FC236}">
                <a16:creationId xmlns:a16="http://schemas.microsoft.com/office/drawing/2014/main" id="{FE59975A-018D-40FE-8848-347C0EA9E00C}"/>
              </a:ext>
            </a:extLst>
          </p:cNvPr>
          <p:cNvSpPr>
            <a:spLocks noGrp="1"/>
          </p:cNvSpPr>
          <p:nvPr>
            <p:ph sz="quarter" idx="12"/>
          </p:nvPr>
        </p:nvSpPr>
        <p:spPr>
          <a:xfrm>
            <a:off x="484187" y="5616114"/>
            <a:ext cx="8369300" cy="672302"/>
          </a:xfrm>
        </p:spPr>
        <p:txBody>
          <a:bodyPr>
            <a:normAutofit/>
          </a:bodyPr>
          <a:lstStyle/>
          <a:p>
            <a:pPr marL="0" indent="0">
              <a:buNone/>
            </a:pPr>
            <a:r>
              <a:rPr lang="en-CA" sz="1100" b="0" dirty="0">
                <a:latin typeface="+mn-lt"/>
              </a:rPr>
              <a:t>Florence C., et al. (2018). Medical costs of fatal and nonfatal falls in older adults. </a:t>
            </a:r>
            <a:r>
              <a:rPr lang="en-CA" sz="1100" b="0" i="1" dirty="0">
                <a:latin typeface="+mn-lt"/>
              </a:rPr>
              <a:t>Journal of the American Geriatrics Society, 66(4), 693-698.</a:t>
            </a:r>
            <a:endParaRPr lang="en-US" sz="1100" b="0" dirty="0">
              <a:latin typeface="+mn-lt"/>
            </a:endParaRPr>
          </a:p>
        </p:txBody>
      </p:sp>
      <p:sp>
        <p:nvSpPr>
          <p:cNvPr id="15" name="Content Placeholder 14">
            <a:extLst>
              <a:ext uri="{FF2B5EF4-FFF2-40B4-BE49-F238E27FC236}">
                <a16:creationId xmlns:a16="http://schemas.microsoft.com/office/drawing/2014/main" id="{D5614BDB-6B98-41E1-B756-44BA8C0D08E8}"/>
              </a:ext>
            </a:extLst>
          </p:cNvPr>
          <p:cNvSpPr>
            <a:spLocks noGrp="1"/>
          </p:cNvSpPr>
          <p:nvPr>
            <p:ph sz="quarter" idx="13"/>
          </p:nvPr>
        </p:nvSpPr>
        <p:spPr>
          <a:xfrm>
            <a:off x="7473411" y="6505907"/>
            <a:ext cx="1670589" cy="350339"/>
          </a:xfrm>
        </p:spPr>
        <p:txBody>
          <a:bodyPr/>
          <a:lstStyle/>
          <a:p>
            <a:pPr marL="0" indent="0">
              <a:buFont typeface="Arial"/>
              <a:buNone/>
            </a:pPr>
            <a:r>
              <a:rPr lang="en-US" sz="700" dirty="0">
                <a:solidFill>
                  <a:schemeClr val="bg2">
                    <a:lumMod val="50000"/>
                  </a:schemeClr>
                </a:solidFill>
              </a:rPr>
              <a:t>Reference: (15)</a:t>
            </a:r>
          </a:p>
        </p:txBody>
      </p:sp>
    </p:spTree>
    <p:extLst>
      <p:ext uri="{BB962C8B-B14F-4D97-AF65-F5344CB8AC3E}">
        <p14:creationId xmlns:p14="http://schemas.microsoft.com/office/powerpoint/2010/main" val="538116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6943B79-0A39-4F3E-8245-CD9059C38A0F}"/>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Falls Are a Growing Burden</a:t>
            </a:r>
            <a:endParaRPr lang="en-US" dirty="0"/>
          </a:p>
        </p:txBody>
      </p:sp>
      <p:pic>
        <p:nvPicPr>
          <p:cNvPr id="17" name="Content Placeholder 16" descr="Two pictographs detailing The number of falls and their consequences, and how they're expected to rise if more fall prevent efforts are not in place. In 2018, there were 8 million injuries and 36 million falls with 52 million total older adults. In 2030, there are an estimated 12 million injuries and 52 million falls with a total 73 million total older adults.">
            <a:extLst>
              <a:ext uri="{FF2B5EF4-FFF2-40B4-BE49-F238E27FC236}">
                <a16:creationId xmlns:a16="http://schemas.microsoft.com/office/drawing/2014/main" id="{75C946B3-301C-4CBB-8224-F75D3EFF2E27}"/>
              </a:ext>
            </a:extLst>
          </p:cNvPr>
          <p:cNvPicPr>
            <a:picLocks noGrp="1" noChangeAspect="1"/>
          </p:cNvPicPr>
          <p:nvPr>
            <p:ph sz="quarter" idx="11"/>
          </p:nvPr>
        </p:nvPicPr>
        <p:blipFill>
          <a:blip r:embed="rId3"/>
          <a:stretch>
            <a:fillRect/>
          </a:stretch>
        </p:blipFill>
        <p:spPr>
          <a:xfrm>
            <a:off x="430378" y="1550988"/>
            <a:ext cx="8407774" cy="3627003"/>
          </a:xfrm>
        </p:spPr>
      </p:pic>
      <p:sp>
        <p:nvSpPr>
          <p:cNvPr id="14" name="Content Placeholder 13">
            <a:extLst>
              <a:ext uri="{FF2B5EF4-FFF2-40B4-BE49-F238E27FC236}">
                <a16:creationId xmlns:a16="http://schemas.microsoft.com/office/drawing/2014/main" id="{0E7EA952-0707-4090-9F36-8813B87E6D4F}"/>
              </a:ext>
            </a:extLst>
          </p:cNvPr>
          <p:cNvSpPr>
            <a:spLocks noGrp="1"/>
          </p:cNvSpPr>
          <p:nvPr>
            <p:ph sz="quarter" idx="12"/>
          </p:nvPr>
        </p:nvSpPr>
        <p:spPr>
          <a:xfrm>
            <a:off x="383127" y="5800726"/>
            <a:ext cx="5569998" cy="457200"/>
          </a:xfrm>
        </p:spPr>
        <p:txBody>
          <a:bodyPr>
            <a:normAutofit/>
          </a:bodyPr>
          <a:lstStyle/>
          <a:p>
            <a:pPr marL="0" indent="0">
              <a:buNone/>
            </a:pPr>
            <a:r>
              <a:rPr lang="en-CA" sz="1100" b="0" dirty="0">
                <a:latin typeface="+mn-lt"/>
              </a:rPr>
              <a:t>Data sources: Behavioral Risk Factor Surveillance System and United States Census Bureau</a:t>
            </a:r>
            <a:endParaRPr lang="en-US" sz="1100" b="0" dirty="0">
              <a:latin typeface="+mn-lt"/>
            </a:endParaRPr>
          </a:p>
        </p:txBody>
      </p:sp>
      <p:sp>
        <p:nvSpPr>
          <p:cNvPr id="15" name="Content Placeholder 14">
            <a:extLst>
              <a:ext uri="{FF2B5EF4-FFF2-40B4-BE49-F238E27FC236}">
                <a16:creationId xmlns:a16="http://schemas.microsoft.com/office/drawing/2014/main" id="{FE5E111A-8514-4245-AD8C-0DB3E3EC1271}"/>
              </a:ext>
            </a:extLst>
          </p:cNvPr>
          <p:cNvSpPr>
            <a:spLocks noGrp="1"/>
          </p:cNvSpPr>
          <p:nvPr>
            <p:ph sz="quarter" idx="13"/>
          </p:nvPr>
        </p:nvSpPr>
        <p:spPr/>
        <p:txBody>
          <a:bodyPr/>
          <a:lstStyle/>
          <a:p>
            <a:pPr marL="0" indent="0">
              <a:buFont typeface="Arial"/>
              <a:buNone/>
            </a:pPr>
            <a:r>
              <a:rPr lang="en-US" sz="700" dirty="0">
                <a:solidFill>
                  <a:schemeClr val="bg2">
                    <a:lumMod val="50000"/>
                  </a:schemeClr>
                </a:solidFill>
              </a:rPr>
              <a:t>References: (2,16)</a:t>
            </a:r>
          </a:p>
        </p:txBody>
      </p:sp>
    </p:spTree>
    <p:extLst>
      <p:ext uri="{BB962C8B-B14F-4D97-AF65-F5344CB8AC3E}">
        <p14:creationId xmlns:p14="http://schemas.microsoft.com/office/powerpoint/2010/main" val="1222062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AE565B8-7148-46D1-91E5-813376E9D565}"/>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Common Fall Risk Factors</a:t>
            </a:r>
            <a:endParaRPr lang="en-US" dirty="0"/>
          </a:p>
        </p:txBody>
      </p:sp>
      <p:graphicFrame>
        <p:nvGraphicFramePr>
          <p:cNvPr id="18" name="Table 18">
            <a:extLst>
              <a:ext uri="{FF2B5EF4-FFF2-40B4-BE49-F238E27FC236}">
                <a16:creationId xmlns:a16="http://schemas.microsoft.com/office/drawing/2014/main" id="{B7BE47C8-1735-48AC-A7F4-C939466FADE0}"/>
              </a:ext>
            </a:extLst>
          </p:cNvPr>
          <p:cNvGraphicFramePr>
            <a:graphicFrameLocks noGrp="1"/>
          </p:cNvGraphicFramePr>
          <p:nvPr>
            <p:ph sz="quarter" idx="11"/>
            <p:extLst>
              <p:ext uri="{D42A27DB-BD31-4B8C-83A1-F6EECF244321}">
                <p14:modId xmlns:p14="http://schemas.microsoft.com/office/powerpoint/2010/main" val="449890668"/>
              </p:ext>
            </p:extLst>
          </p:nvPr>
        </p:nvGraphicFramePr>
        <p:xfrm>
          <a:off x="382588" y="1350172"/>
          <a:ext cx="8369298" cy="3240088"/>
        </p:xfrm>
        <a:graphic>
          <a:graphicData uri="http://schemas.openxmlformats.org/drawingml/2006/table">
            <a:tbl>
              <a:tblPr firstRow="1" bandRow="1">
                <a:tableStyleId>{00A15C55-8517-42AA-B614-E9B94910E393}</a:tableStyleId>
              </a:tblPr>
              <a:tblGrid>
                <a:gridCol w="4408487">
                  <a:extLst>
                    <a:ext uri="{9D8B030D-6E8A-4147-A177-3AD203B41FA5}">
                      <a16:colId xmlns:a16="http://schemas.microsoft.com/office/drawing/2014/main" val="2618904971"/>
                    </a:ext>
                  </a:extLst>
                </a:gridCol>
                <a:gridCol w="3960811">
                  <a:extLst>
                    <a:ext uri="{9D8B030D-6E8A-4147-A177-3AD203B41FA5}">
                      <a16:colId xmlns:a16="http://schemas.microsoft.com/office/drawing/2014/main" val="1684066995"/>
                    </a:ext>
                  </a:extLst>
                </a:gridCol>
              </a:tblGrid>
              <a:tr h="5540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200" dirty="0">
                          <a:effectLst/>
                          <a:latin typeface="Calibri" panose="020F0502020204030204" pitchFamily="34" charset="0"/>
                          <a:cs typeface="Calibri" panose="020F0502020204030204" pitchFamily="34" charset="0"/>
                        </a:rPr>
                        <a:t>Modifiable Risk Factors</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200" dirty="0">
                          <a:effectLst/>
                          <a:latin typeface="Calibri" panose="020F0502020204030204" pitchFamily="34" charset="0"/>
                          <a:cs typeface="Calibri" panose="020F0502020204030204" pitchFamily="34" charset="0"/>
                        </a:rPr>
                        <a:t>Non-modifiable Risk Factors</a:t>
                      </a:r>
                      <a:endParaRPr lang="en-US" sz="2200" b="1" kern="1200" dirty="0">
                        <a:solidFill>
                          <a:schemeClr val="lt1"/>
                        </a:solidFill>
                        <a:effectLs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563530686"/>
                  </a:ext>
                </a:extLst>
              </a:tr>
              <a:tr h="781843">
                <a:tc>
                  <a:txBody>
                    <a:bodyPr/>
                    <a:lstStyle/>
                    <a:p>
                      <a:pPr marL="342900" marR="0" lvl="0" indent="-342900" algn="l"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Gait, strength, and balance deficits</a:t>
                      </a:r>
                    </a:p>
                    <a:p>
                      <a:pPr marL="342900" marR="0" lvl="0" indent="-342900" algn="l"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Medications that increase fall risk</a:t>
                      </a:r>
                    </a:p>
                    <a:p>
                      <a:pPr marL="342900" marR="0" lvl="0" indent="-342900" algn="l"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Home hazards</a:t>
                      </a:r>
                    </a:p>
                    <a:p>
                      <a:pPr marL="342900" marR="0" lvl="0" indent="-342900" algn="l"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Orthostatic hypotension</a:t>
                      </a:r>
                    </a:p>
                    <a:p>
                      <a:pPr marL="342900" marR="0" lvl="0" indent="-342900" algn="l"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Vision problems</a:t>
                      </a:r>
                    </a:p>
                    <a:p>
                      <a:pPr marL="342900" marR="0" lvl="0" indent="-342900" algn="l"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Foot issues/inappropriate footwear</a:t>
                      </a:r>
                    </a:p>
                    <a:p>
                      <a:pPr marL="342900" marR="0" lvl="0" indent="-342900" algn="l"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Vitamin D deficiency</a:t>
                      </a:r>
                    </a:p>
                    <a:p>
                      <a:pPr marL="342900" marR="0" lvl="0" indent="-342900" algn="l"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Comorbidities</a:t>
                      </a:r>
                    </a:p>
                  </a:txBody>
                  <a:tcPr>
                    <a:solidFill>
                      <a:schemeClr val="bg1">
                        <a:lumMod val="85000"/>
                      </a:schemeClr>
                    </a:solidFill>
                  </a:tcPr>
                </a:tc>
                <a:tc>
                  <a:txBody>
                    <a:bodyPr/>
                    <a:lstStyle/>
                    <a:p>
                      <a:pPr marL="342900" marR="0" lvl="0" indent="-342900" algn="l"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Age</a:t>
                      </a:r>
                    </a:p>
                    <a:p>
                      <a:pPr marL="342900" marR="0" lvl="0" indent="-342900" algn="l"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Sex</a:t>
                      </a:r>
                    </a:p>
                    <a:p>
                      <a:pPr marL="342900" marR="0" lvl="0" indent="-342900" algn="l"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Race/ethnicity</a:t>
                      </a:r>
                    </a:p>
                    <a:p>
                      <a:pPr marL="342900" marR="0" lvl="0" indent="-342900" algn="l"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History of falls</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85000"/>
                      </a:schemeClr>
                    </a:solidFill>
                  </a:tcPr>
                </a:tc>
                <a:extLst>
                  <a:ext uri="{0D108BD9-81ED-4DB2-BD59-A6C34878D82A}">
                    <a16:rowId xmlns:a16="http://schemas.microsoft.com/office/drawing/2014/main" val="639681216"/>
                  </a:ext>
                </a:extLst>
              </a:tr>
            </a:tbl>
          </a:graphicData>
        </a:graphic>
      </p:graphicFrame>
      <p:sp>
        <p:nvSpPr>
          <p:cNvPr id="16" name="Content Placeholder 15">
            <a:extLst>
              <a:ext uri="{FF2B5EF4-FFF2-40B4-BE49-F238E27FC236}">
                <a16:creationId xmlns:a16="http://schemas.microsoft.com/office/drawing/2014/main" id="{4391614E-52FF-4AC5-A5EA-614256EE21ED}"/>
              </a:ext>
            </a:extLst>
          </p:cNvPr>
          <p:cNvSpPr>
            <a:spLocks noGrp="1"/>
          </p:cNvSpPr>
          <p:nvPr>
            <p:ph sz="quarter" idx="12"/>
          </p:nvPr>
        </p:nvSpPr>
        <p:spPr>
          <a:xfrm>
            <a:off x="1745204" y="5609307"/>
            <a:ext cx="8369300" cy="350339"/>
          </a:xfrm>
        </p:spPr>
        <p:txBody>
          <a:bodyPr>
            <a:noAutofit/>
          </a:bodyPr>
          <a:lstStyle/>
          <a:p>
            <a:pPr marL="0" indent="0">
              <a:buNone/>
            </a:pPr>
            <a:r>
              <a:rPr lang="en-US" sz="2200" b="1" dirty="0">
                <a:solidFill>
                  <a:srgbClr val="1D5F60"/>
                </a:solidFill>
                <a:latin typeface="Calibri" panose="020F0502020204030204" pitchFamily="34" charset="0"/>
                <a:cs typeface="Calibri" panose="020F0502020204030204" pitchFamily="34" charset="0"/>
              </a:rPr>
              <a:t>Fall risk increases as the number of risk factors increases. </a:t>
            </a:r>
          </a:p>
        </p:txBody>
      </p:sp>
      <p:sp>
        <p:nvSpPr>
          <p:cNvPr id="17" name="Content Placeholder 16">
            <a:extLst>
              <a:ext uri="{FF2B5EF4-FFF2-40B4-BE49-F238E27FC236}">
                <a16:creationId xmlns:a16="http://schemas.microsoft.com/office/drawing/2014/main" id="{4DD2446F-70F7-4726-9B24-08143F3A7F73}"/>
              </a:ext>
            </a:extLst>
          </p:cNvPr>
          <p:cNvSpPr>
            <a:spLocks noGrp="1"/>
          </p:cNvSpPr>
          <p:nvPr>
            <p:ph sz="quarter" idx="13"/>
          </p:nvPr>
        </p:nvSpPr>
        <p:spPr/>
        <p:txBody>
          <a:bodyPr/>
          <a:lstStyle/>
          <a:p>
            <a:pPr marL="0" indent="0">
              <a:buFont typeface="Arial"/>
              <a:buNone/>
            </a:pPr>
            <a:r>
              <a:rPr lang="en-US" sz="700" dirty="0">
                <a:solidFill>
                  <a:schemeClr val="bg2">
                    <a:lumMod val="50000"/>
                  </a:schemeClr>
                </a:solidFill>
              </a:rPr>
              <a:t>References: (2,17-19)</a:t>
            </a:r>
          </a:p>
        </p:txBody>
      </p:sp>
    </p:spTree>
    <p:extLst>
      <p:ext uri="{BB962C8B-B14F-4D97-AF65-F5344CB8AC3E}">
        <p14:creationId xmlns:p14="http://schemas.microsoft.com/office/powerpoint/2010/main" val="2606097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BCB09D-5E12-40B4-ACEE-939D67D30981}"/>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Falls Are Preventable</a:t>
            </a:r>
            <a:endParaRPr lang="en-US" dirty="0"/>
          </a:p>
        </p:txBody>
      </p:sp>
      <p:sp>
        <p:nvSpPr>
          <p:cNvPr id="6" name="Content Placeholder 5">
            <a:extLst>
              <a:ext uri="{FF2B5EF4-FFF2-40B4-BE49-F238E27FC236}">
                <a16:creationId xmlns:a16="http://schemas.microsoft.com/office/drawing/2014/main" id="{90EDFCA0-278A-40EF-A88D-1DE209735C84}"/>
              </a:ext>
            </a:extLst>
          </p:cNvPr>
          <p:cNvSpPr>
            <a:spLocks noGrp="1"/>
          </p:cNvSpPr>
          <p:nvPr>
            <p:ph sz="quarter" idx="11"/>
          </p:nvPr>
        </p:nvSpPr>
        <p:spPr>
          <a:xfrm>
            <a:off x="382588" y="1150425"/>
            <a:ext cx="8369300" cy="868391"/>
          </a:xfrm>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a:t>
            </a:r>
            <a:r>
              <a:rPr kumimoji="0" lang="en-US" sz="2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Stopping Elderly Accidents, Deaths, and Injuries (STEADI) </a:t>
            </a:r>
            <a:br>
              <a:rPr kumimoji="0" lang="en-US" sz="2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2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initiative was developed by the U.S. Centers for Disease Control </a:t>
            </a:r>
            <a:br>
              <a:rPr kumimoji="0" lang="en-US" sz="2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2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Prevention (CDC)</a:t>
            </a:r>
          </a:p>
        </p:txBody>
      </p:sp>
      <p:sp>
        <p:nvSpPr>
          <p:cNvPr id="7" name="Content Placeholder 6">
            <a:extLst>
              <a:ext uri="{FF2B5EF4-FFF2-40B4-BE49-F238E27FC236}">
                <a16:creationId xmlns:a16="http://schemas.microsoft.com/office/drawing/2014/main" id="{62AA9F1E-27D6-41CE-ABE3-93DA5079A33A}"/>
              </a:ext>
            </a:extLst>
          </p:cNvPr>
          <p:cNvSpPr>
            <a:spLocks noGrp="1"/>
          </p:cNvSpPr>
          <p:nvPr>
            <p:ph sz="quarter" idx="12"/>
          </p:nvPr>
        </p:nvSpPr>
        <p:spPr/>
        <p:txBody>
          <a:bodyPr/>
          <a:lstStyle/>
          <a:p>
            <a:pPr marL="628650" lvl="1" indent="-285750">
              <a:lnSpc>
                <a:spcPct val="110000"/>
              </a:lnSpc>
              <a:spcBef>
                <a:spcPts val="975"/>
              </a:spcBef>
              <a:buFont typeface="Courier New" panose="02070309020205020404" pitchFamily="49" charset="0"/>
              <a:buChar char="o"/>
            </a:pPr>
            <a:r>
              <a:rPr lang="en-US" sz="2200" dirty="0">
                <a:latin typeface="Calibri" panose="020F0502020204030204" pitchFamily="34" charset="0"/>
                <a:cs typeface="Calibri" panose="020F0502020204030204" pitchFamily="34" charset="0"/>
              </a:rPr>
              <a:t>STEADI is based on the American and British Geriatrics Societies’ Clinical Practice Guideline for Prevention of Falls in Older Persons and designed with input from healthcare providers</a:t>
            </a:r>
          </a:p>
          <a:p>
            <a:pPr marL="628650" lvl="1" indent="-285750">
              <a:lnSpc>
                <a:spcPct val="110000"/>
              </a:lnSpc>
              <a:spcBef>
                <a:spcPts val="975"/>
              </a:spcBef>
              <a:buFont typeface="Courier New" panose="02070309020205020404" pitchFamily="49" charset="0"/>
              <a:buChar char="o"/>
            </a:pPr>
            <a:r>
              <a:rPr lang="en-US" sz="2200" dirty="0">
                <a:latin typeface="Calibri" panose="020F0502020204030204" pitchFamily="34" charset="0"/>
                <a:cs typeface="Calibri" panose="020F0502020204030204" pitchFamily="34" charset="0"/>
              </a:rPr>
              <a:t>STEADI offers tools and resources to help healthcare providers </a:t>
            </a:r>
            <a:br>
              <a:rPr lang="en-US" sz="2200" dirty="0">
                <a:latin typeface="Calibri" panose="020F0502020204030204" pitchFamily="34" charset="0"/>
                <a:cs typeface="Calibri" panose="020F0502020204030204" pitchFamily="34" charset="0"/>
              </a:rPr>
            </a:br>
            <a:r>
              <a:rPr lang="en-US" sz="2200" b="1" dirty="0">
                <a:latin typeface="Calibri" panose="020F0502020204030204" pitchFamily="34" charset="0"/>
                <a:cs typeface="Calibri" panose="020F0502020204030204" pitchFamily="34" charset="0"/>
              </a:rPr>
              <a:t>Screen</a:t>
            </a:r>
            <a:r>
              <a:rPr lang="en-US" sz="2200" dirty="0">
                <a:latin typeface="Calibri" panose="020F0502020204030204" pitchFamily="34" charset="0"/>
                <a:cs typeface="Calibri" panose="020F0502020204030204" pitchFamily="34" charset="0"/>
              </a:rPr>
              <a:t>, </a:t>
            </a:r>
            <a:r>
              <a:rPr lang="en-US" sz="2200" b="1" dirty="0">
                <a:latin typeface="Calibri" panose="020F0502020204030204" pitchFamily="34" charset="0"/>
                <a:cs typeface="Calibri" panose="020F0502020204030204" pitchFamily="34" charset="0"/>
              </a:rPr>
              <a:t>Assess</a:t>
            </a:r>
            <a:r>
              <a:rPr lang="en-US" sz="2200" dirty="0">
                <a:latin typeface="Calibri" panose="020F0502020204030204" pitchFamily="34" charset="0"/>
                <a:cs typeface="Calibri" panose="020F0502020204030204" pitchFamily="34" charset="0"/>
              </a:rPr>
              <a:t>, and </a:t>
            </a:r>
            <a:r>
              <a:rPr lang="en-US" sz="2200" b="1" dirty="0">
                <a:latin typeface="Calibri" panose="020F0502020204030204" pitchFamily="34" charset="0"/>
                <a:cs typeface="Calibri" panose="020F0502020204030204" pitchFamily="34" charset="0"/>
              </a:rPr>
              <a:t>Intervene</a:t>
            </a:r>
            <a:r>
              <a:rPr lang="en-US" sz="2200" dirty="0">
                <a:latin typeface="Calibri" panose="020F0502020204030204" pitchFamily="34" charset="0"/>
                <a:cs typeface="Calibri" panose="020F0502020204030204" pitchFamily="34" charset="0"/>
              </a:rPr>
              <a:t> to reduce fall risk</a:t>
            </a:r>
          </a:p>
        </p:txBody>
      </p:sp>
      <p:pic>
        <p:nvPicPr>
          <p:cNvPr id="15" name="Content Placeholder 14" descr="A three step process offered by STEADI.&#10;Screen patients for fall risk. Assess modifiable risk factors. Intervene using effective strategies.">
            <a:extLst>
              <a:ext uri="{FF2B5EF4-FFF2-40B4-BE49-F238E27FC236}">
                <a16:creationId xmlns:a16="http://schemas.microsoft.com/office/drawing/2014/main" id="{8303BA48-A5A0-4223-B9EB-7A5F6D07A23C}"/>
              </a:ext>
            </a:extLst>
          </p:cNvPr>
          <p:cNvPicPr>
            <a:picLocks noGrp="1" noChangeAspect="1"/>
          </p:cNvPicPr>
          <p:nvPr>
            <p:ph sz="quarter" idx="14"/>
          </p:nvPr>
        </p:nvPicPr>
        <p:blipFill>
          <a:blip r:embed="rId4"/>
          <a:stretch>
            <a:fillRect/>
          </a:stretch>
        </p:blipFill>
        <p:spPr>
          <a:xfrm>
            <a:off x="610591" y="4835525"/>
            <a:ext cx="7913294" cy="1377815"/>
          </a:xfrm>
        </p:spPr>
      </p:pic>
      <p:sp>
        <p:nvSpPr>
          <p:cNvPr id="11" name="Content Placeholder 10">
            <a:extLst>
              <a:ext uri="{FF2B5EF4-FFF2-40B4-BE49-F238E27FC236}">
                <a16:creationId xmlns:a16="http://schemas.microsoft.com/office/drawing/2014/main" id="{3B900510-6843-4489-8F8B-6854B0E96D7A}"/>
              </a:ext>
            </a:extLst>
          </p:cNvPr>
          <p:cNvSpPr>
            <a:spLocks noGrp="1"/>
          </p:cNvSpPr>
          <p:nvPr>
            <p:ph sz="quarter" idx="16"/>
          </p:nvPr>
        </p:nvSpPr>
        <p:spPr/>
        <p:txBody>
          <a:bodyPr/>
          <a:lstStyle/>
          <a:p>
            <a:pPr marL="0" indent="0">
              <a:buFont typeface="Arial"/>
              <a:buNone/>
            </a:pPr>
            <a:r>
              <a:rPr lang="en-US" sz="700" dirty="0">
                <a:solidFill>
                  <a:schemeClr val="bg2">
                    <a:lumMod val="50000"/>
                  </a:schemeClr>
                </a:solidFill>
              </a:rPr>
              <a:t>References: (20,21)</a:t>
            </a:r>
          </a:p>
        </p:txBody>
      </p:sp>
    </p:spTree>
    <p:extLst>
      <p:ext uri="{BB962C8B-B14F-4D97-AF65-F5344CB8AC3E}">
        <p14:creationId xmlns:p14="http://schemas.microsoft.com/office/powerpoint/2010/main" val="1660383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CA5EE23-EAF8-4BCB-A4F9-61F9C06EB69A}"/>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Overcoming Implementation Barriers</a:t>
            </a:r>
            <a:endParaRPr lang="en-US" dirty="0"/>
          </a:p>
        </p:txBody>
      </p:sp>
      <p:sp>
        <p:nvSpPr>
          <p:cNvPr id="15" name="Content Placeholder 14">
            <a:extLst>
              <a:ext uri="{FF2B5EF4-FFF2-40B4-BE49-F238E27FC236}">
                <a16:creationId xmlns:a16="http://schemas.microsoft.com/office/drawing/2014/main" id="{801ABE13-644F-4A14-AF59-3F1A68D0296F}"/>
              </a:ext>
            </a:extLst>
          </p:cNvPr>
          <p:cNvSpPr>
            <a:spLocks noGrp="1"/>
          </p:cNvSpPr>
          <p:nvPr>
            <p:ph sz="quarter" idx="11"/>
          </p:nvPr>
        </p:nvSpPr>
        <p:spPr>
          <a:xfrm>
            <a:off x="382588" y="1310234"/>
            <a:ext cx="8369300" cy="1779587"/>
          </a:xfrm>
        </p:spPr>
        <p:txBody>
          <a:bodyPr>
            <a:normAutofit lnSpcReduction="10000"/>
          </a:bodyPr>
          <a:lstStyle/>
          <a:p>
            <a:pPr>
              <a:lnSpc>
                <a:spcPct val="100000"/>
              </a:lnSpc>
            </a:pPr>
            <a:r>
              <a:rPr lang="en-US" sz="2200" dirty="0">
                <a:latin typeface="Calibri" panose="020F0502020204030204" pitchFamily="34" charset="0"/>
                <a:cs typeface="Calibri" panose="020F0502020204030204" pitchFamily="34" charset="0"/>
              </a:rPr>
              <a:t>Use existing incentives to screen and assess for fall risk</a:t>
            </a:r>
          </a:p>
          <a:p>
            <a:pPr marL="628650" lvl="1" indent="-285750">
              <a:lnSpc>
                <a:spcPct val="100000"/>
              </a:lnSpc>
              <a:spcBef>
                <a:spcPts val="950"/>
              </a:spcBef>
              <a:buFont typeface="Courier New" panose="02070309020205020404" pitchFamily="49" charset="0"/>
              <a:buChar char="o"/>
            </a:pPr>
            <a:r>
              <a:rPr lang="en-US" sz="2200" dirty="0">
                <a:latin typeface="Calibri" panose="020F0502020204030204" pitchFamily="34" charset="0"/>
                <a:cs typeface="Calibri" panose="020F0502020204030204" pitchFamily="34" charset="0"/>
              </a:rPr>
              <a:t>Welcome to Medicare Visit</a:t>
            </a:r>
          </a:p>
          <a:p>
            <a:pPr marL="628650" lvl="1" indent="-285750">
              <a:lnSpc>
                <a:spcPct val="100000"/>
              </a:lnSpc>
              <a:spcBef>
                <a:spcPts val="950"/>
              </a:spcBef>
              <a:buFont typeface="Courier New" panose="02070309020205020404" pitchFamily="49" charset="0"/>
              <a:buChar char="o"/>
            </a:pPr>
            <a:r>
              <a:rPr lang="en-US" sz="2200" dirty="0">
                <a:latin typeface="Calibri" panose="020F0502020204030204" pitchFamily="34" charset="0"/>
                <a:cs typeface="Calibri" panose="020F0502020204030204" pitchFamily="34" charset="0"/>
              </a:rPr>
              <a:t>Annual Medicare Wellness Visit</a:t>
            </a:r>
          </a:p>
          <a:p>
            <a:pPr>
              <a:lnSpc>
                <a:spcPct val="100000"/>
              </a:lnSpc>
              <a:spcBef>
                <a:spcPts val="950"/>
              </a:spcBef>
            </a:pPr>
            <a:r>
              <a:rPr lang="en-US" sz="2200" dirty="0">
                <a:latin typeface="Calibri" panose="020F0502020204030204" pitchFamily="34" charset="0"/>
                <a:cs typeface="Calibri" panose="020F0502020204030204" pitchFamily="34" charset="0"/>
              </a:rPr>
              <a:t>Adapt STEADI tools to fit priorities and clinical workflow</a:t>
            </a:r>
          </a:p>
        </p:txBody>
      </p:sp>
      <p:pic>
        <p:nvPicPr>
          <p:cNvPr id="19" name="Content Placeholder 18" descr="Screenshot of the CDC's Coordinated Care Plan to Prevent Older Adult Falls. &quot;Learn practical steps to implement a STEADI-based fall prevention program. www.cdc.gov">
            <a:extLst>
              <a:ext uri="{FF2B5EF4-FFF2-40B4-BE49-F238E27FC236}">
                <a16:creationId xmlns:a16="http://schemas.microsoft.com/office/drawing/2014/main" id="{B10FEBDF-E6CB-49C8-A5E3-C2ACEC950E5F}"/>
              </a:ext>
            </a:extLst>
          </p:cNvPr>
          <p:cNvPicPr>
            <a:picLocks noGrp="1" noChangeAspect="1"/>
          </p:cNvPicPr>
          <p:nvPr>
            <p:ph sz="quarter" idx="12"/>
          </p:nvPr>
        </p:nvPicPr>
        <p:blipFill>
          <a:blip r:embed="rId3"/>
          <a:stretch>
            <a:fillRect/>
          </a:stretch>
        </p:blipFill>
        <p:spPr>
          <a:xfrm>
            <a:off x="1671669" y="3280411"/>
            <a:ext cx="5309616" cy="2993136"/>
          </a:xfrm>
        </p:spPr>
      </p:pic>
      <p:sp>
        <p:nvSpPr>
          <p:cNvPr id="17" name="Content Placeholder 16">
            <a:extLst>
              <a:ext uri="{FF2B5EF4-FFF2-40B4-BE49-F238E27FC236}">
                <a16:creationId xmlns:a16="http://schemas.microsoft.com/office/drawing/2014/main" id="{E38A40E1-3761-4131-81C1-D8C248A56426}"/>
              </a:ext>
            </a:extLst>
          </p:cNvPr>
          <p:cNvSpPr>
            <a:spLocks noGrp="1"/>
          </p:cNvSpPr>
          <p:nvPr>
            <p:ph sz="quarter" idx="13"/>
          </p:nvPr>
        </p:nvSpPr>
        <p:spPr/>
        <p:txBody>
          <a:bodyPr/>
          <a:lstStyle/>
          <a:p>
            <a:pPr marL="0" indent="0">
              <a:buFont typeface="Arial"/>
              <a:buNone/>
            </a:pPr>
            <a:r>
              <a:rPr lang="en-US" sz="700" dirty="0">
                <a:solidFill>
                  <a:schemeClr val="bg2">
                    <a:lumMod val="50000"/>
                  </a:schemeClr>
                </a:solidFill>
              </a:rPr>
              <a:t>Reference: (22)</a:t>
            </a:r>
          </a:p>
        </p:txBody>
      </p:sp>
    </p:spTree>
    <p:extLst>
      <p:ext uri="{BB962C8B-B14F-4D97-AF65-F5344CB8AC3E}">
        <p14:creationId xmlns:p14="http://schemas.microsoft.com/office/powerpoint/2010/main" val="2425012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02EDA5-7B89-4814-A3D3-CE6AB51621EC}"/>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Successful Implementations</a:t>
            </a:r>
            <a:endParaRPr lang="en-US" dirty="0"/>
          </a:p>
        </p:txBody>
      </p:sp>
      <p:sp>
        <p:nvSpPr>
          <p:cNvPr id="13" name="Content Placeholder 12">
            <a:extLst>
              <a:ext uri="{FF2B5EF4-FFF2-40B4-BE49-F238E27FC236}">
                <a16:creationId xmlns:a16="http://schemas.microsoft.com/office/drawing/2014/main" id="{062FC48A-DFFC-4851-AE29-B57AFB81A960}"/>
              </a:ext>
            </a:extLst>
          </p:cNvPr>
          <p:cNvSpPr>
            <a:spLocks noGrp="1"/>
          </p:cNvSpPr>
          <p:nvPr>
            <p:ph sz="quarter" idx="11"/>
          </p:nvPr>
        </p:nvSpPr>
        <p:spPr>
          <a:xfrm>
            <a:off x="382588" y="1200919"/>
            <a:ext cx="8369300" cy="465672"/>
          </a:xfrm>
        </p:spPr>
        <p:txBody>
          <a:bodyPr/>
          <a:lstStyle/>
          <a:p>
            <a:pPr marL="0" indent="0">
              <a:buNone/>
            </a:pPr>
            <a:r>
              <a:rPr lang="en-US" sz="2200" dirty="0">
                <a:solidFill>
                  <a:srgbClr val="238385"/>
                </a:solidFill>
                <a:latin typeface="Calibri" panose="020F0502020204030204" pitchFamily="34" charset="0"/>
                <a:cs typeface="Calibri" panose="020F0502020204030204" pitchFamily="34" charset="0"/>
              </a:rPr>
              <a:t>Oregon Health &amp; Science University, Oregon</a:t>
            </a:r>
          </a:p>
        </p:txBody>
      </p:sp>
      <p:sp>
        <p:nvSpPr>
          <p:cNvPr id="15" name="Content Placeholder 14">
            <a:extLst>
              <a:ext uri="{FF2B5EF4-FFF2-40B4-BE49-F238E27FC236}">
                <a16:creationId xmlns:a16="http://schemas.microsoft.com/office/drawing/2014/main" id="{B2B641F4-0CB4-4637-97B9-5218FA33EEFD}"/>
              </a:ext>
            </a:extLst>
          </p:cNvPr>
          <p:cNvSpPr>
            <a:spLocks noGrp="1"/>
          </p:cNvSpPr>
          <p:nvPr>
            <p:ph sz="quarter" idx="12"/>
          </p:nvPr>
        </p:nvSpPr>
        <p:spPr>
          <a:xfrm>
            <a:off x="641350" y="1698917"/>
            <a:ext cx="8007350" cy="910650"/>
          </a:xfrm>
        </p:spPr>
        <p:txBody>
          <a:bodyPr/>
          <a:lstStyle/>
          <a:p>
            <a:pPr>
              <a:lnSpc>
                <a:spcPct val="100000"/>
              </a:lnSpc>
            </a:pPr>
            <a:r>
              <a:rPr lang="en-US" sz="2200" b="0" dirty="0">
                <a:solidFill>
                  <a:schemeClr val="tx1"/>
                </a:solidFill>
                <a:latin typeface="Calibri" panose="020F0502020204030204" pitchFamily="34" charset="0"/>
                <a:cs typeface="Calibri" panose="020F0502020204030204" pitchFamily="34" charset="0"/>
              </a:rPr>
              <a:t>64% of patients screened for fall risk</a:t>
            </a:r>
          </a:p>
          <a:p>
            <a:pPr>
              <a:lnSpc>
                <a:spcPct val="100000"/>
              </a:lnSpc>
            </a:pPr>
            <a:r>
              <a:rPr lang="en-US" sz="2200" b="0" dirty="0">
                <a:solidFill>
                  <a:schemeClr val="tx1"/>
                </a:solidFill>
                <a:latin typeface="Calibri" panose="020F0502020204030204" pitchFamily="34" charset="0"/>
                <a:cs typeface="Calibri" panose="020F0502020204030204" pitchFamily="34" charset="0"/>
              </a:rPr>
              <a:t>At-risk patients with modifiable risk factors, such as gait impairment and orthostatic hypotension, received interventions</a:t>
            </a:r>
          </a:p>
        </p:txBody>
      </p:sp>
      <p:sp>
        <p:nvSpPr>
          <p:cNvPr id="19" name="Content Placeholder 18">
            <a:extLst>
              <a:ext uri="{FF2B5EF4-FFF2-40B4-BE49-F238E27FC236}">
                <a16:creationId xmlns:a16="http://schemas.microsoft.com/office/drawing/2014/main" id="{C33474A1-468C-48CC-A27C-1FA33C411F92}"/>
              </a:ext>
            </a:extLst>
          </p:cNvPr>
          <p:cNvSpPr>
            <a:spLocks noGrp="1"/>
          </p:cNvSpPr>
          <p:nvPr>
            <p:ph sz="quarter" idx="14"/>
          </p:nvPr>
        </p:nvSpPr>
        <p:spPr>
          <a:xfrm>
            <a:off x="383127" y="3156278"/>
            <a:ext cx="8369300" cy="455325"/>
          </a:xfrm>
        </p:spPr>
        <p:txBody>
          <a:bodyPr/>
          <a:lstStyle/>
          <a:p>
            <a:pPr marL="0" indent="0">
              <a:buNone/>
            </a:pPr>
            <a:r>
              <a:rPr lang="en-US" sz="2200" dirty="0">
                <a:solidFill>
                  <a:srgbClr val="238385"/>
                </a:solidFill>
                <a:latin typeface="Calibri" panose="020F0502020204030204" pitchFamily="34" charset="0"/>
                <a:cs typeface="Calibri" panose="020F0502020204030204" pitchFamily="34" charset="0"/>
              </a:rPr>
              <a:t>United Health Services Hospitals, New York</a:t>
            </a:r>
          </a:p>
        </p:txBody>
      </p:sp>
      <p:sp>
        <p:nvSpPr>
          <p:cNvPr id="20" name="Content Placeholder 19">
            <a:extLst>
              <a:ext uri="{FF2B5EF4-FFF2-40B4-BE49-F238E27FC236}">
                <a16:creationId xmlns:a16="http://schemas.microsoft.com/office/drawing/2014/main" id="{B83875D8-C4D5-484D-A67D-9AABC99139B8}"/>
              </a:ext>
            </a:extLst>
          </p:cNvPr>
          <p:cNvSpPr>
            <a:spLocks noGrp="1"/>
          </p:cNvSpPr>
          <p:nvPr>
            <p:ph sz="quarter" idx="15"/>
          </p:nvPr>
        </p:nvSpPr>
        <p:spPr>
          <a:xfrm>
            <a:off x="641350" y="3702989"/>
            <a:ext cx="8007350" cy="910650"/>
          </a:xfrm>
        </p:spPr>
        <p:txBody>
          <a:bodyPr/>
          <a:lstStyle/>
          <a:p>
            <a:r>
              <a:rPr lang="en-US" sz="2200" b="0" dirty="0">
                <a:latin typeface="Calibri" panose="020F0502020204030204" pitchFamily="34" charset="0"/>
                <a:cs typeface="Calibri" panose="020F0502020204030204" pitchFamily="34" charset="0"/>
              </a:rPr>
              <a:t>79% of patients screened for fall risk </a:t>
            </a:r>
          </a:p>
          <a:p>
            <a:pPr>
              <a:lnSpc>
                <a:spcPct val="100000"/>
              </a:lnSpc>
            </a:pPr>
            <a:r>
              <a:rPr lang="en-US" sz="2200" b="0" dirty="0">
                <a:latin typeface="Calibri" panose="020F0502020204030204" pitchFamily="34" charset="0"/>
                <a:cs typeface="Calibri" panose="020F0502020204030204" pitchFamily="34" charset="0"/>
              </a:rPr>
              <a:t>At-risk patients with a fall prevention care plan were 40% less likely to have a fall-related hospitalization, compared to at-risk patients without a plan</a:t>
            </a:r>
          </a:p>
        </p:txBody>
      </p:sp>
      <p:sp>
        <p:nvSpPr>
          <p:cNvPr id="21" name="Content Placeholder 20">
            <a:extLst>
              <a:ext uri="{FF2B5EF4-FFF2-40B4-BE49-F238E27FC236}">
                <a16:creationId xmlns:a16="http://schemas.microsoft.com/office/drawing/2014/main" id="{0481DC32-900D-4F2A-912F-AF049E549324}"/>
              </a:ext>
            </a:extLst>
          </p:cNvPr>
          <p:cNvSpPr>
            <a:spLocks noGrp="1"/>
          </p:cNvSpPr>
          <p:nvPr>
            <p:ph sz="quarter" idx="16"/>
          </p:nvPr>
        </p:nvSpPr>
        <p:spPr/>
        <p:txBody>
          <a:bodyPr/>
          <a:lstStyle/>
          <a:p>
            <a:pPr marL="0" indent="0">
              <a:buFont typeface="Arial"/>
              <a:buNone/>
            </a:pPr>
            <a:r>
              <a:rPr lang="en-US" sz="700" dirty="0">
                <a:solidFill>
                  <a:schemeClr val="bg2">
                    <a:lumMod val="50000"/>
                  </a:schemeClr>
                </a:solidFill>
              </a:rPr>
              <a:t>References: (23-25)</a:t>
            </a:r>
          </a:p>
        </p:txBody>
      </p:sp>
    </p:spTree>
    <p:extLst>
      <p:ext uri="{BB962C8B-B14F-4D97-AF65-F5344CB8AC3E}">
        <p14:creationId xmlns:p14="http://schemas.microsoft.com/office/powerpoint/2010/main" val="725557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E5883-5C50-4635-92C3-B026F78E950A}"/>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Benefits of a STEADI-based Fall Prevention Program </a:t>
            </a:r>
            <a:endParaRPr lang="en-US" dirty="0"/>
          </a:p>
        </p:txBody>
      </p:sp>
      <p:sp>
        <p:nvSpPr>
          <p:cNvPr id="3" name="Content Placeholder 2">
            <a:extLst>
              <a:ext uri="{FF2B5EF4-FFF2-40B4-BE49-F238E27FC236}">
                <a16:creationId xmlns:a16="http://schemas.microsoft.com/office/drawing/2014/main" id="{1A114919-7AE5-414A-92F1-58C2FF2C9BEE}"/>
              </a:ext>
            </a:extLst>
          </p:cNvPr>
          <p:cNvSpPr>
            <a:spLocks noGrp="1"/>
          </p:cNvSpPr>
          <p:nvPr>
            <p:ph sz="quarter" idx="11"/>
          </p:nvPr>
        </p:nvSpPr>
        <p:spPr>
          <a:xfrm>
            <a:off x="819150" y="1198726"/>
            <a:ext cx="2333625" cy="40258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238385"/>
                </a:solidFill>
                <a:effectLst/>
                <a:uLnTx/>
                <a:uFillTx/>
                <a:latin typeface="Calibri" panose="020F0502020204030204" pitchFamily="34" charset="0"/>
                <a:ea typeface="+mn-ea"/>
                <a:cs typeface="Calibri" panose="020F0502020204030204" pitchFamily="34" charset="0"/>
              </a:rPr>
              <a:t>Use STEADI to:</a:t>
            </a:r>
          </a:p>
        </p:txBody>
      </p:sp>
      <p:sp>
        <p:nvSpPr>
          <p:cNvPr id="4" name="Content Placeholder 3">
            <a:extLst>
              <a:ext uri="{FF2B5EF4-FFF2-40B4-BE49-F238E27FC236}">
                <a16:creationId xmlns:a16="http://schemas.microsoft.com/office/drawing/2014/main" id="{B60CF513-B8B5-4A3B-BC3F-FA0D0B6F3087}"/>
              </a:ext>
            </a:extLst>
          </p:cNvPr>
          <p:cNvSpPr>
            <a:spLocks noGrp="1"/>
          </p:cNvSpPr>
          <p:nvPr>
            <p:ph sz="quarter" idx="12"/>
          </p:nvPr>
        </p:nvSpPr>
        <p:spPr>
          <a:xfrm>
            <a:off x="1336675" y="1882134"/>
            <a:ext cx="6628352" cy="1779587"/>
          </a:xfrm>
        </p:spPr>
        <p:txBody>
          <a:bodyPr/>
          <a:lstStyle/>
          <a:p>
            <a:pPr>
              <a:spcAft>
                <a:spcPts val="2200"/>
              </a:spcAft>
            </a:pPr>
            <a:r>
              <a:rPr lang="en-US" sz="2200" b="0" dirty="0">
                <a:solidFill>
                  <a:schemeClr val="tx1"/>
                </a:solidFill>
                <a:latin typeface="Calibri" panose="020F0502020204030204" pitchFamily="34" charset="0"/>
                <a:cs typeface="Calibri" panose="020F0502020204030204" pitchFamily="34" charset="0"/>
              </a:rPr>
              <a:t>Prevent fall-related hospitalizations </a:t>
            </a:r>
          </a:p>
          <a:p>
            <a:pPr>
              <a:spcAft>
                <a:spcPts val="2200"/>
              </a:spcAft>
            </a:pPr>
            <a:r>
              <a:rPr lang="en-US" sz="2200" b="0" dirty="0">
                <a:solidFill>
                  <a:schemeClr val="tx1"/>
                </a:solidFill>
                <a:latin typeface="Calibri" panose="020F0502020204030204" pitchFamily="34" charset="0"/>
                <a:cs typeface="Calibri" panose="020F0502020204030204" pitchFamily="34" charset="0"/>
              </a:rPr>
              <a:t>Reduce healthcare costs</a:t>
            </a:r>
          </a:p>
          <a:p>
            <a:pPr>
              <a:spcAft>
                <a:spcPts val="2200"/>
              </a:spcAft>
            </a:pPr>
            <a:r>
              <a:rPr lang="en-US" sz="2200" b="0" dirty="0">
                <a:solidFill>
                  <a:schemeClr val="tx1"/>
                </a:solidFill>
                <a:latin typeface="Calibri" panose="020F0502020204030204" pitchFamily="34" charset="0"/>
                <a:cs typeface="Calibri" panose="020F0502020204030204" pitchFamily="34" charset="0"/>
              </a:rPr>
              <a:t>Improve the lives and independence of older patients  </a:t>
            </a:r>
          </a:p>
        </p:txBody>
      </p:sp>
      <p:pic>
        <p:nvPicPr>
          <p:cNvPr id="12" name="Content Placeholder 11" descr="STEADI logo. Stopping Elderly Accidents, Deaths &amp; Injuries.">
            <a:extLst>
              <a:ext uri="{FF2B5EF4-FFF2-40B4-BE49-F238E27FC236}">
                <a16:creationId xmlns:a16="http://schemas.microsoft.com/office/drawing/2014/main" id="{A53E30FB-896D-4E17-9CC4-AF49D93A0C36}"/>
              </a:ext>
            </a:extLst>
          </p:cNvPr>
          <p:cNvPicPr>
            <a:picLocks noGrp="1" noChangeAspect="1"/>
          </p:cNvPicPr>
          <p:nvPr>
            <p:ph sz="quarter" idx="14"/>
          </p:nvPr>
        </p:nvPicPr>
        <p:blipFill>
          <a:blip r:embed="rId3"/>
          <a:stretch>
            <a:fillRect/>
          </a:stretch>
        </p:blipFill>
        <p:spPr>
          <a:xfrm>
            <a:off x="509187" y="5267324"/>
            <a:ext cx="2264576" cy="1331742"/>
          </a:xfrm>
        </p:spPr>
      </p:pic>
      <p:sp>
        <p:nvSpPr>
          <p:cNvPr id="7" name="Content Placeholder 6">
            <a:extLst>
              <a:ext uri="{FF2B5EF4-FFF2-40B4-BE49-F238E27FC236}">
                <a16:creationId xmlns:a16="http://schemas.microsoft.com/office/drawing/2014/main" id="{A6B8454B-AD80-4267-8583-19BB352D8D1D}"/>
              </a:ext>
            </a:extLst>
          </p:cNvPr>
          <p:cNvSpPr>
            <a:spLocks noGrp="1"/>
          </p:cNvSpPr>
          <p:nvPr>
            <p:ph sz="quarter" idx="15"/>
          </p:nvPr>
        </p:nvSpPr>
        <p:spPr/>
        <p:txBody>
          <a:bodyPr/>
          <a:lstStyle/>
          <a:p>
            <a:pPr marL="0" indent="0">
              <a:buFont typeface="Arial"/>
              <a:buNone/>
            </a:pPr>
            <a:r>
              <a:rPr lang="en-US" sz="700" dirty="0">
                <a:solidFill>
                  <a:schemeClr val="bg2">
                    <a:lumMod val="50000"/>
                  </a:schemeClr>
                </a:solidFill>
              </a:rPr>
              <a:t>References: (25,26)</a:t>
            </a:r>
          </a:p>
        </p:txBody>
      </p:sp>
    </p:spTree>
    <p:extLst>
      <p:ext uri="{BB962C8B-B14F-4D97-AF65-F5344CB8AC3E}">
        <p14:creationId xmlns:p14="http://schemas.microsoft.com/office/powerpoint/2010/main" val="2189587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02A944-FDCA-41E9-93B8-5D2BC1D93CFA}"/>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STEADI Algorithm</a:t>
            </a:r>
            <a:endParaRPr lang="en-US" dirty="0"/>
          </a:p>
        </p:txBody>
      </p:sp>
      <p:pic>
        <p:nvPicPr>
          <p:cNvPr id="15" name="Content Placeholder 14" descr="An example screenshot of “Algorithm for Fall Risk Screening, Assessment, and Intervention” available at: &#10;www.cdc.gov/steadi/pdf/STEADI-Algorithm-508.pdf&#10;">
            <a:extLst>
              <a:ext uri="{FF2B5EF4-FFF2-40B4-BE49-F238E27FC236}">
                <a16:creationId xmlns:a16="http://schemas.microsoft.com/office/drawing/2014/main" id="{6E9AEF26-786C-4DA1-BEB3-E220850D0C14}"/>
              </a:ext>
            </a:extLst>
          </p:cNvPr>
          <p:cNvPicPr>
            <a:picLocks noGrp="1" noChangeAspect="1"/>
          </p:cNvPicPr>
          <p:nvPr>
            <p:ph sz="quarter" idx="10"/>
          </p:nvPr>
        </p:nvPicPr>
        <p:blipFill>
          <a:blip r:embed="rId3"/>
          <a:stretch>
            <a:fillRect/>
          </a:stretch>
        </p:blipFill>
        <p:spPr>
          <a:xfrm>
            <a:off x="1827213" y="1033463"/>
            <a:ext cx="5547360" cy="4297680"/>
          </a:xfrm>
        </p:spPr>
      </p:pic>
      <p:sp>
        <p:nvSpPr>
          <p:cNvPr id="11" name="Content Placeholder 10">
            <a:extLst>
              <a:ext uri="{FF2B5EF4-FFF2-40B4-BE49-F238E27FC236}">
                <a16:creationId xmlns:a16="http://schemas.microsoft.com/office/drawing/2014/main" id="{1CEE47BB-4805-4EB1-95BF-C750061DB2DE}"/>
              </a:ext>
            </a:extLst>
          </p:cNvPr>
          <p:cNvSpPr>
            <a:spLocks noGrp="1"/>
          </p:cNvSpPr>
          <p:nvPr>
            <p:ph sz="quarter" idx="11"/>
          </p:nvPr>
        </p:nvSpPr>
        <p:spPr/>
        <p:txBody>
          <a:bodyPr/>
          <a:lstStyle/>
          <a:p>
            <a:r>
              <a:rPr lang="en-US" b="1" dirty="0">
                <a:solidFill>
                  <a:schemeClr val="bg1"/>
                </a:solidFill>
                <a:latin typeface="Calibri" panose="020F0502020204030204" pitchFamily="34" charset="0"/>
                <a:cs typeface="Calibri" panose="020F0502020204030204" pitchFamily="34" charset="0"/>
              </a:rPr>
              <a:t>STEADI Resource</a:t>
            </a:r>
          </a:p>
        </p:txBody>
      </p:sp>
      <p:sp>
        <p:nvSpPr>
          <p:cNvPr id="12" name="Content Placeholder 11">
            <a:extLst>
              <a:ext uri="{FF2B5EF4-FFF2-40B4-BE49-F238E27FC236}">
                <a16:creationId xmlns:a16="http://schemas.microsoft.com/office/drawing/2014/main" id="{81847000-0BC0-4C73-AD05-1C4484DDCD58}"/>
              </a:ext>
            </a:extLst>
          </p:cNvPr>
          <p:cNvSpPr>
            <a:spLocks noGrp="1"/>
          </p:cNvSpPr>
          <p:nvPr>
            <p:ph sz="quarter" idx="12"/>
          </p:nvPr>
        </p:nvSpPr>
        <p:spPr>
          <a:xfrm>
            <a:off x="716780" y="5767159"/>
            <a:ext cx="7886700" cy="605951"/>
          </a:xfrm>
        </p:spPr>
        <p:txBody>
          <a:bodyPr anchor="ctr" anchorCtr="0"/>
          <a:lstStyle/>
          <a:p>
            <a:pPr marL="0" indent="0">
              <a:buNone/>
            </a:pPr>
            <a:r>
              <a:rPr lang="en-US" b="1" dirty="0">
                <a:solidFill>
                  <a:srgbClr val="003C3C"/>
                </a:solidFill>
                <a:latin typeface="Calibri" panose="020F0502020204030204" pitchFamily="34" charset="0"/>
                <a:cs typeface="Calibri" panose="020F0502020204030204" pitchFamily="34" charset="0"/>
              </a:rPr>
              <a:t>STEADI Algorithm</a:t>
            </a:r>
            <a:r>
              <a:rPr lang="en-US" dirty="0">
                <a:solidFill>
                  <a:srgbClr val="003C3C"/>
                </a:solidFill>
                <a:latin typeface="Calibri" panose="020F0502020204030204" pitchFamily="34" charset="0"/>
                <a:cs typeface="Calibri" panose="020F0502020204030204" pitchFamily="34" charset="0"/>
              </a:rPr>
              <a:t>:</a:t>
            </a:r>
            <a:r>
              <a:rPr lang="en-US" b="0" dirty="0">
                <a:solidFill>
                  <a:srgbClr val="003C3C"/>
                </a:solidFill>
                <a:latin typeface="Calibri" panose="020F0502020204030204" pitchFamily="34" charset="0"/>
                <a:cs typeface="Calibri" panose="020F0502020204030204" pitchFamily="34" charset="0"/>
              </a:rPr>
              <a:t> </a:t>
            </a:r>
            <a:r>
              <a:rPr lang="en-US" b="0" i="1" dirty="0">
                <a:solidFill>
                  <a:srgbClr val="003C3C"/>
                </a:solidFill>
                <a:latin typeface="Calibri" panose="020F0502020204030204" pitchFamily="34" charset="0"/>
                <a:cs typeface="Calibri" panose="020F0502020204030204" pitchFamily="34" charset="0"/>
              </a:rPr>
              <a:t>Algorithm for Fall Risk Screening, Assessment, and Intervention</a:t>
            </a:r>
          </a:p>
        </p:txBody>
      </p:sp>
      <p:sp>
        <p:nvSpPr>
          <p:cNvPr id="13" name="Content Placeholder 12">
            <a:extLst>
              <a:ext uri="{FF2B5EF4-FFF2-40B4-BE49-F238E27FC236}">
                <a16:creationId xmlns:a16="http://schemas.microsoft.com/office/drawing/2014/main" id="{891B93CD-81EB-4230-9715-5CE94959561F}"/>
              </a:ext>
            </a:extLst>
          </p:cNvPr>
          <p:cNvSpPr>
            <a:spLocks noGrp="1"/>
          </p:cNvSpPr>
          <p:nvPr>
            <p:ph sz="quarter" idx="13"/>
          </p:nvPr>
        </p:nvSpPr>
        <p:spPr>
          <a:xfrm>
            <a:off x="7372350" y="6502237"/>
            <a:ext cx="1670589" cy="350339"/>
          </a:xfrm>
        </p:spPr>
        <p:txBody>
          <a:bodyPr/>
          <a:lstStyle/>
          <a:p>
            <a:pPr marL="0" indent="0">
              <a:buFont typeface="Arial"/>
              <a:buNone/>
            </a:pPr>
            <a:r>
              <a:rPr lang="en-US" sz="700" dirty="0">
                <a:solidFill>
                  <a:schemeClr val="bg2">
                    <a:lumMod val="50000"/>
                  </a:schemeClr>
                </a:solidFill>
              </a:rPr>
              <a:t>Reference: (27)</a:t>
            </a:r>
          </a:p>
        </p:txBody>
      </p:sp>
    </p:spTree>
    <p:extLst>
      <p:ext uri="{BB962C8B-B14F-4D97-AF65-F5344CB8AC3E}">
        <p14:creationId xmlns:p14="http://schemas.microsoft.com/office/powerpoint/2010/main" val="3713083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CE73-C544-462D-B615-45DED7F81894}"/>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How to Use These Slides</a:t>
            </a:r>
            <a:endParaRPr lang="en-US" dirty="0"/>
          </a:p>
        </p:txBody>
      </p:sp>
      <p:sp>
        <p:nvSpPr>
          <p:cNvPr id="3" name="Content Placeholder 2">
            <a:extLst>
              <a:ext uri="{FF2B5EF4-FFF2-40B4-BE49-F238E27FC236}">
                <a16:creationId xmlns:a16="http://schemas.microsoft.com/office/drawing/2014/main" id="{0138002F-14F9-4BE6-8FE3-A69A64666DC4}"/>
              </a:ext>
            </a:extLst>
          </p:cNvPr>
          <p:cNvSpPr>
            <a:spLocks noGrp="1"/>
          </p:cNvSpPr>
          <p:nvPr>
            <p:ph sz="quarter" idx="10"/>
          </p:nvPr>
        </p:nvSpPr>
        <p:spPr>
          <a:xfrm>
            <a:off x="383127" y="1249190"/>
            <a:ext cx="8468773" cy="446260"/>
          </a:xfrm>
        </p:spPr>
        <p:txBody>
          <a:bodyPr/>
          <a:lstStyle/>
          <a:p>
            <a:pPr marL="0" indent="0">
              <a:buNone/>
            </a:pPr>
            <a:r>
              <a:rPr lang="en-US" sz="2200" dirty="0">
                <a:solidFill>
                  <a:srgbClr val="238385"/>
                </a:solidFill>
                <a:latin typeface="Calibri" panose="020F0502020204030204" pitchFamily="34" charset="0"/>
                <a:cs typeface="Calibri" panose="020F0502020204030204" pitchFamily="34" charset="0"/>
              </a:rPr>
              <a:t>Purpose: </a:t>
            </a:r>
            <a:r>
              <a:rPr lang="en-US" sz="2200" dirty="0">
                <a:solidFill>
                  <a:schemeClr val="tx1"/>
                </a:solidFill>
                <a:latin typeface="Calibri" panose="020F0502020204030204" pitchFamily="34" charset="0"/>
                <a:cs typeface="Calibri" panose="020F0502020204030204" pitchFamily="34" charset="0"/>
              </a:rPr>
              <a:t>Train staff on using the STEADI initiative to prevent falls</a:t>
            </a:r>
          </a:p>
        </p:txBody>
      </p:sp>
      <p:sp>
        <p:nvSpPr>
          <p:cNvPr id="5" name="Content Placeholder 4">
            <a:extLst>
              <a:ext uri="{FF2B5EF4-FFF2-40B4-BE49-F238E27FC236}">
                <a16:creationId xmlns:a16="http://schemas.microsoft.com/office/drawing/2014/main" id="{421CC7F6-0583-4FCE-9E9A-05B491792314}"/>
              </a:ext>
            </a:extLst>
          </p:cNvPr>
          <p:cNvSpPr>
            <a:spLocks noGrp="1"/>
          </p:cNvSpPr>
          <p:nvPr>
            <p:ph sz="quarter" idx="11"/>
          </p:nvPr>
        </p:nvSpPr>
        <p:spPr>
          <a:xfrm>
            <a:off x="383127" y="1651000"/>
            <a:ext cx="8468773" cy="446260"/>
          </a:xfrm>
        </p:spPr>
        <p:txBody>
          <a:bodyPr/>
          <a:lstStyle/>
          <a:p>
            <a:pPr marL="0" indent="0">
              <a:buNone/>
            </a:pPr>
            <a:r>
              <a:rPr lang="en-US" sz="2200" dirty="0">
                <a:solidFill>
                  <a:srgbClr val="238385"/>
                </a:solidFill>
                <a:latin typeface="Calibri" panose="020F0502020204030204" pitchFamily="34" charset="0"/>
                <a:cs typeface="Calibri" panose="020F0502020204030204" pitchFamily="34" charset="0"/>
              </a:rPr>
              <a:t>Target audience: </a:t>
            </a:r>
            <a:r>
              <a:rPr lang="en-US" sz="2200" dirty="0">
                <a:solidFill>
                  <a:schemeClr val="tx1"/>
                </a:solidFill>
                <a:latin typeface="Calibri" panose="020F0502020204030204" pitchFamily="34" charset="0"/>
                <a:cs typeface="Calibri" panose="020F0502020204030204" pitchFamily="34" charset="0"/>
              </a:rPr>
              <a:t>Healthcare providers and clinic staff</a:t>
            </a:r>
          </a:p>
        </p:txBody>
      </p:sp>
      <p:sp>
        <p:nvSpPr>
          <p:cNvPr id="6" name="Content Placeholder 5">
            <a:extLst>
              <a:ext uri="{FF2B5EF4-FFF2-40B4-BE49-F238E27FC236}">
                <a16:creationId xmlns:a16="http://schemas.microsoft.com/office/drawing/2014/main" id="{DD01F686-649B-4B02-9412-19B9B578F151}"/>
              </a:ext>
            </a:extLst>
          </p:cNvPr>
          <p:cNvSpPr>
            <a:spLocks noGrp="1"/>
          </p:cNvSpPr>
          <p:nvPr>
            <p:ph sz="quarter" idx="12"/>
          </p:nvPr>
        </p:nvSpPr>
        <p:spPr>
          <a:xfrm>
            <a:off x="383127" y="2643736"/>
            <a:ext cx="8468773" cy="3346450"/>
          </a:xfrm>
        </p:spPr>
        <p:txBody>
          <a:bodyPr/>
          <a:lstStyle/>
          <a:p>
            <a:pPr fontAlgn="base">
              <a:lnSpc>
                <a:spcPct val="80000"/>
              </a:lnSpc>
              <a:spcBef>
                <a:spcPts val="1950"/>
              </a:spcBef>
            </a:pPr>
            <a:r>
              <a:rPr lang="en-US" sz="2200" b="0" dirty="0">
                <a:latin typeface="Calibri" panose="020F0502020204030204" pitchFamily="34" charset="0"/>
                <a:cs typeface="Calibri" panose="020F0502020204030204" pitchFamily="34" charset="0"/>
              </a:rPr>
              <a:t>Slide order can be modified to fit your presentation</a:t>
            </a:r>
          </a:p>
          <a:p>
            <a:pPr fontAlgn="base">
              <a:lnSpc>
                <a:spcPct val="80000"/>
              </a:lnSpc>
              <a:spcBef>
                <a:spcPts val="1950"/>
              </a:spcBef>
            </a:pPr>
            <a:r>
              <a:rPr lang="en-US" sz="2200" b="0" dirty="0">
                <a:latin typeface="Calibri" panose="020F0502020204030204" pitchFamily="34" charset="0"/>
                <a:cs typeface="Calibri" panose="020F0502020204030204" pitchFamily="34" charset="0"/>
              </a:rPr>
              <a:t>Slides 4, 38, and 39 can be customized </a:t>
            </a:r>
          </a:p>
          <a:p>
            <a:pPr fontAlgn="base">
              <a:lnSpc>
                <a:spcPct val="80000"/>
              </a:lnSpc>
              <a:spcBef>
                <a:spcPts val="1950"/>
              </a:spcBef>
            </a:pPr>
            <a:r>
              <a:rPr lang="en-US" sz="2200" b="0" dirty="0">
                <a:latin typeface="Calibri" panose="020F0502020204030204" pitchFamily="34" charset="0"/>
                <a:cs typeface="Calibri" panose="020F0502020204030204" pitchFamily="34" charset="0"/>
              </a:rPr>
              <a:t>Some slide notes include suggested talking points</a:t>
            </a:r>
          </a:p>
          <a:p>
            <a:pPr fontAlgn="base">
              <a:lnSpc>
                <a:spcPct val="80000"/>
              </a:lnSpc>
              <a:spcBef>
                <a:spcPts val="1950"/>
              </a:spcBef>
            </a:pPr>
            <a:r>
              <a:rPr lang="en-US" sz="2200" b="0" dirty="0">
                <a:latin typeface="Calibri" panose="020F0502020204030204" pitchFamily="34" charset="0"/>
                <a:cs typeface="Calibri" panose="020F0502020204030204" pitchFamily="34" charset="0"/>
              </a:rPr>
              <a:t>Resource gallery showcases referenced STEADI resources</a:t>
            </a:r>
          </a:p>
          <a:p>
            <a:pPr fontAlgn="base">
              <a:lnSpc>
                <a:spcPct val="80000"/>
              </a:lnSpc>
              <a:spcBef>
                <a:spcPts val="1950"/>
              </a:spcBef>
            </a:pPr>
            <a:r>
              <a:rPr lang="en-US" sz="2200" b="0" dirty="0">
                <a:latin typeface="Calibri" panose="020F0502020204030204" pitchFamily="34" charset="0"/>
                <a:cs typeface="Calibri" panose="020F0502020204030204" pitchFamily="34" charset="0"/>
              </a:rPr>
              <a:t>References are listed at the end of presentation by slide number</a:t>
            </a:r>
          </a:p>
        </p:txBody>
      </p:sp>
    </p:spTree>
    <p:extLst>
      <p:ext uri="{BB962C8B-B14F-4D97-AF65-F5344CB8AC3E}">
        <p14:creationId xmlns:p14="http://schemas.microsoft.com/office/powerpoint/2010/main" val="1507502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3D03ED-723D-4244-A698-9C2281FF0423}"/>
              </a:ext>
            </a:extLst>
          </p:cNvPr>
          <p:cNvSpPr>
            <a:spLocks noGrp="1"/>
          </p:cNvSpPr>
          <p:nvPr>
            <p:ph type="title"/>
          </p:nvPr>
        </p:nvSpPr>
        <p:spPr/>
        <p:txBody>
          <a:bodyPr>
            <a:noAutofit/>
          </a:bodyPr>
          <a:lstStyle/>
          <a:p>
            <a:r>
              <a:rPr lang="en-US" sz="2400" dirty="0">
                <a:solidFill>
                  <a:schemeClr val="bg1"/>
                </a:solidFill>
                <a:latin typeface="Calibri" panose="020F0502020204030204" pitchFamily="34" charset="0"/>
                <a:cs typeface="Calibri" panose="020F0502020204030204" pitchFamily="34" charset="0"/>
              </a:rPr>
              <a:t>STEADI: Screening</a:t>
            </a:r>
            <a:endParaRPr lang="en-US" dirty="0"/>
          </a:p>
        </p:txBody>
      </p:sp>
      <p:sp>
        <p:nvSpPr>
          <p:cNvPr id="5" name="Content Placeholder 4">
            <a:extLst>
              <a:ext uri="{FF2B5EF4-FFF2-40B4-BE49-F238E27FC236}">
                <a16:creationId xmlns:a16="http://schemas.microsoft.com/office/drawing/2014/main" id="{8049A789-4D38-44C4-AF8E-4408EF7E70F1}"/>
              </a:ext>
            </a:extLst>
          </p:cNvPr>
          <p:cNvSpPr>
            <a:spLocks noGrp="1"/>
          </p:cNvSpPr>
          <p:nvPr>
            <p:ph sz="quarter" idx="11"/>
          </p:nvPr>
        </p:nvSpPr>
        <p:spPr>
          <a:xfrm>
            <a:off x="211138" y="1284288"/>
            <a:ext cx="3198812" cy="1779587"/>
          </a:xfrm>
        </p:spPr>
        <p:txBody>
          <a:bodyPr>
            <a:noAutofit/>
          </a:bodyPr>
          <a:lstStyle/>
          <a:p>
            <a:pPr>
              <a:lnSpc>
                <a:spcPct val="100000"/>
              </a:lnSpc>
            </a:pPr>
            <a:r>
              <a:rPr lang="en-US" sz="2200" dirty="0">
                <a:latin typeface="Calibri" panose="020F0502020204030204" pitchFamily="34" charset="0"/>
                <a:cs typeface="Calibri" panose="020F0502020204030204" pitchFamily="34" charset="0"/>
              </a:rPr>
              <a:t>If your patient is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65 or older, screen</a:t>
            </a:r>
          </a:p>
          <a:p>
            <a:pPr marL="628650" lvl="1" indent="-285750">
              <a:lnSpc>
                <a:spcPct val="100000"/>
              </a:lnSpc>
              <a:spcBef>
                <a:spcPts val="975"/>
              </a:spcBef>
              <a:buFont typeface="Courier New" panose="02070309020205020404" pitchFamily="49" charset="0"/>
              <a:buChar char="o"/>
            </a:pPr>
            <a:r>
              <a:rPr lang="en-US" sz="2000" dirty="0">
                <a:latin typeface="Calibri" panose="020F0502020204030204" pitchFamily="34" charset="0"/>
                <a:cs typeface="Calibri" panose="020F0502020204030204" pitchFamily="34" charset="0"/>
              </a:rPr>
              <a:t>Once a year for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fall risk </a:t>
            </a:r>
            <a:r>
              <a:rPr lang="en-US" sz="2000" b="1" dirty="0">
                <a:solidFill>
                  <a:srgbClr val="238385"/>
                </a:solidFill>
                <a:latin typeface="Calibri" panose="020F0502020204030204" pitchFamily="34" charset="0"/>
                <a:cs typeface="Calibri" panose="020F0502020204030204" pitchFamily="34" charset="0"/>
              </a:rPr>
              <a:t>or</a:t>
            </a:r>
          </a:p>
          <a:p>
            <a:pPr marL="628650" lvl="1" indent="-285750">
              <a:lnSpc>
                <a:spcPct val="100000"/>
              </a:lnSpc>
              <a:spcBef>
                <a:spcPts val="975"/>
              </a:spcBef>
              <a:buFont typeface="Courier New" panose="02070309020205020404" pitchFamily="49" charset="0"/>
              <a:buChar char="o"/>
            </a:pPr>
            <a:r>
              <a:rPr lang="en-US" sz="2000" dirty="0">
                <a:latin typeface="Calibri" panose="020F0502020204030204" pitchFamily="34" charset="0"/>
                <a:cs typeface="Calibri" panose="020F0502020204030204" pitchFamily="34" charset="0"/>
              </a:rPr>
              <a:t>If they present with an acute fall</a:t>
            </a:r>
          </a:p>
          <a:p>
            <a:pPr>
              <a:lnSpc>
                <a:spcPct val="100000"/>
              </a:lnSpc>
              <a:spcBef>
                <a:spcPts val="1950"/>
              </a:spcBef>
            </a:pPr>
            <a:r>
              <a:rPr lang="en-US" sz="2200" dirty="0">
                <a:latin typeface="Calibri" panose="020F0502020204030204" pitchFamily="34" charset="0"/>
                <a:cs typeface="Calibri" panose="020F0502020204030204" pitchFamily="34" charset="0"/>
              </a:rPr>
              <a:t>Two validated screening tools include</a:t>
            </a:r>
          </a:p>
          <a:p>
            <a:pPr marL="628650" lvl="1" indent="-285750">
              <a:lnSpc>
                <a:spcPct val="100000"/>
              </a:lnSpc>
              <a:spcBef>
                <a:spcPts val="975"/>
              </a:spcBef>
              <a:buFont typeface="Courier New" panose="02070309020205020404" pitchFamily="49" charset="0"/>
              <a:buChar char="o"/>
            </a:pPr>
            <a:r>
              <a:rPr lang="en-US" sz="2000" dirty="0">
                <a:latin typeface="Calibri" panose="020F0502020204030204" pitchFamily="34" charset="0"/>
                <a:cs typeface="Calibri" panose="020F0502020204030204" pitchFamily="34" charset="0"/>
              </a:rPr>
              <a:t>The Three Key Questions</a:t>
            </a:r>
            <a:endParaRPr lang="en-US" sz="2000" b="1" dirty="0">
              <a:solidFill>
                <a:srgbClr val="238385"/>
              </a:solidFill>
              <a:latin typeface="Calibri" panose="020F0502020204030204" pitchFamily="34" charset="0"/>
              <a:cs typeface="Calibri" panose="020F0502020204030204" pitchFamily="34" charset="0"/>
            </a:endParaRPr>
          </a:p>
          <a:p>
            <a:pPr marL="628650" lvl="1" indent="-285750">
              <a:lnSpc>
                <a:spcPct val="100000"/>
              </a:lnSpc>
              <a:spcBef>
                <a:spcPts val="975"/>
              </a:spcBef>
              <a:buFont typeface="Courier New" panose="02070309020205020404" pitchFamily="49" charset="0"/>
              <a:buChar char="o"/>
            </a:pPr>
            <a:r>
              <a:rPr lang="en-US" sz="2000" dirty="0">
                <a:latin typeface="Calibri" panose="020F0502020204030204" pitchFamily="34" charset="0"/>
                <a:cs typeface="Calibri" panose="020F0502020204030204" pitchFamily="34" charset="0"/>
              </a:rPr>
              <a:t>CDC’s </a:t>
            </a:r>
            <a:r>
              <a:rPr lang="en-US" sz="2000" i="1" dirty="0">
                <a:latin typeface="Calibri" panose="020F0502020204030204" pitchFamily="34" charset="0"/>
                <a:cs typeface="Calibri" panose="020F0502020204030204" pitchFamily="34" charset="0"/>
              </a:rPr>
              <a:t>Stay Independent</a:t>
            </a:r>
            <a:r>
              <a:rPr lang="en-US" sz="2000" dirty="0">
                <a:latin typeface="Calibri" panose="020F0502020204030204" pitchFamily="34" charset="0"/>
                <a:cs typeface="Calibri" panose="020F0502020204030204" pitchFamily="34" charset="0"/>
              </a:rPr>
              <a:t> questionnaire</a:t>
            </a:r>
          </a:p>
        </p:txBody>
      </p:sp>
      <p:pic>
        <p:nvPicPr>
          <p:cNvPr id="13" name="Content Placeholder 12" descr="Screenshot of the STEADI algorithm, with an arrow pointing to &quot;Start Here&quot;, Screen for fall risk yearly, or any time patient presents with an acute fall.">
            <a:extLst>
              <a:ext uri="{FF2B5EF4-FFF2-40B4-BE49-F238E27FC236}">
                <a16:creationId xmlns:a16="http://schemas.microsoft.com/office/drawing/2014/main" id="{EB6A1906-C54C-435C-80DC-ACB6FCE8561A}"/>
              </a:ext>
            </a:extLst>
          </p:cNvPr>
          <p:cNvPicPr>
            <a:picLocks noGrp="1" noChangeAspect="1"/>
          </p:cNvPicPr>
          <p:nvPr>
            <p:ph sz="quarter" idx="12"/>
          </p:nvPr>
        </p:nvPicPr>
        <p:blipFill>
          <a:blip r:embed="rId3"/>
          <a:stretch>
            <a:fillRect/>
          </a:stretch>
        </p:blipFill>
        <p:spPr>
          <a:xfrm>
            <a:off x="2870245" y="1429325"/>
            <a:ext cx="6072142" cy="4304149"/>
          </a:xfrm>
        </p:spPr>
      </p:pic>
      <p:sp>
        <p:nvSpPr>
          <p:cNvPr id="10" name="Content Placeholder 9">
            <a:extLst>
              <a:ext uri="{FF2B5EF4-FFF2-40B4-BE49-F238E27FC236}">
                <a16:creationId xmlns:a16="http://schemas.microsoft.com/office/drawing/2014/main" id="{CF82EEDD-A30C-4CC4-BAC4-19290D8EF14C}"/>
              </a:ext>
            </a:extLst>
          </p:cNvPr>
          <p:cNvSpPr>
            <a:spLocks noGrp="1"/>
          </p:cNvSpPr>
          <p:nvPr>
            <p:ph sz="quarter" idx="13"/>
          </p:nvPr>
        </p:nvSpPr>
        <p:spPr/>
        <p:txBody>
          <a:bodyPr>
            <a:noAutofit/>
          </a:bodyPr>
          <a:lstStyle/>
          <a:p>
            <a:pPr marL="0" indent="0">
              <a:buFont typeface="Arial"/>
              <a:buNone/>
            </a:pPr>
            <a:r>
              <a:rPr lang="en-US" sz="700" dirty="0">
                <a:solidFill>
                  <a:schemeClr val="bg2">
                    <a:lumMod val="50000"/>
                  </a:schemeClr>
                </a:solidFill>
              </a:rPr>
              <a:t>References: (20,24,28)</a:t>
            </a:r>
          </a:p>
        </p:txBody>
      </p:sp>
    </p:spTree>
    <p:extLst>
      <p:ext uri="{BB962C8B-B14F-4D97-AF65-F5344CB8AC3E}">
        <p14:creationId xmlns:p14="http://schemas.microsoft.com/office/powerpoint/2010/main" val="1110999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6716F1-3827-4895-B442-EC6E21A40F35}"/>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Screening Tool: The Three Key Questions</a:t>
            </a:r>
            <a:endParaRPr lang="en-US" dirty="0"/>
          </a:p>
        </p:txBody>
      </p:sp>
      <p:sp>
        <p:nvSpPr>
          <p:cNvPr id="6" name="Content Placeholder 5">
            <a:extLst>
              <a:ext uri="{FF2B5EF4-FFF2-40B4-BE49-F238E27FC236}">
                <a16:creationId xmlns:a16="http://schemas.microsoft.com/office/drawing/2014/main" id="{7202912C-983B-4F71-93BF-0797DBD3D0D0}"/>
              </a:ext>
            </a:extLst>
          </p:cNvPr>
          <p:cNvSpPr>
            <a:spLocks noGrp="1"/>
          </p:cNvSpPr>
          <p:nvPr>
            <p:ph sz="quarter" idx="11"/>
          </p:nvPr>
        </p:nvSpPr>
        <p:spPr>
          <a:xfrm>
            <a:off x="392113" y="1205165"/>
            <a:ext cx="8369300" cy="868391"/>
          </a:xfrm>
        </p:spPr>
        <p:txBody>
          <a:bodyPr/>
          <a:lstStyle/>
          <a:p>
            <a:pPr marL="0" indent="0">
              <a:buNone/>
            </a:pPr>
            <a:r>
              <a:rPr lang="en-US" sz="2200" dirty="0">
                <a:latin typeface="Calibri" panose="020F0502020204030204" pitchFamily="34" charset="0"/>
                <a:cs typeface="Calibri" panose="020F0502020204030204" pitchFamily="34" charset="0"/>
              </a:rPr>
              <a:t>Ask your patient these questions: </a:t>
            </a:r>
          </a:p>
        </p:txBody>
      </p:sp>
      <p:sp>
        <p:nvSpPr>
          <p:cNvPr id="7" name="Content Placeholder 6">
            <a:extLst>
              <a:ext uri="{FF2B5EF4-FFF2-40B4-BE49-F238E27FC236}">
                <a16:creationId xmlns:a16="http://schemas.microsoft.com/office/drawing/2014/main" id="{08A78A9C-717B-4AB5-BF4D-A63629CF5C9B}"/>
              </a:ext>
            </a:extLst>
          </p:cNvPr>
          <p:cNvSpPr>
            <a:spLocks noGrp="1"/>
          </p:cNvSpPr>
          <p:nvPr>
            <p:ph sz="quarter" idx="12"/>
          </p:nvPr>
        </p:nvSpPr>
        <p:spPr>
          <a:xfrm>
            <a:off x="383127" y="1607701"/>
            <a:ext cx="8369300" cy="910650"/>
          </a:xfrm>
        </p:spPr>
        <p:txBody>
          <a:bodyPr/>
          <a:lstStyle/>
          <a:p>
            <a:pPr marL="628650" lvl="1" indent="-285750">
              <a:lnSpc>
                <a:spcPct val="100000"/>
              </a:lnSpc>
              <a:spcBef>
                <a:spcPts val="975"/>
              </a:spcBef>
              <a:buFont typeface="Courier New" panose="02070309020205020404" pitchFamily="49" charset="0"/>
              <a:buChar char="o"/>
            </a:pPr>
            <a:r>
              <a:rPr lang="en-US" sz="2000" dirty="0">
                <a:latin typeface="Calibri" panose="020F0502020204030204" pitchFamily="34" charset="0"/>
                <a:cs typeface="Calibri" panose="020F0502020204030204" pitchFamily="34" charset="0"/>
              </a:rPr>
              <a:t>Have you </a:t>
            </a:r>
            <a:r>
              <a:rPr lang="en-US" sz="2000" dirty="0">
                <a:solidFill>
                  <a:schemeClr val="bg2">
                    <a:lumMod val="25000"/>
                  </a:schemeClr>
                </a:solidFill>
                <a:latin typeface="Calibri" panose="020F0502020204030204" pitchFamily="34" charset="0"/>
                <a:cs typeface="Calibri" panose="020F0502020204030204" pitchFamily="34" charset="0"/>
              </a:rPr>
              <a:t>fallen</a:t>
            </a:r>
            <a:r>
              <a:rPr lang="en-US" sz="2000" dirty="0">
                <a:latin typeface="Calibri" panose="020F0502020204030204" pitchFamily="34" charset="0"/>
                <a:cs typeface="Calibri" panose="020F0502020204030204" pitchFamily="34" charset="0"/>
              </a:rPr>
              <a:t> in the past year? </a:t>
            </a:r>
          </a:p>
          <a:p>
            <a:pPr marL="628650" lvl="1" indent="-285750">
              <a:lnSpc>
                <a:spcPct val="100000"/>
              </a:lnSpc>
              <a:spcBef>
                <a:spcPts val="975"/>
              </a:spcBef>
              <a:buFont typeface="Courier New" panose="02070309020205020404" pitchFamily="49" charset="0"/>
              <a:buChar char="o"/>
            </a:pPr>
            <a:r>
              <a:rPr lang="en-US" sz="2000" dirty="0">
                <a:latin typeface="Calibri" panose="020F0502020204030204" pitchFamily="34" charset="0"/>
                <a:cs typeface="Calibri" panose="020F0502020204030204" pitchFamily="34" charset="0"/>
              </a:rPr>
              <a:t>Do you feel </a:t>
            </a:r>
            <a:r>
              <a:rPr lang="en-US" sz="2000" dirty="0">
                <a:solidFill>
                  <a:schemeClr val="bg2">
                    <a:lumMod val="25000"/>
                  </a:schemeClr>
                </a:solidFill>
                <a:latin typeface="Calibri" panose="020F0502020204030204" pitchFamily="34" charset="0"/>
                <a:cs typeface="Calibri" panose="020F0502020204030204" pitchFamily="34" charset="0"/>
              </a:rPr>
              <a:t>unsteady</a:t>
            </a:r>
            <a:r>
              <a:rPr lang="en-US" sz="2000" dirty="0">
                <a:latin typeface="Calibri" panose="020F0502020204030204" pitchFamily="34" charset="0"/>
                <a:cs typeface="Calibri" panose="020F0502020204030204" pitchFamily="34" charset="0"/>
              </a:rPr>
              <a:t> when standing or walking?</a:t>
            </a:r>
          </a:p>
          <a:p>
            <a:pPr marL="628650" lvl="1" indent="-285750">
              <a:lnSpc>
                <a:spcPct val="100000"/>
              </a:lnSpc>
              <a:spcBef>
                <a:spcPts val="975"/>
              </a:spcBef>
              <a:buFont typeface="Courier New" panose="02070309020205020404" pitchFamily="49" charset="0"/>
              <a:buChar char="o"/>
            </a:pPr>
            <a:r>
              <a:rPr lang="en-US" sz="2000" dirty="0">
                <a:latin typeface="Calibri" panose="020F0502020204030204" pitchFamily="34" charset="0"/>
                <a:cs typeface="Calibri" panose="020F0502020204030204" pitchFamily="34" charset="0"/>
              </a:rPr>
              <a:t>Do you </a:t>
            </a:r>
            <a:r>
              <a:rPr lang="en-US" sz="2000" dirty="0">
                <a:solidFill>
                  <a:schemeClr val="bg2">
                    <a:lumMod val="25000"/>
                  </a:schemeClr>
                </a:solidFill>
                <a:latin typeface="Calibri" panose="020F0502020204030204" pitchFamily="34" charset="0"/>
                <a:cs typeface="Calibri" panose="020F0502020204030204" pitchFamily="34" charset="0"/>
              </a:rPr>
              <a:t>worry </a:t>
            </a:r>
            <a:r>
              <a:rPr lang="en-US" sz="2000" dirty="0">
                <a:latin typeface="Calibri" panose="020F0502020204030204" pitchFamily="34" charset="0"/>
                <a:cs typeface="Calibri" panose="020F0502020204030204" pitchFamily="34" charset="0"/>
              </a:rPr>
              <a:t>about falling? </a:t>
            </a:r>
          </a:p>
        </p:txBody>
      </p:sp>
      <p:sp>
        <p:nvSpPr>
          <p:cNvPr id="13" name="Content Placeholder 12">
            <a:extLst>
              <a:ext uri="{FF2B5EF4-FFF2-40B4-BE49-F238E27FC236}">
                <a16:creationId xmlns:a16="http://schemas.microsoft.com/office/drawing/2014/main" id="{FB275A76-ECA9-4AAF-9632-8863513FE48B}"/>
              </a:ext>
            </a:extLst>
          </p:cNvPr>
          <p:cNvSpPr>
            <a:spLocks noGrp="1"/>
          </p:cNvSpPr>
          <p:nvPr>
            <p:ph sz="quarter" idx="14"/>
          </p:nvPr>
        </p:nvSpPr>
        <p:spPr>
          <a:xfrm>
            <a:off x="727075" y="3115552"/>
            <a:ext cx="1625600" cy="366817"/>
          </a:xfrm>
        </p:spPr>
        <p:txBody>
          <a:bodyPr/>
          <a:lstStyle/>
          <a:p>
            <a:pPr marL="0" indent="0">
              <a:buNone/>
            </a:pPr>
            <a:r>
              <a:rPr lang="en-US" sz="2000" dirty="0">
                <a:solidFill>
                  <a:srgbClr val="238385"/>
                </a:solidFill>
                <a:latin typeface="Calibri" panose="020F0502020204030204" pitchFamily="34" charset="0"/>
                <a:cs typeface="Calibri" panose="020F0502020204030204" pitchFamily="34" charset="0"/>
              </a:rPr>
              <a:t>RESULTS</a:t>
            </a:r>
            <a:endParaRPr lang="en-US" sz="1800" dirty="0">
              <a:solidFill>
                <a:schemeClr val="tx1"/>
              </a:solidFill>
              <a:latin typeface="Calibri" panose="020F0502020204030204" pitchFamily="34" charset="0"/>
              <a:cs typeface="Calibri" panose="020F0502020204030204" pitchFamily="34" charset="0"/>
            </a:endParaRPr>
          </a:p>
        </p:txBody>
      </p:sp>
      <p:pic>
        <p:nvPicPr>
          <p:cNvPr id="28" name="Content Placeholder 27" descr="Two flowcharts detailing results.&#10;1st chart, &quot;Yes&quot; to any key question, points to Interpretation: Screened at fall risk, points to Next Steps: Conduct fall risk assessment.&#10;2nd chart, &quot;No&quot; to all key questions, points to Interpretation: Screened not at fall risk, points to Next Steps: Recommend strategies to prevent future fall risk.">
            <a:extLst>
              <a:ext uri="{FF2B5EF4-FFF2-40B4-BE49-F238E27FC236}">
                <a16:creationId xmlns:a16="http://schemas.microsoft.com/office/drawing/2014/main" id="{E1ADB8CD-9206-4777-A33C-E71831CDFBE3}"/>
              </a:ext>
            </a:extLst>
          </p:cNvPr>
          <p:cNvPicPr>
            <a:picLocks noGrp="1" noChangeAspect="1"/>
          </p:cNvPicPr>
          <p:nvPr>
            <p:ph sz="quarter" idx="15"/>
          </p:nvPr>
        </p:nvPicPr>
        <p:blipFill>
          <a:blip r:embed="rId3"/>
          <a:stretch>
            <a:fillRect/>
          </a:stretch>
        </p:blipFill>
        <p:spPr>
          <a:xfrm>
            <a:off x="757002" y="3482381"/>
            <a:ext cx="7687722" cy="2920237"/>
          </a:xfrm>
        </p:spPr>
      </p:pic>
      <p:sp>
        <p:nvSpPr>
          <p:cNvPr id="16" name="Content Placeholder 15">
            <a:extLst>
              <a:ext uri="{FF2B5EF4-FFF2-40B4-BE49-F238E27FC236}">
                <a16:creationId xmlns:a16="http://schemas.microsoft.com/office/drawing/2014/main" id="{92D06E90-2AC0-4066-8AF4-31DA60D6E49E}"/>
              </a:ext>
            </a:extLst>
          </p:cNvPr>
          <p:cNvSpPr>
            <a:spLocks noGrp="1"/>
          </p:cNvSpPr>
          <p:nvPr>
            <p:ph sz="quarter" idx="16"/>
          </p:nvPr>
        </p:nvSpPr>
        <p:spPr>
          <a:xfrm>
            <a:off x="7620000" y="6476999"/>
            <a:ext cx="1390650" cy="246063"/>
          </a:xfrm>
        </p:spPr>
        <p:txBody>
          <a:bodyPr/>
          <a:lstStyle/>
          <a:p>
            <a:pPr marL="0" indent="0">
              <a:buFont typeface="Arial"/>
              <a:buNone/>
            </a:pPr>
            <a:r>
              <a:rPr lang="en-US" sz="700" dirty="0">
                <a:solidFill>
                  <a:schemeClr val="bg2">
                    <a:lumMod val="50000"/>
                  </a:schemeClr>
                </a:solidFill>
              </a:rPr>
              <a:t>Reference: (24)</a:t>
            </a:r>
          </a:p>
        </p:txBody>
      </p:sp>
      <p:cxnSp>
        <p:nvCxnSpPr>
          <p:cNvPr id="27" name="Straight Connector 26">
            <a:extLst>
              <a:ext uri="{FF2B5EF4-FFF2-40B4-BE49-F238E27FC236}">
                <a16:creationId xmlns:a16="http://schemas.microsoft.com/office/drawing/2014/main" id="{8E0C96CC-E7B1-49DD-AA18-BD440A65ADA2}"/>
              </a:ext>
              <a:ext uri="{C183D7F6-B498-43B3-948B-1728B52AA6E4}">
                <adec:decorative xmlns:adec="http://schemas.microsoft.com/office/drawing/2017/decorative" val="1"/>
              </a:ext>
            </a:extLst>
          </p:cNvPr>
          <p:cNvCxnSpPr/>
          <p:nvPr/>
        </p:nvCxnSpPr>
        <p:spPr>
          <a:xfrm>
            <a:off x="757002" y="3482381"/>
            <a:ext cx="7629994" cy="0"/>
          </a:xfrm>
          <a:prstGeom prst="line">
            <a:avLst/>
          </a:prstGeom>
          <a:ln>
            <a:solidFill>
              <a:srgbClr val="2383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968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E08B162-DFCB-4A36-AD87-E7BA72798C1C}"/>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Screening Tool: </a:t>
            </a:r>
            <a:r>
              <a:rPr lang="en-US" sz="2400" i="1" dirty="0">
                <a:solidFill>
                  <a:schemeClr val="bg1"/>
                </a:solidFill>
                <a:latin typeface="Calibri" panose="020F0502020204030204" pitchFamily="34" charset="0"/>
                <a:cs typeface="Calibri" panose="020F0502020204030204" pitchFamily="34" charset="0"/>
              </a:rPr>
              <a:t>Stay Independent Questionnaire</a:t>
            </a:r>
            <a:endParaRPr lang="en-US" dirty="0"/>
          </a:p>
        </p:txBody>
      </p:sp>
      <p:pic>
        <p:nvPicPr>
          <p:cNvPr id="17" name="Content Placeholder 16" descr="An example screenshot of “Stay Independent” available at: &#10;www.cdc.gov/steadi/patient.html#tabs-1-1">
            <a:extLst>
              <a:ext uri="{FF2B5EF4-FFF2-40B4-BE49-F238E27FC236}">
                <a16:creationId xmlns:a16="http://schemas.microsoft.com/office/drawing/2014/main" id="{9AC9A411-3E9F-4FE4-847E-FA2272394927}"/>
              </a:ext>
            </a:extLst>
          </p:cNvPr>
          <p:cNvPicPr>
            <a:picLocks noGrp="1" noChangeAspect="1"/>
          </p:cNvPicPr>
          <p:nvPr>
            <p:ph sz="quarter" idx="11"/>
          </p:nvPr>
        </p:nvPicPr>
        <p:blipFill>
          <a:blip r:embed="rId3"/>
          <a:stretch>
            <a:fillRect/>
          </a:stretch>
        </p:blipFill>
        <p:spPr>
          <a:xfrm>
            <a:off x="382588" y="1089224"/>
            <a:ext cx="6837362" cy="5222477"/>
          </a:xfrm>
        </p:spPr>
      </p:pic>
      <p:pic>
        <p:nvPicPr>
          <p:cNvPr id="19" name="Content Placeholder 18" descr="Stay Independent brochure. Learn more about fall prevention. STEADI Logo.">
            <a:extLst>
              <a:ext uri="{FF2B5EF4-FFF2-40B4-BE49-F238E27FC236}">
                <a16:creationId xmlns:a16="http://schemas.microsoft.com/office/drawing/2014/main" id="{56EF420C-E9D6-40C0-A379-CED927C7B675}"/>
              </a:ext>
            </a:extLst>
          </p:cNvPr>
          <p:cNvPicPr>
            <a:picLocks noGrp="1" noChangeAspect="1"/>
          </p:cNvPicPr>
          <p:nvPr>
            <p:ph sz="quarter" idx="12"/>
          </p:nvPr>
        </p:nvPicPr>
        <p:blipFill>
          <a:blip r:embed="rId4"/>
          <a:stretch>
            <a:fillRect/>
          </a:stretch>
        </p:blipFill>
        <p:spPr>
          <a:xfrm>
            <a:off x="7372350" y="1098749"/>
            <a:ext cx="1578864" cy="3456432"/>
          </a:xfrm>
        </p:spPr>
      </p:pic>
      <p:sp>
        <p:nvSpPr>
          <p:cNvPr id="15" name="Content Placeholder 14">
            <a:extLst>
              <a:ext uri="{FF2B5EF4-FFF2-40B4-BE49-F238E27FC236}">
                <a16:creationId xmlns:a16="http://schemas.microsoft.com/office/drawing/2014/main" id="{999FB8DD-78E5-4C3B-8295-270C7F292812}"/>
              </a:ext>
            </a:extLst>
          </p:cNvPr>
          <p:cNvSpPr>
            <a:spLocks noGrp="1"/>
          </p:cNvSpPr>
          <p:nvPr>
            <p:ph sz="quarter" idx="13"/>
          </p:nvPr>
        </p:nvSpPr>
        <p:spPr/>
        <p:txBody>
          <a:bodyPr/>
          <a:lstStyle/>
          <a:p>
            <a:pPr marL="0" indent="0">
              <a:buFont typeface="Arial"/>
              <a:buNone/>
            </a:pPr>
            <a:r>
              <a:rPr lang="en-US" sz="700" dirty="0">
                <a:solidFill>
                  <a:schemeClr val="bg2">
                    <a:lumMod val="50000"/>
                  </a:schemeClr>
                </a:solidFill>
              </a:rPr>
              <a:t>References: (28,29)</a:t>
            </a:r>
          </a:p>
        </p:txBody>
      </p:sp>
    </p:spTree>
    <p:extLst>
      <p:ext uri="{BB962C8B-B14F-4D97-AF65-F5344CB8AC3E}">
        <p14:creationId xmlns:p14="http://schemas.microsoft.com/office/powerpoint/2010/main" val="1263182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FC54-5F77-4A35-800A-FB17523F43BF}"/>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Screening Tool:</a:t>
            </a:r>
            <a:r>
              <a:rPr lang="en-US" sz="2400" i="1" dirty="0">
                <a:solidFill>
                  <a:schemeClr val="bg1"/>
                </a:solidFill>
                <a:latin typeface="Calibri" panose="020F0502020204030204" pitchFamily="34" charset="0"/>
                <a:cs typeface="Calibri" panose="020F0502020204030204" pitchFamily="34" charset="0"/>
              </a:rPr>
              <a:t> Stay Independent Questionnaire </a:t>
            </a:r>
            <a:endParaRPr lang="en-US" dirty="0"/>
          </a:p>
        </p:txBody>
      </p:sp>
      <p:sp>
        <p:nvSpPr>
          <p:cNvPr id="4" name="Content Placeholder 3">
            <a:extLst>
              <a:ext uri="{FF2B5EF4-FFF2-40B4-BE49-F238E27FC236}">
                <a16:creationId xmlns:a16="http://schemas.microsoft.com/office/drawing/2014/main" id="{51BBB60A-1FD9-4D44-B344-7642484E57FF}"/>
              </a:ext>
            </a:extLst>
          </p:cNvPr>
          <p:cNvSpPr>
            <a:spLocks noGrp="1"/>
          </p:cNvSpPr>
          <p:nvPr>
            <p:ph sz="quarter" idx="10"/>
          </p:nvPr>
        </p:nvSpPr>
        <p:spPr>
          <a:xfrm>
            <a:off x="568842" y="1256983"/>
            <a:ext cx="4003158" cy="487363"/>
          </a:xfrm>
        </p:spPr>
        <p:txBody>
          <a:bodyPr/>
          <a:lstStyle/>
          <a:p>
            <a:pPr marL="0" indent="0">
              <a:buNone/>
            </a:pPr>
            <a:r>
              <a:rPr lang="en-US" sz="2200" dirty="0">
                <a:solidFill>
                  <a:srgbClr val="238385"/>
                </a:solidFill>
                <a:latin typeface="Calibri" panose="020F0502020204030204" pitchFamily="34" charset="0"/>
                <a:cs typeface="Calibri" panose="020F0502020204030204" pitchFamily="34" charset="0"/>
              </a:rPr>
              <a:t>RESULTS</a:t>
            </a:r>
          </a:p>
        </p:txBody>
      </p:sp>
      <p:sp>
        <p:nvSpPr>
          <p:cNvPr id="5" name="Content Placeholder 4">
            <a:extLst>
              <a:ext uri="{FF2B5EF4-FFF2-40B4-BE49-F238E27FC236}">
                <a16:creationId xmlns:a16="http://schemas.microsoft.com/office/drawing/2014/main" id="{554A680A-3FD7-465B-8F73-0C2D42305AFB}"/>
              </a:ext>
            </a:extLst>
          </p:cNvPr>
          <p:cNvSpPr>
            <a:spLocks noGrp="1"/>
          </p:cNvSpPr>
          <p:nvPr>
            <p:ph sz="quarter" idx="11"/>
          </p:nvPr>
        </p:nvSpPr>
        <p:spPr>
          <a:xfrm>
            <a:off x="496888" y="1887004"/>
            <a:ext cx="6742112" cy="352720"/>
          </a:xfrm>
        </p:spPr>
        <p:txBody>
          <a:bodyPr/>
          <a:lstStyle/>
          <a:p>
            <a:pPr marL="0" indent="0">
              <a:buNone/>
            </a:pPr>
            <a:r>
              <a:rPr lang="en-US" sz="2200" dirty="0">
                <a:solidFill>
                  <a:schemeClr val="tx1"/>
                </a:solidFill>
                <a:latin typeface="Calibri" panose="020F0502020204030204" pitchFamily="34" charset="0"/>
                <a:cs typeface="Calibri" panose="020F0502020204030204" pitchFamily="34" charset="0"/>
              </a:rPr>
              <a:t>Score of 4 or more</a:t>
            </a:r>
          </a:p>
        </p:txBody>
      </p:sp>
      <p:sp>
        <p:nvSpPr>
          <p:cNvPr id="6" name="Content Placeholder 5">
            <a:extLst>
              <a:ext uri="{FF2B5EF4-FFF2-40B4-BE49-F238E27FC236}">
                <a16:creationId xmlns:a16="http://schemas.microsoft.com/office/drawing/2014/main" id="{E1A6112F-C8AB-4DDD-8C53-7AC9AB4F4590}"/>
              </a:ext>
            </a:extLst>
          </p:cNvPr>
          <p:cNvSpPr>
            <a:spLocks noGrp="1"/>
          </p:cNvSpPr>
          <p:nvPr>
            <p:ph sz="quarter" idx="12"/>
          </p:nvPr>
        </p:nvSpPr>
        <p:spPr>
          <a:xfrm>
            <a:off x="497427" y="2314966"/>
            <a:ext cx="6742112" cy="36988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Interpretation: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Screened at fall risk</a:t>
            </a:r>
          </a:p>
        </p:txBody>
      </p:sp>
      <p:sp>
        <p:nvSpPr>
          <p:cNvPr id="7" name="Content Placeholder 6">
            <a:extLst>
              <a:ext uri="{FF2B5EF4-FFF2-40B4-BE49-F238E27FC236}">
                <a16:creationId xmlns:a16="http://schemas.microsoft.com/office/drawing/2014/main" id="{93471645-5E23-4176-8C42-F8C7A0726063}"/>
              </a:ext>
            </a:extLst>
          </p:cNvPr>
          <p:cNvSpPr>
            <a:spLocks noGrp="1"/>
          </p:cNvSpPr>
          <p:nvPr>
            <p:ph sz="quarter" idx="14"/>
          </p:nvPr>
        </p:nvSpPr>
        <p:spPr>
          <a:xfrm>
            <a:off x="497427" y="2760093"/>
            <a:ext cx="6742112" cy="36988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Next steps: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Conduct fall risk assessment</a:t>
            </a:r>
          </a:p>
        </p:txBody>
      </p:sp>
      <p:sp>
        <p:nvSpPr>
          <p:cNvPr id="9" name="Content Placeholder 8">
            <a:extLst>
              <a:ext uri="{FF2B5EF4-FFF2-40B4-BE49-F238E27FC236}">
                <a16:creationId xmlns:a16="http://schemas.microsoft.com/office/drawing/2014/main" id="{C8D195D9-CB96-421F-813F-1436EBE7B4D2}"/>
              </a:ext>
            </a:extLst>
          </p:cNvPr>
          <p:cNvSpPr>
            <a:spLocks noGrp="1"/>
          </p:cNvSpPr>
          <p:nvPr>
            <p:ph sz="quarter" idx="17"/>
          </p:nvPr>
        </p:nvSpPr>
        <p:spPr>
          <a:xfrm>
            <a:off x="496888" y="3434683"/>
            <a:ext cx="6742112" cy="352720"/>
          </a:xfrm>
        </p:spPr>
        <p:txBody>
          <a:bodyPr/>
          <a:lstStyle/>
          <a:p>
            <a:pPr marL="0" indent="0">
              <a:buNone/>
            </a:pPr>
            <a:r>
              <a:rPr lang="en-US" sz="2200" dirty="0">
                <a:solidFill>
                  <a:schemeClr val="tx1"/>
                </a:solidFill>
                <a:latin typeface="Calibri" panose="020F0502020204030204" pitchFamily="34" charset="0"/>
                <a:cs typeface="Calibri" panose="020F0502020204030204" pitchFamily="34" charset="0"/>
              </a:rPr>
              <a:t>Score less than 4 </a:t>
            </a:r>
            <a:r>
              <a:rPr lang="en-US" sz="2200" dirty="0">
                <a:solidFill>
                  <a:srgbClr val="238385"/>
                </a:solidFill>
                <a:latin typeface="Calibri" panose="020F0502020204030204" pitchFamily="34" charset="0"/>
                <a:cs typeface="Calibri" panose="020F0502020204030204" pitchFamily="34" charset="0"/>
              </a:rPr>
              <a:t>and</a:t>
            </a:r>
            <a:r>
              <a:rPr lang="en-US" sz="2200" dirty="0">
                <a:solidFill>
                  <a:schemeClr val="tx1"/>
                </a:solidFill>
                <a:latin typeface="Calibri" panose="020F0502020204030204" pitchFamily="34" charset="0"/>
                <a:cs typeface="Calibri" panose="020F0502020204030204" pitchFamily="34" charset="0"/>
              </a:rPr>
              <a:t> patient fell in the past year</a:t>
            </a:r>
          </a:p>
        </p:txBody>
      </p:sp>
      <p:sp>
        <p:nvSpPr>
          <p:cNvPr id="12" name="Content Placeholder 11">
            <a:extLst>
              <a:ext uri="{FF2B5EF4-FFF2-40B4-BE49-F238E27FC236}">
                <a16:creationId xmlns:a16="http://schemas.microsoft.com/office/drawing/2014/main" id="{B8A77118-E805-4AB0-B09E-5B60AF617549}"/>
              </a:ext>
            </a:extLst>
          </p:cNvPr>
          <p:cNvSpPr>
            <a:spLocks noGrp="1"/>
          </p:cNvSpPr>
          <p:nvPr>
            <p:ph sz="quarter" idx="18"/>
          </p:nvPr>
        </p:nvSpPr>
        <p:spPr>
          <a:xfrm>
            <a:off x="497427" y="3862645"/>
            <a:ext cx="6742112" cy="369885"/>
          </a:xfrm>
        </p:spPr>
        <p:txBody>
          <a:bodyPr/>
          <a:lstStyle/>
          <a:p>
            <a:pPr marL="0" indent="0">
              <a:buNone/>
            </a:pPr>
            <a:r>
              <a:rPr lang="en-US" sz="2000" dirty="0">
                <a:solidFill>
                  <a:srgbClr val="003C3C"/>
                </a:solidFill>
                <a:latin typeface="Calibri" panose="020F0502020204030204" pitchFamily="34" charset="0"/>
                <a:cs typeface="Calibri" panose="020F0502020204030204" pitchFamily="34" charset="0"/>
              </a:rPr>
              <a:t>Interpretation: </a:t>
            </a:r>
            <a:r>
              <a:rPr lang="en-US" sz="2000" b="0" dirty="0">
                <a:solidFill>
                  <a:schemeClr val="tx1"/>
                </a:solidFill>
                <a:latin typeface="Calibri" panose="020F0502020204030204" pitchFamily="34" charset="0"/>
                <a:cs typeface="Calibri" panose="020F0502020204030204" pitchFamily="34" charset="0"/>
              </a:rPr>
              <a:t>Screened at fall risk</a:t>
            </a:r>
          </a:p>
        </p:txBody>
      </p:sp>
      <p:sp>
        <p:nvSpPr>
          <p:cNvPr id="17" name="Content Placeholder 16">
            <a:extLst>
              <a:ext uri="{FF2B5EF4-FFF2-40B4-BE49-F238E27FC236}">
                <a16:creationId xmlns:a16="http://schemas.microsoft.com/office/drawing/2014/main" id="{2B55311A-ED6F-4B4D-BCBD-21BE3880A5D5}"/>
              </a:ext>
            </a:extLst>
          </p:cNvPr>
          <p:cNvSpPr>
            <a:spLocks noGrp="1"/>
          </p:cNvSpPr>
          <p:nvPr>
            <p:ph sz="quarter" idx="19"/>
          </p:nvPr>
        </p:nvSpPr>
        <p:spPr>
          <a:xfrm>
            <a:off x="497427" y="4307772"/>
            <a:ext cx="6742112" cy="36988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Next steps: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Conduct fall risk assessment</a:t>
            </a:r>
          </a:p>
        </p:txBody>
      </p:sp>
      <p:sp>
        <p:nvSpPr>
          <p:cNvPr id="18" name="Content Placeholder 17">
            <a:extLst>
              <a:ext uri="{FF2B5EF4-FFF2-40B4-BE49-F238E27FC236}">
                <a16:creationId xmlns:a16="http://schemas.microsoft.com/office/drawing/2014/main" id="{501F4BD9-1958-4270-BDDC-C3A41D3649F6}"/>
              </a:ext>
            </a:extLst>
          </p:cNvPr>
          <p:cNvSpPr>
            <a:spLocks noGrp="1"/>
          </p:cNvSpPr>
          <p:nvPr>
            <p:ph sz="quarter" idx="20"/>
          </p:nvPr>
        </p:nvSpPr>
        <p:spPr>
          <a:xfrm>
            <a:off x="496888" y="4945434"/>
            <a:ext cx="6742112" cy="352720"/>
          </a:xfrm>
        </p:spPr>
        <p:txBody>
          <a:bodyPr/>
          <a:lstStyle/>
          <a:p>
            <a:pPr marL="0" indent="0">
              <a:buNone/>
            </a:pPr>
            <a:r>
              <a:rPr lang="en-US" sz="2200" dirty="0">
                <a:solidFill>
                  <a:schemeClr val="tx1"/>
                </a:solidFill>
                <a:latin typeface="Calibri" panose="020F0502020204030204" pitchFamily="34" charset="0"/>
                <a:cs typeface="Calibri" panose="020F0502020204030204" pitchFamily="34" charset="0"/>
              </a:rPr>
              <a:t>Score less than 4</a:t>
            </a:r>
          </a:p>
        </p:txBody>
      </p:sp>
      <p:sp>
        <p:nvSpPr>
          <p:cNvPr id="19" name="Content Placeholder 18">
            <a:extLst>
              <a:ext uri="{FF2B5EF4-FFF2-40B4-BE49-F238E27FC236}">
                <a16:creationId xmlns:a16="http://schemas.microsoft.com/office/drawing/2014/main" id="{EC9E2785-CC92-4335-A676-AEEEE48C94AA}"/>
              </a:ext>
            </a:extLst>
          </p:cNvPr>
          <p:cNvSpPr>
            <a:spLocks noGrp="1"/>
          </p:cNvSpPr>
          <p:nvPr>
            <p:ph sz="quarter" idx="21"/>
          </p:nvPr>
        </p:nvSpPr>
        <p:spPr>
          <a:xfrm>
            <a:off x="497427" y="5373396"/>
            <a:ext cx="6742112" cy="36988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Interpretation: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Screened not at fall risk</a:t>
            </a:r>
          </a:p>
        </p:txBody>
      </p:sp>
      <p:sp>
        <p:nvSpPr>
          <p:cNvPr id="20" name="Content Placeholder 19">
            <a:extLst>
              <a:ext uri="{FF2B5EF4-FFF2-40B4-BE49-F238E27FC236}">
                <a16:creationId xmlns:a16="http://schemas.microsoft.com/office/drawing/2014/main" id="{93E108F3-4759-4E0D-8B64-B46AE0C14866}"/>
              </a:ext>
            </a:extLst>
          </p:cNvPr>
          <p:cNvSpPr>
            <a:spLocks noGrp="1"/>
          </p:cNvSpPr>
          <p:nvPr>
            <p:ph sz="quarter" idx="22"/>
          </p:nvPr>
        </p:nvSpPr>
        <p:spPr>
          <a:xfrm>
            <a:off x="497427" y="5818523"/>
            <a:ext cx="6742112" cy="36988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Next steps: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Recommend strategies to prevent future fall risk</a:t>
            </a:r>
            <a:endParaRPr kumimoji="0" lang="en-US" sz="2000" b="0" i="0" u="none" strike="noStrike" kern="1200" cap="none" spc="0" normalizeH="0" baseline="0" noProof="0" dirty="0">
              <a:ln>
                <a:noFill/>
              </a:ln>
              <a:solidFill>
                <a:srgbClr val="238385"/>
              </a:solidFill>
              <a:effectLst/>
              <a:uLnTx/>
              <a:uFillTx/>
              <a:latin typeface="Calibri" panose="020F0502020204030204" pitchFamily="34" charset="0"/>
              <a:ea typeface="+mn-ea"/>
              <a:cs typeface="Calibri" panose="020F0502020204030204" pitchFamily="34" charset="0"/>
            </a:endParaRPr>
          </a:p>
        </p:txBody>
      </p:sp>
      <p:sp>
        <p:nvSpPr>
          <p:cNvPr id="8" name="Content Placeholder 7">
            <a:extLst>
              <a:ext uri="{FF2B5EF4-FFF2-40B4-BE49-F238E27FC236}">
                <a16:creationId xmlns:a16="http://schemas.microsoft.com/office/drawing/2014/main" id="{BA541BBA-AAA6-4D0F-9C67-275BB8A9C123}"/>
              </a:ext>
            </a:extLst>
          </p:cNvPr>
          <p:cNvSpPr>
            <a:spLocks noGrp="1"/>
          </p:cNvSpPr>
          <p:nvPr>
            <p:ph sz="quarter" idx="16"/>
          </p:nvPr>
        </p:nvSpPr>
        <p:spPr/>
        <p:txBody>
          <a:bodyPr/>
          <a:lstStyle/>
          <a:p>
            <a:pPr marL="0" indent="0">
              <a:buFont typeface="Arial"/>
              <a:buNone/>
            </a:pPr>
            <a:r>
              <a:rPr lang="en-US" sz="700" dirty="0">
                <a:solidFill>
                  <a:schemeClr val="bg2">
                    <a:lumMod val="50000"/>
                  </a:schemeClr>
                </a:solidFill>
              </a:rPr>
              <a:t>References: (28,29)</a:t>
            </a:r>
          </a:p>
        </p:txBody>
      </p:sp>
    </p:spTree>
    <p:extLst>
      <p:ext uri="{BB962C8B-B14F-4D97-AF65-F5344CB8AC3E}">
        <p14:creationId xmlns:p14="http://schemas.microsoft.com/office/powerpoint/2010/main" val="2386263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060D7-60D8-40AF-BCC0-A6779E815A7D}"/>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Tips to Implement Fall Screening</a:t>
            </a:r>
            <a:endParaRPr lang="en-US" dirty="0"/>
          </a:p>
        </p:txBody>
      </p:sp>
      <p:sp>
        <p:nvSpPr>
          <p:cNvPr id="4" name="Content Placeholder 3">
            <a:extLst>
              <a:ext uri="{FF2B5EF4-FFF2-40B4-BE49-F238E27FC236}">
                <a16:creationId xmlns:a16="http://schemas.microsoft.com/office/drawing/2014/main" id="{855AC750-DE49-4F70-A18E-CE814750F45D}"/>
              </a:ext>
            </a:extLst>
          </p:cNvPr>
          <p:cNvSpPr>
            <a:spLocks noGrp="1"/>
          </p:cNvSpPr>
          <p:nvPr>
            <p:ph sz="quarter" idx="11"/>
          </p:nvPr>
        </p:nvSpPr>
        <p:spPr>
          <a:xfrm>
            <a:off x="281527" y="1247775"/>
            <a:ext cx="8761412" cy="4953000"/>
          </a:xfrm>
        </p:spPr>
        <p:txBody>
          <a:bodyPr>
            <a:noAutofit/>
          </a:bodyPr>
          <a:lstStyle/>
          <a:p>
            <a:pPr>
              <a:lnSpc>
                <a:spcPct val="100000"/>
              </a:lnSpc>
            </a:pPr>
            <a:r>
              <a:rPr lang="en-US" sz="2000" dirty="0">
                <a:solidFill>
                  <a:srgbClr val="238385"/>
                </a:solidFill>
                <a:latin typeface="Calibri" panose="020F0502020204030204" pitchFamily="34" charset="0"/>
                <a:cs typeface="Calibri" panose="020F0502020204030204" pitchFamily="34" charset="0"/>
              </a:rPr>
              <a:t>Integrate screening tools to fit your clinic workflow</a:t>
            </a:r>
          </a:p>
          <a:p>
            <a:pPr marL="628650" lvl="1" indent="-285750">
              <a:lnSpc>
                <a:spcPct val="100000"/>
              </a:lnSpc>
              <a:spcBef>
                <a:spcPts val="975"/>
              </a:spcBef>
              <a:spcAft>
                <a:spcPts val="600"/>
              </a:spcAft>
              <a:buFont typeface="Courier New" panose="02070309020205020404" pitchFamily="49" charset="0"/>
              <a:buChar char="o"/>
            </a:pPr>
            <a:r>
              <a:rPr lang="en-US" sz="2000" b="1" dirty="0">
                <a:solidFill>
                  <a:srgbClr val="003C3C"/>
                </a:solidFill>
                <a:latin typeface="Calibri" panose="020F0502020204030204" pitchFamily="34" charset="0"/>
                <a:cs typeface="Calibri" panose="020F0502020204030204" pitchFamily="34" charset="0"/>
              </a:rPr>
              <a:t>Example: </a:t>
            </a:r>
            <a:r>
              <a:rPr lang="en-US" sz="2000" dirty="0">
                <a:latin typeface="Calibri" panose="020F0502020204030204" pitchFamily="34" charset="0"/>
                <a:cs typeface="Calibri" panose="020F0502020204030204" pitchFamily="34" charset="0"/>
              </a:rPr>
              <a:t>Add to usual patient intake forms</a:t>
            </a:r>
          </a:p>
          <a:p>
            <a:pPr>
              <a:lnSpc>
                <a:spcPct val="100000"/>
              </a:lnSpc>
            </a:pPr>
            <a:r>
              <a:rPr lang="en-US" sz="2000" dirty="0">
                <a:solidFill>
                  <a:srgbClr val="238385"/>
                </a:solidFill>
                <a:latin typeface="Calibri" panose="020F0502020204030204" pitchFamily="34" charset="0"/>
                <a:cs typeface="Calibri" panose="020F0502020204030204" pitchFamily="34" charset="0"/>
              </a:rPr>
              <a:t>Find an optimal time to ask screening questions </a:t>
            </a:r>
          </a:p>
          <a:p>
            <a:pPr marL="628650" lvl="1" indent="-285750">
              <a:lnSpc>
                <a:spcPct val="100000"/>
              </a:lnSpc>
              <a:spcBef>
                <a:spcPts val="975"/>
              </a:spcBef>
              <a:buFont typeface="Courier New" panose="02070309020205020404" pitchFamily="49" charset="0"/>
              <a:buChar char="o"/>
            </a:pPr>
            <a:r>
              <a:rPr lang="en-US" sz="2000" dirty="0">
                <a:latin typeface="Calibri" panose="020F0502020204030204" pitchFamily="34" charset="0"/>
                <a:cs typeface="Calibri" panose="020F0502020204030204" pitchFamily="34" charset="0"/>
              </a:rPr>
              <a:t>Before an office visit—by phone or online portal</a:t>
            </a:r>
          </a:p>
          <a:p>
            <a:pPr marL="628650" lvl="1" indent="-285750">
              <a:lnSpc>
                <a:spcPct val="100000"/>
              </a:lnSpc>
              <a:spcBef>
                <a:spcPts val="975"/>
              </a:spcBef>
              <a:buFont typeface="Courier New" panose="02070309020205020404" pitchFamily="49" charset="0"/>
              <a:buChar char="o"/>
            </a:pPr>
            <a:r>
              <a:rPr lang="en-US" sz="2000" dirty="0">
                <a:latin typeface="Calibri" panose="020F0502020204030204" pitchFamily="34" charset="0"/>
                <a:cs typeface="Calibri" panose="020F0502020204030204" pitchFamily="34" charset="0"/>
              </a:rPr>
              <a:t>During routine office visit—in the waiting room or the exam room</a:t>
            </a:r>
          </a:p>
          <a:p>
            <a:pPr marL="628650" lvl="1" indent="-285750">
              <a:lnSpc>
                <a:spcPct val="100000"/>
              </a:lnSpc>
              <a:spcBef>
                <a:spcPts val="975"/>
              </a:spcBef>
              <a:spcAft>
                <a:spcPts val="600"/>
              </a:spcAft>
              <a:buFont typeface="Courier New" panose="02070309020205020404" pitchFamily="49" charset="0"/>
              <a:buChar char="o"/>
            </a:pPr>
            <a:r>
              <a:rPr lang="en-US" sz="2000" dirty="0">
                <a:latin typeface="Calibri" panose="020F0502020204030204" pitchFamily="34" charset="0"/>
                <a:cs typeface="Calibri" panose="020F0502020204030204" pitchFamily="34" charset="0"/>
              </a:rPr>
              <a:t>During Welcome to Medicare Examination or Medicare Annual Wellness Visit</a:t>
            </a:r>
          </a:p>
          <a:p>
            <a:pPr>
              <a:lnSpc>
                <a:spcPct val="100000"/>
              </a:lnSpc>
            </a:pPr>
            <a:r>
              <a:rPr lang="en-US" sz="2000" dirty="0">
                <a:solidFill>
                  <a:srgbClr val="238385"/>
                </a:solidFill>
                <a:latin typeface="Calibri" panose="020F0502020204030204" pitchFamily="34" charset="0"/>
                <a:cs typeface="Calibri" panose="020F0502020204030204" pitchFamily="34" charset="0"/>
              </a:rPr>
              <a:t>Set screening goals and monitor progress</a:t>
            </a:r>
          </a:p>
          <a:p>
            <a:pPr marL="628650" lvl="1" indent="-285750">
              <a:lnSpc>
                <a:spcPct val="100000"/>
              </a:lnSpc>
              <a:spcBef>
                <a:spcPts val="975"/>
              </a:spcBef>
              <a:buFont typeface="Courier New" panose="02070309020205020404" pitchFamily="49" charset="0"/>
              <a:buChar char="o"/>
            </a:pPr>
            <a:r>
              <a:rPr lang="en-US" sz="2000" b="1" dirty="0">
                <a:solidFill>
                  <a:srgbClr val="003C3C"/>
                </a:solidFill>
                <a:latin typeface="Calibri" panose="020F0502020204030204" pitchFamily="34" charset="0"/>
                <a:cs typeface="Calibri" panose="020F0502020204030204" pitchFamily="34" charset="0"/>
              </a:rPr>
              <a:t>Example: </a:t>
            </a:r>
          </a:p>
          <a:p>
            <a:pPr lvl="2">
              <a:lnSpc>
                <a:spcPct val="100000"/>
              </a:lnSpc>
              <a:spcBef>
                <a:spcPts val="975"/>
              </a:spcBef>
              <a:buClr>
                <a:srgbClr val="003C3C"/>
              </a:buClr>
              <a:buFont typeface="Wingdings" pitchFamily="2" charset="2"/>
              <a:buChar char="§"/>
            </a:pPr>
            <a:r>
              <a:rPr lang="en-US" sz="2000" b="1" dirty="0">
                <a:solidFill>
                  <a:srgbClr val="003C3C"/>
                </a:solidFill>
                <a:latin typeface="Calibri" panose="020F0502020204030204" pitchFamily="34" charset="0"/>
                <a:cs typeface="Calibri" panose="020F0502020204030204" pitchFamily="34" charset="0"/>
              </a:rPr>
              <a:t>Goal: </a:t>
            </a:r>
            <a:r>
              <a:rPr lang="en-US" sz="2000" dirty="0">
                <a:latin typeface="Calibri" panose="020F0502020204030204" pitchFamily="34" charset="0"/>
                <a:cs typeface="Calibri" panose="020F0502020204030204" pitchFamily="34" charset="0"/>
              </a:rPr>
              <a:t>We will screen 50% of our older adult patients in 30 days</a:t>
            </a:r>
          </a:p>
          <a:p>
            <a:pPr lvl="2">
              <a:lnSpc>
                <a:spcPct val="100000"/>
              </a:lnSpc>
              <a:spcBef>
                <a:spcPts val="975"/>
              </a:spcBef>
              <a:buClr>
                <a:srgbClr val="003C3C"/>
              </a:buClr>
              <a:buFont typeface="Wingdings" pitchFamily="2" charset="2"/>
              <a:buChar char="§"/>
            </a:pPr>
            <a:r>
              <a:rPr lang="en-US" sz="2000" b="1" dirty="0">
                <a:solidFill>
                  <a:srgbClr val="003C3C"/>
                </a:solidFill>
                <a:latin typeface="Calibri" panose="020F0502020204030204" pitchFamily="34" charset="0"/>
                <a:cs typeface="Calibri" panose="020F0502020204030204" pitchFamily="34" charset="0"/>
              </a:rPr>
              <a:t>Monitor: </a:t>
            </a:r>
            <a:r>
              <a:rPr lang="en-US" sz="2000" dirty="0">
                <a:latin typeface="Calibri" panose="020F0502020204030204" pitchFamily="34" charset="0"/>
                <a:cs typeface="Calibri" panose="020F0502020204030204" pitchFamily="34" charset="0"/>
              </a:rPr>
              <a:t>Percent of older patients screened for fall risk in the past 30 days</a:t>
            </a:r>
          </a:p>
          <a:p>
            <a:pPr lvl="2">
              <a:lnSpc>
                <a:spcPct val="100000"/>
              </a:lnSpc>
              <a:spcBef>
                <a:spcPts val="975"/>
              </a:spcBef>
              <a:buClr>
                <a:srgbClr val="003C3C"/>
              </a:buClr>
              <a:buFont typeface="Wingdings" pitchFamily="2" charset="2"/>
              <a:buChar char="§"/>
            </a:pPr>
            <a:r>
              <a:rPr lang="en-US" sz="2000" dirty="0">
                <a:latin typeface="Calibri" panose="020F0502020204030204" pitchFamily="34" charset="0"/>
                <a:cs typeface="Calibri" panose="020F0502020204030204" pitchFamily="34" charset="0"/>
              </a:rPr>
              <a:t>Share progress with team members</a:t>
            </a:r>
          </a:p>
        </p:txBody>
      </p:sp>
      <p:sp>
        <p:nvSpPr>
          <p:cNvPr id="7" name="Content Placeholder 6">
            <a:extLst>
              <a:ext uri="{FF2B5EF4-FFF2-40B4-BE49-F238E27FC236}">
                <a16:creationId xmlns:a16="http://schemas.microsoft.com/office/drawing/2014/main" id="{EBBBCAA8-DFCB-41B1-B427-35E216D8E012}"/>
              </a:ext>
            </a:extLst>
          </p:cNvPr>
          <p:cNvSpPr>
            <a:spLocks noGrp="1"/>
          </p:cNvSpPr>
          <p:nvPr>
            <p:ph sz="quarter" idx="13"/>
          </p:nvPr>
        </p:nvSpPr>
        <p:spPr/>
        <p:txBody>
          <a:bodyPr/>
          <a:lstStyle/>
          <a:p>
            <a:pPr marL="0" indent="0">
              <a:buFont typeface="Arial"/>
              <a:buNone/>
            </a:pPr>
            <a:r>
              <a:rPr lang="en-US" sz="700" dirty="0">
                <a:solidFill>
                  <a:schemeClr val="bg2">
                    <a:lumMod val="50000"/>
                  </a:schemeClr>
                </a:solidFill>
              </a:rPr>
              <a:t>Reference: (22)</a:t>
            </a:r>
          </a:p>
        </p:txBody>
      </p:sp>
    </p:spTree>
    <p:extLst>
      <p:ext uri="{BB962C8B-B14F-4D97-AF65-F5344CB8AC3E}">
        <p14:creationId xmlns:p14="http://schemas.microsoft.com/office/powerpoint/2010/main" val="3634579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80DC6-5BE2-4FD8-A61C-1B943B54F592}"/>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STEADI: Assessment</a:t>
            </a:r>
            <a:endParaRPr lang="en-US" dirty="0"/>
          </a:p>
        </p:txBody>
      </p:sp>
      <p:sp>
        <p:nvSpPr>
          <p:cNvPr id="13" name="Content Placeholder 12">
            <a:extLst>
              <a:ext uri="{FF2B5EF4-FFF2-40B4-BE49-F238E27FC236}">
                <a16:creationId xmlns:a16="http://schemas.microsoft.com/office/drawing/2014/main" id="{86F64E2C-DF39-4CFF-93E7-48CB3F385325}"/>
              </a:ext>
            </a:extLst>
          </p:cNvPr>
          <p:cNvSpPr>
            <a:spLocks noGrp="1"/>
          </p:cNvSpPr>
          <p:nvPr>
            <p:ph sz="quarter" idx="11"/>
          </p:nvPr>
        </p:nvSpPr>
        <p:spPr>
          <a:xfrm>
            <a:off x="382587" y="1253828"/>
            <a:ext cx="2979737" cy="868391"/>
          </a:xfrm>
        </p:spPr>
        <p:txBody>
          <a:bodyPr/>
          <a:lstStyle/>
          <a:p>
            <a:pPr marL="0" indent="0">
              <a:buNone/>
            </a:pPr>
            <a:r>
              <a:rPr lang="en-US" sz="2100" dirty="0">
                <a:solidFill>
                  <a:srgbClr val="238385"/>
                </a:solidFill>
                <a:latin typeface="Calibri" panose="020F0502020204030204" pitchFamily="34" charset="0"/>
                <a:cs typeface="Calibri" panose="020F0502020204030204" pitchFamily="34" charset="0"/>
              </a:rPr>
              <a:t>To identify modifiable fall risk factors in </a:t>
            </a:r>
            <a:br>
              <a:rPr lang="en-US" sz="2100" dirty="0">
                <a:solidFill>
                  <a:srgbClr val="238385"/>
                </a:solidFill>
                <a:latin typeface="Calibri" panose="020F0502020204030204" pitchFamily="34" charset="0"/>
                <a:cs typeface="Calibri" panose="020F0502020204030204" pitchFamily="34" charset="0"/>
              </a:rPr>
            </a:br>
            <a:r>
              <a:rPr lang="en-US" sz="2100" dirty="0">
                <a:solidFill>
                  <a:srgbClr val="238385"/>
                </a:solidFill>
                <a:latin typeface="Calibri" panose="020F0502020204030204" pitchFamily="34" charset="0"/>
                <a:cs typeface="Calibri" panose="020F0502020204030204" pitchFamily="34" charset="0"/>
              </a:rPr>
              <a:t>at-risk patients:</a:t>
            </a:r>
          </a:p>
        </p:txBody>
      </p:sp>
      <p:sp>
        <p:nvSpPr>
          <p:cNvPr id="14" name="Content Placeholder 13">
            <a:extLst>
              <a:ext uri="{FF2B5EF4-FFF2-40B4-BE49-F238E27FC236}">
                <a16:creationId xmlns:a16="http://schemas.microsoft.com/office/drawing/2014/main" id="{EC7BF88E-41A1-434C-9F48-AFB8F6CAD246}"/>
              </a:ext>
            </a:extLst>
          </p:cNvPr>
          <p:cNvSpPr>
            <a:spLocks noGrp="1"/>
          </p:cNvSpPr>
          <p:nvPr>
            <p:ph sz="quarter" idx="12"/>
          </p:nvPr>
        </p:nvSpPr>
        <p:spPr>
          <a:xfrm>
            <a:off x="383127" y="2419134"/>
            <a:ext cx="2741073" cy="910650"/>
          </a:xfrm>
        </p:spPr>
        <p:txBody>
          <a:bodyPr/>
          <a:lstStyle/>
          <a:p>
            <a:pPr marL="0" indent="0">
              <a:buNone/>
            </a:pPr>
            <a:r>
              <a:rPr lang="en-US" sz="2100" dirty="0">
                <a:latin typeface="Calibri" panose="020F0502020204030204" pitchFamily="34" charset="0"/>
                <a:cs typeface="Calibri" panose="020F0502020204030204" pitchFamily="34" charset="0"/>
              </a:rPr>
              <a:t>Conduct a falls history. Example questions: </a:t>
            </a:r>
          </a:p>
        </p:txBody>
      </p:sp>
      <p:sp>
        <p:nvSpPr>
          <p:cNvPr id="15" name="Content Placeholder 14">
            <a:extLst>
              <a:ext uri="{FF2B5EF4-FFF2-40B4-BE49-F238E27FC236}">
                <a16:creationId xmlns:a16="http://schemas.microsoft.com/office/drawing/2014/main" id="{8E11C6B1-64BD-4761-9C98-66C7C20AA51F}"/>
              </a:ext>
            </a:extLst>
          </p:cNvPr>
          <p:cNvSpPr>
            <a:spLocks noGrp="1"/>
          </p:cNvSpPr>
          <p:nvPr>
            <p:ph sz="quarter" idx="14"/>
          </p:nvPr>
        </p:nvSpPr>
        <p:spPr>
          <a:xfrm>
            <a:off x="221202" y="3084087"/>
            <a:ext cx="2902998" cy="910650"/>
          </a:xfrm>
        </p:spPr>
        <p:txBody>
          <a:bodyPr/>
          <a:lstStyle/>
          <a:p>
            <a:pPr marL="628650" lvl="1" indent="-285750">
              <a:lnSpc>
                <a:spcPct val="100000"/>
              </a:lnSpc>
              <a:spcBef>
                <a:spcPts val="975"/>
              </a:spcBef>
              <a:buFont typeface="Courier New" panose="02070309020205020404" pitchFamily="49" charset="0"/>
              <a:buChar char="o"/>
            </a:pPr>
            <a:r>
              <a:rPr lang="en-US" sz="2000" b="0" dirty="0">
                <a:latin typeface="Calibri" panose="020F0502020204030204" pitchFamily="34" charset="0"/>
                <a:cs typeface="Calibri" panose="020F0502020204030204" pitchFamily="34" charset="0"/>
              </a:rPr>
              <a:t>How many times have you fallen?</a:t>
            </a:r>
            <a:endParaRPr lang="en-US" sz="2000" b="0" dirty="0">
              <a:solidFill>
                <a:srgbClr val="238385"/>
              </a:solidFill>
              <a:latin typeface="Calibri" panose="020F0502020204030204" pitchFamily="34" charset="0"/>
              <a:cs typeface="Calibri" panose="020F0502020204030204" pitchFamily="34" charset="0"/>
            </a:endParaRPr>
          </a:p>
          <a:p>
            <a:pPr marL="628650" lvl="1" indent="-285750">
              <a:lnSpc>
                <a:spcPct val="100000"/>
              </a:lnSpc>
              <a:spcBef>
                <a:spcPts val="975"/>
              </a:spcBef>
              <a:buFont typeface="Courier New" panose="02070309020205020404" pitchFamily="49" charset="0"/>
              <a:buChar char="o"/>
            </a:pPr>
            <a:r>
              <a:rPr lang="en-US" sz="2000" b="0" dirty="0">
                <a:latin typeface="Calibri" panose="020F0502020204030204" pitchFamily="34" charset="0"/>
                <a:cs typeface="Calibri" panose="020F0502020204030204" pitchFamily="34" charset="0"/>
              </a:rPr>
              <a:t>Did you have any symptoms prior to your fall?</a:t>
            </a:r>
          </a:p>
          <a:p>
            <a:pPr marL="628650" lvl="1" indent="-285750">
              <a:lnSpc>
                <a:spcPct val="100000"/>
              </a:lnSpc>
              <a:spcBef>
                <a:spcPts val="975"/>
              </a:spcBef>
              <a:buFont typeface="Courier New" panose="02070309020205020404" pitchFamily="49" charset="0"/>
              <a:buChar char="o"/>
            </a:pPr>
            <a:r>
              <a:rPr lang="en-US" sz="2000" b="0" dirty="0">
                <a:latin typeface="Calibri" panose="020F0502020204030204" pitchFamily="34" charset="0"/>
                <a:cs typeface="Calibri" panose="020F0502020204030204" pitchFamily="34" charset="0"/>
              </a:rPr>
              <a:t>Where and when did you fall?</a:t>
            </a:r>
          </a:p>
        </p:txBody>
      </p:sp>
      <p:pic>
        <p:nvPicPr>
          <p:cNvPr id="19" name="Content Placeholder 18" descr="Screenshot of the STEADI algorithm, with an arrow pointing to &quot;Screened at Risk&quot;, Assess patient's modifiable risk factors and fall history.">
            <a:extLst>
              <a:ext uri="{FF2B5EF4-FFF2-40B4-BE49-F238E27FC236}">
                <a16:creationId xmlns:a16="http://schemas.microsoft.com/office/drawing/2014/main" id="{ADE228AF-58DD-49F0-A5A0-47DDC8457793}"/>
              </a:ext>
            </a:extLst>
          </p:cNvPr>
          <p:cNvPicPr>
            <a:picLocks noGrp="1" noChangeAspect="1"/>
          </p:cNvPicPr>
          <p:nvPr>
            <p:ph sz="quarter" idx="15"/>
          </p:nvPr>
        </p:nvPicPr>
        <p:blipFill>
          <a:blip r:embed="rId3"/>
          <a:stretch>
            <a:fillRect/>
          </a:stretch>
        </p:blipFill>
        <p:spPr>
          <a:xfrm>
            <a:off x="3362324" y="1280648"/>
            <a:ext cx="5206435" cy="4517528"/>
          </a:xfrm>
        </p:spPr>
      </p:pic>
      <p:sp>
        <p:nvSpPr>
          <p:cNvPr id="17" name="Content Placeholder 16">
            <a:extLst>
              <a:ext uri="{FF2B5EF4-FFF2-40B4-BE49-F238E27FC236}">
                <a16:creationId xmlns:a16="http://schemas.microsoft.com/office/drawing/2014/main" id="{0F3383E6-7D03-4E8F-BE55-93BEB9648203}"/>
              </a:ext>
            </a:extLst>
          </p:cNvPr>
          <p:cNvSpPr>
            <a:spLocks noGrp="1"/>
          </p:cNvSpPr>
          <p:nvPr>
            <p:ph sz="quarter" idx="16"/>
          </p:nvPr>
        </p:nvSpPr>
        <p:spPr/>
        <p:txBody>
          <a:bodyPr/>
          <a:lstStyle/>
          <a:p>
            <a:pPr marL="0" indent="0">
              <a:buFont typeface="Arial"/>
              <a:buNone/>
            </a:pPr>
            <a:r>
              <a:rPr lang="en-US" sz="700" dirty="0">
                <a:solidFill>
                  <a:schemeClr val="bg2">
                    <a:lumMod val="50000"/>
                  </a:schemeClr>
                </a:solidFill>
              </a:rPr>
              <a:t>References: (20,27)</a:t>
            </a:r>
          </a:p>
        </p:txBody>
      </p:sp>
    </p:spTree>
    <p:extLst>
      <p:ext uri="{BB962C8B-B14F-4D97-AF65-F5344CB8AC3E}">
        <p14:creationId xmlns:p14="http://schemas.microsoft.com/office/powerpoint/2010/main" val="1948422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80DC6-5BE2-4FD8-A61C-1B943B54F592}"/>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STEADI: Assessment </a:t>
            </a:r>
            <a:endParaRPr lang="en-US" dirty="0"/>
          </a:p>
        </p:txBody>
      </p:sp>
      <p:sp>
        <p:nvSpPr>
          <p:cNvPr id="13" name="Content Placeholder 12">
            <a:extLst>
              <a:ext uri="{FF2B5EF4-FFF2-40B4-BE49-F238E27FC236}">
                <a16:creationId xmlns:a16="http://schemas.microsoft.com/office/drawing/2014/main" id="{86F64E2C-DF39-4CFF-93E7-48CB3F385325}"/>
              </a:ext>
            </a:extLst>
          </p:cNvPr>
          <p:cNvSpPr>
            <a:spLocks noGrp="1"/>
          </p:cNvSpPr>
          <p:nvPr>
            <p:ph sz="quarter" idx="11"/>
          </p:nvPr>
        </p:nvSpPr>
        <p:spPr>
          <a:xfrm>
            <a:off x="382587" y="1253828"/>
            <a:ext cx="2979737" cy="868391"/>
          </a:xfrm>
        </p:spPr>
        <p:txBody>
          <a:bodyPr/>
          <a:lstStyle/>
          <a:p>
            <a:pPr marL="0" indent="0">
              <a:buNone/>
            </a:pPr>
            <a:r>
              <a:rPr lang="en-US" sz="2100" dirty="0">
                <a:solidFill>
                  <a:srgbClr val="238385"/>
                </a:solidFill>
                <a:latin typeface="Calibri" panose="020F0502020204030204" pitchFamily="34" charset="0"/>
                <a:cs typeface="Calibri" panose="020F0502020204030204" pitchFamily="34" charset="0"/>
              </a:rPr>
              <a:t>To identify modifiable fall risk factors in </a:t>
            </a:r>
            <a:br>
              <a:rPr lang="en-US" sz="2100" dirty="0">
                <a:solidFill>
                  <a:srgbClr val="238385"/>
                </a:solidFill>
                <a:latin typeface="Calibri" panose="020F0502020204030204" pitchFamily="34" charset="0"/>
                <a:cs typeface="Calibri" panose="020F0502020204030204" pitchFamily="34" charset="0"/>
              </a:rPr>
            </a:br>
            <a:r>
              <a:rPr lang="en-US" sz="2100" dirty="0">
                <a:solidFill>
                  <a:srgbClr val="238385"/>
                </a:solidFill>
                <a:latin typeface="Calibri" panose="020F0502020204030204" pitchFamily="34" charset="0"/>
                <a:cs typeface="Calibri" panose="020F0502020204030204" pitchFamily="34" charset="0"/>
              </a:rPr>
              <a:t>at-risk patients:</a:t>
            </a:r>
          </a:p>
        </p:txBody>
      </p:sp>
      <p:sp>
        <p:nvSpPr>
          <p:cNvPr id="14" name="Content Placeholder 13">
            <a:extLst>
              <a:ext uri="{FF2B5EF4-FFF2-40B4-BE49-F238E27FC236}">
                <a16:creationId xmlns:a16="http://schemas.microsoft.com/office/drawing/2014/main" id="{EC7BF88E-41A1-434C-9F48-AFB8F6CAD246}"/>
              </a:ext>
            </a:extLst>
          </p:cNvPr>
          <p:cNvSpPr>
            <a:spLocks noGrp="1"/>
          </p:cNvSpPr>
          <p:nvPr>
            <p:ph sz="quarter" idx="12"/>
          </p:nvPr>
        </p:nvSpPr>
        <p:spPr>
          <a:xfrm>
            <a:off x="383127" y="2419134"/>
            <a:ext cx="2741073" cy="910650"/>
          </a:xfrm>
        </p:spPr>
        <p:txBody>
          <a:bodyPr/>
          <a:lstStyle/>
          <a:p>
            <a:pPr marL="0" indent="0">
              <a:lnSpc>
                <a:spcPct val="100000"/>
              </a:lnSpc>
              <a:buNone/>
            </a:pPr>
            <a:r>
              <a:rPr lang="en-US" sz="2100" dirty="0">
                <a:latin typeface="Calibri" panose="020F0502020204030204" pitchFamily="34" charset="0"/>
                <a:cs typeface="Calibri" panose="020F0502020204030204" pitchFamily="34" charset="0"/>
              </a:rPr>
              <a:t>Conduct assessments: </a:t>
            </a:r>
          </a:p>
        </p:txBody>
      </p:sp>
      <p:sp>
        <p:nvSpPr>
          <p:cNvPr id="15" name="Content Placeholder 14">
            <a:extLst>
              <a:ext uri="{FF2B5EF4-FFF2-40B4-BE49-F238E27FC236}">
                <a16:creationId xmlns:a16="http://schemas.microsoft.com/office/drawing/2014/main" id="{8E11C6B1-64BD-4761-9C98-66C7C20AA51F}"/>
              </a:ext>
            </a:extLst>
          </p:cNvPr>
          <p:cNvSpPr>
            <a:spLocks noGrp="1"/>
          </p:cNvSpPr>
          <p:nvPr>
            <p:ph sz="quarter" idx="14"/>
          </p:nvPr>
        </p:nvSpPr>
        <p:spPr>
          <a:xfrm>
            <a:off x="221202" y="2797292"/>
            <a:ext cx="3141122" cy="910650"/>
          </a:xfrm>
        </p:spPr>
        <p:txBody>
          <a:bodyPr/>
          <a:lstStyle/>
          <a:p>
            <a:pPr marL="6286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Evaluate gait, strength, and balance</a:t>
            </a:r>
            <a:endParaRPr kumimoji="0" lang="en-US" sz="1800" b="0" i="0" u="none" strike="noStrike" kern="1200" cap="none" spc="0" normalizeH="0" baseline="0" noProof="0" dirty="0">
              <a:ln>
                <a:noFill/>
              </a:ln>
              <a:solidFill>
                <a:srgbClr val="238385"/>
              </a:solidFill>
              <a:effectLst/>
              <a:uLnTx/>
              <a:uFillTx/>
              <a:latin typeface="Calibri" panose="020F0502020204030204" pitchFamily="34" charset="0"/>
              <a:ea typeface="+mn-ea"/>
              <a:cs typeface="Calibri" panose="020F0502020204030204" pitchFamily="34" charset="0"/>
            </a:endParaRPr>
          </a:p>
          <a:p>
            <a:pPr marL="6286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Identify medications that increase fall risk</a:t>
            </a:r>
          </a:p>
          <a:p>
            <a:pPr marL="6286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Ask about potential home hazards</a:t>
            </a:r>
          </a:p>
          <a:p>
            <a:pPr marL="6286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Measure orthostatic blood pressure</a:t>
            </a:r>
          </a:p>
          <a:p>
            <a:pPr marL="6286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Check visual acuity</a:t>
            </a:r>
          </a:p>
          <a:p>
            <a:pPr marL="6286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 feet and footwear</a:t>
            </a:r>
          </a:p>
          <a:p>
            <a:pPr marL="6286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 vitamin D intake</a:t>
            </a:r>
          </a:p>
          <a:p>
            <a:pPr marL="6286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Identify comorbidities</a:t>
            </a:r>
            <a:endParaRPr lang="en-US" sz="2000" b="0" dirty="0">
              <a:latin typeface="Calibri" panose="020F0502020204030204" pitchFamily="34" charset="0"/>
              <a:cs typeface="Calibri" panose="020F0502020204030204" pitchFamily="34" charset="0"/>
            </a:endParaRPr>
          </a:p>
        </p:txBody>
      </p:sp>
      <p:pic>
        <p:nvPicPr>
          <p:cNvPr id="19" name="Content Placeholder 18" descr="Screenshot of the STEADI algorithm, with an arrow pointing to &quot;Screened at Risk&quot;, Assess patient's modifiable risk factors and fall history.">
            <a:extLst>
              <a:ext uri="{FF2B5EF4-FFF2-40B4-BE49-F238E27FC236}">
                <a16:creationId xmlns:a16="http://schemas.microsoft.com/office/drawing/2014/main" id="{ADE228AF-58DD-49F0-A5A0-47DDC8457793}"/>
              </a:ext>
            </a:extLst>
          </p:cNvPr>
          <p:cNvPicPr>
            <a:picLocks noGrp="1" noChangeAspect="1"/>
          </p:cNvPicPr>
          <p:nvPr>
            <p:ph sz="quarter" idx="15"/>
          </p:nvPr>
        </p:nvPicPr>
        <p:blipFill>
          <a:blip r:embed="rId3"/>
          <a:stretch>
            <a:fillRect/>
          </a:stretch>
        </p:blipFill>
        <p:spPr>
          <a:xfrm>
            <a:off x="3362324" y="1280648"/>
            <a:ext cx="5206435" cy="4517528"/>
          </a:xfrm>
        </p:spPr>
      </p:pic>
      <p:sp>
        <p:nvSpPr>
          <p:cNvPr id="17" name="Content Placeholder 16">
            <a:extLst>
              <a:ext uri="{FF2B5EF4-FFF2-40B4-BE49-F238E27FC236}">
                <a16:creationId xmlns:a16="http://schemas.microsoft.com/office/drawing/2014/main" id="{0F3383E6-7D03-4E8F-BE55-93BEB9648203}"/>
              </a:ext>
            </a:extLst>
          </p:cNvPr>
          <p:cNvSpPr>
            <a:spLocks noGrp="1"/>
          </p:cNvSpPr>
          <p:nvPr>
            <p:ph sz="quarter" idx="16"/>
          </p:nvPr>
        </p:nvSpPr>
        <p:spPr/>
        <p:txBody>
          <a:bodyPr/>
          <a:lstStyle/>
          <a:p>
            <a:pPr marL="0" indent="0">
              <a:buFont typeface="Arial"/>
              <a:buNone/>
            </a:pPr>
            <a:r>
              <a:rPr lang="en-US" sz="700" dirty="0">
                <a:solidFill>
                  <a:schemeClr val="bg2">
                    <a:lumMod val="50000"/>
                  </a:schemeClr>
                </a:solidFill>
              </a:rPr>
              <a:t>References: (20,27)</a:t>
            </a:r>
          </a:p>
        </p:txBody>
      </p:sp>
    </p:spTree>
    <p:extLst>
      <p:ext uri="{BB962C8B-B14F-4D97-AF65-F5344CB8AC3E}">
        <p14:creationId xmlns:p14="http://schemas.microsoft.com/office/powerpoint/2010/main" val="3432517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CE02A-285B-4FD6-8DEB-86332C78AD31}"/>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STEADI: Intervention</a:t>
            </a:r>
            <a:endParaRPr lang="en-US" dirty="0"/>
          </a:p>
        </p:txBody>
      </p:sp>
      <p:pic>
        <p:nvPicPr>
          <p:cNvPr id="12" name="Content Placeholder 11" descr="Screenshot of the STEADI algorithm, with an arrow pointing to &quot;Intervene to reduce identified risk factors using effective strategies&quot;">
            <a:extLst>
              <a:ext uri="{FF2B5EF4-FFF2-40B4-BE49-F238E27FC236}">
                <a16:creationId xmlns:a16="http://schemas.microsoft.com/office/drawing/2014/main" id="{D8DA7960-7F72-43B5-99CE-0BC5FBE6EDC4}"/>
              </a:ext>
            </a:extLst>
          </p:cNvPr>
          <p:cNvPicPr>
            <a:picLocks noGrp="1" noChangeAspect="1"/>
          </p:cNvPicPr>
          <p:nvPr>
            <p:ph sz="quarter" idx="11"/>
          </p:nvPr>
        </p:nvPicPr>
        <p:blipFill>
          <a:blip r:embed="rId3"/>
          <a:stretch>
            <a:fillRect/>
          </a:stretch>
        </p:blipFill>
        <p:spPr>
          <a:xfrm>
            <a:off x="1090882" y="1027112"/>
            <a:ext cx="6962235" cy="5310076"/>
          </a:xfrm>
        </p:spPr>
      </p:pic>
      <p:sp>
        <p:nvSpPr>
          <p:cNvPr id="10" name="Content Placeholder 9">
            <a:extLst>
              <a:ext uri="{FF2B5EF4-FFF2-40B4-BE49-F238E27FC236}">
                <a16:creationId xmlns:a16="http://schemas.microsoft.com/office/drawing/2014/main" id="{21F30F75-6A6A-48AB-B6B7-8F3042EB122E}"/>
              </a:ext>
            </a:extLst>
          </p:cNvPr>
          <p:cNvSpPr>
            <a:spLocks noGrp="1"/>
          </p:cNvSpPr>
          <p:nvPr>
            <p:ph sz="quarter" idx="13"/>
          </p:nvPr>
        </p:nvSpPr>
        <p:spPr/>
        <p:txBody>
          <a:bodyPr anchor="ctr" anchorCtr="0"/>
          <a:lstStyle/>
          <a:p>
            <a:pPr marL="0" indent="0" algn="r">
              <a:buNone/>
            </a:pPr>
            <a:r>
              <a:rPr lang="en-US" sz="700" b="1" dirty="0">
                <a:solidFill>
                  <a:schemeClr val="bg2">
                    <a:lumMod val="50000"/>
                  </a:schemeClr>
                </a:solidFill>
              </a:rPr>
              <a:t>Reference: (27)</a:t>
            </a:r>
          </a:p>
        </p:txBody>
      </p:sp>
    </p:spTree>
    <p:extLst>
      <p:ext uri="{BB962C8B-B14F-4D97-AF65-F5344CB8AC3E}">
        <p14:creationId xmlns:p14="http://schemas.microsoft.com/office/powerpoint/2010/main" val="2369132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C7C18D-0094-46FE-B21E-9CF920FAB2EC}"/>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Components of STEADI: Examples</a:t>
            </a:r>
            <a:endParaRPr lang="en-US" dirty="0"/>
          </a:p>
        </p:txBody>
      </p:sp>
      <p:graphicFrame>
        <p:nvGraphicFramePr>
          <p:cNvPr id="12" name="Table 12">
            <a:extLst>
              <a:ext uri="{FF2B5EF4-FFF2-40B4-BE49-F238E27FC236}">
                <a16:creationId xmlns:a16="http://schemas.microsoft.com/office/drawing/2014/main" id="{46511860-CBDA-4CF8-9982-6C778D43DC83}"/>
              </a:ext>
            </a:extLst>
          </p:cNvPr>
          <p:cNvGraphicFramePr>
            <a:graphicFrameLocks noGrp="1"/>
          </p:cNvGraphicFramePr>
          <p:nvPr>
            <p:ph sz="quarter" idx="10"/>
            <p:extLst>
              <p:ext uri="{D42A27DB-BD31-4B8C-83A1-F6EECF244321}">
                <p14:modId xmlns:p14="http://schemas.microsoft.com/office/powerpoint/2010/main" val="885989447"/>
              </p:ext>
            </p:extLst>
          </p:nvPr>
        </p:nvGraphicFramePr>
        <p:xfrm>
          <a:off x="780271" y="1597064"/>
          <a:ext cx="7489556" cy="2584411"/>
        </p:xfrm>
        <a:graphic>
          <a:graphicData uri="http://schemas.openxmlformats.org/drawingml/2006/table">
            <a:tbl>
              <a:tblPr firstRow="1" bandRow="1">
                <a:tableStyleId>{F5AB1C69-6EDB-4FF4-983F-18BD219EF322}</a:tableStyleId>
              </a:tblPr>
              <a:tblGrid>
                <a:gridCol w="2295525">
                  <a:extLst>
                    <a:ext uri="{9D8B030D-6E8A-4147-A177-3AD203B41FA5}">
                      <a16:colId xmlns:a16="http://schemas.microsoft.com/office/drawing/2014/main" val="2521929612"/>
                    </a:ext>
                  </a:extLst>
                </a:gridCol>
                <a:gridCol w="3133725">
                  <a:extLst>
                    <a:ext uri="{9D8B030D-6E8A-4147-A177-3AD203B41FA5}">
                      <a16:colId xmlns:a16="http://schemas.microsoft.com/office/drawing/2014/main" val="1788837876"/>
                    </a:ext>
                  </a:extLst>
                </a:gridCol>
                <a:gridCol w="2060306">
                  <a:extLst>
                    <a:ext uri="{9D8B030D-6E8A-4147-A177-3AD203B41FA5}">
                      <a16:colId xmlns:a16="http://schemas.microsoft.com/office/drawing/2014/main" val="642213667"/>
                    </a:ext>
                  </a:extLst>
                </a:gridCol>
              </a:tblGrid>
              <a:tr h="662582">
                <a:tc>
                  <a:txBody>
                    <a:bodyPr/>
                    <a:lstStyle/>
                    <a:p>
                      <a:pPr marL="0" marR="0" algn="l">
                        <a:lnSpc>
                          <a:spcPct val="107000"/>
                        </a:lnSpc>
                        <a:spcBef>
                          <a:spcPts val="0"/>
                        </a:spcBef>
                        <a:spcAft>
                          <a:spcPts val="0"/>
                        </a:spcAft>
                      </a:pPr>
                      <a:r>
                        <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Fall Risk Factor</a:t>
                      </a:r>
                    </a:p>
                  </a:txBody>
                  <a:tcPr marR="68580" marT="0" marB="0" anchor="ctr">
                    <a:solidFill>
                      <a:srgbClr val="97D9EC"/>
                    </a:solidFill>
                  </a:tcPr>
                </a:tc>
                <a:tc>
                  <a:txBody>
                    <a:bodyPr/>
                    <a:lstStyle/>
                    <a:p>
                      <a:pPr marL="0" marR="0" algn="l">
                        <a:lnSpc>
                          <a:spcPct val="107000"/>
                        </a:lnSpc>
                        <a:spcBef>
                          <a:spcPts val="0"/>
                        </a:spcBef>
                        <a:spcAft>
                          <a:spcPts val="0"/>
                        </a:spcAft>
                      </a:pPr>
                      <a:r>
                        <a:rPr lang="en-US" sz="2200" b="1" dirty="0">
                          <a:solidFill>
                            <a:schemeClr val="tx1"/>
                          </a:solidFill>
                          <a:effectLst/>
                          <a:latin typeface="Calibri" panose="020F0502020204030204" pitchFamily="34" charset="0"/>
                          <a:cs typeface="Calibri" panose="020F0502020204030204" pitchFamily="34" charset="0"/>
                        </a:rPr>
                        <a:t>Assessment</a:t>
                      </a:r>
                      <a:endPar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R="68580" marT="0" marB="0" anchor="ctr">
                    <a:solidFill>
                      <a:srgbClr val="97D9EC"/>
                    </a:solidFill>
                  </a:tcPr>
                </a:tc>
                <a:tc>
                  <a:txBody>
                    <a:bodyPr/>
                    <a:lstStyle/>
                    <a:p>
                      <a:pPr marL="0" marR="0" algn="l">
                        <a:lnSpc>
                          <a:spcPct val="100000"/>
                        </a:lnSpc>
                        <a:spcBef>
                          <a:spcPts val="0"/>
                        </a:spcBef>
                        <a:spcAft>
                          <a:spcPts val="0"/>
                        </a:spcAft>
                      </a:pPr>
                      <a:r>
                        <a:rPr lang="en-US" sz="2200" b="1" dirty="0">
                          <a:solidFill>
                            <a:schemeClr val="tx1"/>
                          </a:solidFill>
                          <a:effectLst/>
                          <a:latin typeface="Calibri" panose="020F0502020204030204" pitchFamily="34" charset="0"/>
                          <a:cs typeface="Calibri" panose="020F0502020204030204" pitchFamily="34" charset="0"/>
                        </a:rPr>
                        <a:t>Intervention</a:t>
                      </a:r>
                      <a:endParaRPr lang="en-US" sz="2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R="68580" marT="0" marB="0" anchor="ctr">
                    <a:solidFill>
                      <a:srgbClr val="97D9EC"/>
                    </a:solidFill>
                  </a:tcPr>
                </a:tc>
                <a:extLst>
                  <a:ext uri="{0D108BD9-81ED-4DB2-BD59-A6C34878D82A}">
                    <a16:rowId xmlns:a16="http://schemas.microsoft.com/office/drawing/2014/main" val="940079525"/>
                  </a:ext>
                </a:extLst>
              </a:tr>
              <a:tr h="1921829">
                <a:tc>
                  <a:txBody>
                    <a:bodyPr/>
                    <a:lstStyle/>
                    <a:p>
                      <a:pPr rtl="0" fontAlgn="base"/>
                      <a:r>
                        <a:rPr lang="en-US" sz="2000" b="1" i="0" u="none" strike="noStrike" kern="1200" dirty="0">
                          <a:solidFill>
                            <a:srgbClr val="003C3C"/>
                          </a:solidFill>
                          <a:effectLst/>
                          <a:latin typeface="Calibri" panose="020F0502020204030204" pitchFamily="34" charset="0"/>
                          <a:ea typeface="+mn-ea"/>
                          <a:cs typeface="Calibri" panose="020F0502020204030204" pitchFamily="34" charset="0"/>
                        </a:rPr>
                        <a:t>Gait, strength, and balance deficits </a:t>
                      </a:r>
                    </a:p>
                  </a:txBody>
                  <a:tcPr marR="68580" marT="0" marB="0" anchor="ctr">
                    <a:solidFill>
                      <a:schemeClr val="bg1">
                        <a:lumMod val="85000"/>
                      </a:schemeClr>
                    </a:solidFill>
                  </a:tcPr>
                </a:tc>
                <a:tc>
                  <a:txBody>
                    <a:bodyPr/>
                    <a:lstStyle/>
                    <a:p>
                      <a:pPr marL="0" marR="0" indent="0" algn="l">
                        <a:lnSpc>
                          <a:spcPct val="107000"/>
                        </a:lnSpc>
                        <a:spcBef>
                          <a:spcPts val="0"/>
                        </a:spcBef>
                        <a:spcAft>
                          <a:spcPts val="0"/>
                        </a:spcAft>
                        <a:buFont typeface="Arial" panose="020B0604020202020204" pitchFamily="34" charset="0"/>
                        <a:buNone/>
                      </a:pPr>
                      <a:r>
                        <a:rPr lang="en-US" sz="2000" dirty="0">
                          <a:effectLst/>
                          <a:latin typeface="Calibri" panose="020F0502020204030204" pitchFamily="34" charset="0"/>
                          <a:cs typeface="Calibri" panose="020F0502020204030204" pitchFamily="34" charset="0"/>
                        </a:rPr>
                        <a:t>Conduct tests:</a:t>
                      </a:r>
                    </a:p>
                    <a:p>
                      <a:pPr marL="274320" marR="0" lvl="1" indent="0" algn="l" defTabSz="6858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cs typeface="Calibri" panose="020F0502020204030204" pitchFamily="34" charset="0"/>
                        </a:rPr>
                        <a:t>Timed Up and Go (TUG)</a:t>
                      </a:r>
                    </a:p>
                    <a:p>
                      <a:pPr marL="274320" marR="0" lvl="1" indent="0" algn="l">
                        <a:lnSpc>
                          <a:spcPct val="107000"/>
                        </a:lnSpc>
                        <a:spcBef>
                          <a:spcPts val="0"/>
                        </a:spcBef>
                        <a:spcAft>
                          <a:spcPts val="0"/>
                        </a:spcAft>
                        <a:buFont typeface="Arial" panose="020B0604020202020204" pitchFamily="34" charset="0"/>
                        <a:buNone/>
                      </a:pP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cs typeface="Calibri" panose="020F0502020204030204" pitchFamily="34" charset="0"/>
                        </a:rPr>
                        <a:t>30-second chair stand</a:t>
                      </a:r>
                    </a:p>
                    <a:p>
                      <a:pPr marL="274320" marR="0" lvl="1" indent="0" algn="l">
                        <a:lnSpc>
                          <a:spcPct val="107000"/>
                        </a:lnSpc>
                        <a:spcBef>
                          <a:spcPts val="0"/>
                        </a:spcBef>
                        <a:spcAft>
                          <a:spcPts val="0"/>
                        </a:spcAft>
                        <a:buFont typeface="Arial" panose="020B0604020202020204" pitchFamily="34" charset="0"/>
                        <a:buNone/>
                      </a:pP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cs typeface="Calibri" panose="020F0502020204030204" pitchFamily="34" charset="0"/>
                        </a:rPr>
                        <a:t>4-stage balance</a:t>
                      </a:r>
                    </a:p>
                  </a:txBody>
                  <a:tcPr marR="68580" marT="0" marB="0" anchor="ctr">
                    <a:solidFill>
                      <a:schemeClr val="bg1">
                        <a:lumMod val="85000"/>
                      </a:schemeClr>
                    </a:solidFill>
                  </a:tcPr>
                </a:tc>
                <a:tc>
                  <a:txBody>
                    <a:bodyPr/>
                    <a:lstStyle/>
                    <a:p>
                      <a:pPr marL="194310" marR="0" indent="-194310" algn="l">
                        <a:lnSpc>
                          <a:spcPct val="107000"/>
                        </a:lnSpc>
                        <a:spcBef>
                          <a:spcPts val="0"/>
                        </a:spcBef>
                        <a:spcAft>
                          <a:spcPts val="0"/>
                        </a:spcAft>
                        <a:buFont typeface="Arial" panose="020B0604020202020204" pitchFamily="34" charset="0"/>
                        <a:buChar char="•"/>
                      </a:pPr>
                      <a:r>
                        <a:rPr lang="en-US" sz="2000" dirty="0">
                          <a:effectLst/>
                          <a:latin typeface="Calibri" panose="020F0502020204030204" pitchFamily="34" charset="0"/>
                          <a:cs typeface="Calibri" panose="020F0502020204030204" pitchFamily="34" charset="0"/>
                        </a:rPr>
                        <a:t>Physical therapy</a:t>
                      </a:r>
                    </a:p>
                    <a:p>
                      <a:pPr marL="194310" marR="0" indent="-194310" algn="l">
                        <a:lnSpc>
                          <a:spcPct val="107000"/>
                        </a:lnSpc>
                        <a:spcBef>
                          <a:spcPts val="0"/>
                        </a:spcBef>
                        <a:spcAft>
                          <a:spcPts val="0"/>
                        </a:spcAft>
                        <a:buFont typeface="Arial" panose="020B0604020202020204" pitchFamily="34" charset="0"/>
                        <a:buChar char="•"/>
                      </a:pPr>
                      <a:r>
                        <a:rPr lang="en-US" sz="2000" dirty="0">
                          <a:effectLst/>
                          <a:latin typeface="Calibri" panose="020F0502020204030204" pitchFamily="34" charset="0"/>
                          <a:cs typeface="Calibri" panose="020F0502020204030204" pitchFamily="34" charset="0"/>
                        </a:rPr>
                        <a:t>Evidence-based fall prevention program</a:t>
                      </a:r>
                    </a:p>
                  </a:txBody>
                  <a:tcPr marR="68580" marT="0" marB="0" anchor="ctr">
                    <a:solidFill>
                      <a:schemeClr val="bg1">
                        <a:lumMod val="85000"/>
                      </a:schemeClr>
                    </a:solidFill>
                  </a:tcPr>
                </a:tc>
                <a:extLst>
                  <a:ext uri="{0D108BD9-81ED-4DB2-BD59-A6C34878D82A}">
                    <a16:rowId xmlns:a16="http://schemas.microsoft.com/office/drawing/2014/main" val="215171844"/>
                  </a:ext>
                </a:extLst>
              </a:tr>
            </a:tbl>
          </a:graphicData>
        </a:graphic>
      </p:graphicFrame>
      <p:sp>
        <p:nvSpPr>
          <p:cNvPr id="8" name="Content Placeholder 7">
            <a:extLst>
              <a:ext uri="{FF2B5EF4-FFF2-40B4-BE49-F238E27FC236}">
                <a16:creationId xmlns:a16="http://schemas.microsoft.com/office/drawing/2014/main" id="{F1217967-2BFF-4339-8DB9-9F149552F8C2}"/>
              </a:ext>
            </a:extLst>
          </p:cNvPr>
          <p:cNvSpPr>
            <a:spLocks noGrp="1"/>
          </p:cNvSpPr>
          <p:nvPr>
            <p:ph sz="quarter" idx="11"/>
          </p:nvPr>
        </p:nvSpPr>
        <p:spPr/>
        <p:txBody>
          <a:bodyPr/>
          <a:lstStyle/>
          <a:p>
            <a:r>
              <a:rPr lang="en-US" b="1" dirty="0">
                <a:solidFill>
                  <a:schemeClr val="bg1"/>
                </a:solidFill>
                <a:latin typeface="Calibri" panose="020F0502020204030204" pitchFamily="34" charset="0"/>
                <a:cs typeface="Calibri" panose="020F0502020204030204" pitchFamily="34" charset="0"/>
              </a:rPr>
              <a:t>STEADI Resource</a:t>
            </a:r>
          </a:p>
        </p:txBody>
      </p:sp>
      <p:sp>
        <p:nvSpPr>
          <p:cNvPr id="9" name="Content Placeholder 8">
            <a:extLst>
              <a:ext uri="{FF2B5EF4-FFF2-40B4-BE49-F238E27FC236}">
                <a16:creationId xmlns:a16="http://schemas.microsoft.com/office/drawing/2014/main" id="{3E8DD866-AC8A-45D1-9A14-A1CC85784EC3}"/>
              </a:ext>
            </a:extLst>
          </p:cNvPr>
          <p:cNvSpPr>
            <a:spLocks noGrp="1"/>
          </p:cNvSpPr>
          <p:nvPr>
            <p:ph sz="quarter" idx="12"/>
          </p:nvPr>
        </p:nvSpPr>
        <p:spPr>
          <a:xfrm>
            <a:off x="697729" y="5338708"/>
            <a:ext cx="8011205" cy="605951"/>
          </a:xfrm>
        </p:spPr>
        <p:txBody>
          <a:bodyPr>
            <a:normAutofit fontScale="92500" lnSpcReduction="20000"/>
          </a:bodyPr>
          <a:lstStyle/>
          <a:p>
            <a:r>
              <a:rPr lang="en-US" b="1" dirty="0">
                <a:solidFill>
                  <a:srgbClr val="003C3C"/>
                </a:solidFill>
                <a:latin typeface="Calibri" panose="020F0502020204030204" pitchFamily="34" charset="0"/>
                <a:cs typeface="Calibri" panose="020F0502020204030204" pitchFamily="34" charset="0"/>
              </a:rPr>
              <a:t>Handouts: </a:t>
            </a:r>
            <a:r>
              <a:rPr lang="en-US" b="0" i="1" dirty="0">
                <a:solidFill>
                  <a:srgbClr val="003C3C"/>
                </a:solidFill>
                <a:latin typeface="Calibri" panose="020F0502020204030204" pitchFamily="34" charset="0"/>
                <a:cs typeface="Calibri" panose="020F0502020204030204" pitchFamily="34" charset="0"/>
              </a:rPr>
              <a:t>TUG, 30-second chair stand, and 4-stage balance tests</a:t>
            </a:r>
          </a:p>
          <a:p>
            <a:r>
              <a:rPr lang="en-US" b="1" dirty="0">
                <a:solidFill>
                  <a:srgbClr val="003C3C"/>
                </a:solidFill>
                <a:latin typeface="Calibri" panose="020F0502020204030204" pitchFamily="34" charset="0"/>
                <a:cs typeface="Calibri" panose="020F0502020204030204" pitchFamily="34" charset="0"/>
              </a:rPr>
              <a:t>Instructional videos: </a:t>
            </a:r>
            <a:r>
              <a:rPr lang="en-US" b="0" i="1" dirty="0">
                <a:solidFill>
                  <a:srgbClr val="003C3C"/>
                </a:solidFill>
                <a:latin typeface="Calibri" panose="020F0502020204030204" pitchFamily="34" charset="0"/>
                <a:cs typeface="Calibri" panose="020F0502020204030204" pitchFamily="34" charset="0"/>
              </a:rPr>
              <a:t>TUG, 30-second chair stand, and 4 stage balance tests</a:t>
            </a:r>
          </a:p>
        </p:txBody>
      </p:sp>
      <p:sp>
        <p:nvSpPr>
          <p:cNvPr id="10" name="Content Placeholder 9">
            <a:extLst>
              <a:ext uri="{FF2B5EF4-FFF2-40B4-BE49-F238E27FC236}">
                <a16:creationId xmlns:a16="http://schemas.microsoft.com/office/drawing/2014/main" id="{A49D9F86-7804-4B49-A0C5-4A66A73639AF}"/>
              </a:ext>
            </a:extLst>
          </p:cNvPr>
          <p:cNvSpPr>
            <a:spLocks noGrp="1"/>
          </p:cNvSpPr>
          <p:nvPr>
            <p:ph sz="quarter" idx="13"/>
          </p:nvPr>
        </p:nvSpPr>
        <p:spPr/>
        <p:txBody>
          <a:bodyPr/>
          <a:lstStyle/>
          <a:p>
            <a:pPr marL="0" indent="0">
              <a:buFont typeface="Arial"/>
              <a:buNone/>
            </a:pPr>
            <a:r>
              <a:rPr lang="en-US" sz="700" dirty="0">
                <a:solidFill>
                  <a:schemeClr val="bg2">
                    <a:lumMod val="50000"/>
                  </a:schemeClr>
                </a:solidFill>
              </a:rPr>
              <a:t>References: (20,22)</a:t>
            </a:r>
          </a:p>
        </p:txBody>
      </p:sp>
    </p:spTree>
    <p:extLst>
      <p:ext uri="{BB962C8B-B14F-4D97-AF65-F5344CB8AC3E}">
        <p14:creationId xmlns:p14="http://schemas.microsoft.com/office/powerpoint/2010/main" val="67809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C7C18D-0094-46FE-B21E-9CF920FAB2EC}"/>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Components of STEADI: Examples </a:t>
            </a:r>
            <a:endParaRPr lang="en-US" dirty="0"/>
          </a:p>
        </p:txBody>
      </p:sp>
      <p:graphicFrame>
        <p:nvGraphicFramePr>
          <p:cNvPr id="12" name="Table 12">
            <a:extLst>
              <a:ext uri="{FF2B5EF4-FFF2-40B4-BE49-F238E27FC236}">
                <a16:creationId xmlns:a16="http://schemas.microsoft.com/office/drawing/2014/main" id="{46511860-CBDA-4CF8-9982-6C778D43DC83}"/>
              </a:ext>
            </a:extLst>
          </p:cNvPr>
          <p:cNvGraphicFramePr>
            <a:graphicFrameLocks noGrp="1"/>
          </p:cNvGraphicFramePr>
          <p:nvPr>
            <p:ph sz="quarter" idx="10"/>
            <p:extLst>
              <p:ext uri="{D42A27DB-BD31-4B8C-83A1-F6EECF244321}">
                <p14:modId xmlns:p14="http://schemas.microsoft.com/office/powerpoint/2010/main" val="1558102858"/>
              </p:ext>
            </p:extLst>
          </p:nvPr>
        </p:nvGraphicFramePr>
        <p:xfrm>
          <a:off x="475860" y="1407879"/>
          <a:ext cx="8192279" cy="2584411"/>
        </p:xfrm>
        <a:graphic>
          <a:graphicData uri="http://schemas.openxmlformats.org/drawingml/2006/table">
            <a:tbl>
              <a:tblPr firstRow="1" bandRow="1">
                <a:tableStyleId>{F5AB1C69-6EDB-4FF4-983F-18BD219EF322}</a:tableStyleId>
              </a:tblPr>
              <a:tblGrid>
                <a:gridCol w="2014608">
                  <a:extLst>
                    <a:ext uri="{9D8B030D-6E8A-4147-A177-3AD203B41FA5}">
                      <a16:colId xmlns:a16="http://schemas.microsoft.com/office/drawing/2014/main" val="2521929612"/>
                    </a:ext>
                  </a:extLst>
                </a:gridCol>
                <a:gridCol w="2124800">
                  <a:extLst>
                    <a:ext uri="{9D8B030D-6E8A-4147-A177-3AD203B41FA5}">
                      <a16:colId xmlns:a16="http://schemas.microsoft.com/office/drawing/2014/main" val="1788837876"/>
                    </a:ext>
                  </a:extLst>
                </a:gridCol>
                <a:gridCol w="4052871">
                  <a:extLst>
                    <a:ext uri="{9D8B030D-6E8A-4147-A177-3AD203B41FA5}">
                      <a16:colId xmlns:a16="http://schemas.microsoft.com/office/drawing/2014/main" val="642213667"/>
                    </a:ext>
                  </a:extLst>
                </a:gridCol>
              </a:tblGrid>
              <a:tr h="662582">
                <a:tc>
                  <a:txBody>
                    <a:bodyPr/>
                    <a:lstStyle/>
                    <a:p>
                      <a:pPr marL="0" marR="0" algn="l">
                        <a:lnSpc>
                          <a:spcPct val="107000"/>
                        </a:lnSpc>
                        <a:spcBef>
                          <a:spcPts val="0"/>
                        </a:spcBef>
                        <a:spcAft>
                          <a:spcPts val="0"/>
                        </a:spcAft>
                      </a:pPr>
                      <a:r>
                        <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Fall Risk Factor</a:t>
                      </a:r>
                    </a:p>
                  </a:txBody>
                  <a:tcPr marL="68580" marR="68580" marT="0" marB="0" anchor="ctr">
                    <a:solidFill>
                      <a:srgbClr val="97D9EC"/>
                    </a:solidFill>
                  </a:tcPr>
                </a:tc>
                <a:tc>
                  <a:txBody>
                    <a:bodyPr/>
                    <a:lstStyle/>
                    <a:p>
                      <a:pPr marL="0" marR="0" algn="l">
                        <a:lnSpc>
                          <a:spcPct val="107000"/>
                        </a:lnSpc>
                        <a:spcBef>
                          <a:spcPts val="0"/>
                        </a:spcBef>
                        <a:spcAft>
                          <a:spcPts val="0"/>
                        </a:spcAft>
                      </a:pPr>
                      <a:r>
                        <a:rPr lang="en-US" sz="2200" b="1" dirty="0">
                          <a:solidFill>
                            <a:schemeClr val="tx1"/>
                          </a:solidFill>
                          <a:effectLst/>
                          <a:latin typeface="Calibri" panose="020F0502020204030204" pitchFamily="34" charset="0"/>
                          <a:cs typeface="Calibri" panose="020F0502020204030204" pitchFamily="34" charset="0"/>
                        </a:rPr>
                        <a:t>Assessment</a:t>
                      </a:r>
                      <a:endPar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97D9EC"/>
                    </a:solidFill>
                  </a:tcPr>
                </a:tc>
                <a:tc>
                  <a:txBody>
                    <a:bodyPr/>
                    <a:lstStyle/>
                    <a:p>
                      <a:pPr marL="0" marR="0" algn="l">
                        <a:lnSpc>
                          <a:spcPct val="100000"/>
                        </a:lnSpc>
                        <a:spcBef>
                          <a:spcPts val="0"/>
                        </a:spcBef>
                        <a:spcAft>
                          <a:spcPts val="0"/>
                        </a:spcAft>
                      </a:pPr>
                      <a:r>
                        <a:rPr lang="en-US" sz="2200" b="1" dirty="0">
                          <a:solidFill>
                            <a:schemeClr val="tx1"/>
                          </a:solidFill>
                          <a:effectLst/>
                          <a:latin typeface="Calibri" panose="020F0502020204030204" pitchFamily="34" charset="0"/>
                          <a:cs typeface="Calibri" panose="020F0502020204030204" pitchFamily="34" charset="0"/>
                        </a:rPr>
                        <a:t>Intervention</a:t>
                      </a:r>
                      <a:endParaRPr lang="en-US" sz="2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97D9EC"/>
                    </a:solidFill>
                  </a:tcPr>
                </a:tc>
                <a:extLst>
                  <a:ext uri="{0D108BD9-81ED-4DB2-BD59-A6C34878D82A}">
                    <a16:rowId xmlns:a16="http://schemas.microsoft.com/office/drawing/2014/main" val="940079525"/>
                  </a:ext>
                </a:extLst>
              </a:tr>
              <a:tr h="1921829">
                <a:tc>
                  <a:txBody>
                    <a:bodyPr/>
                    <a:lstStyle/>
                    <a:p>
                      <a:pPr rtl="0" fontAlgn="base"/>
                      <a:r>
                        <a:rPr lang="en-US" sz="2000" b="1" i="0" u="none" strike="noStrike" kern="1200" dirty="0">
                          <a:solidFill>
                            <a:srgbClr val="003C3C"/>
                          </a:solidFill>
                          <a:effectLst/>
                          <a:latin typeface="Calibri" panose="020F0502020204030204" pitchFamily="34" charset="0"/>
                          <a:ea typeface="+mn-ea"/>
                          <a:cs typeface="Calibri" panose="020F0502020204030204" pitchFamily="34" charset="0"/>
                        </a:rPr>
                        <a:t>Medications that increase fall risk </a:t>
                      </a:r>
                    </a:p>
                  </a:txBody>
                  <a:tcPr marR="68580" marT="0" marB="0" anchor="ctr">
                    <a:solidFill>
                      <a:schemeClr val="bg1">
                        <a:lumMod val="85000"/>
                      </a:schemeClr>
                    </a:solidFill>
                  </a:tcPr>
                </a:tc>
                <a:tc>
                  <a:txBody>
                    <a:bodyPr/>
                    <a:lstStyle/>
                    <a:p>
                      <a:pPr marL="0" marR="0" indent="0" algn="l">
                        <a:lnSpc>
                          <a:spcPct val="107000"/>
                        </a:lnSpc>
                        <a:spcBef>
                          <a:spcPts val="0"/>
                        </a:spcBef>
                        <a:spcAft>
                          <a:spcPts val="0"/>
                        </a:spcAft>
                        <a:buFont typeface="Arial" panose="020B0604020202020204" pitchFamily="34" charset="0"/>
                        <a:buNone/>
                      </a:pPr>
                      <a:r>
                        <a:rPr lang="en-US" sz="2000" dirty="0">
                          <a:effectLst/>
                          <a:latin typeface="Calibri" panose="020F0502020204030204" pitchFamily="34" charset="0"/>
                          <a:cs typeface="Calibri" panose="020F0502020204030204" pitchFamily="34" charset="0"/>
                        </a:rPr>
                        <a:t>Conduct a comprehensive medication review </a:t>
                      </a:r>
                    </a:p>
                  </a:txBody>
                  <a:tcPr marR="68580" marT="0" marB="0" anchor="ctr">
                    <a:solidFill>
                      <a:schemeClr val="bg1">
                        <a:lumMod val="85000"/>
                      </a:schemeClr>
                    </a:solidFill>
                  </a:tcPr>
                </a:tc>
                <a:tc>
                  <a:txBody>
                    <a:bodyPr/>
                    <a:lstStyle/>
                    <a:p>
                      <a:pPr marL="0" marR="0" indent="0" algn="l">
                        <a:lnSpc>
                          <a:spcPct val="107000"/>
                        </a:lnSpc>
                        <a:spcBef>
                          <a:spcPts val="0"/>
                        </a:spcBef>
                        <a:spcAft>
                          <a:spcPts val="0"/>
                        </a:spcAft>
                        <a:buFont typeface="Arial" panose="020B0604020202020204" pitchFamily="34" charset="0"/>
                        <a:buNone/>
                      </a:pPr>
                      <a:r>
                        <a:rPr lang="en-US" sz="2000" dirty="0">
                          <a:effectLst/>
                          <a:latin typeface="Calibri" panose="020F0502020204030204" pitchFamily="34" charset="0"/>
                          <a:cs typeface="Calibri" panose="020F0502020204030204" pitchFamily="34" charset="0"/>
                        </a:rPr>
                        <a:t>Medication management</a:t>
                      </a:r>
                    </a:p>
                    <a:p>
                      <a:pPr marL="274320" marR="0" indent="0" algn="l">
                        <a:lnSpc>
                          <a:spcPct val="107000"/>
                        </a:lnSpc>
                        <a:spcBef>
                          <a:spcPts val="0"/>
                        </a:spcBef>
                        <a:spcAft>
                          <a:spcPts val="0"/>
                        </a:spcAft>
                        <a:buFont typeface="Arial" panose="020B0604020202020204" pitchFamily="34" charset="0"/>
                        <a:buNone/>
                      </a:pP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a:effectLst/>
                          <a:latin typeface="Calibri" panose="020F0502020204030204" pitchFamily="34" charset="0"/>
                          <a:ea typeface="Calibri" panose="020F0502020204030204" pitchFamily="34" charset="0"/>
                          <a:cs typeface="Calibri" panose="020F0502020204030204" pitchFamily="34" charset="0"/>
                        </a:rPr>
                        <a:t>Stop</a:t>
                      </a:r>
                      <a:r>
                        <a:rPr lang="en-US" sz="2000" dirty="0">
                          <a:effectLst/>
                          <a:latin typeface="Calibri" panose="020F0502020204030204" pitchFamily="34" charset="0"/>
                          <a:ea typeface="Calibri" panose="020F0502020204030204" pitchFamily="34" charset="0"/>
                          <a:cs typeface="Calibri" panose="020F0502020204030204" pitchFamily="34" charset="0"/>
                        </a:rPr>
                        <a:t> medications when possible</a:t>
                      </a:r>
                    </a:p>
                    <a:p>
                      <a:pPr marL="274320" marR="0" indent="0" algn="l">
                        <a:lnSpc>
                          <a:spcPct val="107000"/>
                        </a:lnSpc>
                        <a:spcBef>
                          <a:spcPts val="0"/>
                        </a:spcBef>
                        <a:spcAft>
                          <a:spcPts val="0"/>
                        </a:spcAft>
                        <a:buFont typeface="Arial" panose="020B0604020202020204" pitchFamily="34" charset="0"/>
                        <a:buNone/>
                      </a:pP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a:effectLst/>
                          <a:latin typeface="Calibri" panose="020F0502020204030204" pitchFamily="34" charset="0"/>
                          <a:ea typeface="Calibri" panose="020F0502020204030204" pitchFamily="34" charset="0"/>
                          <a:cs typeface="Calibri" panose="020F0502020204030204" pitchFamily="34" charset="0"/>
                        </a:rPr>
                        <a:t>Switch</a:t>
                      </a:r>
                      <a:r>
                        <a:rPr lang="en-US" sz="2000" dirty="0">
                          <a:effectLst/>
                          <a:latin typeface="Calibri" panose="020F0502020204030204" pitchFamily="34" charset="0"/>
                          <a:ea typeface="Calibri" panose="020F0502020204030204" pitchFamily="34" charset="0"/>
                          <a:cs typeface="Calibri" panose="020F0502020204030204" pitchFamily="34" charset="0"/>
                        </a:rPr>
                        <a:t> to safer alternatives</a:t>
                      </a:r>
                    </a:p>
                    <a:p>
                      <a:pPr marL="283464" marR="0" indent="0" algn="l">
                        <a:lnSpc>
                          <a:spcPct val="107000"/>
                        </a:lnSpc>
                        <a:spcBef>
                          <a:spcPts val="0"/>
                        </a:spcBef>
                        <a:spcAft>
                          <a:spcPts val="0"/>
                        </a:spcAft>
                        <a:buFontTx/>
                        <a:buNone/>
                      </a:pP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a:effectLst/>
                          <a:latin typeface="Calibri" panose="020F0502020204030204" pitchFamily="34" charset="0"/>
                          <a:ea typeface="Calibri" panose="020F0502020204030204" pitchFamily="34" charset="0"/>
                          <a:cs typeface="Calibri" panose="020F0502020204030204" pitchFamily="34" charset="0"/>
                        </a:rPr>
                        <a:t>Reduce</a:t>
                      </a:r>
                      <a:r>
                        <a:rPr lang="en-US" sz="2000" dirty="0">
                          <a:effectLst/>
                          <a:latin typeface="Calibri" panose="020F0502020204030204" pitchFamily="34" charset="0"/>
                          <a:ea typeface="Calibri" panose="020F0502020204030204" pitchFamily="34" charset="0"/>
                          <a:cs typeface="Calibri" panose="020F0502020204030204" pitchFamily="34" charset="0"/>
                        </a:rPr>
                        <a:t> to lowest effective dose</a:t>
                      </a:r>
                    </a:p>
                  </a:txBody>
                  <a:tcPr marR="68580" marT="0" marB="0" anchor="ctr">
                    <a:solidFill>
                      <a:schemeClr val="bg1">
                        <a:lumMod val="85000"/>
                      </a:schemeClr>
                    </a:solidFill>
                  </a:tcPr>
                </a:tc>
                <a:extLst>
                  <a:ext uri="{0D108BD9-81ED-4DB2-BD59-A6C34878D82A}">
                    <a16:rowId xmlns:a16="http://schemas.microsoft.com/office/drawing/2014/main" val="215171844"/>
                  </a:ext>
                </a:extLst>
              </a:tr>
            </a:tbl>
          </a:graphicData>
        </a:graphic>
      </p:graphicFrame>
      <p:sp>
        <p:nvSpPr>
          <p:cNvPr id="8" name="Content Placeholder 7">
            <a:extLst>
              <a:ext uri="{FF2B5EF4-FFF2-40B4-BE49-F238E27FC236}">
                <a16:creationId xmlns:a16="http://schemas.microsoft.com/office/drawing/2014/main" id="{F1217967-2BFF-4339-8DB9-9F149552F8C2}"/>
              </a:ext>
            </a:extLst>
          </p:cNvPr>
          <p:cNvSpPr>
            <a:spLocks noGrp="1"/>
          </p:cNvSpPr>
          <p:nvPr>
            <p:ph sz="quarter" idx="11"/>
          </p:nvPr>
        </p:nvSpPr>
        <p:spPr/>
        <p:txBody>
          <a:bodyPr/>
          <a:lstStyle/>
          <a:p>
            <a:r>
              <a:rPr lang="en-US" b="1" dirty="0">
                <a:solidFill>
                  <a:schemeClr val="bg1"/>
                </a:solidFill>
                <a:latin typeface="Calibri" panose="020F0502020204030204" pitchFamily="34" charset="0"/>
                <a:cs typeface="Calibri" panose="020F0502020204030204" pitchFamily="34" charset="0"/>
              </a:rPr>
              <a:t>STEADI Resource</a:t>
            </a:r>
          </a:p>
        </p:txBody>
      </p:sp>
      <p:sp>
        <p:nvSpPr>
          <p:cNvPr id="9" name="Content Placeholder 8">
            <a:extLst>
              <a:ext uri="{FF2B5EF4-FFF2-40B4-BE49-F238E27FC236}">
                <a16:creationId xmlns:a16="http://schemas.microsoft.com/office/drawing/2014/main" id="{3E8DD866-AC8A-45D1-9A14-A1CC85784EC3}"/>
              </a:ext>
            </a:extLst>
          </p:cNvPr>
          <p:cNvSpPr>
            <a:spLocks noGrp="1"/>
          </p:cNvSpPr>
          <p:nvPr>
            <p:ph sz="quarter" idx="12"/>
          </p:nvPr>
        </p:nvSpPr>
        <p:spPr>
          <a:xfrm>
            <a:off x="697729" y="5338708"/>
            <a:ext cx="7455671" cy="605951"/>
          </a:xfrm>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Fact sheets: </a:t>
            </a:r>
            <a:r>
              <a:rPr kumimoji="0" lang="en-US" sz="1800" b="0"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Medications Linked to Falls, SAFE Medication Review Framework, STEADI-Rx Pharmacist Flyer</a:t>
            </a:r>
          </a:p>
        </p:txBody>
      </p:sp>
      <p:sp>
        <p:nvSpPr>
          <p:cNvPr id="10" name="Content Placeholder 9">
            <a:extLst>
              <a:ext uri="{FF2B5EF4-FFF2-40B4-BE49-F238E27FC236}">
                <a16:creationId xmlns:a16="http://schemas.microsoft.com/office/drawing/2014/main" id="{A49D9F86-7804-4B49-A0C5-4A66A73639AF}"/>
              </a:ext>
            </a:extLst>
          </p:cNvPr>
          <p:cNvSpPr>
            <a:spLocks noGrp="1"/>
          </p:cNvSpPr>
          <p:nvPr>
            <p:ph sz="quarter" idx="13"/>
          </p:nvPr>
        </p:nvSpPr>
        <p:spPr/>
        <p:txBody>
          <a:bodyPr/>
          <a:lstStyle/>
          <a:p>
            <a:pPr marL="0" indent="0">
              <a:buFont typeface="Arial"/>
              <a:buNone/>
            </a:pPr>
            <a:r>
              <a:rPr lang="en-US" sz="700" dirty="0">
                <a:solidFill>
                  <a:schemeClr val="bg2">
                    <a:lumMod val="50000"/>
                  </a:schemeClr>
                </a:solidFill>
              </a:rPr>
              <a:t>References: (20,22)</a:t>
            </a:r>
          </a:p>
        </p:txBody>
      </p:sp>
    </p:spTree>
    <p:extLst>
      <p:ext uri="{BB962C8B-B14F-4D97-AF65-F5344CB8AC3E}">
        <p14:creationId xmlns:p14="http://schemas.microsoft.com/office/powerpoint/2010/main" val="2651683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FA99A6-BC3E-48BB-9E21-53F578C8C66D}"/>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Presentation Overview</a:t>
            </a:r>
            <a:endParaRPr lang="en-US" dirty="0"/>
          </a:p>
        </p:txBody>
      </p:sp>
      <p:sp>
        <p:nvSpPr>
          <p:cNvPr id="8" name="Content Placeholder 7">
            <a:extLst>
              <a:ext uri="{FF2B5EF4-FFF2-40B4-BE49-F238E27FC236}">
                <a16:creationId xmlns:a16="http://schemas.microsoft.com/office/drawing/2014/main" id="{426A064A-CF40-468B-B5C3-071D27A58157}"/>
              </a:ext>
            </a:extLst>
          </p:cNvPr>
          <p:cNvSpPr>
            <a:spLocks noGrp="1"/>
          </p:cNvSpPr>
          <p:nvPr>
            <p:ph sz="quarter" idx="10"/>
          </p:nvPr>
        </p:nvSpPr>
        <p:spPr>
          <a:xfrm>
            <a:off x="383127" y="1240642"/>
            <a:ext cx="7688262" cy="487363"/>
          </a:xfrm>
        </p:spPr>
        <p:txBody>
          <a:bodyPr/>
          <a:lstStyle/>
          <a:p>
            <a:pPr marL="0" indent="0">
              <a:buNone/>
            </a:pPr>
            <a:r>
              <a:rPr lang="en-US" sz="2200" dirty="0">
                <a:solidFill>
                  <a:srgbClr val="238385"/>
                </a:solidFill>
                <a:latin typeface="Calibri" panose="020F0502020204030204" pitchFamily="34" charset="0"/>
                <a:cs typeface="Calibri" panose="020F0502020204030204" pitchFamily="34" charset="0"/>
              </a:rPr>
              <a:t>This presentation will highlight:</a:t>
            </a:r>
          </a:p>
        </p:txBody>
      </p:sp>
      <p:sp>
        <p:nvSpPr>
          <p:cNvPr id="9" name="Content Placeholder 8">
            <a:extLst>
              <a:ext uri="{FF2B5EF4-FFF2-40B4-BE49-F238E27FC236}">
                <a16:creationId xmlns:a16="http://schemas.microsoft.com/office/drawing/2014/main" id="{16DBC22D-BD9C-4668-A499-90794850BB70}"/>
              </a:ext>
            </a:extLst>
          </p:cNvPr>
          <p:cNvSpPr>
            <a:spLocks noGrp="1"/>
          </p:cNvSpPr>
          <p:nvPr>
            <p:ph sz="quarter" idx="11"/>
          </p:nvPr>
        </p:nvSpPr>
        <p:spPr>
          <a:xfrm>
            <a:off x="382588" y="1751011"/>
            <a:ext cx="8369300" cy="3386471"/>
          </a:xfrm>
        </p:spPr>
        <p:txBody>
          <a:bodyPr>
            <a:noAutofit/>
          </a:bodyPr>
          <a:lstStyle/>
          <a:p>
            <a:pPr fontAlgn="base"/>
            <a:r>
              <a:rPr lang="en-US" sz="2200" dirty="0">
                <a:latin typeface="Calibri" panose="020F0502020204030204" pitchFamily="34" charset="0"/>
                <a:cs typeface="Calibri" panose="020F0502020204030204" pitchFamily="34" charset="0"/>
              </a:rPr>
              <a:t>The burden of falls </a:t>
            </a:r>
          </a:p>
          <a:p>
            <a:pPr fontAlgn="base"/>
            <a:r>
              <a:rPr lang="en-US" sz="2200" dirty="0">
                <a:latin typeface="Calibri" panose="020F0502020204030204" pitchFamily="34" charset="0"/>
                <a:cs typeface="Calibri" panose="020F0502020204030204" pitchFamily="34" charset="0"/>
              </a:rPr>
              <a:t>Risk factors for falls </a:t>
            </a:r>
          </a:p>
          <a:p>
            <a:pPr fontAlgn="base"/>
            <a:r>
              <a:rPr lang="en-US" sz="2200" dirty="0">
                <a:latin typeface="Calibri" panose="020F0502020204030204" pitchFamily="34" charset="0"/>
                <a:cs typeface="Calibri" panose="020F0502020204030204" pitchFamily="34" charset="0"/>
              </a:rPr>
              <a:t>How we can prevent falls </a:t>
            </a:r>
          </a:p>
          <a:p>
            <a:pPr fontAlgn="base"/>
            <a:r>
              <a:rPr lang="en-US" sz="2200" dirty="0">
                <a:latin typeface="Calibri" panose="020F0502020204030204" pitchFamily="34" charset="0"/>
                <a:cs typeface="Calibri" panose="020F0502020204030204" pitchFamily="34" charset="0"/>
              </a:rPr>
              <a:t>Tips for implementing a fall prevention program </a:t>
            </a:r>
          </a:p>
          <a:p>
            <a:pPr fontAlgn="base"/>
            <a:r>
              <a:rPr lang="en-US" sz="2200" dirty="0">
                <a:latin typeface="Calibri" panose="020F0502020204030204" pitchFamily="34" charset="0"/>
                <a:cs typeface="Calibri" panose="020F0502020204030204" pitchFamily="34" charset="0"/>
              </a:rPr>
              <a:t>Screening for fall risk </a:t>
            </a:r>
          </a:p>
          <a:p>
            <a:pPr fontAlgn="base"/>
            <a:r>
              <a:rPr lang="en-US" sz="2200" dirty="0">
                <a:latin typeface="Calibri" panose="020F0502020204030204" pitchFamily="34" charset="0"/>
                <a:cs typeface="Calibri" panose="020F0502020204030204" pitchFamily="34" charset="0"/>
              </a:rPr>
              <a:t>Assessment of fall risk factors </a:t>
            </a:r>
          </a:p>
          <a:p>
            <a:pPr fontAlgn="base"/>
            <a:r>
              <a:rPr lang="en-US" sz="2200" dirty="0">
                <a:latin typeface="Calibri" panose="020F0502020204030204" pitchFamily="34" charset="0"/>
                <a:cs typeface="Calibri" panose="020F0502020204030204" pitchFamily="34" charset="0"/>
              </a:rPr>
              <a:t>Effective strategies to reduce fall risk </a:t>
            </a:r>
          </a:p>
          <a:p>
            <a:pPr fontAlgn="base"/>
            <a:r>
              <a:rPr lang="en-US" sz="2200" dirty="0">
                <a:latin typeface="Calibri" panose="020F0502020204030204" pitchFamily="34" charset="0"/>
                <a:cs typeface="Calibri" panose="020F0502020204030204" pitchFamily="34" charset="0"/>
              </a:rPr>
              <a:t>Follow-up with patients </a:t>
            </a:r>
          </a:p>
          <a:p>
            <a:pPr fontAlgn="base"/>
            <a:r>
              <a:rPr lang="en-US" sz="2200" dirty="0">
                <a:latin typeface="Calibri" panose="020F0502020204030204" pitchFamily="34" charset="0"/>
                <a:cs typeface="Calibri" panose="020F0502020204030204" pitchFamily="34" charset="0"/>
              </a:rPr>
              <a:t>Available tools and resources </a:t>
            </a:r>
          </a:p>
        </p:txBody>
      </p:sp>
    </p:spTree>
    <p:extLst>
      <p:ext uri="{BB962C8B-B14F-4D97-AF65-F5344CB8AC3E}">
        <p14:creationId xmlns:p14="http://schemas.microsoft.com/office/powerpoint/2010/main" val="848972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836BCA-2B72-4658-AF0F-930801261AC7}"/>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Components of STEADI: Examples  </a:t>
            </a:r>
            <a:endParaRPr lang="en-US" dirty="0"/>
          </a:p>
        </p:txBody>
      </p:sp>
      <p:graphicFrame>
        <p:nvGraphicFramePr>
          <p:cNvPr id="10" name="Table 10">
            <a:extLst>
              <a:ext uri="{FF2B5EF4-FFF2-40B4-BE49-F238E27FC236}">
                <a16:creationId xmlns:a16="http://schemas.microsoft.com/office/drawing/2014/main" id="{18134CE4-E880-4CAE-8465-33208C81AE58}"/>
              </a:ext>
            </a:extLst>
          </p:cNvPr>
          <p:cNvGraphicFramePr>
            <a:graphicFrameLocks noGrp="1"/>
          </p:cNvGraphicFramePr>
          <p:nvPr>
            <p:ph sz="quarter" idx="10"/>
            <p:extLst>
              <p:ext uri="{D42A27DB-BD31-4B8C-83A1-F6EECF244321}">
                <p14:modId xmlns:p14="http://schemas.microsoft.com/office/powerpoint/2010/main" val="3308561461"/>
              </p:ext>
            </p:extLst>
          </p:nvPr>
        </p:nvGraphicFramePr>
        <p:xfrm>
          <a:off x="417081" y="1863915"/>
          <a:ext cx="8305800" cy="2431859"/>
        </p:xfrm>
        <a:graphic>
          <a:graphicData uri="http://schemas.openxmlformats.org/drawingml/2006/table">
            <a:tbl>
              <a:tblPr firstRow="1" bandRow="1">
                <a:tableStyleId>{5C22544A-7EE6-4342-B048-85BDC9FD1C3A}</a:tableStyleId>
              </a:tblPr>
              <a:tblGrid>
                <a:gridCol w="2028825">
                  <a:extLst>
                    <a:ext uri="{9D8B030D-6E8A-4147-A177-3AD203B41FA5}">
                      <a16:colId xmlns:a16="http://schemas.microsoft.com/office/drawing/2014/main" val="2056853991"/>
                    </a:ext>
                  </a:extLst>
                </a:gridCol>
                <a:gridCol w="2581275">
                  <a:extLst>
                    <a:ext uri="{9D8B030D-6E8A-4147-A177-3AD203B41FA5}">
                      <a16:colId xmlns:a16="http://schemas.microsoft.com/office/drawing/2014/main" val="523466898"/>
                    </a:ext>
                  </a:extLst>
                </a:gridCol>
                <a:gridCol w="3695700">
                  <a:extLst>
                    <a:ext uri="{9D8B030D-6E8A-4147-A177-3AD203B41FA5}">
                      <a16:colId xmlns:a16="http://schemas.microsoft.com/office/drawing/2014/main" val="355877857"/>
                    </a:ext>
                  </a:extLst>
                </a:gridCol>
              </a:tblGrid>
              <a:tr h="542975">
                <a:tc>
                  <a:txBody>
                    <a:bodyPr/>
                    <a:lstStyle/>
                    <a:p>
                      <a:pPr marL="0" marR="0" algn="l">
                        <a:lnSpc>
                          <a:spcPct val="107000"/>
                        </a:lnSpc>
                        <a:spcBef>
                          <a:spcPts val="0"/>
                        </a:spcBef>
                        <a:spcAft>
                          <a:spcPts val="0"/>
                        </a:spcAft>
                      </a:pPr>
                      <a:r>
                        <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Fall Risk Factor</a:t>
                      </a:r>
                    </a:p>
                  </a:txBody>
                  <a:tcPr marL="68580" marR="68580" marT="0" marB="0" anchor="ctr">
                    <a:solidFill>
                      <a:srgbClr val="97D9EC"/>
                    </a:solidFill>
                  </a:tcPr>
                </a:tc>
                <a:tc>
                  <a:txBody>
                    <a:bodyPr/>
                    <a:lstStyle/>
                    <a:p>
                      <a:pPr marL="0" marR="0" algn="l">
                        <a:lnSpc>
                          <a:spcPct val="107000"/>
                        </a:lnSpc>
                        <a:spcBef>
                          <a:spcPts val="0"/>
                        </a:spcBef>
                        <a:spcAft>
                          <a:spcPts val="0"/>
                        </a:spcAft>
                      </a:pPr>
                      <a:r>
                        <a:rPr lang="en-US" sz="2200" b="1" dirty="0">
                          <a:solidFill>
                            <a:schemeClr val="tx1"/>
                          </a:solidFill>
                          <a:effectLst/>
                          <a:latin typeface="Calibri" panose="020F0502020204030204" pitchFamily="34" charset="0"/>
                          <a:cs typeface="Calibri" panose="020F0502020204030204" pitchFamily="34" charset="0"/>
                        </a:rPr>
                        <a:t>Assessment</a:t>
                      </a:r>
                      <a:endPar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97D9EC"/>
                    </a:solidFill>
                  </a:tcPr>
                </a:tc>
                <a:tc>
                  <a:txBody>
                    <a:bodyPr/>
                    <a:lstStyle/>
                    <a:p>
                      <a:pPr marL="0" marR="0" algn="l">
                        <a:lnSpc>
                          <a:spcPct val="100000"/>
                        </a:lnSpc>
                        <a:spcBef>
                          <a:spcPts val="0"/>
                        </a:spcBef>
                        <a:spcAft>
                          <a:spcPts val="0"/>
                        </a:spcAft>
                      </a:pPr>
                      <a:r>
                        <a:rPr lang="en-US" sz="2200" b="1" dirty="0">
                          <a:solidFill>
                            <a:schemeClr val="tx1"/>
                          </a:solidFill>
                          <a:effectLst/>
                          <a:latin typeface="Calibri" panose="020F0502020204030204" pitchFamily="34" charset="0"/>
                          <a:cs typeface="Calibri" panose="020F0502020204030204" pitchFamily="34" charset="0"/>
                        </a:rPr>
                        <a:t>Intervention</a:t>
                      </a:r>
                      <a:endParaRPr lang="en-US" sz="2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97D9EC"/>
                    </a:solidFill>
                  </a:tcPr>
                </a:tc>
                <a:extLst>
                  <a:ext uri="{0D108BD9-81ED-4DB2-BD59-A6C34878D82A}">
                    <a16:rowId xmlns:a16="http://schemas.microsoft.com/office/drawing/2014/main" val="828862197"/>
                  </a:ext>
                </a:extLst>
              </a:tr>
              <a:tr h="1888884">
                <a:tc>
                  <a:txBody>
                    <a:bodyPr/>
                    <a:lstStyle/>
                    <a:p>
                      <a:pPr rtl="0" fontAlgn="base"/>
                      <a:r>
                        <a:rPr lang="en-US" sz="2000" b="1" i="0" u="none" strike="noStrike" kern="1200" dirty="0">
                          <a:solidFill>
                            <a:srgbClr val="003C3C"/>
                          </a:solidFill>
                          <a:effectLst/>
                          <a:latin typeface="Calibri" panose="020F0502020204030204" pitchFamily="34" charset="0"/>
                          <a:ea typeface="+mn-ea"/>
                          <a:cs typeface="Calibri" panose="020F0502020204030204" pitchFamily="34" charset="0"/>
                        </a:rPr>
                        <a:t>Home hazards</a:t>
                      </a:r>
                    </a:p>
                  </a:txBody>
                  <a:tcPr marR="68580" marT="0" marB="0" anchor="ctr">
                    <a:solidFill>
                      <a:schemeClr val="bg1">
                        <a:lumMod val="85000"/>
                      </a:schemeClr>
                    </a:solidFill>
                  </a:tcPr>
                </a:tc>
                <a:tc>
                  <a:txBody>
                    <a:bodyPr/>
                    <a:lstStyle/>
                    <a:p>
                      <a:pPr marL="0" marR="0" indent="0" algn="l">
                        <a:lnSpc>
                          <a:spcPct val="107000"/>
                        </a:lnSpc>
                        <a:spcBef>
                          <a:spcPts val="0"/>
                        </a:spcBef>
                        <a:spcAft>
                          <a:spcPts val="0"/>
                        </a:spcAft>
                        <a:buFont typeface="Arial" panose="020B0604020202020204" pitchFamily="34" charset="0"/>
                        <a:buNone/>
                      </a:pPr>
                      <a:r>
                        <a:rPr lang="en-US" sz="2000" b="0" i="0" u="none" strike="noStrike" kern="1200" dirty="0">
                          <a:solidFill>
                            <a:schemeClr val="dk1"/>
                          </a:solidFill>
                          <a:effectLst/>
                          <a:latin typeface="Calibri" panose="020F0502020204030204" pitchFamily="34" charset="0"/>
                          <a:ea typeface="+mn-ea"/>
                          <a:cs typeface="Calibri" panose="020F0502020204030204" pitchFamily="34" charset="0"/>
                        </a:rPr>
                        <a:t>Ask patients and their family members about home safety</a:t>
                      </a:r>
                    </a:p>
                  </a:txBody>
                  <a:tcPr marR="68580" marT="0" marB="0" anchor="ctr">
                    <a:solidFill>
                      <a:schemeClr val="bg1">
                        <a:lumMod val="85000"/>
                      </a:schemeClr>
                    </a:solidFill>
                  </a:tcPr>
                </a:tc>
                <a:tc>
                  <a:txBody>
                    <a:bodyPr/>
                    <a:lstStyle/>
                    <a:p>
                      <a:pPr marL="194310" marR="0" indent="-194310" algn="l">
                        <a:lnSpc>
                          <a:spcPct val="107000"/>
                        </a:lnSpc>
                        <a:spcBef>
                          <a:spcPts val="0"/>
                        </a:spcBef>
                        <a:spcAft>
                          <a:spcPts val="0"/>
                        </a:spcAft>
                        <a:buFont typeface="Arial" panose="020B0604020202020204" pitchFamily="34" charset="0"/>
                        <a:buChar char="•"/>
                      </a:pPr>
                      <a:r>
                        <a:rPr lang="en-US" sz="2000" b="0" i="0" u="none" strike="noStrike" kern="1200" dirty="0">
                          <a:solidFill>
                            <a:schemeClr val="dk1"/>
                          </a:solidFill>
                          <a:effectLst/>
                          <a:latin typeface="Calibri" panose="020F0502020204030204" pitchFamily="34" charset="0"/>
                          <a:ea typeface="+mn-ea"/>
                          <a:cs typeface="Calibri" panose="020F0502020204030204" pitchFamily="34" charset="0"/>
                        </a:rPr>
                        <a:t>Refer to occupational therapy</a:t>
                      </a:r>
                    </a:p>
                    <a:p>
                      <a:pPr marL="194310" marR="0" indent="-194310" algn="l">
                        <a:lnSpc>
                          <a:spcPct val="107000"/>
                        </a:lnSpc>
                        <a:spcBef>
                          <a:spcPts val="0"/>
                        </a:spcBef>
                        <a:spcAft>
                          <a:spcPts val="0"/>
                        </a:spcAft>
                        <a:buFont typeface="Arial" panose="020B0604020202020204" pitchFamily="34" charset="0"/>
                        <a:buChar char="•"/>
                      </a:pPr>
                      <a:r>
                        <a:rPr lang="en-US" sz="2000" b="0" i="0" u="none" strike="noStrike" kern="1200" dirty="0">
                          <a:solidFill>
                            <a:schemeClr val="dk1"/>
                          </a:solidFill>
                          <a:effectLst/>
                          <a:latin typeface="Calibri" panose="020F0502020204030204" pitchFamily="34" charset="0"/>
                          <a:ea typeface="+mn-ea"/>
                          <a:cs typeface="Calibri" panose="020F0502020204030204" pitchFamily="34" charset="0"/>
                        </a:rPr>
                        <a:t>Recommend tips to improve      home safety</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R="68580" marT="0" marB="0" anchor="ctr">
                    <a:solidFill>
                      <a:schemeClr val="bg1">
                        <a:lumMod val="85000"/>
                      </a:schemeClr>
                    </a:solidFill>
                  </a:tcPr>
                </a:tc>
                <a:extLst>
                  <a:ext uri="{0D108BD9-81ED-4DB2-BD59-A6C34878D82A}">
                    <a16:rowId xmlns:a16="http://schemas.microsoft.com/office/drawing/2014/main" val="3687586122"/>
                  </a:ext>
                </a:extLst>
              </a:tr>
            </a:tbl>
          </a:graphicData>
        </a:graphic>
      </p:graphicFrame>
      <p:sp>
        <p:nvSpPr>
          <p:cNvPr id="7" name="Content Placeholder 6">
            <a:extLst>
              <a:ext uri="{FF2B5EF4-FFF2-40B4-BE49-F238E27FC236}">
                <a16:creationId xmlns:a16="http://schemas.microsoft.com/office/drawing/2014/main" id="{D0BBE3FC-268B-4879-93F2-2378244438FD}"/>
              </a:ext>
            </a:extLst>
          </p:cNvPr>
          <p:cNvSpPr>
            <a:spLocks noGrp="1"/>
          </p:cNvSpPr>
          <p:nvPr>
            <p:ph sz="quarter" idx="11"/>
          </p:nvPr>
        </p:nvSpPr>
        <p:spPr/>
        <p:txBody>
          <a:bodyPr/>
          <a:lstStyle/>
          <a:p>
            <a:r>
              <a:rPr lang="en-US" b="1" dirty="0">
                <a:solidFill>
                  <a:schemeClr val="bg1"/>
                </a:solidFill>
                <a:latin typeface="Calibri" panose="020F0502020204030204" pitchFamily="34" charset="0"/>
                <a:cs typeface="Calibri" panose="020F0502020204030204" pitchFamily="34" charset="0"/>
              </a:rPr>
              <a:t>STEADI Resource</a:t>
            </a:r>
          </a:p>
        </p:txBody>
      </p:sp>
      <p:sp>
        <p:nvSpPr>
          <p:cNvPr id="8" name="Content Placeholder 7">
            <a:extLst>
              <a:ext uri="{FF2B5EF4-FFF2-40B4-BE49-F238E27FC236}">
                <a16:creationId xmlns:a16="http://schemas.microsoft.com/office/drawing/2014/main" id="{19252147-7029-4930-9429-C9175605C405}"/>
              </a:ext>
            </a:extLst>
          </p:cNvPr>
          <p:cNvSpPr>
            <a:spLocks noGrp="1"/>
          </p:cNvSpPr>
          <p:nvPr>
            <p:ph sz="quarter" idx="12"/>
          </p:nvPr>
        </p:nvSpPr>
        <p:spPr>
          <a:xfrm>
            <a:off x="828675" y="5776684"/>
            <a:ext cx="7746909" cy="605951"/>
          </a:xfrm>
        </p:spPr>
        <p:txBody>
          <a:bodyPr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Educational material: </a:t>
            </a:r>
            <a:r>
              <a:rPr kumimoji="0" lang="en-US" sz="1800" b="0"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Check for Safety</a:t>
            </a:r>
          </a:p>
        </p:txBody>
      </p:sp>
      <p:sp>
        <p:nvSpPr>
          <p:cNvPr id="9" name="Content Placeholder 8">
            <a:extLst>
              <a:ext uri="{FF2B5EF4-FFF2-40B4-BE49-F238E27FC236}">
                <a16:creationId xmlns:a16="http://schemas.microsoft.com/office/drawing/2014/main" id="{1DF1D44B-48D9-4AAD-BE83-ABE5DFC76304}"/>
              </a:ext>
            </a:extLst>
          </p:cNvPr>
          <p:cNvSpPr>
            <a:spLocks noGrp="1"/>
          </p:cNvSpPr>
          <p:nvPr>
            <p:ph sz="quarter" idx="13"/>
          </p:nvPr>
        </p:nvSpPr>
        <p:spPr/>
        <p:txBody>
          <a:bodyPr/>
          <a:lstStyle/>
          <a:p>
            <a:pPr marL="0" indent="0">
              <a:buFont typeface="Arial"/>
              <a:buNone/>
            </a:pPr>
            <a:r>
              <a:rPr lang="en-US" sz="700" dirty="0">
                <a:solidFill>
                  <a:schemeClr val="bg2">
                    <a:lumMod val="50000"/>
                  </a:schemeClr>
                </a:solidFill>
              </a:rPr>
              <a:t>References: (20,22)</a:t>
            </a:r>
          </a:p>
        </p:txBody>
      </p:sp>
    </p:spTree>
    <p:extLst>
      <p:ext uri="{BB962C8B-B14F-4D97-AF65-F5344CB8AC3E}">
        <p14:creationId xmlns:p14="http://schemas.microsoft.com/office/powerpoint/2010/main" val="590398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A9A832-A5E9-47E8-ACF6-615E14BC07E9}"/>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Components of STEADI: Examples   </a:t>
            </a:r>
            <a:endParaRPr lang="en-US" dirty="0"/>
          </a:p>
        </p:txBody>
      </p:sp>
      <p:graphicFrame>
        <p:nvGraphicFramePr>
          <p:cNvPr id="15" name="Table 15">
            <a:extLst>
              <a:ext uri="{FF2B5EF4-FFF2-40B4-BE49-F238E27FC236}">
                <a16:creationId xmlns:a16="http://schemas.microsoft.com/office/drawing/2014/main" id="{2B78D70C-CE2B-4A2B-ACA7-8F96083E01D2}"/>
              </a:ext>
            </a:extLst>
          </p:cNvPr>
          <p:cNvGraphicFramePr>
            <a:graphicFrameLocks noGrp="1"/>
          </p:cNvGraphicFramePr>
          <p:nvPr>
            <p:ph sz="quarter" idx="10"/>
            <p:extLst>
              <p:ext uri="{D42A27DB-BD31-4B8C-83A1-F6EECF244321}">
                <p14:modId xmlns:p14="http://schemas.microsoft.com/office/powerpoint/2010/main" val="2893186242"/>
              </p:ext>
            </p:extLst>
          </p:nvPr>
        </p:nvGraphicFramePr>
        <p:xfrm>
          <a:off x="800100" y="1033462"/>
          <a:ext cx="7543800" cy="3737425"/>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241080069"/>
                    </a:ext>
                  </a:extLst>
                </a:gridCol>
                <a:gridCol w="2514600">
                  <a:extLst>
                    <a:ext uri="{9D8B030D-6E8A-4147-A177-3AD203B41FA5}">
                      <a16:colId xmlns:a16="http://schemas.microsoft.com/office/drawing/2014/main" val="3667671112"/>
                    </a:ext>
                  </a:extLst>
                </a:gridCol>
                <a:gridCol w="2514600">
                  <a:extLst>
                    <a:ext uri="{9D8B030D-6E8A-4147-A177-3AD203B41FA5}">
                      <a16:colId xmlns:a16="http://schemas.microsoft.com/office/drawing/2014/main" val="3322416932"/>
                    </a:ext>
                  </a:extLst>
                </a:gridCol>
              </a:tblGrid>
              <a:tr h="496209">
                <a:tc>
                  <a:txBody>
                    <a:bodyPr/>
                    <a:lstStyle/>
                    <a:p>
                      <a:pPr marL="0" marR="0" algn="l">
                        <a:lnSpc>
                          <a:spcPct val="107000"/>
                        </a:lnSpc>
                        <a:spcBef>
                          <a:spcPts val="0"/>
                        </a:spcBef>
                        <a:spcAft>
                          <a:spcPts val="0"/>
                        </a:spcAft>
                      </a:pPr>
                      <a:r>
                        <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Fall Risk Factor</a:t>
                      </a:r>
                    </a:p>
                  </a:txBody>
                  <a:tcPr marL="68580" marR="68580" marT="0" marB="0" anchor="ctr">
                    <a:solidFill>
                      <a:srgbClr val="97D9EC"/>
                    </a:solidFill>
                  </a:tcPr>
                </a:tc>
                <a:tc>
                  <a:txBody>
                    <a:bodyPr/>
                    <a:lstStyle/>
                    <a:p>
                      <a:pPr marL="0" marR="0" algn="l">
                        <a:lnSpc>
                          <a:spcPct val="107000"/>
                        </a:lnSpc>
                        <a:spcBef>
                          <a:spcPts val="0"/>
                        </a:spcBef>
                        <a:spcAft>
                          <a:spcPts val="0"/>
                        </a:spcAft>
                      </a:pPr>
                      <a:r>
                        <a:rPr lang="en-US" sz="2200" b="1" dirty="0">
                          <a:solidFill>
                            <a:schemeClr val="tx1"/>
                          </a:solidFill>
                          <a:effectLst/>
                          <a:latin typeface="Calibri" panose="020F0502020204030204" pitchFamily="34" charset="0"/>
                          <a:cs typeface="Calibri" panose="020F0502020204030204" pitchFamily="34" charset="0"/>
                        </a:rPr>
                        <a:t>Assessment</a:t>
                      </a:r>
                      <a:endPar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97D9EC"/>
                    </a:solidFill>
                  </a:tcPr>
                </a:tc>
                <a:tc>
                  <a:txBody>
                    <a:bodyPr/>
                    <a:lstStyle/>
                    <a:p>
                      <a:pPr marL="0" marR="0" algn="l">
                        <a:lnSpc>
                          <a:spcPct val="100000"/>
                        </a:lnSpc>
                        <a:spcBef>
                          <a:spcPts val="0"/>
                        </a:spcBef>
                        <a:spcAft>
                          <a:spcPts val="0"/>
                        </a:spcAft>
                      </a:pPr>
                      <a:r>
                        <a:rPr lang="en-US" sz="2200" b="1" dirty="0">
                          <a:solidFill>
                            <a:schemeClr val="tx1"/>
                          </a:solidFill>
                          <a:effectLst/>
                          <a:latin typeface="Calibri" panose="020F0502020204030204" pitchFamily="34" charset="0"/>
                          <a:cs typeface="Calibri" panose="020F0502020204030204" pitchFamily="34" charset="0"/>
                        </a:rPr>
                        <a:t>Intervention</a:t>
                      </a:r>
                      <a:endParaRPr lang="en-US" sz="2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97D9EC"/>
                    </a:solidFill>
                  </a:tcPr>
                </a:tc>
                <a:extLst>
                  <a:ext uri="{0D108BD9-81ED-4DB2-BD59-A6C34878D82A}">
                    <a16:rowId xmlns:a16="http://schemas.microsoft.com/office/drawing/2014/main" val="2377044961"/>
                  </a:ext>
                </a:extLst>
              </a:tr>
              <a:tr h="3241216">
                <a:tc>
                  <a:txBody>
                    <a:bodyPr/>
                    <a:lstStyle/>
                    <a:p>
                      <a:pPr rtl="0" fontAlgn="base">
                        <a:spcAft>
                          <a:spcPts val="1200"/>
                        </a:spcAft>
                      </a:pPr>
                      <a:r>
                        <a:rPr lang="en-US" sz="2000" b="1" i="0" u="none" strike="noStrike" kern="1200" dirty="0">
                          <a:solidFill>
                            <a:srgbClr val="003C3C"/>
                          </a:solidFill>
                          <a:effectLst/>
                          <a:latin typeface="Calibri" panose="020F0502020204030204" pitchFamily="34" charset="0"/>
                          <a:ea typeface="+mn-ea"/>
                          <a:cs typeface="Calibri" panose="020F0502020204030204" pitchFamily="34" charset="0"/>
                        </a:rPr>
                        <a:t>Orthostatic hypotension</a:t>
                      </a:r>
                    </a:p>
                    <a:p>
                      <a:pPr marL="0" marR="0" lvl="0" indent="0" algn="l" defTabSz="685800" rtl="0" eaLnBrk="1" fontAlgn="base"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Calibri" panose="020F0502020204030204" pitchFamily="34" charset="0"/>
                          <a:ea typeface="+mn-ea"/>
                          <a:cs typeface="Calibri" panose="020F0502020204030204" pitchFamily="34" charset="0"/>
                        </a:rPr>
                        <a:t>The patient has orthostatic hypotension if systolic blood pressure drops by at least 20 mm Hg or diastolic by at least 10 mm Hg</a:t>
                      </a:r>
                      <a:endParaRPr lang="en-US" sz="1800" b="1" i="0" u="none" strike="noStrike" kern="1200" dirty="0">
                        <a:solidFill>
                          <a:srgbClr val="003C3C"/>
                        </a:solidFill>
                        <a:effectLst/>
                        <a:latin typeface="Calibri" panose="020F0502020204030204" pitchFamily="34" charset="0"/>
                        <a:ea typeface="+mn-ea"/>
                        <a:cs typeface="Calibri" panose="020F0502020204030204" pitchFamily="34" charset="0"/>
                      </a:endParaRPr>
                    </a:p>
                  </a:txBody>
                  <a:tcPr marR="68580" marT="0" marB="0" anchor="ctr">
                    <a:solidFill>
                      <a:schemeClr val="bg1">
                        <a:lumMod val="85000"/>
                      </a:schemeClr>
                    </a:solidFill>
                  </a:tcPr>
                </a:tc>
                <a:tc>
                  <a:txBody>
                    <a:bodyPr/>
                    <a:lstStyle/>
                    <a:p>
                      <a:pPr marL="0" marR="0" indent="0" algn="l">
                        <a:lnSpc>
                          <a:spcPct val="100000"/>
                        </a:lnSpc>
                        <a:spcBef>
                          <a:spcPts val="0"/>
                        </a:spcBef>
                        <a:spcAft>
                          <a:spcPts val="0"/>
                        </a:spcAft>
                        <a:buFont typeface="Arial" panose="020B0604020202020204" pitchFamily="34" charset="0"/>
                        <a:buNone/>
                      </a:pPr>
                      <a:r>
                        <a:rPr lang="en-US" sz="1800" b="0" i="0" u="none" strike="noStrike" kern="1200" dirty="0">
                          <a:solidFill>
                            <a:schemeClr val="dk1"/>
                          </a:solidFill>
                          <a:effectLst/>
                          <a:latin typeface="Calibri" panose="020F0502020204030204" pitchFamily="34" charset="0"/>
                          <a:ea typeface="+mn-ea"/>
                          <a:cs typeface="Calibri" panose="020F0502020204030204" pitchFamily="34" charset="0"/>
                        </a:rPr>
                        <a:t>Measure orthostatic blood pressure</a:t>
                      </a:r>
                    </a:p>
                    <a:p>
                      <a:pPr marL="480060" marR="0" lvl="1" indent="-228600" algn="l">
                        <a:lnSpc>
                          <a:spcPct val="100000"/>
                        </a:lnSpc>
                        <a:spcBef>
                          <a:spcPts val="0"/>
                        </a:spcBef>
                        <a:spcAft>
                          <a:spcPts val="0"/>
                        </a:spcAft>
                        <a:buFont typeface="Arial" panose="020B0604020202020204" pitchFamily="34" charset="0"/>
                        <a:buAutoNum type="arabicPeriod"/>
                      </a:pPr>
                      <a:r>
                        <a:rPr lang="en-US" sz="1800" b="0" i="0" u="none" strike="noStrike" kern="1200" dirty="0">
                          <a:solidFill>
                            <a:schemeClr val="dk1"/>
                          </a:solidFill>
                          <a:effectLst/>
                          <a:latin typeface="Calibri" panose="020F0502020204030204" pitchFamily="34" charset="0"/>
                          <a:ea typeface="+mn-ea"/>
                          <a:cs typeface="Calibri" panose="020F0502020204030204" pitchFamily="34" charset="0"/>
                        </a:rPr>
                        <a:t>Have the patient lie down for 5 minutes</a:t>
                      </a:r>
                    </a:p>
                    <a:p>
                      <a:pPr marL="480060" marR="0" lvl="1" indent="-228600" algn="l">
                        <a:lnSpc>
                          <a:spcPct val="100000"/>
                        </a:lnSpc>
                        <a:spcBef>
                          <a:spcPts val="0"/>
                        </a:spcBef>
                        <a:spcAft>
                          <a:spcPts val="0"/>
                        </a:spcAft>
                        <a:buFont typeface="Arial" panose="020B0604020202020204" pitchFamily="34" charset="0"/>
                        <a:buAutoNum type="arabicPeriod"/>
                      </a:pPr>
                      <a:r>
                        <a:rPr lang="en-US" sz="1800" b="0" i="0" u="none" strike="noStrike" kern="1200" dirty="0">
                          <a:solidFill>
                            <a:schemeClr val="dk1"/>
                          </a:solidFill>
                          <a:effectLst/>
                          <a:latin typeface="Calibri" panose="020F0502020204030204" pitchFamily="34" charset="0"/>
                          <a:ea typeface="+mn-ea"/>
                          <a:cs typeface="Calibri" panose="020F0502020204030204" pitchFamily="34" charset="0"/>
                        </a:rPr>
                        <a:t>Check blood pressure</a:t>
                      </a:r>
                    </a:p>
                    <a:p>
                      <a:pPr marL="480060" marR="0" lvl="1" indent="-228600" algn="l">
                        <a:lnSpc>
                          <a:spcPct val="100000"/>
                        </a:lnSpc>
                        <a:spcBef>
                          <a:spcPts val="0"/>
                        </a:spcBef>
                        <a:spcAft>
                          <a:spcPts val="0"/>
                        </a:spcAft>
                        <a:buFont typeface="Arial" panose="020B0604020202020204" pitchFamily="34" charset="0"/>
                        <a:buAutoNum type="arabicPeriod"/>
                      </a:pPr>
                      <a:r>
                        <a:rPr lang="en-US" sz="1800" b="0" i="0" u="none" strike="noStrike" kern="1200" dirty="0">
                          <a:solidFill>
                            <a:schemeClr val="dk1"/>
                          </a:solidFill>
                          <a:effectLst/>
                          <a:latin typeface="Calibri" panose="020F0502020204030204" pitchFamily="34" charset="0"/>
                          <a:ea typeface="+mn-ea"/>
                          <a:cs typeface="Calibri" panose="020F0502020204030204" pitchFamily="34" charset="0"/>
                        </a:rPr>
                        <a:t>Have the patient stand</a:t>
                      </a:r>
                    </a:p>
                    <a:p>
                      <a:pPr marL="480060" marR="0" lvl="1" indent="-228600" algn="l">
                        <a:lnSpc>
                          <a:spcPct val="100000"/>
                        </a:lnSpc>
                        <a:spcBef>
                          <a:spcPts val="0"/>
                        </a:spcBef>
                        <a:spcAft>
                          <a:spcPts val="0"/>
                        </a:spcAft>
                        <a:buFont typeface="Arial" panose="020B0604020202020204" pitchFamily="34" charset="0"/>
                        <a:buAutoNum type="arabicPeriod"/>
                      </a:pPr>
                      <a:r>
                        <a:rPr lang="en-US" sz="1800" b="0" i="0" u="none" strike="noStrike" kern="1200" dirty="0">
                          <a:solidFill>
                            <a:schemeClr val="dk1"/>
                          </a:solidFill>
                          <a:effectLst/>
                          <a:latin typeface="Calibri" panose="020F0502020204030204" pitchFamily="34" charset="0"/>
                          <a:ea typeface="+mn-ea"/>
                          <a:cs typeface="Calibri" panose="020F0502020204030204" pitchFamily="34" charset="0"/>
                        </a:rPr>
                        <a:t>Check blood pressure within 3 minutes</a:t>
                      </a:r>
                    </a:p>
                  </a:txBody>
                  <a:tcPr marR="68580" marT="0" marB="0" anchor="ctr">
                    <a:solidFill>
                      <a:schemeClr val="bg1">
                        <a:lumMod val="85000"/>
                      </a:schemeClr>
                    </a:solidFill>
                  </a:tcPr>
                </a:tc>
                <a:tc>
                  <a:txBody>
                    <a:bodyPr/>
                    <a:lstStyle/>
                    <a:p>
                      <a:pPr marL="0" marR="0" indent="0" algn="l">
                        <a:lnSpc>
                          <a:spcPct val="107000"/>
                        </a:lnSpc>
                        <a:spcBef>
                          <a:spcPts val="0"/>
                        </a:spcBef>
                        <a:spcAft>
                          <a:spcPts val="0"/>
                        </a:spcAft>
                        <a:buFont typeface="Arial" panose="020B0604020202020204" pitchFamily="34" charset="0"/>
                        <a:buNone/>
                      </a:pPr>
                      <a:endParaRPr lang="en-US" sz="1800" b="0" i="0" u="none" strike="noStrike" kern="1200" dirty="0">
                        <a:solidFill>
                          <a:schemeClr val="dk1"/>
                        </a:solidFill>
                        <a:effectLst/>
                        <a:latin typeface="Calibri" panose="020F0502020204030204" pitchFamily="34" charset="0"/>
                        <a:ea typeface="+mn-ea"/>
                        <a:cs typeface="Calibri" panose="020F0502020204030204" pitchFamily="34" charset="0"/>
                      </a:endParaRPr>
                    </a:p>
                    <a:p>
                      <a:pPr marL="194310" marR="0" indent="-194310" algn="l">
                        <a:lnSpc>
                          <a:spcPct val="107000"/>
                        </a:lnSpc>
                        <a:spcBef>
                          <a:spcPts val="0"/>
                        </a:spcBef>
                        <a:spcAft>
                          <a:spcPts val="0"/>
                        </a:spcAft>
                        <a:buFont typeface="Arial" panose="020B0604020202020204" pitchFamily="34" charset="0"/>
                        <a:buChar char="•"/>
                      </a:pPr>
                      <a:r>
                        <a:rPr lang="en-US" sz="1800" b="0" i="0" u="none" strike="noStrike" kern="1200" dirty="0">
                          <a:solidFill>
                            <a:schemeClr val="dk1"/>
                          </a:solidFill>
                          <a:effectLst/>
                          <a:latin typeface="Calibri" panose="020F0502020204030204" pitchFamily="34" charset="0"/>
                          <a:ea typeface="+mn-ea"/>
                          <a:cs typeface="Calibri" panose="020F0502020204030204" pitchFamily="34" charset="0"/>
                        </a:rPr>
                        <a:t>Treat underlying cause </a:t>
                      </a:r>
                    </a:p>
                    <a:p>
                      <a:pPr marL="194310" marR="0" indent="-194310" algn="l">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Adjust medications </a:t>
                      </a: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dirty="0">
                          <a:effectLst/>
                          <a:latin typeface="Calibri" panose="020F0502020204030204" pitchFamily="34" charset="0"/>
                          <a:ea typeface="Calibri" panose="020F0502020204030204" pitchFamily="34" charset="0"/>
                          <a:cs typeface="Calibri" panose="020F0502020204030204" pitchFamily="34" charset="0"/>
                        </a:rPr>
                        <a:t>if warranted</a:t>
                      </a:r>
                    </a:p>
                  </a:txBody>
                  <a:tcPr marR="68580" marT="0" marB="0" anchor="ctr">
                    <a:solidFill>
                      <a:schemeClr val="bg1">
                        <a:lumMod val="85000"/>
                      </a:schemeClr>
                    </a:solidFill>
                  </a:tcPr>
                </a:tc>
                <a:extLst>
                  <a:ext uri="{0D108BD9-81ED-4DB2-BD59-A6C34878D82A}">
                    <a16:rowId xmlns:a16="http://schemas.microsoft.com/office/drawing/2014/main" val="2449265194"/>
                  </a:ext>
                </a:extLst>
              </a:tr>
            </a:tbl>
          </a:graphicData>
        </a:graphic>
      </p:graphicFrame>
      <p:sp>
        <p:nvSpPr>
          <p:cNvPr id="7" name="Content Placeholder 6">
            <a:extLst>
              <a:ext uri="{FF2B5EF4-FFF2-40B4-BE49-F238E27FC236}">
                <a16:creationId xmlns:a16="http://schemas.microsoft.com/office/drawing/2014/main" id="{2CDB1FA8-DAD3-41F0-8D6D-B686C0EBD9BA}"/>
              </a:ext>
            </a:extLst>
          </p:cNvPr>
          <p:cNvSpPr>
            <a:spLocks noGrp="1"/>
          </p:cNvSpPr>
          <p:nvPr>
            <p:ph sz="quarter" idx="11"/>
          </p:nvPr>
        </p:nvSpPr>
        <p:spPr/>
        <p:txBody>
          <a:bodyPr/>
          <a:lstStyle/>
          <a:p>
            <a:r>
              <a:rPr lang="en-US" b="1" dirty="0">
                <a:solidFill>
                  <a:schemeClr val="bg1"/>
                </a:solidFill>
                <a:latin typeface="Calibri" panose="020F0502020204030204" pitchFamily="34" charset="0"/>
                <a:cs typeface="Calibri" panose="020F0502020204030204" pitchFamily="34" charset="0"/>
              </a:rPr>
              <a:t>STEADI Resource</a:t>
            </a:r>
          </a:p>
        </p:txBody>
      </p:sp>
      <p:sp>
        <p:nvSpPr>
          <p:cNvPr id="8" name="Content Placeholder 7">
            <a:extLst>
              <a:ext uri="{FF2B5EF4-FFF2-40B4-BE49-F238E27FC236}">
                <a16:creationId xmlns:a16="http://schemas.microsoft.com/office/drawing/2014/main" id="{2E2E8E18-4336-40CA-B73A-C94A4CA6F82E}"/>
              </a:ext>
            </a:extLst>
          </p:cNvPr>
          <p:cNvSpPr>
            <a:spLocks noGrp="1"/>
          </p:cNvSpPr>
          <p:nvPr>
            <p:ph sz="quarter" idx="12"/>
          </p:nvPr>
        </p:nvSpPr>
        <p:spPr>
          <a:xfrm>
            <a:off x="800100" y="5277423"/>
            <a:ext cx="8011205" cy="747426"/>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Handout: </a:t>
            </a:r>
            <a:r>
              <a:rPr kumimoji="0" lang="en-US" sz="1800" b="0"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Measuring Orthostatic Blood Pressure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Educational material: </a:t>
            </a:r>
            <a:r>
              <a:rPr kumimoji="0" lang="en-US" sz="1800" b="0"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Postural Hypotension</a:t>
            </a:r>
          </a:p>
        </p:txBody>
      </p:sp>
      <p:sp>
        <p:nvSpPr>
          <p:cNvPr id="9" name="Content Placeholder 8">
            <a:extLst>
              <a:ext uri="{FF2B5EF4-FFF2-40B4-BE49-F238E27FC236}">
                <a16:creationId xmlns:a16="http://schemas.microsoft.com/office/drawing/2014/main" id="{8D8A815F-24AF-4DD4-BA51-6144541896A8}"/>
              </a:ext>
            </a:extLst>
          </p:cNvPr>
          <p:cNvSpPr>
            <a:spLocks noGrp="1"/>
          </p:cNvSpPr>
          <p:nvPr>
            <p:ph sz="quarter" idx="13"/>
          </p:nvPr>
        </p:nvSpPr>
        <p:spPr/>
        <p:txBody>
          <a:bodyPr/>
          <a:lstStyle/>
          <a:p>
            <a:pPr marL="0" indent="0">
              <a:buFont typeface="Arial"/>
              <a:buNone/>
            </a:pPr>
            <a:r>
              <a:rPr lang="en-US" sz="700" dirty="0">
                <a:solidFill>
                  <a:schemeClr val="bg2">
                    <a:lumMod val="50000"/>
                  </a:schemeClr>
                </a:solidFill>
              </a:rPr>
              <a:t>References: (20,22)</a:t>
            </a:r>
          </a:p>
        </p:txBody>
      </p:sp>
    </p:spTree>
    <p:extLst>
      <p:ext uri="{BB962C8B-B14F-4D97-AF65-F5344CB8AC3E}">
        <p14:creationId xmlns:p14="http://schemas.microsoft.com/office/powerpoint/2010/main" val="2100808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4D60C5-08E1-4971-95AF-873C77688F71}"/>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Components of STEADI: Examples    </a:t>
            </a:r>
            <a:endParaRPr lang="en-US" dirty="0"/>
          </a:p>
        </p:txBody>
      </p:sp>
      <p:graphicFrame>
        <p:nvGraphicFramePr>
          <p:cNvPr id="13" name="Table 13">
            <a:extLst>
              <a:ext uri="{FF2B5EF4-FFF2-40B4-BE49-F238E27FC236}">
                <a16:creationId xmlns:a16="http://schemas.microsoft.com/office/drawing/2014/main" id="{C4F16E09-6CA8-4392-8661-62128F7EF229}"/>
              </a:ext>
            </a:extLst>
          </p:cNvPr>
          <p:cNvGraphicFramePr>
            <a:graphicFrameLocks noGrp="1"/>
          </p:cNvGraphicFramePr>
          <p:nvPr>
            <p:ph sz="quarter" idx="10"/>
            <p:extLst>
              <p:ext uri="{D42A27DB-BD31-4B8C-83A1-F6EECF244321}">
                <p14:modId xmlns:p14="http://schemas.microsoft.com/office/powerpoint/2010/main" val="417652231"/>
              </p:ext>
            </p:extLst>
          </p:nvPr>
        </p:nvGraphicFramePr>
        <p:xfrm>
          <a:off x="704850" y="1033463"/>
          <a:ext cx="8011206" cy="3614737"/>
        </p:xfrm>
        <a:graphic>
          <a:graphicData uri="http://schemas.openxmlformats.org/drawingml/2006/table">
            <a:tbl>
              <a:tblPr firstRow="1" bandRow="1">
                <a:tableStyleId>{5C22544A-7EE6-4342-B048-85BDC9FD1C3A}</a:tableStyleId>
              </a:tblPr>
              <a:tblGrid>
                <a:gridCol w="2670402">
                  <a:extLst>
                    <a:ext uri="{9D8B030D-6E8A-4147-A177-3AD203B41FA5}">
                      <a16:colId xmlns:a16="http://schemas.microsoft.com/office/drawing/2014/main" val="1021147476"/>
                    </a:ext>
                  </a:extLst>
                </a:gridCol>
                <a:gridCol w="2670402">
                  <a:extLst>
                    <a:ext uri="{9D8B030D-6E8A-4147-A177-3AD203B41FA5}">
                      <a16:colId xmlns:a16="http://schemas.microsoft.com/office/drawing/2014/main" val="3467284596"/>
                    </a:ext>
                  </a:extLst>
                </a:gridCol>
                <a:gridCol w="2670402">
                  <a:extLst>
                    <a:ext uri="{9D8B030D-6E8A-4147-A177-3AD203B41FA5}">
                      <a16:colId xmlns:a16="http://schemas.microsoft.com/office/drawing/2014/main" val="21798393"/>
                    </a:ext>
                  </a:extLst>
                </a:gridCol>
              </a:tblGrid>
              <a:tr h="555854">
                <a:tc>
                  <a:txBody>
                    <a:bodyPr/>
                    <a:lstStyle/>
                    <a:p>
                      <a:pPr marL="0" marR="0" algn="l">
                        <a:lnSpc>
                          <a:spcPct val="107000"/>
                        </a:lnSpc>
                        <a:spcBef>
                          <a:spcPts val="0"/>
                        </a:spcBef>
                        <a:spcAft>
                          <a:spcPts val="0"/>
                        </a:spcAft>
                      </a:pPr>
                      <a:r>
                        <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Fall Risk Factor</a:t>
                      </a:r>
                    </a:p>
                  </a:txBody>
                  <a:tcPr marL="68580" marR="68580" marT="0" marB="0" anchor="ctr">
                    <a:solidFill>
                      <a:srgbClr val="97D9EC"/>
                    </a:solidFill>
                  </a:tcPr>
                </a:tc>
                <a:tc>
                  <a:txBody>
                    <a:bodyPr/>
                    <a:lstStyle/>
                    <a:p>
                      <a:pPr marL="0" marR="0" algn="l">
                        <a:lnSpc>
                          <a:spcPct val="107000"/>
                        </a:lnSpc>
                        <a:spcBef>
                          <a:spcPts val="0"/>
                        </a:spcBef>
                        <a:spcAft>
                          <a:spcPts val="0"/>
                        </a:spcAft>
                      </a:pPr>
                      <a:r>
                        <a:rPr lang="en-US" sz="2200" b="1" dirty="0">
                          <a:solidFill>
                            <a:schemeClr val="tx1"/>
                          </a:solidFill>
                          <a:effectLst/>
                          <a:latin typeface="Calibri" panose="020F0502020204030204" pitchFamily="34" charset="0"/>
                          <a:cs typeface="Calibri" panose="020F0502020204030204" pitchFamily="34" charset="0"/>
                        </a:rPr>
                        <a:t>Assessment</a:t>
                      </a:r>
                      <a:endPar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97D9EC"/>
                    </a:solidFill>
                  </a:tcPr>
                </a:tc>
                <a:tc>
                  <a:txBody>
                    <a:bodyPr/>
                    <a:lstStyle/>
                    <a:p>
                      <a:pPr marL="0" marR="0" algn="l">
                        <a:lnSpc>
                          <a:spcPct val="100000"/>
                        </a:lnSpc>
                        <a:spcBef>
                          <a:spcPts val="0"/>
                        </a:spcBef>
                        <a:spcAft>
                          <a:spcPts val="0"/>
                        </a:spcAft>
                      </a:pPr>
                      <a:r>
                        <a:rPr lang="en-US" sz="2200" b="1" dirty="0">
                          <a:solidFill>
                            <a:schemeClr val="tx1"/>
                          </a:solidFill>
                          <a:effectLst/>
                          <a:latin typeface="Calibri" panose="020F0502020204030204" pitchFamily="34" charset="0"/>
                          <a:cs typeface="Calibri" panose="020F0502020204030204" pitchFamily="34" charset="0"/>
                        </a:rPr>
                        <a:t>Intervention</a:t>
                      </a:r>
                      <a:endParaRPr lang="en-US" sz="2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97D9EC"/>
                    </a:solidFill>
                  </a:tcPr>
                </a:tc>
                <a:extLst>
                  <a:ext uri="{0D108BD9-81ED-4DB2-BD59-A6C34878D82A}">
                    <a16:rowId xmlns:a16="http://schemas.microsoft.com/office/drawing/2014/main" val="3866013005"/>
                  </a:ext>
                </a:extLst>
              </a:tr>
              <a:tr h="3058883">
                <a:tc>
                  <a:txBody>
                    <a:bodyPr/>
                    <a:lstStyle/>
                    <a:p>
                      <a:pPr rtl="0" fontAlgn="base"/>
                      <a:r>
                        <a:rPr lang="en-US" sz="2000" b="1" i="0" u="none" strike="noStrike" kern="1200" dirty="0">
                          <a:solidFill>
                            <a:srgbClr val="003C3C"/>
                          </a:solidFill>
                          <a:effectLst/>
                          <a:latin typeface="Calibri" panose="020F0502020204030204" pitchFamily="34" charset="0"/>
                          <a:ea typeface="+mn-ea"/>
                          <a:cs typeface="Calibri" panose="020F0502020204030204" pitchFamily="34" charset="0"/>
                        </a:rPr>
                        <a:t>Vision impairment</a:t>
                      </a:r>
                    </a:p>
                  </a:txBody>
                  <a:tcPr marR="68580" marT="0" marB="0" anchor="ctr">
                    <a:solidFill>
                      <a:schemeClr val="bg1">
                        <a:lumMod val="85000"/>
                      </a:schemeClr>
                    </a:solidFill>
                  </a:tcPr>
                </a:tc>
                <a:tc>
                  <a:txBody>
                    <a:bodyPr/>
                    <a:lstStyle/>
                    <a:p>
                      <a:pPr marL="194310" marR="0" indent="-194310" algn="l">
                        <a:lnSpc>
                          <a:spcPct val="107000"/>
                        </a:lnSpc>
                        <a:spcBef>
                          <a:spcPts val="0"/>
                        </a:spcBef>
                        <a:spcAft>
                          <a:spcPts val="0"/>
                        </a:spcAft>
                        <a:buFont typeface="Arial" panose="020B0604020202020204" pitchFamily="34" charset="0"/>
                        <a:buChar char="•"/>
                      </a:pPr>
                      <a:r>
                        <a:rPr lang="en-US" sz="2000" b="0" i="0" u="none" strike="noStrike" kern="1200" dirty="0">
                          <a:solidFill>
                            <a:schemeClr val="dk1"/>
                          </a:solidFill>
                          <a:effectLst/>
                          <a:latin typeface="Calibri" panose="020F0502020204030204" pitchFamily="34" charset="0"/>
                          <a:ea typeface="+mn-ea"/>
                          <a:cs typeface="Calibri" panose="020F0502020204030204" pitchFamily="34" charset="0"/>
                        </a:rPr>
                        <a:t>Ask patients about vision problems</a:t>
                      </a:r>
                    </a:p>
                    <a:p>
                      <a:pPr marL="194310" marR="0" indent="-194310" algn="l">
                        <a:lnSpc>
                          <a:spcPct val="107000"/>
                        </a:lnSpc>
                        <a:spcBef>
                          <a:spcPts val="0"/>
                        </a:spcBef>
                        <a:spcAft>
                          <a:spcPts val="0"/>
                        </a:spcAft>
                        <a:buFont typeface="Arial" panose="020B0604020202020204" pitchFamily="34" charset="0"/>
                        <a:buChar char="•"/>
                      </a:pPr>
                      <a:r>
                        <a:rPr lang="en-US" sz="2000" b="0" i="0" u="none" strike="noStrike" kern="1200" dirty="0">
                          <a:solidFill>
                            <a:schemeClr val="dk1"/>
                          </a:solidFill>
                          <a:effectLst/>
                          <a:latin typeface="Calibri" panose="020F0502020204030204" pitchFamily="34" charset="0"/>
                          <a:ea typeface="+mn-ea"/>
                          <a:cs typeface="Calibri" panose="020F0502020204030204" pitchFamily="34" charset="0"/>
                        </a:rPr>
                        <a:t>Use Snellen eye chart to assess visual acuity</a:t>
                      </a:r>
                    </a:p>
                    <a:p>
                      <a:pPr marL="194310" marR="0" indent="-194310" algn="l">
                        <a:lnSpc>
                          <a:spcPct val="107000"/>
                        </a:lnSpc>
                        <a:spcBef>
                          <a:spcPts val="0"/>
                        </a:spcBef>
                        <a:spcAft>
                          <a:spcPts val="0"/>
                        </a:spcAft>
                        <a:buFont typeface="Arial" panose="020B0604020202020204" pitchFamily="34" charset="0"/>
                        <a:buChar char="•"/>
                      </a:pPr>
                      <a:r>
                        <a:rPr lang="en-US" sz="2000" b="0" i="0" u="none" strike="noStrike" kern="1200" dirty="0">
                          <a:solidFill>
                            <a:schemeClr val="dk1"/>
                          </a:solidFill>
                          <a:effectLst/>
                          <a:latin typeface="Calibri" panose="020F0502020204030204" pitchFamily="34" charset="0"/>
                          <a:ea typeface="+mn-ea"/>
                          <a:cs typeface="Calibri" panose="020F0502020204030204" pitchFamily="34" charset="0"/>
                        </a:rPr>
                        <a:t>Ask if patient uses bifocal lenses when outdoors</a:t>
                      </a:r>
                    </a:p>
                  </a:txBody>
                  <a:tcPr marR="68580" marT="0" marB="0" anchor="ctr">
                    <a:solidFill>
                      <a:schemeClr val="bg1">
                        <a:lumMod val="85000"/>
                      </a:schemeClr>
                    </a:solidFill>
                  </a:tcPr>
                </a:tc>
                <a:tc>
                  <a:txBody>
                    <a:bodyPr/>
                    <a:lstStyle/>
                    <a:p>
                      <a:pPr marL="0" marR="0" indent="-285750" algn="l">
                        <a:lnSpc>
                          <a:spcPct val="0"/>
                        </a:lnSpc>
                        <a:spcBef>
                          <a:spcPts val="0"/>
                        </a:spcBef>
                        <a:spcAft>
                          <a:spcPts val="0"/>
                        </a:spcAft>
                        <a:buFont typeface="Arial" panose="020B0604020202020204" pitchFamily="34" charset="0"/>
                        <a:buChar char="•"/>
                      </a:pPr>
                      <a:endParaRPr lang="en-US" sz="2000" b="0" i="0" u="none" strike="noStrike" kern="1200" dirty="0">
                        <a:solidFill>
                          <a:schemeClr val="dk1"/>
                        </a:solidFill>
                        <a:effectLst/>
                        <a:latin typeface="Calibri" panose="020F0502020204030204" pitchFamily="34" charset="0"/>
                        <a:ea typeface="+mn-ea"/>
                        <a:cs typeface="Calibri" panose="020F0502020204030204" pitchFamily="34" charset="0"/>
                      </a:endParaRPr>
                    </a:p>
                    <a:p>
                      <a:pPr marL="0" marR="0" indent="-285750" algn="l">
                        <a:lnSpc>
                          <a:spcPct val="0"/>
                        </a:lnSpc>
                        <a:spcBef>
                          <a:spcPts val="0"/>
                        </a:spcBef>
                        <a:spcAft>
                          <a:spcPts val="0"/>
                        </a:spcAft>
                        <a:buFont typeface="Arial" panose="020B0604020202020204" pitchFamily="34" charset="0"/>
                        <a:buChar char="•"/>
                      </a:pPr>
                      <a:endParaRPr lang="en-US" sz="2000" b="0" i="0" u="none" strike="noStrike" kern="1200" dirty="0">
                        <a:solidFill>
                          <a:schemeClr val="dk1"/>
                        </a:solidFill>
                        <a:effectLst/>
                        <a:latin typeface="Calibri" panose="020F0502020204030204" pitchFamily="34" charset="0"/>
                        <a:ea typeface="+mn-ea"/>
                        <a:cs typeface="Calibri" panose="020F0502020204030204" pitchFamily="34" charset="0"/>
                      </a:endParaRPr>
                    </a:p>
                    <a:p>
                      <a:pPr marL="0" marR="0" indent="-285750" algn="l">
                        <a:lnSpc>
                          <a:spcPct val="0"/>
                        </a:lnSpc>
                        <a:spcBef>
                          <a:spcPts val="0"/>
                        </a:spcBef>
                        <a:spcAft>
                          <a:spcPts val="0"/>
                        </a:spcAft>
                        <a:buFont typeface="Arial" panose="020B0604020202020204" pitchFamily="34" charset="0"/>
                        <a:buChar char="•"/>
                      </a:pPr>
                      <a:endParaRPr lang="en-US" sz="2000" b="0" i="0" u="none" strike="noStrike" kern="1200" dirty="0">
                        <a:solidFill>
                          <a:schemeClr val="dk1"/>
                        </a:solidFill>
                        <a:effectLst/>
                        <a:latin typeface="Calibri" panose="020F0502020204030204" pitchFamily="34" charset="0"/>
                        <a:ea typeface="+mn-ea"/>
                        <a:cs typeface="Calibri" panose="020F0502020204030204" pitchFamily="34" charset="0"/>
                      </a:endParaRPr>
                    </a:p>
                    <a:p>
                      <a:pPr marL="194310" marR="0" indent="-194310" algn="l">
                        <a:lnSpc>
                          <a:spcPct val="107000"/>
                        </a:lnSpc>
                        <a:spcBef>
                          <a:spcPts val="0"/>
                        </a:spcBef>
                        <a:spcAft>
                          <a:spcPts val="0"/>
                        </a:spcAft>
                        <a:buFont typeface="Arial" panose="020B0604020202020204" pitchFamily="34" charset="0"/>
                        <a:buChar char="•"/>
                      </a:pPr>
                      <a:r>
                        <a:rPr lang="en-US" sz="2000" b="0" i="0" u="none" strike="noStrike" kern="1200" dirty="0">
                          <a:solidFill>
                            <a:schemeClr val="dk1"/>
                          </a:solidFill>
                          <a:effectLst/>
                          <a:latin typeface="Calibri" panose="020F0502020204030204" pitchFamily="34" charset="0"/>
                          <a:ea typeface="+mn-ea"/>
                          <a:cs typeface="Calibri" panose="020F0502020204030204" pitchFamily="34" charset="0"/>
                        </a:rPr>
                        <a:t>Refer to ophthalmology or optometry</a:t>
                      </a:r>
                    </a:p>
                    <a:p>
                      <a:pPr marL="194310" marR="0" indent="-194310" algn="l">
                        <a:lnSpc>
                          <a:spcPct val="107000"/>
                        </a:lnSpc>
                        <a:spcBef>
                          <a:spcPts val="0"/>
                        </a:spcBef>
                        <a:spcAft>
                          <a:spcPts val="0"/>
                        </a:spcAft>
                        <a:buFont typeface="Arial" panose="020B0604020202020204" pitchFamily="34" charset="0"/>
                        <a:buChar char="•"/>
                      </a:pPr>
                      <a:r>
                        <a:rPr lang="en-US" sz="2000" b="0" i="0" u="none" strike="noStrike" kern="1200" dirty="0">
                          <a:solidFill>
                            <a:schemeClr val="dk1"/>
                          </a:solidFill>
                          <a:effectLst/>
                          <a:latin typeface="Calibri" panose="020F0502020204030204" pitchFamily="34" charset="0"/>
                          <a:ea typeface="+mn-ea"/>
                          <a:cs typeface="Calibri" panose="020F0502020204030204" pitchFamily="34" charset="0"/>
                        </a:rPr>
                        <a:t>Recommend single distance lenses for walking outside</a:t>
                      </a:r>
                    </a:p>
                  </a:txBody>
                  <a:tcPr marR="68580" marT="0" marB="0" anchor="ctr">
                    <a:solidFill>
                      <a:schemeClr val="bg1">
                        <a:lumMod val="85000"/>
                      </a:schemeClr>
                    </a:solidFill>
                  </a:tcPr>
                </a:tc>
                <a:extLst>
                  <a:ext uri="{0D108BD9-81ED-4DB2-BD59-A6C34878D82A}">
                    <a16:rowId xmlns:a16="http://schemas.microsoft.com/office/drawing/2014/main" val="3270150166"/>
                  </a:ext>
                </a:extLst>
              </a:tr>
            </a:tbl>
          </a:graphicData>
        </a:graphic>
      </p:graphicFrame>
      <p:sp>
        <p:nvSpPr>
          <p:cNvPr id="7" name="Content Placeholder 6">
            <a:extLst>
              <a:ext uri="{FF2B5EF4-FFF2-40B4-BE49-F238E27FC236}">
                <a16:creationId xmlns:a16="http://schemas.microsoft.com/office/drawing/2014/main" id="{FCB8B786-5FCF-40B2-A2CE-BE7C80DE2732}"/>
              </a:ext>
            </a:extLst>
          </p:cNvPr>
          <p:cNvSpPr>
            <a:spLocks noGrp="1"/>
          </p:cNvSpPr>
          <p:nvPr>
            <p:ph sz="quarter" idx="11"/>
          </p:nvPr>
        </p:nvSpPr>
        <p:spPr/>
        <p:txBody>
          <a:bodyPr/>
          <a:lstStyle/>
          <a:p>
            <a:r>
              <a:rPr lang="en-US" b="1" dirty="0">
                <a:solidFill>
                  <a:schemeClr val="bg1"/>
                </a:solidFill>
                <a:latin typeface="Calibri" panose="020F0502020204030204" pitchFamily="34" charset="0"/>
                <a:cs typeface="Calibri" panose="020F0502020204030204" pitchFamily="34" charset="0"/>
              </a:rPr>
              <a:t>STEADI Resource</a:t>
            </a:r>
          </a:p>
        </p:txBody>
      </p:sp>
      <p:sp>
        <p:nvSpPr>
          <p:cNvPr id="8" name="Content Placeholder 7">
            <a:extLst>
              <a:ext uri="{FF2B5EF4-FFF2-40B4-BE49-F238E27FC236}">
                <a16:creationId xmlns:a16="http://schemas.microsoft.com/office/drawing/2014/main" id="{D9949FBC-8C99-476C-8847-61898C6D3BD4}"/>
              </a:ext>
            </a:extLst>
          </p:cNvPr>
          <p:cNvSpPr>
            <a:spLocks noGrp="1"/>
          </p:cNvSpPr>
          <p:nvPr>
            <p:ph sz="quarter" idx="12"/>
          </p:nvPr>
        </p:nvSpPr>
        <p:spPr>
          <a:xfrm>
            <a:off x="792979" y="5307208"/>
            <a:ext cx="8011205" cy="1156929"/>
          </a:xfrm>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Guide: </a:t>
            </a:r>
            <a:r>
              <a:rPr kumimoji="0" lang="en-US" sz="1800" b="0"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Coordinated Care Plan to Prevent Older Adult Falls </a:t>
            </a:r>
            <a:endParaRPr kumimoji="0" lang="en-US" sz="1800" b="0"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Educational materials: </a:t>
            </a:r>
            <a:r>
              <a:rPr kumimoji="0" lang="en-US" sz="1800" b="0"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Family Caregivers: Protect your Loved Ones from Falling, What You Can Do to Prevent Falls</a:t>
            </a:r>
            <a:endParaRPr kumimoji="0" lang="en-US" sz="1800" b="1"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endParaRPr>
          </a:p>
        </p:txBody>
      </p:sp>
      <p:sp>
        <p:nvSpPr>
          <p:cNvPr id="9" name="Content Placeholder 8">
            <a:extLst>
              <a:ext uri="{FF2B5EF4-FFF2-40B4-BE49-F238E27FC236}">
                <a16:creationId xmlns:a16="http://schemas.microsoft.com/office/drawing/2014/main" id="{57174554-0D74-46FA-ADFB-E74E040A9EB3}"/>
              </a:ext>
            </a:extLst>
          </p:cNvPr>
          <p:cNvSpPr>
            <a:spLocks noGrp="1"/>
          </p:cNvSpPr>
          <p:nvPr>
            <p:ph sz="quarter" idx="13"/>
          </p:nvPr>
        </p:nvSpPr>
        <p:spPr/>
        <p:txBody>
          <a:bodyPr/>
          <a:lstStyle/>
          <a:p>
            <a:pPr marL="0" indent="0">
              <a:buFont typeface="Arial"/>
              <a:buNone/>
            </a:pPr>
            <a:r>
              <a:rPr lang="en-US" sz="700" dirty="0">
                <a:solidFill>
                  <a:schemeClr val="bg2">
                    <a:lumMod val="50000"/>
                  </a:schemeClr>
                </a:solidFill>
              </a:rPr>
              <a:t>References: (20,22)</a:t>
            </a:r>
          </a:p>
        </p:txBody>
      </p:sp>
    </p:spTree>
    <p:extLst>
      <p:ext uri="{BB962C8B-B14F-4D97-AF65-F5344CB8AC3E}">
        <p14:creationId xmlns:p14="http://schemas.microsoft.com/office/powerpoint/2010/main" val="3721131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4D60C5-08E1-4971-95AF-873C77688F71}"/>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Components of STEADI: Examples     </a:t>
            </a:r>
            <a:endParaRPr lang="en-US" dirty="0"/>
          </a:p>
        </p:txBody>
      </p:sp>
      <p:graphicFrame>
        <p:nvGraphicFramePr>
          <p:cNvPr id="13" name="Table 13">
            <a:extLst>
              <a:ext uri="{FF2B5EF4-FFF2-40B4-BE49-F238E27FC236}">
                <a16:creationId xmlns:a16="http://schemas.microsoft.com/office/drawing/2014/main" id="{C4F16E09-6CA8-4392-8661-62128F7EF229}"/>
              </a:ext>
            </a:extLst>
          </p:cNvPr>
          <p:cNvGraphicFramePr>
            <a:graphicFrameLocks noGrp="1"/>
          </p:cNvGraphicFramePr>
          <p:nvPr>
            <p:ph sz="quarter" idx="10"/>
            <p:extLst>
              <p:ext uri="{D42A27DB-BD31-4B8C-83A1-F6EECF244321}">
                <p14:modId xmlns:p14="http://schemas.microsoft.com/office/powerpoint/2010/main" val="945407522"/>
              </p:ext>
            </p:extLst>
          </p:nvPr>
        </p:nvGraphicFramePr>
        <p:xfrm>
          <a:off x="564378" y="1610783"/>
          <a:ext cx="8011206" cy="2691943"/>
        </p:xfrm>
        <a:graphic>
          <a:graphicData uri="http://schemas.openxmlformats.org/drawingml/2006/table">
            <a:tbl>
              <a:tblPr firstRow="1" bandRow="1">
                <a:tableStyleId>{5C22544A-7EE6-4342-B048-85BDC9FD1C3A}</a:tableStyleId>
              </a:tblPr>
              <a:tblGrid>
                <a:gridCol w="2076450">
                  <a:extLst>
                    <a:ext uri="{9D8B030D-6E8A-4147-A177-3AD203B41FA5}">
                      <a16:colId xmlns:a16="http://schemas.microsoft.com/office/drawing/2014/main" val="1021147476"/>
                    </a:ext>
                  </a:extLst>
                </a:gridCol>
                <a:gridCol w="3264354">
                  <a:extLst>
                    <a:ext uri="{9D8B030D-6E8A-4147-A177-3AD203B41FA5}">
                      <a16:colId xmlns:a16="http://schemas.microsoft.com/office/drawing/2014/main" val="3467284596"/>
                    </a:ext>
                  </a:extLst>
                </a:gridCol>
                <a:gridCol w="2670402">
                  <a:extLst>
                    <a:ext uri="{9D8B030D-6E8A-4147-A177-3AD203B41FA5}">
                      <a16:colId xmlns:a16="http://schemas.microsoft.com/office/drawing/2014/main" val="21798393"/>
                    </a:ext>
                  </a:extLst>
                </a:gridCol>
              </a:tblGrid>
              <a:tr h="414807">
                <a:tc>
                  <a:txBody>
                    <a:bodyPr/>
                    <a:lstStyle/>
                    <a:p>
                      <a:pPr marL="0" marR="0" algn="l">
                        <a:lnSpc>
                          <a:spcPct val="107000"/>
                        </a:lnSpc>
                        <a:spcBef>
                          <a:spcPts val="0"/>
                        </a:spcBef>
                        <a:spcAft>
                          <a:spcPts val="0"/>
                        </a:spcAft>
                      </a:pPr>
                      <a:r>
                        <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Fall Risk Factor</a:t>
                      </a:r>
                    </a:p>
                  </a:txBody>
                  <a:tcPr marL="68580" marR="68580" marT="0" marB="0" anchor="ctr">
                    <a:solidFill>
                      <a:srgbClr val="97D9EC"/>
                    </a:solidFill>
                  </a:tcPr>
                </a:tc>
                <a:tc>
                  <a:txBody>
                    <a:bodyPr/>
                    <a:lstStyle/>
                    <a:p>
                      <a:pPr marL="0" marR="0" algn="l">
                        <a:lnSpc>
                          <a:spcPct val="107000"/>
                        </a:lnSpc>
                        <a:spcBef>
                          <a:spcPts val="0"/>
                        </a:spcBef>
                        <a:spcAft>
                          <a:spcPts val="0"/>
                        </a:spcAft>
                      </a:pPr>
                      <a:r>
                        <a:rPr lang="en-US" sz="2200" b="1" dirty="0">
                          <a:solidFill>
                            <a:schemeClr val="tx1"/>
                          </a:solidFill>
                          <a:effectLst/>
                          <a:latin typeface="Calibri" panose="020F0502020204030204" pitchFamily="34" charset="0"/>
                          <a:cs typeface="Calibri" panose="020F0502020204030204" pitchFamily="34" charset="0"/>
                        </a:rPr>
                        <a:t>Assessment</a:t>
                      </a:r>
                      <a:endPar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97D9EC"/>
                    </a:solidFill>
                  </a:tcPr>
                </a:tc>
                <a:tc>
                  <a:txBody>
                    <a:bodyPr/>
                    <a:lstStyle/>
                    <a:p>
                      <a:pPr marL="0" marR="0" algn="l">
                        <a:lnSpc>
                          <a:spcPct val="100000"/>
                        </a:lnSpc>
                        <a:spcBef>
                          <a:spcPts val="0"/>
                        </a:spcBef>
                        <a:spcAft>
                          <a:spcPts val="0"/>
                        </a:spcAft>
                      </a:pPr>
                      <a:r>
                        <a:rPr lang="en-US" sz="2200" b="1" dirty="0">
                          <a:solidFill>
                            <a:schemeClr val="tx1"/>
                          </a:solidFill>
                          <a:effectLst/>
                          <a:latin typeface="Calibri" panose="020F0502020204030204" pitchFamily="34" charset="0"/>
                          <a:cs typeface="Calibri" panose="020F0502020204030204" pitchFamily="34" charset="0"/>
                        </a:rPr>
                        <a:t>Intervention</a:t>
                      </a:r>
                      <a:endParaRPr lang="en-US" sz="2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97D9EC"/>
                    </a:solidFill>
                  </a:tcPr>
                </a:tc>
                <a:extLst>
                  <a:ext uri="{0D108BD9-81ED-4DB2-BD59-A6C34878D82A}">
                    <a16:rowId xmlns:a16="http://schemas.microsoft.com/office/drawing/2014/main" val="3866013005"/>
                  </a:ext>
                </a:extLst>
              </a:tr>
              <a:tr h="2277136">
                <a:tc>
                  <a:txBody>
                    <a:bodyPr/>
                    <a:lstStyle/>
                    <a:p>
                      <a:pPr marL="0" marR="0" lvl="0" indent="0" algn="l" defTabSz="685800" rtl="0" eaLnBrk="1" fontAlgn="base" latinLnBrk="0" hangingPunct="1">
                        <a:lnSpc>
                          <a:spcPct val="100000"/>
                        </a:lnSpc>
                        <a:spcBef>
                          <a:spcPts val="0"/>
                        </a:spcBef>
                        <a:spcAft>
                          <a:spcPts val="0"/>
                        </a:spcAft>
                        <a:buClrTx/>
                        <a:buSzTx/>
                        <a:buFontTx/>
                        <a:buNone/>
                        <a:tabLst/>
                        <a:defRPr/>
                      </a:pPr>
                      <a:r>
                        <a:rPr lang="en-US" sz="2000" b="1" i="0" u="none" strike="noStrike" kern="1200" dirty="0">
                          <a:solidFill>
                            <a:srgbClr val="003C3C"/>
                          </a:solidFill>
                          <a:effectLst/>
                          <a:latin typeface="Calibri" panose="020F0502020204030204" pitchFamily="34" charset="0"/>
                          <a:ea typeface="+mn-ea"/>
                          <a:cs typeface="Calibri" panose="020F0502020204030204" pitchFamily="34" charset="0"/>
                        </a:rPr>
                        <a:t>Feet or</a:t>
                      </a:r>
                      <a:br>
                        <a:rPr lang="en-US" sz="2000" b="1" i="0" u="none" strike="noStrike" kern="1200" dirty="0">
                          <a:solidFill>
                            <a:srgbClr val="003C3C"/>
                          </a:solidFill>
                          <a:effectLst/>
                          <a:latin typeface="Calibri" panose="020F0502020204030204" pitchFamily="34" charset="0"/>
                          <a:ea typeface="+mn-ea"/>
                          <a:cs typeface="Calibri" panose="020F0502020204030204" pitchFamily="34" charset="0"/>
                        </a:rPr>
                      </a:br>
                      <a:r>
                        <a:rPr lang="en-US" sz="2000" b="1" i="0" u="none" strike="noStrike" kern="1200" dirty="0">
                          <a:solidFill>
                            <a:srgbClr val="003C3C"/>
                          </a:solidFill>
                          <a:effectLst/>
                          <a:latin typeface="Calibri" panose="020F0502020204030204" pitchFamily="34" charset="0"/>
                          <a:ea typeface="+mn-ea"/>
                          <a:cs typeface="Calibri" panose="020F0502020204030204" pitchFamily="34" charset="0"/>
                        </a:rPr>
                        <a:t>footwear </a:t>
                      </a:r>
                    </a:p>
                    <a:p>
                      <a:pPr marL="0" marR="0" lvl="0" indent="0" algn="l" defTabSz="685800" rtl="0" eaLnBrk="1" fontAlgn="base" latinLnBrk="0" hangingPunct="1">
                        <a:lnSpc>
                          <a:spcPct val="100000"/>
                        </a:lnSpc>
                        <a:spcBef>
                          <a:spcPts val="0"/>
                        </a:spcBef>
                        <a:spcAft>
                          <a:spcPts val="0"/>
                        </a:spcAft>
                        <a:buClrTx/>
                        <a:buSzTx/>
                        <a:buFontTx/>
                        <a:buNone/>
                        <a:tabLst/>
                        <a:defRPr/>
                      </a:pPr>
                      <a:r>
                        <a:rPr lang="en-US" sz="2000" b="1" i="0" u="none" strike="noStrike" kern="1200" dirty="0">
                          <a:solidFill>
                            <a:srgbClr val="003C3C"/>
                          </a:solidFill>
                          <a:effectLst/>
                          <a:latin typeface="Calibri" panose="020F0502020204030204" pitchFamily="34" charset="0"/>
                          <a:ea typeface="+mn-ea"/>
                          <a:cs typeface="Calibri" panose="020F0502020204030204" pitchFamily="34" charset="0"/>
                        </a:rPr>
                        <a:t>issues</a:t>
                      </a:r>
                    </a:p>
                  </a:txBody>
                  <a:tcPr marR="68580" marT="0" marB="0" anchor="ctr">
                    <a:solidFill>
                      <a:schemeClr val="bg1">
                        <a:lumMod val="85000"/>
                      </a:schemeClr>
                    </a:solidFill>
                  </a:tcPr>
                </a:tc>
                <a:tc>
                  <a:txBody>
                    <a:bodyPr/>
                    <a:lstStyle/>
                    <a:p>
                      <a:pPr marL="194310" marR="0" indent="-194310" algn="l">
                        <a:lnSpc>
                          <a:spcPct val="107000"/>
                        </a:lnSpc>
                        <a:spcBef>
                          <a:spcPts val="0"/>
                        </a:spcBef>
                        <a:spcAft>
                          <a:spcPts val="0"/>
                        </a:spcAft>
                        <a:buFont typeface="Arial" panose="020B0604020202020204" pitchFamily="34" charset="0"/>
                        <a:buChar char="•"/>
                      </a:pPr>
                      <a:r>
                        <a:rPr lang="en-US" sz="2000" b="0" i="0" u="none" strike="noStrike" kern="1200" dirty="0">
                          <a:solidFill>
                            <a:schemeClr val="dk1"/>
                          </a:solidFill>
                          <a:effectLst/>
                          <a:latin typeface="Calibri" panose="020F0502020204030204" pitchFamily="34" charset="0"/>
                          <a:ea typeface="+mn-ea"/>
                          <a:cs typeface="Calibri" panose="020F0502020204030204" pitchFamily="34" charset="0"/>
                        </a:rPr>
                        <a:t>Look for foot deformities, deficits in sensation, or pain</a:t>
                      </a:r>
                    </a:p>
                    <a:p>
                      <a:pPr marL="194310" marR="0" indent="-194310" algn="l">
                        <a:lnSpc>
                          <a:spcPct val="107000"/>
                        </a:lnSpc>
                        <a:spcBef>
                          <a:spcPts val="0"/>
                        </a:spcBef>
                        <a:spcAft>
                          <a:spcPts val="0"/>
                        </a:spcAft>
                        <a:buFont typeface="Arial" panose="020B0604020202020204" pitchFamily="34" charset="0"/>
                        <a:buChar char="•"/>
                      </a:pPr>
                      <a:r>
                        <a:rPr lang="en-US" sz="2000" b="0" i="0" u="none" strike="noStrike" kern="1200" dirty="0">
                          <a:solidFill>
                            <a:schemeClr val="dk1"/>
                          </a:solidFill>
                          <a:effectLst/>
                          <a:latin typeface="Calibri" panose="020F0502020204030204" pitchFamily="34" charset="0"/>
                          <a:ea typeface="+mn-ea"/>
                          <a:cs typeface="Calibri" panose="020F0502020204030204" pitchFamily="34" charset="0"/>
                        </a:rPr>
                        <a:t>Assess for inappropriate footwear </a:t>
                      </a:r>
                    </a:p>
                  </a:txBody>
                  <a:tcPr marR="68580" marT="0" marB="0" anchor="ctr">
                    <a:solidFill>
                      <a:schemeClr val="bg1">
                        <a:lumMod val="85000"/>
                      </a:schemeClr>
                    </a:solidFill>
                  </a:tcPr>
                </a:tc>
                <a:tc>
                  <a:txBody>
                    <a:bodyPr/>
                    <a:lstStyle/>
                    <a:p>
                      <a:pPr marL="194310" marR="0" indent="-194310" algn="l">
                        <a:lnSpc>
                          <a:spcPct val="107000"/>
                        </a:lnSpc>
                        <a:spcBef>
                          <a:spcPts val="0"/>
                        </a:spcBef>
                        <a:spcAft>
                          <a:spcPts val="0"/>
                        </a:spcAft>
                        <a:buFont typeface="Arial" panose="020B0604020202020204" pitchFamily="34" charset="0"/>
                        <a:buChar char="•"/>
                      </a:pPr>
                      <a:r>
                        <a:rPr lang="en-US" sz="2000" b="0" i="0" u="none" strike="noStrike" kern="1200" dirty="0">
                          <a:solidFill>
                            <a:schemeClr val="dk1"/>
                          </a:solidFill>
                          <a:effectLst/>
                          <a:latin typeface="Calibri" panose="020F0502020204030204" pitchFamily="34" charset="0"/>
                          <a:ea typeface="+mn-ea"/>
                          <a:cs typeface="Calibri" panose="020F0502020204030204" pitchFamily="34" charset="0"/>
                        </a:rPr>
                        <a:t>Counsel on shoe fit, insoles, and heel height</a:t>
                      </a:r>
                    </a:p>
                    <a:p>
                      <a:pPr marL="194310" marR="0" indent="-194310" algn="l">
                        <a:lnSpc>
                          <a:spcPct val="107000"/>
                        </a:lnSpc>
                        <a:spcBef>
                          <a:spcPts val="0"/>
                        </a:spcBef>
                        <a:spcAft>
                          <a:spcPts val="0"/>
                        </a:spcAft>
                        <a:buFont typeface="Arial" panose="020B0604020202020204" pitchFamily="34" charset="0"/>
                        <a:buChar char="•"/>
                      </a:pPr>
                      <a:r>
                        <a:rPr lang="en-US" sz="2000" b="0" i="0" u="none" strike="noStrike" kern="1200" dirty="0">
                          <a:solidFill>
                            <a:schemeClr val="dk1"/>
                          </a:solidFill>
                          <a:effectLst/>
                          <a:latin typeface="Calibri" panose="020F0502020204030204" pitchFamily="34" charset="0"/>
                          <a:ea typeface="+mn-ea"/>
                          <a:cs typeface="Calibri" panose="020F0502020204030204" pitchFamily="34" charset="0"/>
                        </a:rPr>
                        <a:t>Refer to podiatry</a:t>
                      </a:r>
                    </a:p>
                  </a:txBody>
                  <a:tcPr marR="68580" marT="0" marB="0" anchor="ctr">
                    <a:solidFill>
                      <a:schemeClr val="bg1">
                        <a:lumMod val="85000"/>
                      </a:schemeClr>
                    </a:solidFill>
                  </a:tcPr>
                </a:tc>
                <a:extLst>
                  <a:ext uri="{0D108BD9-81ED-4DB2-BD59-A6C34878D82A}">
                    <a16:rowId xmlns:a16="http://schemas.microsoft.com/office/drawing/2014/main" val="3270150166"/>
                  </a:ext>
                </a:extLst>
              </a:tr>
            </a:tbl>
          </a:graphicData>
        </a:graphic>
      </p:graphicFrame>
      <p:sp>
        <p:nvSpPr>
          <p:cNvPr id="7" name="Content Placeholder 6">
            <a:extLst>
              <a:ext uri="{FF2B5EF4-FFF2-40B4-BE49-F238E27FC236}">
                <a16:creationId xmlns:a16="http://schemas.microsoft.com/office/drawing/2014/main" id="{FCB8B786-5FCF-40B2-A2CE-BE7C80DE2732}"/>
              </a:ext>
            </a:extLst>
          </p:cNvPr>
          <p:cNvSpPr>
            <a:spLocks noGrp="1"/>
          </p:cNvSpPr>
          <p:nvPr>
            <p:ph sz="quarter" idx="11"/>
          </p:nvPr>
        </p:nvSpPr>
        <p:spPr/>
        <p:txBody>
          <a:bodyPr/>
          <a:lstStyle/>
          <a:p>
            <a:r>
              <a:rPr lang="en-US" b="1" dirty="0">
                <a:solidFill>
                  <a:schemeClr val="bg1"/>
                </a:solidFill>
                <a:latin typeface="Calibri" panose="020F0502020204030204" pitchFamily="34" charset="0"/>
                <a:cs typeface="Calibri" panose="020F0502020204030204" pitchFamily="34" charset="0"/>
              </a:rPr>
              <a:t>STEADI Resource</a:t>
            </a:r>
          </a:p>
        </p:txBody>
      </p:sp>
      <p:sp>
        <p:nvSpPr>
          <p:cNvPr id="8" name="Content Placeholder 7">
            <a:extLst>
              <a:ext uri="{FF2B5EF4-FFF2-40B4-BE49-F238E27FC236}">
                <a16:creationId xmlns:a16="http://schemas.microsoft.com/office/drawing/2014/main" id="{D9949FBC-8C99-476C-8847-61898C6D3BD4}"/>
              </a:ext>
            </a:extLst>
          </p:cNvPr>
          <p:cNvSpPr>
            <a:spLocks noGrp="1"/>
          </p:cNvSpPr>
          <p:nvPr>
            <p:ph sz="quarter" idx="12"/>
          </p:nvPr>
        </p:nvSpPr>
        <p:spPr>
          <a:xfrm>
            <a:off x="716779" y="5302732"/>
            <a:ext cx="8011205" cy="1156929"/>
          </a:xfrm>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Guide: </a:t>
            </a:r>
            <a:r>
              <a:rPr kumimoji="0" lang="en-US" sz="1800" b="0"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Coordinated Care Plan to Prevent Older Adult Falls </a:t>
            </a:r>
            <a:endParaRPr kumimoji="0" lang="en-US" sz="1800" b="0"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Educational materials: </a:t>
            </a:r>
            <a:r>
              <a:rPr kumimoji="0" lang="en-US" sz="1800" b="0"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Family Caregivers: Protect your Loved Ones from Falling, What You Can Do to Prevent Falls</a:t>
            </a:r>
            <a:endParaRPr kumimoji="0" lang="en-US" sz="1800" b="1"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endParaRPr>
          </a:p>
        </p:txBody>
      </p:sp>
      <p:sp>
        <p:nvSpPr>
          <p:cNvPr id="9" name="Content Placeholder 8">
            <a:extLst>
              <a:ext uri="{FF2B5EF4-FFF2-40B4-BE49-F238E27FC236}">
                <a16:creationId xmlns:a16="http://schemas.microsoft.com/office/drawing/2014/main" id="{57174554-0D74-46FA-ADFB-E74E040A9EB3}"/>
              </a:ext>
            </a:extLst>
          </p:cNvPr>
          <p:cNvSpPr>
            <a:spLocks noGrp="1"/>
          </p:cNvSpPr>
          <p:nvPr>
            <p:ph sz="quarter" idx="13"/>
          </p:nvPr>
        </p:nvSpPr>
        <p:spPr/>
        <p:txBody>
          <a:bodyPr/>
          <a:lstStyle/>
          <a:p>
            <a:pPr marL="0" indent="0">
              <a:buFont typeface="Arial"/>
              <a:buNone/>
            </a:pPr>
            <a:r>
              <a:rPr lang="en-US" sz="700" dirty="0">
                <a:solidFill>
                  <a:schemeClr val="bg2">
                    <a:lumMod val="50000"/>
                  </a:schemeClr>
                </a:solidFill>
              </a:rPr>
              <a:t>References: (20,22)</a:t>
            </a:r>
          </a:p>
        </p:txBody>
      </p:sp>
    </p:spTree>
    <p:extLst>
      <p:ext uri="{BB962C8B-B14F-4D97-AF65-F5344CB8AC3E}">
        <p14:creationId xmlns:p14="http://schemas.microsoft.com/office/powerpoint/2010/main" val="1065893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4D60C5-08E1-4971-95AF-873C77688F71}"/>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Components of STEADI: Examples      </a:t>
            </a:r>
            <a:endParaRPr lang="en-US" dirty="0"/>
          </a:p>
        </p:txBody>
      </p:sp>
      <p:graphicFrame>
        <p:nvGraphicFramePr>
          <p:cNvPr id="13" name="Table 13">
            <a:extLst>
              <a:ext uri="{FF2B5EF4-FFF2-40B4-BE49-F238E27FC236}">
                <a16:creationId xmlns:a16="http://schemas.microsoft.com/office/drawing/2014/main" id="{C4F16E09-6CA8-4392-8661-62128F7EF229}"/>
              </a:ext>
            </a:extLst>
          </p:cNvPr>
          <p:cNvGraphicFramePr>
            <a:graphicFrameLocks noGrp="1"/>
          </p:cNvGraphicFramePr>
          <p:nvPr>
            <p:ph sz="quarter" idx="10"/>
            <p:extLst>
              <p:ext uri="{D42A27DB-BD31-4B8C-83A1-F6EECF244321}">
                <p14:modId xmlns:p14="http://schemas.microsoft.com/office/powerpoint/2010/main" val="2545430998"/>
              </p:ext>
            </p:extLst>
          </p:nvPr>
        </p:nvGraphicFramePr>
        <p:xfrm>
          <a:off x="564378" y="1610783"/>
          <a:ext cx="8011206" cy="2691943"/>
        </p:xfrm>
        <a:graphic>
          <a:graphicData uri="http://schemas.openxmlformats.org/drawingml/2006/table">
            <a:tbl>
              <a:tblPr firstRow="1" bandRow="1">
                <a:tableStyleId>{5C22544A-7EE6-4342-B048-85BDC9FD1C3A}</a:tableStyleId>
              </a:tblPr>
              <a:tblGrid>
                <a:gridCol w="2076450">
                  <a:extLst>
                    <a:ext uri="{9D8B030D-6E8A-4147-A177-3AD203B41FA5}">
                      <a16:colId xmlns:a16="http://schemas.microsoft.com/office/drawing/2014/main" val="1021147476"/>
                    </a:ext>
                  </a:extLst>
                </a:gridCol>
                <a:gridCol w="3264354">
                  <a:extLst>
                    <a:ext uri="{9D8B030D-6E8A-4147-A177-3AD203B41FA5}">
                      <a16:colId xmlns:a16="http://schemas.microsoft.com/office/drawing/2014/main" val="3467284596"/>
                    </a:ext>
                  </a:extLst>
                </a:gridCol>
                <a:gridCol w="2670402">
                  <a:extLst>
                    <a:ext uri="{9D8B030D-6E8A-4147-A177-3AD203B41FA5}">
                      <a16:colId xmlns:a16="http://schemas.microsoft.com/office/drawing/2014/main" val="21798393"/>
                    </a:ext>
                  </a:extLst>
                </a:gridCol>
              </a:tblGrid>
              <a:tr h="414807">
                <a:tc>
                  <a:txBody>
                    <a:bodyPr/>
                    <a:lstStyle/>
                    <a:p>
                      <a:pPr marL="0" marR="0" algn="l">
                        <a:lnSpc>
                          <a:spcPct val="107000"/>
                        </a:lnSpc>
                        <a:spcBef>
                          <a:spcPts val="0"/>
                        </a:spcBef>
                        <a:spcAft>
                          <a:spcPts val="0"/>
                        </a:spcAft>
                      </a:pPr>
                      <a:r>
                        <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Fall Risk Factor</a:t>
                      </a:r>
                    </a:p>
                  </a:txBody>
                  <a:tcPr marL="68580" marR="68580" marT="0" marB="0" anchor="ctr">
                    <a:solidFill>
                      <a:srgbClr val="97D9EC"/>
                    </a:solidFill>
                  </a:tcPr>
                </a:tc>
                <a:tc>
                  <a:txBody>
                    <a:bodyPr/>
                    <a:lstStyle/>
                    <a:p>
                      <a:pPr marL="0" marR="0" algn="l">
                        <a:lnSpc>
                          <a:spcPct val="107000"/>
                        </a:lnSpc>
                        <a:spcBef>
                          <a:spcPts val="0"/>
                        </a:spcBef>
                        <a:spcAft>
                          <a:spcPts val="0"/>
                        </a:spcAft>
                      </a:pPr>
                      <a:r>
                        <a:rPr lang="en-US" sz="2200" b="1" dirty="0">
                          <a:solidFill>
                            <a:schemeClr val="tx1"/>
                          </a:solidFill>
                          <a:effectLst/>
                          <a:latin typeface="Calibri" panose="020F0502020204030204" pitchFamily="34" charset="0"/>
                          <a:cs typeface="Calibri" panose="020F0502020204030204" pitchFamily="34" charset="0"/>
                        </a:rPr>
                        <a:t>Assessment</a:t>
                      </a:r>
                      <a:endPar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97D9EC"/>
                    </a:solidFill>
                  </a:tcPr>
                </a:tc>
                <a:tc>
                  <a:txBody>
                    <a:bodyPr/>
                    <a:lstStyle/>
                    <a:p>
                      <a:pPr marL="0" marR="0" algn="l">
                        <a:lnSpc>
                          <a:spcPct val="100000"/>
                        </a:lnSpc>
                        <a:spcBef>
                          <a:spcPts val="0"/>
                        </a:spcBef>
                        <a:spcAft>
                          <a:spcPts val="0"/>
                        </a:spcAft>
                      </a:pPr>
                      <a:r>
                        <a:rPr lang="en-US" sz="2200" b="1" dirty="0">
                          <a:solidFill>
                            <a:schemeClr val="tx1"/>
                          </a:solidFill>
                          <a:effectLst/>
                          <a:latin typeface="Calibri" panose="020F0502020204030204" pitchFamily="34" charset="0"/>
                          <a:cs typeface="Calibri" panose="020F0502020204030204" pitchFamily="34" charset="0"/>
                        </a:rPr>
                        <a:t>Intervention</a:t>
                      </a:r>
                      <a:endParaRPr lang="en-US" sz="2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97D9EC"/>
                    </a:solidFill>
                  </a:tcPr>
                </a:tc>
                <a:extLst>
                  <a:ext uri="{0D108BD9-81ED-4DB2-BD59-A6C34878D82A}">
                    <a16:rowId xmlns:a16="http://schemas.microsoft.com/office/drawing/2014/main" val="3866013005"/>
                  </a:ext>
                </a:extLst>
              </a:tr>
              <a:tr h="2277136">
                <a:tc>
                  <a:txBody>
                    <a:bodyPr/>
                    <a:lstStyle/>
                    <a:p>
                      <a:pPr rtl="0" fontAlgn="base"/>
                      <a:r>
                        <a:rPr lang="en-US" sz="2000" b="1" i="0" u="none" strike="noStrike" kern="1200" dirty="0">
                          <a:solidFill>
                            <a:srgbClr val="003C3C"/>
                          </a:solidFill>
                          <a:effectLst/>
                          <a:latin typeface="Calibri" panose="020F0502020204030204" pitchFamily="34" charset="0"/>
                          <a:ea typeface="+mn-ea"/>
                          <a:cs typeface="Calibri" panose="020F0502020204030204" pitchFamily="34" charset="0"/>
                        </a:rPr>
                        <a:t>Vitamin D</a:t>
                      </a:r>
                    </a:p>
                    <a:p>
                      <a:pPr rtl="0" fontAlgn="base"/>
                      <a:r>
                        <a:rPr lang="en-US" sz="2000" b="1" i="0" u="none" strike="noStrike" kern="1200" dirty="0">
                          <a:solidFill>
                            <a:srgbClr val="003C3C"/>
                          </a:solidFill>
                          <a:effectLst/>
                          <a:latin typeface="Calibri" panose="020F0502020204030204" pitchFamily="34" charset="0"/>
                          <a:ea typeface="+mn-ea"/>
                          <a:cs typeface="Calibri" panose="020F0502020204030204" pitchFamily="34" charset="0"/>
                        </a:rPr>
                        <a:t>deficiency</a:t>
                      </a:r>
                    </a:p>
                  </a:txBody>
                  <a:tcPr marR="68580" marT="0" marB="0" anchor="ctr">
                    <a:solidFill>
                      <a:schemeClr val="bg1">
                        <a:lumMod val="85000"/>
                      </a:schemeClr>
                    </a:solidFill>
                  </a:tcPr>
                </a:tc>
                <a:tc>
                  <a:txBody>
                    <a:bodyPr/>
                    <a:lstStyle/>
                    <a:p>
                      <a:pPr marL="0" marR="0" indent="0" algn="l">
                        <a:lnSpc>
                          <a:spcPct val="107000"/>
                        </a:lnSpc>
                        <a:spcBef>
                          <a:spcPts val="0"/>
                        </a:spcBef>
                        <a:spcAft>
                          <a:spcPts val="0"/>
                        </a:spcAft>
                        <a:buFont typeface="Arial" panose="020B0604020202020204" pitchFamily="34" charset="0"/>
                        <a:buNone/>
                      </a:pPr>
                      <a:r>
                        <a:rPr lang="en-US" sz="2000" b="0" i="0" u="none" strike="noStrike" kern="1200" dirty="0">
                          <a:solidFill>
                            <a:schemeClr val="dk1"/>
                          </a:solidFill>
                          <a:effectLst/>
                          <a:latin typeface="Calibri" panose="020F0502020204030204" pitchFamily="34" charset="0"/>
                          <a:ea typeface="+mn-ea"/>
                          <a:cs typeface="Calibri" panose="020F0502020204030204" pitchFamily="34" charset="0"/>
                        </a:rPr>
                        <a:t>Ask about patient’s dietary vitamin D intake, use of vitamin D supplements, and sun exposure</a:t>
                      </a:r>
                    </a:p>
                  </a:txBody>
                  <a:tcPr marR="68580" marT="0" marB="0" anchor="ctr">
                    <a:solidFill>
                      <a:schemeClr val="bg1">
                        <a:lumMod val="85000"/>
                      </a:schemeClr>
                    </a:solidFill>
                  </a:tcPr>
                </a:tc>
                <a:tc>
                  <a:txBody>
                    <a:bodyPr/>
                    <a:lstStyle/>
                    <a:p>
                      <a:pPr marL="0" marR="0" indent="0" algn="l">
                        <a:lnSpc>
                          <a:spcPct val="107000"/>
                        </a:lnSpc>
                        <a:spcBef>
                          <a:spcPts val="0"/>
                        </a:spcBef>
                        <a:spcAft>
                          <a:spcPts val="0"/>
                        </a:spcAft>
                        <a:buFont typeface="Arial" panose="020B0604020202020204" pitchFamily="34" charset="0"/>
                        <a:buNone/>
                      </a:pPr>
                      <a:r>
                        <a:rPr lang="en-US" sz="2000" b="0" i="0" u="none" strike="noStrike" kern="1200" dirty="0">
                          <a:solidFill>
                            <a:schemeClr val="dk1"/>
                          </a:solidFill>
                          <a:effectLst/>
                          <a:latin typeface="Calibri" panose="020F0502020204030204" pitchFamily="34" charset="0"/>
                          <a:ea typeface="+mn-ea"/>
                          <a:cs typeface="Calibri" panose="020F0502020204030204" pitchFamily="34" charset="0"/>
                        </a:rPr>
                        <a:t>Consider increasing dietary vitamin D or daily vitamin D supplements if the patient has a vitamin D deficiency</a:t>
                      </a:r>
                    </a:p>
                  </a:txBody>
                  <a:tcPr marR="68580" marT="0" marB="0" anchor="ctr">
                    <a:solidFill>
                      <a:schemeClr val="bg1">
                        <a:lumMod val="85000"/>
                      </a:schemeClr>
                    </a:solidFill>
                  </a:tcPr>
                </a:tc>
                <a:extLst>
                  <a:ext uri="{0D108BD9-81ED-4DB2-BD59-A6C34878D82A}">
                    <a16:rowId xmlns:a16="http://schemas.microsoft.com/office/drawing/2014/main" val="3270150166"/>
                  </a:ext>
                </a:extLst>
              </a:tr>
            </a:tbl>
          </a:graphicData>
        </a:graphic>
      </p:graphicFrame>
      <p:sp>
        <p:nvSpPr>
          <p:cNvPr id="7" name="Content Placeholder 6">
            <a:extLst>
              <a:ext uri="{FF2B5EF4-FFF2-40B4-BE49-F238E27FC236}">
                <a16:creationId xmlns:a16="http://schemas.microsoft.com/office/drawing/2014/main" id="{FCB8B786-5FCF-40B2-A2CE-BE7C80DE2732}"/>
              </a:ext>
            </a:extLst>
          </p:cNvPr>
          <p:cNvSpPr>
            <a:spLocks noGrp="1"/>
          </p:cNvSpPr>
          <p:nvPr>
            <p:ph sz="quarter" idx="11"/>
          </p:nvPr>
        </p:nvSpPr>
        <p:spPr/>
        <p:txBody>
          <a:bodyPr/>
          <a:lstStyle/>
          <a:p>
            <a:r>
              <a:rPr lang="en-US" b="1" dirty="0">
                <a:solidFill>
                  <a:schemeClr val="bg1"/>
                </a:solidFill>
                <a:latin typeface="Calibri" panose="020F0502020204030204" pitchFamily="34" charset="0"/>
                <a:cs typeface="Calibri" panose="020F0502020204030204" pitchFamily="34" charset="0"/>
              </a:rPr>
              <a:t>STEADI Resource</a:t>
            </a:r>
          </a:p>
        </p:txBody>
      </p:sp>
      <p:sp>
        <p:nvSpPr>
          <p:cNvPr id="8" name="Content Placeholder 7">
            <a:extLst>
              <a:ext uri="{FF2B5EF4-FFF2-40B4-BE49-F238E27FC236}">
                <a16:creationId xmlns:a16="http://schemas.microsoft.com/office/drawing/2014/main" id="{D9949FBC-8C99-476C-8847-61898C6D3BD4}"/>
              </a:ext>
            </a:extLst>
          </p:cNvPr>
          <p:cNvSpPr>
            <a:spLocks noGrp="1"/>
          </p:cNvSpPr>
          <p:nvPr>
            <p:ph sz="quarter" idx="12"/>
          </p:nvPr>
        </p:nvSpPr>
        <p:spPr>
          <a:xfrm>
            <a:off x="716779" y="5302732"/>
            <a:ext cx="8011205" cy="1156929"/>
          </a:xfrm>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Guide: </a:t>
            </a:r>
            <a:r>
              <a:rPr kumimoji="0" lang="en-US" sz="1800" b="0"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Coordinated Care Plan to Prevent Older Adult Falls </a:t>
            </a:r>
            <a:endParaRPr kumimoji="0" lang="en-US" sz="1800" b="0"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Educational materials: </a:t>
            </a:r>
            <a:r>
              <a:rPr kumimoji="0" lang="en-US" sz="1800" b="0"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Family Caregivers: Protect your Loved Ones from Falling, What You Can Do to Prevent Falls</a:t>
            </a:r>
            <a:endParaRPr kumimoji="0" lang="en-US" sz="1800" b="1"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endParaRPr>
          </a:p>
        </p:txBody>
      </p:sp>
      <p:sp>
        <p:nvSpPr>
          <p:cNvPr id="9" name="Content Placeholder 8">
            <a:extLst>
              <a:ext uri="{FF2B5EF4-FFF2-40B4-BE49-F238E27FC236}">
                <a16:creationId xmlns:a16="http://schemas.microsoft.com/office/drawing/2014/main" id="{57174554-0D74-46FA-ADFB-E74E040A9EB3}"/>
              </a:ext>
            </a:extLst>
          </p:cNvPr>
          <p:cNvSpPr>
            <a:spLocks noGrp="1"/>
          </p:cNvSpPr>
          <p:nvPr>
            <p:ph sz="quarter" idx="13"/>
          </p:nvPr>
        </p:nvSpPr>
        <p:spPr/>
        <p:txBody>
          <a:bodyPr/>
          <a:lstStyle/>
          <a:p>
            <a:pPr marL="0" indent="0">
              <a:buFont typeface="Arial"/>
              <a:buNone/>
            </a:pPr>
            <a:r>
              <a:rPr lang="en-US" sz="700" dirty="0">
                <a:solidFill>
                  <a:schemeClr val="bg2">
                    <a:lumMod val="50000"/>
                  </a:schemeClr>
                </a:solidFill>
              </a:rPr>
              <a:t>References: (20,22)</a:t>
            </a:r>
          </a:p>
        </p:txBody>
      </p:sp>
    </p:spTree>
    <p:extLst>
      <p:ext uri="{BB962C8B-B14F-4D97-AF65-F5344CB8AC3E}">
        <p14:creationId xmlns:p14="http://schemas.microsoft.com/office/powerpoint/2010/main" val="3934149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4D60C5-08E1-4971-95AF-873C77688F71}"/>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Components of STEADI: Examples       </a:t>
            </a:r>
            <a:endParaRPr lang="en-US" dirty="0"/>
          </a:p>
        </p:txBody>
      </p:sp>
      <p:graphicFrame>
        <p:nvGraphicFramePr>
          <p:cNvPr id="13" name="Table 13">
            <a:extLst>
              <a:ext uri="{FF2B5EF4-FFF2-40B4-BE49-F238E27FC236}">
                <a16:creationId xmlns:a16="http://schemas.microsoft.com/office/drawing/2014/main" id="{C4F16E09-6CA8-4392-8661-62128F7EF229}"/>
              </a:ext>
            </a:extLst>
          </p:cNvPr>
          <p:cNvGraphicFramePr>
            <a:graphicFrameLocks noGrp="1"/>
          </p:cNvGraphicFramePr>
          <p:nvPr>
            <p:ph sz="quarter" idx="10"/>
            <p:extLst>
              <p:ext uri="{D42A27DB-BD31-4B8C-83A1-F6EECF244321}">
                <p14:modId xmlns:p14="http://schemas.microsoft.com/office/powerpoint/2010/main" val="1466949223"/>
              </p:ext>
            </p:extLst>
          </p:nvPr>
        </p:nvGraphicFramePr>
        <p:xfrm>
          <a:off x="564378" y="1610783"/>
          <a:ext cx="8011206" cy="2691943"/>
        </p:xfrm>
        <a:graphic>
          <a:graphicData uri="http://schemas.openxmlformats.org/drawingml/2006/table">
            <a:tbl>
              <a:tblPr firstRow="1" bandRow="1">
                <a:tableStyleId>{5C22544A-7EE6-4342-B048-85BDC9FD1C3A}</a:tableStyleId>
              </a:tblPr>
              <a:tblGrid>
                <a:gridCol w="2076450">
                  <a:extLst>
                    <a:ext uri="{9D8B030D-6E8A-4147-A177-3AD203B41FA5}">
                      <a16:colId xmlns:a16="http://schemas.microsoft.com/office/drawing/2014/main" val="1021147476"/>
                    </a:ext>
                  </a:extLst>
                </a:gridCol>
                <a:gridCol w="3264354">
                  <a:extLst>
                    <a:ext uri="{9D8B030D-6E8A-4147-A177-3AD203B41FA5}">
                      <a16:colId xmlns:a16="http://schemas.microsoft.com/office/drawing/2014/main" val="3467284596"/>
                    </a:ext>
                  </a:extLst>
                </a:gridCol>
                <a:gridCol w="2670402">
                  <a:extLst>
                    <a:ext uri="{9D8B030D-6E8A-4147-A177-3AD203B41FA5}">
                      <a16:colId xmlns:a16="http://schemas.microsoft.com/office/drawing/2014/main" val="21798393"/>
                    </a:ext>
                  </a:extLst>
                </a:gridCol>
              </a:tblGrid>
              <a:tr h="414807">
                <a:tc>
                  <a:txBody>
                    <a:bodyPr/>
                    <a:lstStyle/>
                    <a:p>
                      <a:pPr marL="0" marR="0" algn="l">
                        <a:lnSpc>
                          <a:spcPct val="107000"/>
                        </a:lnSpc>
                        <a:spcBef>
                          <a:spcPts val="0"/>
                        </a:spcBef>
                        <a:spcAft>
                          <a:spcPts val="0"/>
                        </a:spcAft>
                      </a:pPr>
                      <a:r>
                        <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Fall Risk Factor</a:t>
                      </a:r>
                    </a:p>
                  </a:txBody>
                  <a:tcPr marL="68580" marR="68580" marT="0" marB="0" anchor="ctr">
                    <a:solidFill>
                      <a:srgbClr val="97D9EC"/>
                    </a:solidFill>
                  </a:tcPr>
                </a:tc>
                <a:tc>
                  <a:txBody>
                    <a:bodyPr/>
                    <a:lstStyle/>
                    <a:p>
                      <a:pPr marL="0" marR="0" algn="l">
                        <a:lnSpc>
                          <a:spcPct val="107000"/>
                        </a:lnSpc>
                        <a:spcBef>
                          <a:spcPts val="0"/>
                        </a:spcBef>
                        <a:spcAft>
                          <a:spcPts val="0"/>
                        </a:spcAft>
                      </a:pPr>
                      <a:r>
                        <a:rPr lang="en-US" sz="2200" b="1" dirty="0">
                          <a:solidFill>
                            <a:schemeClr val="tx1"/>
                          </a:solidFill>
                          <a:effectLst/>
                          <a:latin typeface="Calibri" panose="020F0502020204030204" pitchFamily="34" charset="0"/>
                          <a:cs typeface="Calibri" panose="020F0502020204030204" pitchFamily="34" charset="0"/>
                        </a:rPr>
                        <a:t>Assessment</a:t>
                      </a:r>
                      <a:endParaRPr lang="en-US"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97D9EC"/>
                    </a:solidFill>
                  </a:tcPr>
                </a:tc>
                <a:tc>
                  <a:txBody>
                    <a:bodyPr/>
                    <a:lstStyle/>
                    <a:p>
                      <a:pPr marL="0" marR="0" algn="l">
                        <a:lnSpc>
                          <a:spcPct val="100000"/>
                        </a:lnSpc>
                        <a:spcBef>
                          <a:spcPts val="0"/>
                        </a:spcBef>
                        <a:spcAft>
                          <a:spcPts val="0"/>
                        </a:spcAft>
                      </a:pPr>
                      <a:r>
                        <a:rPr lang="en-US" sz="2200" b="1" dirty="0">
                          <a:solidFill>
                            <a:schemeClr val="tx1"/>
                          </a:solidFill>
                          <a:effectLst/>
                          <a:latin typeface="Calibri" panose="020F0502020204030204" pitchFamily="34" charset="0"/>
                          <a:cs typeface="Calibri" panose="020F0502020204030204" pitchFamily="34" charset="0"/>
                        </a:rPr>
                        <a:t>Intervention</a:t>
                      </a:r>
                      <a:endParaRPr lang="en-US" sz="2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97D9EC"/>
                    </a:solidFill>
                  </a:tcPr>
                </a:tc>
                <a:extLst>
                  <a:ext uri="{0D108BD9-81ED-4DB2-BD59-A6C34878D82A}">
                    <a16:rowId xmlns:a16="http://schemas.microsoft.com/office/drawing/2014/main" val="3866013005"/>
                  </a:ext>
                </a:extLst>
              </a:tr>
              <a:tr h="2277136">
                <a:tc>
                  <a:txBody>
                    <a:bodyPr/>
                    <a:lstStyle/>
                    <a:p>
                      <a:pPr marL="0" marR="0" lvl="0" indent="0" algn="l" defTabSz="685800" rtl="0" eaLnBrk="1" fontAlgn="base" latinLnBrk="0" hangingPunct="1">
                        <a:lnSpc>
                          <a:spcPct val="100000"/>
                        </a:lnSpc>
                        <a:spcBef>
                          <a:spcPts val="0"/>
                        </a:spcBef>
                        <a:spcAft>
                          <a:spcPts val="0"/>
                        </a:spcAft>
                        <a:buClrTx/>
                        <a:buSzTx/>
                        <a:buFontTx/>
                        <a:buNone/>
                        <a:tabLst/>
                        <a:defRPr/>
                      </a:pPr>
                      <a:r>
                        <a:rPr lang="en-US" sz="2000" b="1" i="0" u="none" strike="noStrike" kern="1200" dirty="0">
                          <a:solidFill>
                            <a:srgbClr val="003C3C"/>
                          </a:solidFill>
                          <a:effectLst/>
                          <a:latin typeface="Calibri" panose="020F0502020204030204" pitchFamily="34" charset="0"/>
                          <a:ea typeface="+mn-ea"/>
                          <a:cs typeface="Calibri" panose="020F0502020204030204" pitchFamily="34" charset="0"/>
                        </a:rPr>
                        <a:t>Comorbidities</a:t>
                      </a:r>
                    </a:p>
                  </a:txBody>
                  <a:tcPr marR="68580" marT="0" marB="0" anchor="ctr">
                    <a:solidFill>
                      <a:schemeClr val="bg1">
                        <a:lumMod val="85000"/>
                      </a:schemeClr>
                    </a:solidFill>
                  </a:tcPr>
                </a:tc>
                <a:tc>
                  <a:txBody>
                    <a:bodyPr/>
                    <a:lstStyle/>
                    <a:p>
                      <a:pPr marL="0" marR="0" indent="0" algn="l">
                        <a:lnSpc>
                          <a:spcPct val="107000"/>
                        </a:lnSpc>
                        <a:spcBef>
                          <a:spcPts val="0"/>
                        </a:spcBef>
                        <a:spcAft>
                          <a:spcPts val="0"/>
                        </a:spcAft>
                        <a:buFont typeface="Arial" panose="020B0604020202020204" pitchFamily="34" charset="0"/>
                        <a:buNone/>
                      </a:pPr>
                      <a:r>
                        <a:rPr lang="en-US" sz="2000" b="0" i="0" u="none" strike="noStrike" kern="1200" dirty="0">
                          <a:solidFill>
                            <a:schemeClr val="dk1"/>
                          </a:solidFill>
                          <a:effectLst/>
                          <a:latin typeface="Calibri" panose="020F0502020204030204" pitchFamily="34" charset="0"/>
                          <a:ea typeface="+mn-ea"/>
                          <a:cs typeface="Calibri" panose="020F0502020204030204" pitchFamily="34" charset="0"/>
                        </a:rPr>
                        <a:t>Screen for comorbidities such as osteoporosis, depression, dementia, incontinence</a:t>
                      </a:r>
                    </a:p>
                  </a:txBody>
                  <a:tcPr marR="68580" marT="0" marB="0" anchor="ctr">
                    <a:solidFill>
                      <a:schemeClr val="bg1">
                        <a:lumMod val="85000"/>
                      </a:schemeClr>
                    </a:solidFill>
                  </a:tcPr>
                </a:tc>
                <a:tc>
                  <a:txBody>
                    <a:bodyPr/>
                    <a:lstStyle/>
                    <a:p>
                      <a:pPr marL="0" marR="0" indent="0" algn="l">
                        <a:lnSpc>
                          <a:spcPct val="107000"/>
                        </a:lnSpc>
                        <a:spcBef>
                          <a:spcPts val="0"/>
                        </a:spcBef>
                        <a:spcAft>
                          <a:spcPts val="0"/>
                        </a:spcAft>
                        <a:buFont typeface="Arial" panose="020B0604020202020204" pitchFamily="34" charset="0"/>
                        <a:buNone/>
                      </a:pPr>
                      <a:r>
                        <a:rPr lang="en-US" sz="2000" b="0" i="0" u="none" strike="noStrike" kern="1200" dirty="0">
                          <a:solidFill>
                            <a:schemeClr val="dk1"/>
                          </a:solidFill>
                          <a:effectLst/>
                          <a:latin typeface="Calibri" panose="020F0502020204030204" pitchFamily="34" charset="0"/>
                          <a:ea typeface="+mn-ea"/>
                          <a:cs typeface="Calibri" panose="020F0502020204030204" pitchFamily="34" charset="0"/>
                        </a:rPr>
                        <a:t>Optimize treatments of identified conditions</a:t>
                      </a:r>
                    </a:p>
                  </a:txBody>
                  <a:tcPr marR="68580" marT="0" marB="0" anchor="ctr">
                    <a:solidFill>
                      <a:schemeClr val="bg1">
                        <a:lumMod val="85000"/>
                      </a:schemeClr>
                    </a:solidFill>
                  </a:tcPr>
                </a:tc>
                <a:extLst>
                  <a:ext uri="{0D108BD9-81ED-4DB2-BD59-A6C34878D82A}">
                    <a16:rowId xmlns:a16="http://schemas.microsoft.com/office/drawing/2014/main" val="3270150166"/>
                  </a:ext>
                </a:extLst>
              </a:tr>
            </a:tbl>
          </a:graphicData>
        </a:graphic>
      </p:graphicFrame>
      <p:sp>
        <p:nvSpPr>
          <p:cNvPr id="7" name="Content Placeholder 6">
            <a:extLst>
              <a:ext uri="{FF2B5EF4-FFF2-40B4-BE49-F238E27FC236}">
                <a16:creationId xmlns:a16="http://schemas.microsoft.com/office/drawing/2014/main" id="{FCB8B786-5FCF-40B2-A2CE-BE7C80DE2732}"/>
              </a:ext>
            </a:extLst>
          </p:cNvPr>
          <p:cNvSpPr>
            <a:spLocks noGrp="1"/>
          </p:cNvSpPr>
          <p:nvPr>
            <p:ph sz="quarter" idx="11"/>
          </p:nvPr>
        </p:nvSpPr>
        <p:spPr/>
        <p:txBody>
          <a:bodyPr/>
          <a:lstStyle/>
          <a:p>
            <a:r>
              <a:rPr lang="en-US" b="1" dirty="0">
                <a:solidFill>
                  <a:schemeClr val="bg1"/>
                </a:solidFill>
                <a:latin typeface="Calibri" panose="020F0502020204030204" pitchFamily="34" charset="0"/>
                <a:cs typeface="Calibri" panose="020F0502020204030204" pitchFamily="34" charset="0"/>
              </a:rPr>
              <a:t>STEADI Resource</a:t>
            </a:r>
          </a:p>
        </p:txBody>
      </p:sp>
      <p:sp>
        <p:nvSpPr>
          <p:cNvPr id="8" name="Content Placeholder 7">
            <a:extLst>
              <a:ext uri="{FF2B5EF4-FFF2-40B4-BE49-F238E27FC236}">
                <a16:creationId xmlns:a16="http://schemas.microsoft.com/office/drawing/2014/main" id="{D9949FBC-8C99-476C-8847-61898C6D3BD4}"/>
              </a:ext>
            </a:extLst>
          </p:cNvPr>
          <p:cNvSpPr>
            <a:spLocks noGrp="1"/>
          </p:cNvSpPr>
          <p:nvPr>
            <p:ph sz="quarter" idx="12"/>
          </p:nvPr>
        </p:nvSpPr>
        <p:spPr>
          <a:xfrm>
            <a:off x="716779" y="5302732"/>
            <a:ext cx="8011205" cy="1156929"/>
          </a:xfrm>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Guide: </a:t>
            </a:r>
            <a:r>
              <a:rPr kumimoji="0" lang="en-US" sz="1800" b="0"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Coordinated Care Plan to Prevent Older Adult Falls </a:t>
            </a:r>
            <a:endParaRPr kumimoji="0" lang="en-US" sz="1800" b="0"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Educational materials: </a:t>
            </a:r>
            <a:r>
              <a:rPr kumimoji="0" lang="en-US" sz="1800" b="0"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Family Caregivers: Protect your Loved Ones from Falling, What You Can Do to Prevent Falls</a:t>
            </a:r>
            <a:endParaRPr kumimoji="0" lang="en-US" sz="1800" b="1"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endParaRPr>
          </a:p>
        </p:txBody>
      </p:sp>
      <p:sp>
        <p:nvSpPr>
          <p:cNvPr id="9" name="Content Placeholder 8">
            <a:extLst>
              <a:ext uri="{FF2B5EF4-FFF2-40B4-BE49-F238E27FC236}">
                <a16:creationId xmlns:a16="http://schemas.microsoft.com/office/drawing/2014/main" id="{57174554-0D74-46FA-ADFB-E74E040A9EB3}"/>
              </a:ext>
            </a:extLst>
          </p:cNvPr>
          <p:cNvSpPr>
            <a:spLocks noGrp="1"/>
          </p:cNvSpPr>
          <p:nvPr>
            <p:ph sz="quarter" idx="13"/>
          </p:nvPr>
        </p:nvSpPr>
        <p:spPr/>
        <p:txBody>
          <a:bodyPr/>
          <a:lstStyle/>
          <a:p>
            <a:pPr marL="0" indent="0">
              <a:buFont typeface="Arial"/>
              <a:buNone/>
            </a:pPr>
            <a:r>
              <a:rPr lang="en-US" sz="700" dirty="0">
                <a:solidFill>
                  <a:schemeClr val="bg2">
                    <a:lumMod val="50000"/>
                  </a:schemeClr>
                </a:solidFill>
              </a:rPr>
              <a:t>References: (20,22)</a:t>
            </a:r>
          </a:p>
        </p:txBody>
      </p:sp>
    </p:spTree>
    <p:extLst>
      <p:ext uri="{BB962C8B-B14F-4D97-AF65-F5344CB8AC3E}">
        <p14:creationId xmlns:p14="http://schemas.microsoft.com/office/powerpoint/2010/main" val="245729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8D82E-6EFB-498F-A5E2-C2A649D5412D}"/>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Follow-Up</a:t>
            </a:r>
            <a:endParaRPr lang="en-US" dirty="0"/>
          </a:p>
        </p:txBody>
      </p:sp>
      <p:sp>
        <p:nvSpPr>
          <p:cNvPr id="5" name="Content Placeholder 4">
            <a:extLst>
              <a:ext uri="{FF2B5EF4-FFF2-40B4-BE49-F238E27FC236}">
                <a16:creationId xmlns:a16="http://schemas.microsoft.com/office/drawing/2014/main" id="{03960B78-4135-4B66-B633-864C2925ACAD}"/>
              </a:ext>
            </a:extLst>
          </p:cNvPr>
          <p:cNvSpPr>
            <a:spLocks noGrp="1"/>
          </p:cNvSpPr>
          <p:nvPr>
            <p:ph sz="quarter" idx="10"/>
          </p:nvPr>
        </p:nvSpPr>
        <p:spPr>
          <a:xfrm>
            <a:off x="564379" y="1301471"/>
            <a:ext cx="7705448" cy="535465"/>
          </a:xfrm>
        </p:spPr>
        <p:txBody>
          <a:bodyPr/>
          <a:lstStyle/>
          <a:p>
            <a:pPr marL="0" indent="0">
              <a:buNone/>
            </a:pPr>
            <a:r>
              <a:rPr lang="en-US" sz="2200" dirty="0">
                <a:solidFill>
                  <a:srgbClr val="238385"/>
                </a:solidFill>
                <a:latin typeface="Calibri" panose="020F0502020204030204" pitchFamily="34" charset="0"/>
                <a:cs typeface="Calibri" panose="020F0502020204030204" pitchFamily="34" charset="0"/>
              </a:rPr>
              <a:t>Follow up with patients within 30–90 days</a:t>
            </a:r>
          </a:p>
        </p:txBody>
      </p:sp>
      <p:sp>
        <p:nvSpPr>
          <p:cNvPr id="9" name="Content Placeholder 8">
            <a:extLst>
              <a:ext uri="{FF2B5EF4-FFF2-40B4-BE49-F238E27FC236}">
                <a16:creationId xmlns:a16="http://schemas.microsoft.com/office/drawing/2014/main" id="{233CC672-120E-48E5-BF26-4CB7FE538C7F}"/>
              </a:ext>
            </a:extLst>
          </p:cNvPr>
          <p:cNvSpPr>
            <a:spLocks noGrp="1"/>
          </p:cNvSpPr>
          <p:nvPr>
            <p:ph sz="quarter" idx="14"/>
          </p:nvPr>
        </p:nvSpPr>
        <p:spPr>
          <a:xfrm>
            <a:off x="564379" y="1946851"/>
            <a:ext cx="7705448" cy="1658662"/>
          </a:xfrm>
        </p:spPr>
        <p:txBody>
          <a:bodyPr/>
          <a:lstStyle/>
          <a:p>
            <a:pPr>
              <a:spcBef>
                <a:spcPts val="1950"/>
              </a:spcBef>
              <a:buFont typeface="Arial" panose="020B0604020202020204" pitchFamily="34" charset="0"/>
              <a:buChar char="•"/>
            </a:pPr>
            <a:r>
              <a:rPr lang="en-US" sz="2200" dirty="0">
                <a:solidFill>
                  <a:schemeClr val="tx1"/>
                </a:solidFill>
                <a:latin typeface="Calibri" panose="020F0502020204030204" pitchFamily="34" charset="0"/>
                <a:cs typeface="Calibri" panose="020F0502020204030204" pitchFamily="34" charset="0"/>
              </a:rPr>
              <a:t>Review plan of care</a:t>
            </a:r>
          </a:p>
          <a:p>
            <a:pPr>
              <a:spcBef>
                <a:spcPts val="1950"/>
              </a:spcBef>
              <a:buFont typeface="Arial" panose="020B0604020202020204" pitchFamily="34" charset="0"/>
              <a:buChar char="•"/>
            </a:pPr>
            <a:r>
              <a:rPr lang="en-US" sz="2200" dirty="0">
                <a:solidFill>
                  <a:schemeClr val="tx1"/>
                </a:solidFill>
                <a:latin typeface="Calibri" panose="020F0502020204030204" pitchFamily="34" charset="0"/>
                <a:cs typeface="Calibri" panose="020F0502020204030204" pitchFamily="34" charset="0"/>
              </a:rPr>
              <a:t>Encourage adherence to recommendations</a:t>
            </a:r>
          </a:p>
          <a:p>
            <a:pPr>
              <a:spcBef>
                <a:spcPts val="1950"/>
              </a:spcBef>
              <a:buFont typeface="Arial" panose="020B0604020202020204" pitchFamily="34" charset="0"/>
              <a:buChar char="•"/>
            </a:pPr>
            <a:r>
              <a:rPr lang="en-US" sz="2200" dirty="0">
                <a:solidFill>
                  <a:schemeClr val="tx1"/>
                </a:solidFill>
                <a:latin typeface="Calibri" panose="020F0502020204030204" pitchFamily="34" charset="0"/>
                <a:cs typeface="Calibri" panose="020F0502020204030204" pitchFamily="34" charset="0"/>
              </a:rPr>
              <a:t>Discuss barriers to adherence</a:t>
            </a:r>
          </a:p>
        </p:txBody>
      </p:sp>
      <p:sp>
        <p:nvSpPr>
          <p:cNvPr id="6" name="Content Placeholder 5">
            <a:extLst>
              <a:ext uri="{FF2B5EF4-FFF2-40B4-BE49-F238E27FC236}">
                <a16:creationId xmlns:a16="http://schemas.microsoft.com/office/drawing/2014/main" id="{F14158F7-7C35-40B6-9E11-AFC752C01D7F}"/>
              </a:ext>
            </a:extLst>
          </p:cNvPr>
          <p:cNvSpPr>
            <a:spLocks noGrp="1"/>
          </p:cNvSpPr>
          <p:nvPr>
            <p:ph sz="quarter" idx="11"/>
          </p:nvPr>
        </p:nvSpPr>
        <p:spPr>
          <a:xfrm>
            <a:off x="564379" y="5047309"/>
            <a:ext cx="6008688" cy="368300"/>
          </a:xfrm>
        </p:spPr>
        <p:txBody>
          <a:bodyPr/>
          <a:lstStyle/>
          <a:p>
            <a:r>
              <a:rPr lang="en-US" b="1" dirty="0">
                <a:solidFill>
                  <a:schemeClr val="bg1"/>
                </a:solidFill>
                <a:latin typeface="Calibri" panose="020F0502020204030204" pitchFamily="34" charset="0"/>
                <a:cs typeface="Calibri" panose="020F0502020204030204" pitchFamily="34" charset="0"/>
              </a:rPr>
              <a:t>STEADI Resource</a:t>
            </a:r>
          </a:p>
        </p:txBody>
      </p:sp>
      <p:sp>
        <p:nvSpPr>
          <p:cNvPr id="7" name="Content Placeholder 6">
            <a:extLst>
              <a:ext uri="{FF2B5EF4-FFF2-40B4-BE49-F238E27FC236}">
                <a16:creationId xmlns:a16="http://schemas.microsoft.com/office/drawing/2014/main" id="{A95BB75C-4D28-4303-9D68-C20074514C4B}"/>
              </a:ext>
            </a:extLst>
          </p:cNvPr>
          <p:cNvSpPr>
            <a:spLocks noGrp="1"/>
          </p:cNvSpPr>
          <p:nvPr>
            <p:ph sz="quarter" idx="12"/>
          </p:nvPr>
        </p:nvSpPr>
        <p:spPr>
          <a:xfrm>
            <a:off x="688884" y="5556529"/>
            <a:ext cx="7886700" cy="605951"/>
          </a:xfrm>
        </p:spPr>
        <p:txBody>
          <a:bodyPr>
            <a:normAutofit lnSpcReduction="10000"/>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Fact sheet: </a:t>
            </a:r>
            <a:r>
              <a:rPr kumimoji="0" lang="en-US" sz="1800" b="0"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Talking with Patients about Fall Prevention</a:t>
            </a:r>
            <a:endParaRPr kumimoji="0" lang="en-US" sz="1800" b="0"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Educational materials: </a:t>
            </a:r>
            <a:r>
              <a:rPr kumimoji="0" lang="en-US" sz="1800" b="0"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Family Caregivers: Protect your Loved Ones from Falling</a:t>
            </a:r>
            <a:endParaRPr kumimoji="0" lang="en-US" sz="1800" b="1"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endParaRPr>
          </a:p>
        </p:txBody>
      </p:sp>
      <p:sp>
        <p:nvSpPr>
          <p:cNvPr id="8" name="Content Placeholder 7">
            <a:extLst>
              <a:ext uri="{FF2B5EF4-FFF2-40B4-BE49-F238E27FC236}">
                <a16:creationId xmlns:a16="http://schemas.microsoft.com/office/drawing/2014/main" id="{EEB0DC91-BF16-4FBD-97B4-F4FC158ED032}"/>
              </a:ext>
            </a:extLst>
          </p:cNvPr>
          <p:cNvSpPr>
            <a:spLocks noGrp="1"/>
          </p:cNvSpPr>
          <p:nvPr>
            <p:ph sz="quarter" idx="13"/>
          </p:nvPr>
        </p:nvSpPr>
        <p:spPr/>
        <p:txBody>
          <a:bodyPr/>
          <a:lstStyle/>
          <a:p>
            <a:pPr marL="0" indent="0">
              <a:buFont typeface="Arial"/>
              <a:buNone/>
            </a:pPr>
            <a:r>
              <a:rPr lang="en-US" sz="700" dirty="0">
                <a:solidFill>
                  <a:schemeClr val="bg2">
                    <a:lumMod val="50000"/>
                  </a:schemeClr>
                </a:solidFill>
              </a:rPr>
              <a:t>References: (20,22)</a:t>
            </a:r>
          </a:p>
        </p:txBody>
      </p:sp>
    </p:spTree>
    <p:extLst>
      <p:ext uri="{BB962C8B-B14F-4D97-AF65-F5344CB8AC3E}">
        <p14:creationId xmlns:p14="http://schemas.microsoft.com/office/powerpoint/2010/main" val="3806559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8CD5767-E5DD-4659-91D6-EBC86DA777F6}"/>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Tips to Implement Fall Assessment &amp; Intervention</a:t>
            </a:r>
            <a:endParaRPr lang="en-US" dirty="0"/>
          </a:p>
        </p:txBody>
      </p:sp>
      <p:sp>
        <p:nvSpPr>
          <p:cNvPr id="10" name="Content Placeholder 9">
            <a:extLst>
              <a:ext uri="{FF2B5EF4-FFF2-40B4-BE49-F238E27FC236}">
                <a16:creationId xmlns:a16="http://schemas.microsoft.com/office/drawing/2014/main" id="{D8E736A1-76F8-4472-BAA0-C67EB5188B43}"/>
              </a:ext>
            </a:extLst>
          </p:cNvPr>
          <p:cNvSpPr>
            <a:spLocks noGrp="1"/>
          </p:cNvSpPr>
          <p:nvPr>
            <p:ph sz="quarter" idx="10"/>
          </p:nvPr>
        </p:nvSpPr>
        <p:spPr>
          <a:xfrm>
            <a:off x="383127" y="1269215"/>
            <a:ext cx="6769100" cy="3419181"/>
          </a:xfrm>
        </p:spPr>
        <p:txBody>
          <a:bodyPr/>
          <a:lstStyle/>
          <a:p>
            <a:pPr>
              <a:spcBef>
                <a:spcPts val="1950"/>
              </a:spcBef>
              <a:buFont typeface="Arial" panose="020B0604020202020204" pitchFamily="34" charset="0"/>
              <a:buChar char="•"/>
            </a:pPr>
            <a:r>
              <a:rPr lang="en-US" sz="2100" dirty="0">
                <a:solidFill>
                  <a:schemeClr val="tx1"/>
                </a:solidFill>
                <a:latin typeface="Calibri" panose="020F0502020204030204" pitchFamily="34" charset="0"/>
                <a:cs typeface="Calibri" panose="020F0502020204030204" pitchFamily="34" charset="0"/>
              </a:rPr>
              <a:t>Divide tasks among clinic staff, including follow-up</a:t>
            </a:r>
          </a:p>
          <a:p>
            <a:pPr>
              <a:spcBef>
                <a:spcPts val="1950"/>
              </a:spcBef>
              <a:buFont typeface="Arial" panose="020B0604020202020204" pitchFamily="34" charset="0"/>
              <a:buChar char="•"/>
            </a:pPr>
            <a:r>
              <a:rPr lang="en-US" sz="2100" dirty="0">
                <a:solidFill>
                  <a:schemeClr val="tx1"/>
                </a:solidFill>
                <a:latin typeface="Calibri" panose="020F0502020204030204" pitchFamily="34" charset="0"/>
                <a:cs typeface="Calibri" panose="020F0502020204030204" pitchFamily="34" charset="0"/>
              </a:rPr>
              <a:t>Pilot the fall prevention program before expanding</a:t>
            </a:r>
          </a:p>
          <a:p>
            <a:pPr>
              <a:spcBef>
                <a:spcPts val="1950"/>
              </a:spcBef>
              <a:buFont typeface="Arial" panose="020B0604020202020204" pitchFamily="34" charset="0"/>
              <a:buChar char="•"/>
            </a:pPr>
            <a:r>
              <a:rPr lang="en-US" sz="2100" dirty="0">
                <a:solidFill>
                  <a:schemeClr val="tx1"/>
                </a:solidFill>
                <a:latin typeface="Calibri" panose="020F0502020204030204" pitchFamily="34" charset="0"/>
                <a:cs typeface="Calibri" panose="020F0502020204030204" pitchFamily="34" charset="0"/>
              </a:rPr>
              <a:t>Seek feedback from staff on progress and barriers</a:t>
            </a:r>
          </a:p>
          <a:p>
            <a:pPr>
              <a:spcBef>
                <a:spcPts val="1950"/>
              </a:spcBef>
              <a:buFont typeface="Arial" panose="020B0604020202020204" pitchFamily="34" charset="0"/>
              <a:buChar char="•"/>
            </a:pPr>
            <a:r>
              <a:rPr lang="en-US" sz="2100" dirty="0">
                <a:solidFill>
                  <a:schemeClr val="tx1"/>
                </a:solidFill>
                <a:latin typeface="Calibri" panose="020F0502020204030204" pitchFamily="34" charset="0"/>
                <a:cs typeface="Calibri" panose="020F0502020204030204" pitchFamily="34" charset="0"/>
              </a:rPr>
              <a:t>Provide refresher training at regular intervals</a:t>
            </a:r>
          </a:p>
          <a:p>
            <a:pPr>
              <a:spcBef>
                <a:spcPts val="1950"/>
              </a:spcBef>
              <a:buFont typeface="Arial" panose="020B0604020202020204" pitchFamily="34" charset="0"/>
              <a:buChar char="•"/>
            </a:pPr>
            <a:r>
              <a:rPr lang="en-US" sz="2100" dirty="0">
                <a:solidFill>
                  <a:schemeClr val="tx1"/>
                </a:solidFill>
                <a:latin typeface="Calibri" panose="020F0502020204030204" pitchFamily="34" charset="0"/>
                <a:cs typeface="Calibri" panose="020F0502020204030204" pitchFamily="34" charset="0"/>
              </a:rPr>
              <a:t>Engage patient and caregivers</a:t>
            </a:r>
          </a:p>
        </p:txBody>
      </p:sp>
      <p:sp>
        <p:nvSpPr>
          <p:cNvPr id="11" name="Content Placeholder 10">
            <a:extLst>
              <a:ext uri="{FF2B5EF4-FFF2-40B4-BE49-F238E27FC236}">
                <a16:creationId xmlns:a16="http://schemas.microsoft.com/office/drawing/2014/main" id="{797FFD66-3123-4C76-A6B4-5FD5698A4C4A}"/>
              </a:ext>
            </a:extLst>
          </p:cNvPr>
          <p:cNvSpPr>
            <a:spLocks noGrp="1"/>
          </p:cNvSpPr>
          <p:nvPr>
            <p:ph sz="quarter" idx="11"/>
          </p:nvPr>
        </p:nvSpPr>
        <p:spPr/>
        <p:txBody>
          <a:bodyPr/>
          <a:lstStyle/>
          <a:p>
            <a:r>
              <a:rPr lang="en-US" b="1" dirty="0">
                <a:solidFill>
                  <a:schemeClr val="bg1"/>
                </a:solidFill>
                <a:latin typeface="Calibri" panose="020F0502020204030204" pitchFamily="34" charset="0"/>
                <a:cs typeface="Calibri" panose="020F0502020204030204" pitchFamily="34" charset="0"/>
              </a:rPr>
              <a:t>STEADI Resource</a:t>
            </a:r>
          </a:p>
        </p:txBody>
      </p:sp>
      <p:sp>
        <p:nvSpPr>
          <p:cNvPr id="12" name="Content Placeholder 11">
            <a:extLst>
              <a:ext uri="{FF2B5EF4-FFF2-40B4-BE49-F238E27FC236}">
                <a16:creationId xmlns:a16="http://schemas.microsoft.com/office/drawing/2014/main" id="{4BAC77F2-3D69-42B5-8331-E126DE0995FE}"/>
              </a:ext>
            </a:extLst>
          </p:cNvPr>
          <p:cNvSpPr>
            <a:spLocks noGrp="1"/>
          </p:cNvSpPr>
          <p:nvPr>
            <p:ph sz="quarter" idx="12"/>
          </p:nvPr>
        </p:nvSpPr>
        <p:spPr>
          <a:xfrm>
            <a:off x="800100" y="5847170"/>
            <a:ext cx="7775484" cy="535465"/>
          </a:xfrm>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Wall chart: </a:t>
            </a:r>
            <a:r>
              <a:rPr kumimoji="0" lang="en-US" sz="1800" b="0"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Practice Fall Prevention Wall Chart</a:t>
            </a:r>
            <a:endParaRPr kumimoji="0" lang="en-US" sz="1800" b="1"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endParaRPr>
          </a:p>
        </p:txBody>
      </p:sp>
      <p:sp>
        <p:nvSpPr>
          <p:cNvPr id="13" name="Content Placeholder 12">
            <a:extLst>
              <a:ext uri="{FF2B5EF4-FFF2-40B4-BE49-F238E27FC236}">
                <a16:creationId xmlns:a16="http://schemas.microsoft.com/office/drawing/2014/main" id="{529C8C48-3E30-49CA-8402-D37B3B941149}"/>
              </a:ext>
            </a:extLst>
          </p:cNvPr>
          <p:cNvSpPr>
            <a:spLocks noGrp="1"/>
          </p:cNvSpPr>
          <p:nvPr>
            <p:ph sz="quarter" idx="13"/>
          </p:nvPr>
        </p:nvSpPr>
        <p:spPr/>
        <p:txBody>
          <a:bodyPr/>
          <a:lstStyle/>
          <a:p>
            <a:pPr marL="0" indent="0">
              <a:buFont typeface="Arial"/>
              <a:buNone/>
            </a:pPr>
            <a:r>
              <a:rPr lang="en-US" sz="700" dirty="0">
                <a:solidFill>
                  <a:schemeClr val="bg2">
                    <a:lumMod val="50000"/>
                  </a:schemeClr>
                </a:solidFill>
              </a:rPr>
              <a:t>Reference: (22)</a:t>
            </a:r>
          </a:p>
        </p:txBody>
      </p:sp>
    </p:spTree>
    <p:extLst>
      <p:ext uri="{BB962C8B-B14F-4D97-AF65-F5344CB8AC3E}">
        <p14:creationId xmlns:p14="http://schemas.microsoft.com/office/powerpoint/2010/main" val="2441441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18B4E9-D0F1-4926-A98D-4015D077BBC5}"/>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Our Fall Prevention Program</a:t>
            </a:r>
            <a:endParaRPr lang="en-US" dirty="0"/>
          </a:p>
        </p:txBody>
      </p:sp>
      <p:sp>
        <p:nvSpPr>
          <p:cNvPr id="13" name="Content Placeholder 12">
            <a:extLst>
              <a:ext uri="{FF2B5EF4-FFF2-40B4-BE49-F238E27FC236}">
                <a16:creationId xmlns:a16="http://schemas.microsoft.com/office/drawing/2014/main" id="{1359D1B7-CBDC-4204-9DA8-C454033CF282}"/>
              </a:ext>
            </a:extLst>
          </p:cNvPr>
          <p:cNvSpPr>
            <a:spLocks noGrp="1"/>
          </p:cNvSpPr>
          <p:nvPr>
            <p:ph sz="quarter" idx="10"/>
          </p:nvPr>
        </p:nvSpPr>
        <p:spPr>
          <a:xfrm>
            <a:off x="428043" y="1174934"/>
            <a:ext cx="6944307" cy="3761671"/>
          </a:xfrm>
        </p:spPr>
        <p:txBody>
          <a:bodyPr/>
          <a:lstStyle/>
          <a:p>
            <a:pPr>
              <a:spcBef>
                <a:spcPts val="1200"/>
              </a:spcBef>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Which fall risk factors will we focus on?</a:t>
            </a:r>
          </a:p>
          <a:p>
            <a:pPr>
              <a:spcBef>
                <a:spcPts val="1200"/>
              </a:spcBef>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How will our clinic workflow adapt STEADI’s screen, assess, and  intervene steps?</a:t>
            </a:r>
          </a:p>
          <a:p>
            <a:pPr>
              <a:spcBef>
                <a:spcPts val="1200"/>
              </a:spcBef>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How will the electronic health record incorporate fall prevention?</a:t>
            </a:r>
          </a:p>
          <a:p>
            <a:pPr>
              <a:spcBef>
                <a:spcPts val="1200"/>
              </a:spcBef>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How will the practice bill for fall prevention?</a:t>
            </a:r>
          </a:p>
          <a:p>
            <a:pPr>
              <a:spcBef>
                <a:spcPts val="1200"/>
              </a:spcBef>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How will the practice monitor and evaluate the program?</a:t>
            </a:r>
          </a:p>
          <a:p>
            <a:pPr>
              <a:spcBef>
                <a:spcPts val="1200"/>
              </a:spcBef>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Describe how members of the practice can play a role in fall prevention.</a:t>
            </a:r>
          </a:p>
        </p:txBody>
      </p:sp>
      <p:sp>
        <p:nvSpPr>
          <p:cNvPr id="15" name="Content Placeholder 14">
            <a:extLst>
              <a:ext uri="{FF2B5EF4-FFF2-40B4-BE49-F238E27FC236}">
                <a16:creationId xmlns:a16="http://schemas.microsoft.com/office/drawing/2014/main" id="{B75657FC-BF40-40C6-B2C2-B0E28303F0A8}"/>
              </a:ext>
            </a:extLst>
          </p:cNvPr>
          <p:cNvSpPr>
            <a:spLocks noGrp="1"/>
          </p:cNvSpPr>
          <p:nvPr>
            <p:ph sz="quarter" idx="11"/>
          </p:nvPr>
        </p:nvSpPr>
        <p:spPr/>
        <p:txBody>
          <a:bodyPr/>
          <a:lstStyle/>
          <a:p>
            <a:r>
              <a:rPr lang="en-US" b="1" dirty="0">
                <a:solidFill>
                  <a:schemeClr val="bg1"/>
                </a:solidFill>
                <a:latin typeface="Calibri" panose="020F0502020204030204" pitchFamily="34" charset="0"/>
                <a:cs typeface="Calibri" panose="020F0502020204030204" pitchFamily="34" charset="0"/>
              </a:rPr>
              <a:t>STEADI Resource</a:t>
            </a:r>
          </a:p>
        </p:txBody>
      </p:sp>
      <p:sp>
        <p:nvSpPr>
          <p:cNvPr id="16" name="Content Placeholder 15">
            <a:extLst>
              <a:ext uri="{FF2B5EF4-FFF2-40B4-BE49-F238E27FC236}">
                <a16:creationId xmlns:a16="http://schemas.microsoft.com/office/drawing/2014/main" id="{CBB6417E-F9EF-4B3F-BC03-0E3EEC61AEC4}"/>
              </a:ext>
            </a:extLst>
          </p:cNvPr>
          <p:cNvSpPr>
            <a:spLocks noGrp="1"/>
          </p:cNvSpPr>
          <p:nvPr>
            <p:ph sz="quarter" idx="12"/>
          </p:nvPr>
        </p:nvSpPr>
        <p:spPr>
          <a:xfrm>
            <a:off x="787400" y="5307299"/>
            <a:ext cx="7775484" cy="605951"/>
          </a:xfrm>
        </p:spPr>
        <p:txBody>
          <a:bodyPr>
            <a:normAutofit lnSpcReduction="10000"/>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Guides: </a:t>
            </a:r>
            <a:r>
              <a:rPr kumimoji="0" lang="en-US" sz="1800" b="0"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Coordinated Care Plan to Prevent Older Adult Falls, STEADI:</a:t>
            </a:r>
            <a:r>
              <a:rPr kumimoji="0" lang="en-US" sz="1800" b="1" i="0"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 </a:t>
            </a:r>
            <a:r>
              <a:rPr kumimoji="0" lang="en-US" sz="1800" b="0"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Evaluation Guide for Older Adult Clinical Fall Prevention Programs</a:t>
            </a:r>
            <a:endParaRPr lang="en-US" dirty="0"/>
          </a:p>
        </p:txBody>
      </p:sp>
      <p:sp>
        <p:nvSpPr>
          <p:cNvPr id="17" name="Content Placeholder 16">
            <a:extLst>
              <a:ext uri="{FF2B5EF4-FFF2-40B4-BE49-F238E27FC236}">
                <a16:creationId xmlns:a16="http://schemas.microsoft.com/office/drawing/2014/main" id="{C8313B53-D3A8-4104-8F13-A3B6151B60BC}"/>
              </a:ext>
            </a:extLst>
          </p:cNvPr>
          <p:cNvSpPr>
            <a:spLocks noGrp="1"/>
          </p:cNvSpPr>
          <p:nvPr>
            <p:ph sz="quarter" idx="13"/>
          </p:nvPr>
        </p:nvSpPr>
        <p:spPr/>
        <p:txBody>
          <a:bodyPr/>
          <a:lstStyle/>
          <a:p>
            <a:pPr marL="0" indent="0">
              <a:buFont typeface="Arial"/>
              <a:buNone/>
            </a:pPr>
            <a:r>
              <a:rPr lang="en-US" sz="700" dirty="0">
                <a:solidFill>
                  <a:schemeClr val="bg2">
                    <a:lumMod val="50000"/>
                  </a:schemeClr>
                </a:solidFill>
              </a:rPr>
              <a:t>References: (22,30)</a:t>
            </a:r>
          </a:p>
        </p:txBody>
      </p:sp>
    </p:spTree>
    <p:extLst>
      <p:ext uri="{BB962C8B-B14F-4D97-AF65-F5344CB8AC3E}">
        <p14:creationId xmlns:p14="http://schemas.microsoft.com/office/powerpoint/2010/main" val="1687814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EC80-D46A-4985-9425-92C737697EC7}"/>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Team and Roles</a:t>
            </a:r>
            <a:endParaRPr lang="en-US" dirty="0"/>
          </a:p>
        </p:txBody>
      </p:sp>
      <p:sp>
        <p:nvSpPr>
          <p:cNvPr id="4" name="Content Placeholder 3">
            <a:extLst>
              <a:ext uri="{FF2B5EF4-FFF2-40B4-BE49-F238E27FC236}">
                <a16:creationId xmlns:a16="http://schemas.microsoft.com/office/drawing/2014/main" id="{FE7DD65D-FB72-4F16-A8A8-EFFD8967CFC2}"/>
              </a:ext>
            </a:extLst>
          </p:cNvPr>
          <p:cNvSpPr>
            <a:spLocks noGrp="1"/>
          </p:cNvSpPr>
          <p:nvPr>
            <p:ph sz="quarter" idx="10"/>
          </p:nvPr>
        </p:nvSpPr>
        <p:spPr>
          <a:xfrm>
            <a:off x="383127" y="1165197"/>
            <a:ext cx="7688262" cy="487363"/>
          </a:xfrm>
        </p:spPr>
        <p:txBody>
          <a:bodyPr>
            <a:noAutofit/>
          </a:bodyPr>
          <a:lstStyle/>
          <a:p>
            <a:pPr marL="0" indent="0">
              <a:buNone/>
            </a:pPr>
            <a:r>
              <a:rPr lang="en-US" sz="2200" dirty="0">
                <a:solidFill>
                  <a:srgbClr val="238385"/>
                </a:solidFill>
                <a:latin typeface="Calibri" panose="020F0502020204030204" pitchFamily="34" charset="0"/>
                <a:cs typeface="Calibri" panose="020F0502020204030204" pitchFamily="34" charset="0"/>
              </a:rPr>
              <a:t>Every member can play an important role in fall prevention</a:t>
            </a:r>
          </a:p>
        </p:txBody>
      </p:sp>
      <p:sp>
        <p:nvSpPr>
          <p:cNvPr id="6" name="Content Placeholder 5">
            <a:extLst>
              <a:ext uri="{FF2B5EF4-FFF2-40B4-BE49-F238E27FC236}">
                <a16:creationId xmlns:a16="http://schemas.microsoft.com/office/drawing/2014/main" id="{BD10F5AB-F1B7-4FF5-90AA-F965ADB68294}"/>
              </a:ext>
            </a:extLst>
          </p:cNvPr>
          <p:cNvSpPr>
            <a:spLocks noGrp="1"/>
          </p:cNvSpPr>
          <p:nvPr>
            <p:ph sz="quarter" idx="11"/>
          </p:nvPr>
        </p:nvSpPr>
        <p:spPr>
          <a:xfrm>
            <a:off x="382588" y="1579835"/>
            <a:ext cx="8369300" cy="624929"/>
          </a:xfrm>
        </p:spPr>
        <p:txBody>
          <a:bodyPr>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Our team will include</a:t>
            </a:r>
          </a:p>
        </p:txBody>
      </p:sp>
      <p:sp>
        <p:nvSpPr>
          <p:cNvPr id="7" name="Content Placeholder 6">
            <a:extLst>
              <a:ext uri="{FF2B5EF4-FFF2-40B4-BE49-F238E27FC236}">
                <a16:creationId xmlns:a16="http://schemas.microsoft.com/office/drawing/2014/main" id="{D877688F-141A-4670-8B86-8BF52DB9E678}"/>
              </a:ext>
            </a:extLst>
          </p:cNvPr>
          <p:cNvSpPr>
            <a:spLocks noGrp="1"/>
          </p:cNvSpPr>
          <p:nvPr>
            <p:ph sz="quarter" idx="12"/>
          </p:nvPr>
        </p:nvSpPr>
        <p:spPr>
          <a:xfrm>
            <a:off x="383127" y="2207393"/>
            <a:ext cx="8369300" cy="3315015"/>
          </a:xfrm>
        </p:spPr>
        <p:txBody>
          <a:bodyPr>
            <a:noAutofit/>
          </a:bodyPr>
          <a:lstStyle/>
          <a:p>
            <a:pPr marL="628650" lvl="1" indent="-285750">
              <a:lnSpc>
                <a:spcPct val="100000"/>
              </a:lnSpc>
              <a:spcBef>
                <a:spcPts val="975"/>
              </a:spcBef>
              <a:buFont typeface="Courier New" panose="02070309020205020404" pitchFamily="49" charset="0"/>
              <a:buChar char="o"/>
            </a:pPr>
            <a:r>
              <a:rPr lang="en-US" sz="2200" dirty="0">
                <a:latin typeface="Calibri" panose="020F0502020204030204" pitchFamily="34" charset="0"/>
                <a:cs typeface="Calibri" panose="020F0502020204030204" pitchFamily="34" charset="0"/>
              </a:rPr>
              <a:t>Front office staff</a:t>
            </a:r>
            <a:endParaRPr lang="en-US" sz="2200" b="1" dirty="0">
              <a:solidFill>
                <a:srgbClr val="238385"/>
              </a:solidFill>
              <a:latin typeface="Calibri" panose="020F0502020204030204" pitchFamily="34" charset="0"/>
              <a:cs typeface="Calibri" panose="020F0502020204030204" pitchFamily="34" charset="0"/>
            </a:endParaRPr>
          </a:p>
          <a:p>
            <a:pPr marL="628650" lvl="1" indent="-285750">
              <a:lnSpc>
                <a:spcPct val="100000"/>
              </a:lnSpc>
              <a:spcBef>
                <a:spcPts val="975"/>
              </a:spcBef>
              <a:buFont typeface="Courier New" panose="02070309020205020404" pitchFamily="49" charset="0"/>
              <a:buChar char="o"/>
            </a:pPr>
            <a:r>
              <a:rPr lang="en-US" sz="2200" dirty="0">
                <a:latin typeface="Calibri" panose="020F0502020204030204" pitchFamily="34" charset="0"/>
                <a:cs typeface="Calibri" panose="020F0502020204030204" pitchFamily="34" charset="0"/>
              </a:rPr>
              <a:t>Office manager</a:t>
            </a:r>
          </a:p>
          <a:p>
            <a:pPr marL="628650" lvl="1" indent="-285750">
              <a:lnSpc>
                <a:spcPct val="100000"/>
              </a:lnSpc>
              <a:spcBef>
                <a:spcPts val="975"/>
              </a:spcBef>
              <a:buFont typeface="Courier New" panose="02070309020205020404" pitchFamily="49" charset="0"/>
              <a:buChar char="o"/>
            </a:pPr>
            <a:r>
              <a:rPr lang="en-US" sz="2200" dirty="0">
                <a:latin typeface="Calibri" panose="020F0502020204030204" pitchFamily="34" charset="0"/>
                <a:cs typeface="Calibri" panose="020F0502020204030204" pitchFamily="34" charset="0"/>
              </a:rPr>
              <a:t>Medical assistants</a:t>
            </a:r>
          </a:p>
          <a:p>
            <a:pPr marL="628650" lvl="1" indent="-285750">
              <a:lnSpc>
                <a:spcPct val="100000"/>
              </a:lnSpc>
              <a:spcBef>
                <a:spcPts val="975"/>
              </a:spcBef>
              <a:buFont typeface="Courier New" panose="02070309020205020404" pitchFamily="49" charset="0"/>
              <a:buChar char="o"/>
            </a:pPr>
            <a:r>
              <a:rPr lang="en-US" sz="2200" dirty="0">
                <a:latin typeface="Calibri" panose="020F0502020204030204" pitchFamily="34" charset="0"/>
                <a:cs typeface="Calibri" panose="020F0502020204030204" pitchFamily="34" charset="0"/>
              </a:rPr>
              <a:t>Care coordinator</a:t>
            </a:r>
          </a:p>
          <a:p>
            <a:pPr marL="628650" lvl="1" indent="-285750">
              <a:lnSpc>
                <a:spcPct val="100000"/>
              </a:lnSpc>
              <a:spcBef>
                <a:spcPts val="975"/>
              </a:spcBef>
              <a:buFont typeface="Courier New" panose="02070309020205020404" pitchFamily="49" charset="0"/>
              <a:buChar char="o"/>
            </a:pPr>
            <a:r>
              <a:rPr lang="en-US" sz="2200" dirty="0">
                <a:latin typeface="Calibri" panose="020F0502020204030204" pitchFamily="34" charset="0"/>
                <a:cs typeface="Calibri" panose="020F0502020204030204" pitchFamily="34" charset="0"/>
              </a:rPr>
              <a:t>Nurses</a:t>
            </a:r>
          </a:p>
          <a:p>
            <a:pPr marL="628650" lvl="1" indent="-285750">
              <a:lnSpc>
                <a:spcPct val="100000"/>
              </a:lnSpc>
              <a:spcBef>
                <a:spcPts val="975"/>
              </a:spcBef>
              <a:buFont typeface="Courier New" panose="02070309020205020404" pitchFamily="49" charset="0"/>
              <a:buChar char="o"/>
            </a:pPr>
            <a:r>
              <a:rPr lang="en-US" sz="2200" dirty="0">
                <a:latin typeface="Calibri" panose="020F0502020204030204" pitchFamily="34" charset="0"/>
                <a:cs typeface="Calibri" panose="020F0502020204030204" pitchFamily="34" charset="0"/>
              </a:rPr>
              <a:t>Physician, physician assistants, or nurse practitioners</a:t>
            </a:r>
          </a:p>
          <a:p>
            <a:pPr marL="628650" lvl="1" indent="-285750">
              <a:lnSpc>
                <a:spcPct val="100000"/>
              </a:lnSpc>
              <a:spcBef>
                <a:spcPts val="975"/>
              </a:spcBef>
              <a:buFont typeface="Courier New" panose="02070309020205020404" pitchFamily="49" charset="0"/>
              <a:buChar char="o"/>
            </a:pPr>
            <a:r>
              <a:rPr lang="en-US" sz="2200" dirty="0">
                <a:latin typeface="Calibri" panose="020F0502020204030204" pitchFamily="34" charset="0"/>
                <a:cs typeface="Calibri" panose="020F0502020204030204" pitchFamily="34" charset="0"/>
              </a:rPr>
              <a:t>Pharmacists</a:t>
            </a:r>
          </a:p>
          <a:p>
            <a:pPr marL="628650" lvl="1" indent="-285750">
              <a:lnSpc>
                <a:spcPct val="100000"/>
              </a:lnSpc>
              <a:spcBef>
                <a:spcPts val="975"/>
              </a:spcBef>
              <a:buFont typeface="Courier New" panose="02070309020205020404" pitchFamily="49" charset="0"/>
              <a:buChar char="o"/>
            </a:pPr>
            <a:r>
              <a:rPr lang="en-US" sz="2200" dirty="0">
                <a:latin typeface="Calibri" panose="020F0502020204030204" pitchFamily="34" charset="0"/>
                <a:cs typeface="Calibri" panose="020F0502020204030204" pitchFamily="34" charset="0"/>
              </a:rPr>
              <a:t>Physical therapists</a:t>
            </a:r>
          </a:p>
          <a:p>
            <a:pPr marL="628650" lvl="1" indent="-285750">
              <a:lnSpc>
                <a:spcPct val="100000"/>
              </a:lnSpc>
              <a:spcBef>
                <a:spcPts val="975"/>
              </a:spcBef>
              <a:buFont typeface="Courier New" panose="02070309020205020404" pitchFamily="49" charset="0"/>
              <a:buChar char="o"/>
            </a:pPr>
            <a:r>
              <a:rPr lang="en-US" sz="2200" dirty="0">
                <a:latin typeface="Calibri" panose="020F0502020204030204" pitchFamily="34" charset="0"/>
                <a:cs typeface="Calibri" panose="020F0502020204030204" pitchFamily="34" charset="0"/>
              </a:rPr>
              <a:t>Occupational therapists</a:t>
            </a:r>
            <a:endParaRPr lang="en-US" sz="2200" dirty="0"/>
          </a:p>
        </p:txBody>
      </p:sp>
    </p:spTree>
    <p:extLst>
      <p:ext uri="{BB962C8B-B14F-4D97-AF65-F5344CB8AC3E}">
        <p14:creationId xmlns:p14="http://schemas.microsoft.com/office/powerpoint/2010/main" val="3159245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84C318-ED45-4208-923E-B6C9AFFC5CCD}"/>
              </a:ext>
            </a:extLst>
          </p:cNvPr>
          <p:cNvSpPr>
            <a:spLocks noGrp="1"/>
          </p:cNvSpPr>
          <p:nvPr>
            <p:ph type="title"/>
          </p:nvPr>
        </p:nvSpPr>
        <p:spPr/>
        <p:txBody>
          <a:bodyPr/>
          <a:lstStyle/>
          <a:p>
            <a:pPr marL="0" marR="0" lvl="0" indent="0" defTabSz="914400" rtl="0" eaLnBrk="1" fontAlgn="auto" latinLnBrk="0" hangingPunct="1">
              <a:lnSpc>
                <a:spcPct val="100000"/>
              </a:lnSpc>
              <a:spcBef>
                <a:spcPts val="0"/>
              </a:spcBef>
              <a:spcAft>
                <a:spcPts val="0"/>
              </a:spcAft>
              <a:tabLst/>
              <a:defRPr/>
            </a:pPr>
            <a:r>
              <a:rPr kumimoji="0" lang="en-US" sz="240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Your Thoughts and Experiences with Falls</a:t>
            </a:r>
            <a:endParaRPr lang="en-US" dirty="0"/>
          </a:p>
        </p:txBody>
      </p:sp>
      <p:sp>
        <p:nvSpPr>
          <p:cNvPr id="8" name="Content Placeholder 7">
            <a:extLst>
              <a:ext uri="{FF2B5EF4-FFF2-40B4-BE49-F238E27FC236}">
                <a16:creationId xmlns:a16="http://schemas.microsoft.com/office/drawing/2014/main" id="{C6EEE45B-A9CA-4B08-85D3-DB3F824CD523}"/>
              </a:ext>
            </a:extLst>
          </p:cNvPr>
          <p:cNvSpPr>
            <a:spLocks noGrp="1"/>
          </p:cNvSpPr>
          <p:nvPr>
            <p:ph sz="quarter" idx="10"/>
          </p:nvPr>
        </p:nvSpPr>
        <p:spPr/>
        <p:txBody>
          <a:bodyPr/>
          <a:lstStyle/>
          <a:p>
            <a:pPr marL="0" marR="0" lvl="0" indent="0" algn="l" defTabSz="914400" rtl="0" eaLnBrk="1" fontAlgn="base" latinLnBrk="0" hangingPunct="1">
              <a:lnSpc>
                <a:spcPct val="200000"/>
              </a:lnSpc>
              <a:spcBef>
                <a:spcPts val="0"/>
              </a:spcBef>
              <a:spcAft>
                <a:spcPts val="0"/>
              </a:spcAft>
              <a:buClrTx/>
              <a:buSzTx/>
              <a:buFont typeface="Arial"/>
              <a:buNone/>
              <a:tabLst/>
              <a:defRPr/>
            </a:pPr>
            <a:r>
              <a:rPr kumimoji="0" lang="en-US" sz="2200" i="0" u="none" strike="noStrike" kern="1200" cap="none" spc="0" normalizeH="0" baseline="0" noProof="0" dirty="0">
                <a:ln>
                  <a:noFill/>
                </a:ln>
                <a:solidFill>
                  <a:srgbClr val="238385"/>
                </a:solidFill>
                <a:effectLst/>
                <a:uLnTx/>
                <a:uFillTx/>
                <a:latin typeface="Calibri" panose="020F0502020204030204" pitchFamily="34" charset="0"/>
                <a:ea typeface="+mn-ea"/>
                <a:cs typeface="Calibri" panose="020F0502020204030204" pitchFamily="34" charset="0"/>
              </a:rPr>
              <a:t>How have falls among older adults (age 65+) affected you?</a:t>
            </a:r>
          </a:p>
        </p:txBody>
      </p:sp>
      <p:sp>
        <p:nvSpPr>
          <p:cNvPr id="9" name="Content Placeholder 8">
            <a:extLst>
              <a:ext uri="{FF2B5EF4-FFF2-40B4-BE49-F238E27FC236}">
                <a16:creationId xmlns:a16="http://schemas.microsoft.com/office/drawing/2014/main" id="{A333F379-D25A-45D6-AEAD-2ADF544C4441}"/>
              </a:ext>
            </a:extLst>
          </p:cNvPr>
          <p:cNvSpPr>
            <a:spLocks noGrp="1"/>
          </p:cNvSpPr>
          <p:nvPr>
            <p:ph sz="quarter" idx="11"/>
          </p:nvPr>
        </p:nvSpPr>
        <p:spPr/>
        <p:txBody>
          <a:bodyPr/>
          <a:lstStyle/>
          <a:p>
            <a:pPr>
              <a:spcBef>
                <a:spcPts val="1950"/>
              </a:spcBef>
              <a:buFont typeface="Arial" panose="020B0604020202020204" pitchFamily="34" charset="0"/>
              <a:buChar char="•"/>
            </a:pPr>
            <a:r>
              <a:rPr lang="en-US" sz="2200" dirty="0">
                <a:latin typeface="Calibri" panose="020F0502020204030204" pitchFamily="34" charset="0"/>
                <a:cs typeface="Calibri" panose="020F0502020204030204" pitchFamily="34" charset="0"/>
              </a:rPr>
              <a:t>Have you or someone you know fallen?</a:t>
            </a:r>
          </a:p>
          <a:p>
            <a:pPr>
              <a:spcBef>
                <a:spcPts val="1950"/>
              </a:spcBef>
              <a:buFont typeface="Arial" panose="020B0604020202020204" pitchFamily="34" charset="0"/>
              <a:buChar char="•"/>
            </a:pPr>
            <a:r>
              <a:rPr lang="en-US" sz="2200" dirty="0">
                <a:latin typeface="Calibri" panose="020F0502020204030204" pitchFamily="34" charset="0"/>
                <a:cs typeface="Calibri" panose="020F0502020204030204" pitchFamily="34" charset="0"/>
              </a:rPr>
              <a:t>What kind of life-changing events occurred because of the fall? </a:t>
            </a:r>
          </a:p>
          <a:p>
            <a:pPr>
              <a:spcBef>
                <a:spcPts val="1950"/>
              </a:spcBef>
              <a:buFont typeface="Arial" panose="020B0604020202020204" pitchFamily="34" charset="0"/>
              <a:buChar char="•"/>
            </a:pPr>
            <a:r>
              <a:rPr lang="en-US" sz="2200" dirty="0">
                <a:latin typeface="Calibri" panose="020F0502020204030204" pitchFamily="34" charset="0"/>
                <a:cs typeface="Calibri" panose="020F0502020204030204" pitchFamily="34" charset="0"/>
              </a:rPr>
              <a:t>How could the fall have been prevented?</a:t>
            </a:r>
          </a:p>
        </p:txBody>
      </p:sp>
    </p:spTree>
    <p:extLst>
      <p:ext uri="{BB962C8B-B14F-4D97-AF65-F5344CB8AC3E}">
        <p14:creationId xmlns:p14="http://schemas.microsoft.com/office/powerpoint/2010/main" val="2376597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CFBE1E-A14F-454F-9C43-E777AB5E2D71}"/>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Let’s Do Our Part to Prevent Falls</a:t>
            </a:r>
            <a:endParaRPr lang="en-US" dirty="0"/>
          </a:p>
        </p:txBody>
      </p:sp>
      <p:sp>
        <p:nvSpPr>
          <p:cNvPr id="9" name="Content Placeholder 8">
            <a:extLst>
              <a:ext uri="{FF2B5EF4-FFF2-40B4-BE49-F238E27FC236}">
                <a16:creationId xmlns:a16="http://schemas.microsoft.com/office/drawing/2014/main" id="{0BB68D73-6F42-45D0-B1B4-B7FD5A44A621}"/>
              </a:ext>
            </a:extLst>
          </p:cNvPr>
          <p:cNvSpPr>
            <a:spLocks noGrp="1"/>
          </p:cNvSpPr>
          <p:nvPr>
            <p:ph sz="quarter" idx="11"/>
          </p:nvPr>
        </p:nvSpPr>
        <p:spPr>
          <a:xfrm>
            <a:off x="387350" y="1485901"/>
            <a:ext cx="8369300" cy="2349500"/>
          </a:xfrm>
        </p:spPr>
        <p:txBody>
          <a:bodyPr>
            <a:noAutofit/>
          </a:bodyPr>
          <a:lstStyle/>
          <a:p>
            <a:pPr>
              <a:lnSpc>
                <a:spcPct val="100000"/>
              </a:lnSpc>
            </a:pPr>
            <a:r>
              <a:rPr lang="en-US" sz="2200" dirty="0">
                <a:latin typeface="+mn-lt"/>
                <a:cs typeface="Calibri" panose="020F0502020204030204" pitchFamily="34" charset="0"/>
              </a:rPr>
              <a:t>Learn about older adult fall prevention and STEADI resources</a:t>
            </a:r>
          </a:p>
          <a:p>
            <a:pPr marL="628650" lvl="1" indent="-285750">
              <a:lnSpc>
                <a:spcPct val="100000"/>
              </a:lnSpc>
              <a:spcBef>
                <a:spcPts val="975"/>
              </a:spcBef>
              <a:buFont typeface="Courier New" panose="02070309020205020404" pitchFamily="49" charset="0"/>
              <a:buChar char="o"/>
            </a:pPr>
            <a:r>
              <a:rPr lang="en-US" sz="2200" dirty="0">
                <a:latin typeface="+mn-lt"/>
                <a:cs typeface="Calibri" panose="020F0502020204030204" pitchFamily="34" charset="0"/>
              </a:rPr>
              <a:t>Available at </a:t>
            </a:r>
            <a:r>
              <a:rPr lang="en-US" sz="2200" dirty="0">
                <a:latin typeface="+mn-lt"/>
                <a:cs typeface="Calibri" panose="020F0502020204030204" pitchFamily="34" charset="0"/>
                <a:hlinkClick r:id="rId3"/>
              </a:rPr>
              <a:t>www.cdc.gov/steadi</a:t>
            </a:r>
            <a:endParaRPr lang="en-US" sz="2200" dirty="0">
              <a:latin typeface="+mn-lt"/>
              <a:cs typeface="Calibri" panose="020F0502020204030204" pitchFamily="34" charset="0"/>
            </a:endParaRPr>
          </a:p>
          <a:p>
            <a:pPr>
              <a:lnSpc>
                <a:spcPct val="100000"/>
              </a:lnSpc>
              <a:spcBef>
                <a:spcPts val="3600"/>
              </a:spcBef>
            </a:pPr>
            <a:r>
              <a:rPr lang="en-US" sz="2200" dirty="0">
                <a:latin typeface="+mn-lt"/>
                <a:cs typeface="Calibri" panose="020F0502020204030204" pitchFamily="34" charset="0"/>
              </a:rPr>
              <a:t>Earn continuing education with an online training on fall prevention</a:t>
            </a:r>
          </a:p>
          <a:p>
            <a:pPr marL="628650" lvl="1" indent="-285750">
              <a:lnSpc>
                <a:spcPct val="100000"/>
              </a:lnSpc>
              <a:spcBef>
                <a:spcPts val="975"/>
              </a:spcBef>
              <a:buFont typeface="Courier New" panose="02070309020205020404" pitchFamily="49" charset="0"/>
              <a:buChar char="o"/>
            </a:pPr>
            <a:r>
              <a:rPr lang="en-US" sz="2200" dirty="0">
                <a:latin typeface="+mn-lt"/>
                <a:cs typeface="Calibri" panose="020F0502020204030204" pitchFamily="34" charset="0"/>
              </a:rPr>
              <a:t>STEADI: Empowering Healthcare Providers to Reduce Fall Risk</a:t>
            </a:r>
          </a:p>
          <a:p>
            <a:pPr marL="342900" lvl="1" indent="0">
              <a:lnSpc>
                <a:spcPct val="100000"/>
              </a:lnSpc>
              <a:spcBef>
                <a:spcPts val="975"/>
              </a:spcBef>
              <a:buNone/>
            </a:pPr>
            <a:r>
              <a:rPr lang="en-US" sz="2200" dirty="0">
                <a:latin typeface="+mn-lt"/>
                <a:cs typeface="Calibri" panose="020F0502020204030204" pitchFamily="34" charset="0"/>
              </a:rPr>
              <a:t>	Available at </a:t>
            </a:r>
            <a:r>
              <a:rPr lang="en-US" sz="2200" dirty="0">
                <a:latin typeface="+mn-lt"/>
                <a:cs typeface="Calibri" panose="020F0502020204030204" pitchFamily="34" charset="0"/>
                <a:hlinkClick r:id="rId4"/>
              </a:rPr>
              <a:t>www.cdc.gov/steadi/training.html</a:t>
            </a:r>
            <a:endParaRPr lang="en-US" sz="2200" dirty="0">
              <a:latin typeface="+mn-lt"/>
              <a:cs typeface="Calibri" panose="020F0502020204030204" pitchFamily="34" charset="0"/>
            </a:endParaRPr>
          </a:p>
          <a:p>
            <a:pPr>
              <a:lnSpc>
                <a:spcPct val="100000"/>
              </a:lnSpc>
              <a:spcBef>
                <a:spcPts val="3600"/>
              </a:spcBef>
            </a:pPr>
            <a:r>
              <a:rPr lang="en-US" sz="2200" dirty="0">
                <a:latin typeface="+mn-lt"/>
                <a:cs typeface="Calibri" panose="020F0502020204030204" pitchFamily="34" charset="0"/>
              </a:rPr>
              <a:t>Hear from other healthcare providers on their STEADI experience</a:t>
            </a:r>
          </a:p>
          <a:p>
            <a:pPr marL="628650" lvl="1" indent="-285750">
              <a:lnSpc>
                <a:spcPct val="100000"/>
              </a:lnSpc>
              <a:spcBef>
                <a:spcPts val="975"/>
              </a:spcBef>
              <a:buFont typeface="Courier New" panose="02070309020205020404" pitchFamily="49" charset="0"/>
              <a:buChar char="o"/>
            </a:pPr>
            <a:r>
              <a:rPr lang="en-US" sz="2200" dirty="0">
                <a:latin typeface="+mn-lt"/>
                <a:cs typeface="Calibri" panose="020F0502020204030204" pitchFamily="34" charset="0"/>
              </a:rPr>
              <a:t>Available at </a:t>
            </a:r>
            <a:r>
              <a:rPr lang="en-US" sz="2200" dirty="0">
                <a:effectLst/>
                <a:latin typeface="+mn-lt"/>
                <a:hlinkClick r:id="rId5"/>
              </a:rPr>
              <a:t>www.cdc.gov/steadi/about/success-stories.html</a:t>
            </a:r>
            <a:r>
              <a:rPr lang="en-US" sz="2200" dirty="0">
                <a:latin typeface="+mn-lt"/>
              </a:rPr>
              <a:t> </a:t>
            </a:r>
            <a:endParaRPr lang="en-US" sz="2200" dirty="0">
              <a:latin typeface="+mn-lt"/>
              <a:cs typeface="Calibri" panose="020F0502020204030204" pitchFamily="34" charset="0"/>
            </a:endParaRPr>
          </a:p>
        </p:txBody>
      </p:sp>
    </p:spTree>
    <p:extLst>
      <p:ext uri="{BB962C8B-B14F-4D97-AF65-F5344CB8AC3E}">
        <p14:creationId xmlns:p14="http://schemas.microsoft.com/office/powerpoint/2010/main" val="3539424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B9657C-9B8E-4E5A-BD38-924780734646}"/>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Appendix: Resource Gallery</a:t>
            </a:r>
            <a:endParaRPr lang="en-US" dirty="0"/>
          </a:p>
        </p:txBody>
      </p:sp>
      <p:sp>
        <p:nvSpPr>
          <p:cNvPr id="4" name="Content Placeholder 3">
            <a:extLst>
              <a:ext uri="{FF2B5EF4-FFF2-40B4-BE49-F238E27FC236}">
                <a16:creationId xmlns:a16="http://schemas.microsoft.com/office/drawing/2014/main" id="{0E116052-CB05-4430-A5EC-B0AE6C2B9A21}"/>
              </a:ext>
            </a:extLst>
          </p:cNvPr>
          <p:cNvSpPr>
            <a:spLocks noGrp="1"/>
          </p:cNvSpPr>
          <p:nvPr>
            <p:ph sz="quarter" idx="10"/>
          </p:nvPr>
        </p:nvSpPr>
        <p:spPr/>
        <p:txBody>
          <a:bodyPr/>
          <a:lstStyle/>
          <a:p>
            <a:pPr algn="ctr"/>
            <a:r>
              <a:rPr lang="en-US" sz="2200" b="1" dirty="0">
                <a:solidFill>
                  <a:schemeClr val="bg1"/>
                </a:solidFill>
                <a:latin typeface="Calibri" panose="020F0502020204030204" pitchFamily="34" charset="0"/>
                <a:cs typeface="Calibri" panose="020F0502020204030204" pitchFamily="34" charset="0"/>
              </a:rPr>
              <a:t>STEADI Guides</a:t>
            </a:r>
          </a:p>
        </p:txBody>
      </p:sp>
      <p:pic>
        <p:nvPicPr>
          <p:cNvPr id="10" name="Content Placeholder 9" descr="Coordinated Care Plan to Prevent Older Adult Falls">
            <a:extLst>
              <a:ext uri="{FF2B5EF4-FFF2-40B4-BE49-F238E27FC236}">
                <a16:creationId xmlns:a16="http://schemas.microsoft.com/office/drawing/2014/main" id="{5F996181-0033-4163-BCD8-38598C40DAC3}"/>
              </a:ext>
            </a:extLst>
          </p:cNvPr>
          <p:cNvPicPr>
            <a:picLocks noGrp="1" noChangeAspect="1"/>
          </p:cNvPicPr>
          <p:nvPr>
            <p:ph sz="quarter" idx="11"/>
          </p:nvPr>
        </p:nvPicPr>
        <p:blipFill>
          <a:blip r:embed="rId3"/>
          <a:stretch>
            <a:fillRect/>
          </a:stretch>
        </p:blipFill>
        <p:spPr>
          <a:xfrm>
            <a:off x="1455166" y="2043144"/>
            <a:ext cx="2334768" cy="3011424"/>
          </a:xfrm>
        </p:spPr>
      </p:pic>
      <p:sp>
        <p:nvSpPr>
          <p:cNvPr id="6" name="Content Placeholder 5">
            <a:extLst>
              <a:ext uri="{FF2B5EF4-FFF2-40B4-BE49-F238E27FC236}">
                <a16:creationId xmlns:a16="http://schemas.microsoft.com/office/drawing/2014/main" id="{6FD8F35A-2C45-4E48-9F8B-344D29884ACB}"/>
              </a:ext>
            </a:extLst>
          </p:cNvPr>
          <p:cNvSpPr>
            <a:spLocks noGrp="1"/>
          </p:cNvSpPr>
          <p:nvPr>
            <p:ph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a:ea typeface="+mn-ea"/>
                <a:cs typeface="+mn-cs"/>
              </a:rPr>
              <a:t>Coordinated Care Plan to Prevent Older Adult Falls</a:t>
            </a:r>
          </a:p>
        </p:txBody>
      </p:sp>
      <p:pic>
        <p:nvPicPr>
          <p:cNvPr id="14" name="Content Placeholder 13" descr="Evaluation Guide for Older Adult  Clinical Fall Prevention Programs">
            <a:extLst>
              <a:ext uri="{FF2B5EF4-FFF2-40B4-BE49-F238E27FC236}">
                <a16:creationId xmlns:a16="http://schemas.microsoft.com/office/drawing/2014/main" id="{DBC4829F-D371-40E6-AD67-AE8B5BE1C9E4}"/>
              </a:ext>
            </a:extLst>
          </p:cNvPr>
          <p:cNvPicPr>
            <a:picLocks noGrp="1" noChangeAspect="1"/>
          </p:cNvPicPr>
          <p:nvPr>
            <p:ph sz="quarter" idx="13"/>
          </p:nvPr>
        </p:nvPicPr>
        <p:blipFill>
          <a:blip r:embed="rId4"/>
          <a:stretch>
            <a:fillRect/>
          </a:stretch>
        </p:blipFill>
        <p:spPr>
          <a:xfrm>
            <a:off x="5395850" y="2052389"/>
            <a:ext cx="2251199" cy="2973885"/>
          </a:xfrm>
        </p:spPr>
      </p:pic>
      <p:sp>
        <p:nvSpPr>
          <p:cNvPr id="8" name="Content Placeholder 7">
            <a:extLst>
              <a:ext uri="{FF2B5EF4-FFF2-40B4-BE49-F238E27FC236}">
                <a16:creationId xmlns:a16="http://schemas.microsoft.com/office/drawing/2014/main" id="{62B50057-201A-4E8F-8D3A-CB59B806B614}"/>
              </a:ext>
            </a:extLst>
          </p:cNvPr>
          <p:cNvSpPr>
            <a:spLocks noGrp="1"/>
          </p:cNvSpPr>
          <p:nvPr>
            <p:ph sz="quarter" idx="14"/>
          </p:nvPr>
        </p:nvSpPr>
        <p:spPr>
          <a:xfrm>
            <a:off x="4724399" y="5188421"/>
            <a:ext cx="3594100" cy="90005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a:ea typeface="+mn-ea"/>
                <a:cs typeface="+mn-cs"/>
              </a:rPr>
              <a:t>Evaluation Guide for Older Adult  Clinical Fall Prevention Programs</a:t>
            </a:r>
          </a:p>
        </p:txBody>
      </p:sp>
    </p:spTree>
    <p:extLst>
      <p:ext uri="{BB962C8B-B14F-4D97-AF65-F5344CB8AC3E}">
        <p14:creationId xmlns:p14="http://schemas.microsoft.com/office/powerpoint/2010/main" val="1135364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5B9A0D-80AA-4C1C-9C05-46A47FFE69BE}"/>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Appendix: Resource Gallery </a:t>
            </a:r>
            <a:endParaRPr lang="en-US" dirty="0"/>
          </a:p>
        </p:txBody>
      </p:sp>
      <p:sp>
        <p:nvSpPr>
          <p:cNvPr id="7" name="Content Placeholder 6">
            <a:extLst>
              <a:ext uri="{FF2B5EF4-FFF2-40B4-BE49-F238E27FC236}">
                <a16:creationId xmlns:a16="http://schemas.microsoft.com/office/drawing/2014/main" id="{FBC97139-DC26-414E-8C7F-C4C4878FDC3D}"/>
              </a:ext>
            </a:extLst>
          </p:cNvPr>
          <p:cNvSpPr>
            <a:spLocks noGrp="1"/>
          </p:cNvSpPr>
          <p:nvPr>
            <p:ph sz="quarter" idx="10"/>
          </p:nvPr>
        </p:nvSpPr>
        <p:spPr/>
        <p:txBody>
          <a:bodyPr/>
          <a:lstStyle/>
          <a:p>
            <a:pPr algn="ctr"/>
            <a:r>
              <a:rPr lang="en-US" sz="2200" b="1" dirty="0">
                <a:solidFill>
                  <a:schemeClr val="bg1"/>
                </a:solidFill>
                <a:latin typeface="Calibri" panose="020F0502020204030204" pitchFamily="34" charset="0"/>
                <a:cs typeface="Calibri" panose="020F0502020204030204" pitchFamily="34" charset="0"/>
              </a:rPr>
              <a:t>STEADI Assessment Handouts</a:t>
            </a:r>
          </a:p>
        </p:txBody>
      </p:sp>
      <p:pic>
        <p:nvPicPr>
          <p:cNvPr id="24" name="Content Placeholder 23" descr="Timed Up &amp; Go (TUG)">
            <a:extLst>
              <a:ext uri="{FF2B5EF4-FFF2-40B4-BE49-F238E27FC236}">
                <a16:creationId xmlns:a16="http://schemas.microsoft.com/office/drawing/2014/main" id="{66155079-2337-48D4-90A8-875FD3DB2AEF}"/>
              </a:ext>
            </a:extLst>
          </p:cNvPr>
          <p:cNvPicPr>
            <a:picLocks noGrp="1" noChangeAspect="1"/>
          </p:cNvPicPr>
          <p:nvPr>
            <p:ph sz="quarter" idx="11"/>
          </p:nvPr>
        </p:nvPicPr>
        <p:blipFill>
          <a:blip r:embed="rId3"/>
          <a:stretch>
            <a:fillRect/>
          </a:stretch>
        </p:blipFill>
        <p:spPr>
          <a:xfrm>
            <a:off x="750316" y="2031270"/>
            <a:ext cx="1725168" cy="2212848"/>
          </a:xfrm>
        </p:spPr>
      </p:pic>
      <p:sp>
        <p:nvSpPr>
          <p:cNvPr id="9" name="Content Placeholder 8">
            <a:extLst>
              <a:ext uri="{FF2B5EF4-FFF2-40B4-BE49-F238E27FC236}">
                <a16:creationId xmlns:a16="http://schemas.microsoft.com/office/drawing/2014/main" id="{2D19C014-94E5-4940-A0DA-B82A2DF19EC2}"/>
              </a:ext>
            </a:extLst>
          </p:cNvPr>
          <p:cNvSpPr>
            <a:spLocks noGrp="1"/>
          </p:cNvSpPr>
          <p:nvPr>
            <p:ph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panose="020F0502020204030204"/>
                <a:ea typeface="+mn-ea"/>
                <a:cs typeface="+mn-cs"/>
              </a:rPr>
              <a:t>Timed Up &amp; Go (TUG)</a:t>
            </a:r>
          </a:p>
        </p:txBody>
      </p:sp>
      <p:pic>
        <p:nvPicPr>
          <p:cNvPr id="26" name="Content Placeholder 25" descr="4-Stage Balance ">
            <a:extLst>
              <a:ext uri="{FF2B5EF4-FFF2-40B4-BE49-F238E27FC236}">
                <a16:creationId xmlns:a16="http://schemas.microsoft.com/office/drawing/2014/main" id="{8CE7DC4D-F1B7-4F2B-8D27-F5F9BF26CA7B}"/>
              </a:ext>
            </a:extLst>
          </p:cNvPr>
          <p:cNvPicPr>
            <a:picLocks noGrp="1" noChangeAspect="1"/>
          </p:cNvPicPr>
          <p:nvPr>
            <p:ph sz="quarter" idx="13"/>
          </p:nvPr>
        </p:nvPicPr>
        <p:blipFill>
          <a:blip r:embed="rId4"/>
          <a:stretch>
            <a:fillRect/>
          </a:stretch>
        </p:blipFill>
        <p:spPr>
          <a:xfrm>
            <a:off x="2678906" y="2032794"/>
            <a:ext cx="1701800" cy="2209800"/>
          </a:xfrm>
        </p:spPr>
      </p:pic>
      <p:sp>
        <p:nvSpPr>
          <p:cNvPr id="13" name="Content Placeholder 12">
            <a:extLst>
              <a:ext uri="{FF2B5EF4-FFF2-40B4-BE49-F238E27FC236}">
                <a16:creationId xmlns:a16="http://schemas.microsoft.com/office/drawing/2014/main" id="{1A87D4C8-21AF-4421-A9D0-E5CF27268755}"/>
              </a:ext>
            </a:extLst>
          </p:cNvPr>
          <p:cNvSpPr>
            <a:spLocks noGrp="1"/>
          </p:cNvSpPr>
          <p:nvPr>
            <p:ph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panose="020F0502020204030204"/>
                <a:ea typeface="+mn-ea"/>
                <a:cs typeface="+mn-cs"/>
              </a:rPr>
              <a:t>4-Stage Balance </a:t>
            </a:r>
          </a:p>
        </p:txBody>
      </p:sp>
      <p:pic>
        <p:nvPicPr>
          <p:cNvPr id="28" name="Content Placeholder 27" descr="30-Second Chair Stand">
            <a:extLst>
              <a:ext uri="{FF2B5EF4-FFF2-40B4-BE49-F238E27FC236}">
                <a16:creationId xmlns:a16="http://schemas.microsoft.com/office/drawing/2014/main" id="{3C4FFD4F-AF34-44B0-B6B4-A8DF93C087C8}"/>
              </a:ext>
            </a:extLst>
          </p:cNvPr>
          <p:cNvPicPr>
            <a:picLocks noGrp="1" noChangeAspect="1"/>
          </p:cNvPicPr>
          <p:nvPr>
            <p:ph sz="quarter" idx="15"/>
          </p:nvPr>
        </p:nvPicPr>
        <p:blipFill>
          <a:blip r:embed="rId5"/>
          <a:srcRect/>
          <a:stretch/>
        </p:blipFill>
        <p:spPr>
          <a:xfrm>
            <a:off x="4667052" y="2039144"/>
            <a:ext cx="1892300" cy="2209800"/>
          </a:xfrm>
        </p:spPr>
      </p:pic>
      <p:sp>
        <p:nvSpPr>
          <p:cNvPr id="20" name="Content Placeholder 19">
            <a:extLst>
              <a:ext uri="{FF2B5EF4-FFF2-40B4-BE49-F238E27FC236}">
                <a16:creationId xmlns:a16="http://schemas.microsoft.com/office/drawing/2014/main" id="{A088D337-234E-42D1-929D-77EEA13ED8DB}"/>
              </a:ext>
            </a:extLst>
          </p:cNvPr>
          <p:cNvSpPr>
            <a:spLocks noGrp="1"/>
          </p:cNvSpPr>
          <p:nvPr>
            <p:ph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panose="020F0502020204030204"/>
                <a:ea typeface="+mn-ea"/>
                <a:cs typeface="+mn-cs"/>
              </a:rPr>
              <a:t>30-Second Chair Stand</a:t>
            </a:r>
          </a:p>
        </p:txBody>
      </p:sp>
      <p:pic>
        <p:nvPicPr>
          <p:cNvPr id="30" name="Content Placeholder 29" descr="Measuring Orthostatic Blood Pressure">
            <a:extLst>
              <a:ext uri="{FF2B5EF4-FFF2-40B4-BE49-F238E27FC236}">
                <a16:creationId xmlns:a16="http://schemas.microsoft.com/office/drawing/2014/main" id="{7C5BFB91-4E95-4D08-ACD5-B37C52E06EF0}"/>
              </a:ext>
            </a:extLst>
          </p:cNvPr>
          <p:cNvPicPr>
            <a:picLocks noGrp="1" noChangeAspect="1"/>
          </p:cNvPicPr>
          <p:nvPr>
            <p:ph sz="quarter" idx="17"/>
          </p:nvPr>
        </p:nvPicPr>
        <p:blipFill>
          <a:blip r:embed="rId6"/>
          <a:stretch>
            <a:fillRect/>
          </a:stretch>
        </p:blipFill>
        <p:spPr>
          <a:xfrm>
            <a:off x="6628606" y="2039144"/>
            <a:ext cx="1778000" cy="2197100"/>
          </a:xfrm>
        </p:spPr>
      </p:pic>
      <p:sp>
        <p:nvSpPr>
          <p:cNvPr id="22" name="Content Placeholder 21">
            <a:extLst>
              <a:ext uri="{FF2B5EF4-FFF2-40B4-BE49-F238E27FC236}">
                <a16:creationId xmlns:a16="http://schemas.microsoft.com/office/drawing/2014/main" id="{981538E8-F5D6-4B3B-8225-823535625C26}"/>
              </a:ext>
            </a:extLst>
          </p:cNvPr>
          <p:cNvSpPr>
            <a:spLocks noGrp="1"/>
          </p:cNvSpPr>
          <p:nvPr>
            <p:ph sz="quarter" idx="18"/>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panose="020F0502020204030204"/>
                <a:ea typeface="+mn-ea"/>
                <a:cs typeface="+mn-cs"/>
              </a:rPr>
              <a:t>Measuring Orthostatic Blood Pressure</a:t>
            </a:r>
          </a:p>
        </p:txBody>
      </p:sp>
    </p:spTree>
    <p:extLst>
      <p:ext uri="{BB962C8B-B14F-4D97-AF65-F5344CB8AC3E}">
        <p14:creationId xmlns:p14="http://schemas.microsoft.com/office/powerpoint/2010/main" val="3414687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20FBDD53-4B61-4A04-AC48-73245D8FBC1B}"/>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Appendix: Resource Gallery  </a:t>
            </a:r>
            <a:endParaRPr lang="en-US" dirty="0"/>
          </a:p>
        </p:txBody>
      </p:sp>
      <p:sp>
        <p:nvSpPr>
          <p:cNvPr id="23" name="Content Placeholder 22">
            <a:extLst>
              <a:ext uri="{FF2B5EF4-FFF2-40B4-BE49-F238E27FC236}">
                <a16:creationId xmlns:a16="http://schemas.microsoft.com/office/drawing/2014/main" id="{A75CE42A-8AFA-4528-B0E5-EFD3806F8EF3}"/>
              </a:ext>
            </a:extLst>
          </p:cNvPr>
          <p:cNvSpPr>
            <a:spLocks noGrp="1"/>
          </p:cNvSpPr>
          <p:nvPr>
            <p:ph sz="quarter" idx="10"/>
          </p:nvPr>
        </p:nvSpPr>
        <p:spPr/>
        <p:txBody>
          <a:bodyPr/>
          <a:lstStyle/>
          <a:p>
            <a:pPr algn="ctr"/>
            <a:r>
              <a:rPr lang="en-US" sz="2200" b="1" dirty="0">
                <a:solidFill>
                  <a:schemeClr val="bg1"/>
                </a:solidFill>
                <a:latin typeface="Calibri" panose="020F0502020204030204" pitchFamily="34" charset="0"/>
                <a:cs typeface="Calibri" panose="020F0502020204030204" pitchFamily="34" charset="0"/>
              </a:rPr>
              <a:t>STEADI Fact Sheets</a:t>
            </a:r>
          </a:p>
        </p:txBody>
      </p:sp>
      <p:pic>
        <p:nvPicPr>
          <p:cNvPr id="34" name="Content Placeholder 33" descr="Medications Linked to Falls">
            <a:extLst>
              <a:ext uri="{FF2B5EF4-FFF2-40B4-BE49-F238E27FC236}">
                <a16:creationId xmlns:a16="http://schemas.microsoft.com/office/drawing/2014/main" id="{8634B929-C5B3-43B1-8D04-11DBFD5D02E8}"/>
              </a:ext>
            </a:extLst>
          </p:cNvPr>
          <p:cNvPicPr>
            <a:picLocks noGrp="1" noChangeAspect="1"/>
          </p:cNvPicPr>
          <p:nvPr>
            <p:ph sz="quarter" idx="11"/>
          </p:nvPr>
        </p:nvPicPr>
        <p:blipFill>
          <a:blip r:embed="rId3"/>
          <a:stretch>
            <a:fillRect/>
          </a:stretch>
        </p:blipFill>
        <p:spPr>
          <a:xfrm>
            <a:off x="744980" y="2019300"/>
            <a:ext cx="1816608" cy="2340864"/>
          </a:xfrm>
        </p:spPr>
      </p:pic>
      <p:sp>
        <p:nvSpPr>
          <p:cNvPr id="25" name="Content Placeholder 24">
            <a:extLst>
              <a:ext uri="{FF2B5EF4-FFF2-40B4-BE49-F238E27FC236}">
                <a16:creationId xmlns:a16="http://schemas.microsoft.com/office/drawing/2014/main" id="{0C3F2532-5A1F-43C3-82E4-879A1A1FFAD1}"/>
              </a:ext>
            </a:extLst>
          </p:cNvPr>
          <p:cNvSpPr>
            <a:spLocks noGrp="1"/>
          </p:cNvSpPr>
          <p:nvPr>
            <p:ph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Medications Linked to Falls</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36" name="Content Placeholder 35" descr="SAFE Medication Review Framework">
            <a:extLst>
              <a:ext uri="{FF2B5EF4-FFF2-40B4-BE49-F238E27FC236}">
                <a16:creationId xmlns:a16="http://schemas.microsoft.com/office/drawing/2014/main" id="{789B014C-53A1-4BC4-9CEC-1774B43AB5FF}"/>
              </a:ext>
            </a:extLst>
          </p:cNvPr>
          <p:cNvPicPr>
            <a:picLocks noGrp="1" noChangeAspect="1"/>
          </p:cNvPicPr>
          <p:nvPr>
            <p:ph sz="quarter" idx="13"/>
          </p:nvPr>
        </p:nvPicPr>
        <p:blipFill>
          <a:blip r:embed="rId4"/>
          <a:stretch>
            <a:fillRect/>
          </a:stretch>
        </p:blipFill>
        <p:spPr>
          <a:xfrm>
            <a:off x="2661886" y="2019300"/>
            <a:ext cx="1816608" cy="2340864"/>
          </a:xfrm>
        </p:spPr>
      </p:pic>
      <p:sp>
        <p:nvSpPr>
          <p:cNvPr id="28" name="Content Placeholder 27">
            <a:extLst>
              <a:ext uri="{FF2B5EF4-FFF2-40B4-BE49-F238E27FC236}">
                <a16:creationId xmlns:a16="http://schemas.microsoft.com/office/drawing/2014/main" id="{16AFF775-F470-4FAC-9485-C27DD4E982E5}"/>
              </a:ext>
            </a:extLst>
          </p:cNvPr>
          <p:cNvSpPr>
            <a:spLocks noGrp="1"/>
          </p:cNvSpPr>
          <p:nvPr>
            <p:ph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SAFE Medication Review Framework</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38" name="Content Placeholder 37" descr="STEADI-Rx Pharmacist Flyer">
            <a:extLst>
              <a:ext uri="{FF2B5EF4-FFF2-40B4-BE49-F238E27FC236}">
                <a16:creationId xmlns:a16="http://schemas.microsoft.com/office/drawing/2014/main" id="{AB7AB37E-3CF4-44E5-B87F-F3C7F938B4D0}"/>
              </a:ext>
            </a:extLst>
          </p:cNvPr>
          <p:cNvPicPr>
            <a:picLocks noGrp="1" noChangeAspect="1"/>
          </p:cNvPicPr>
          <p:nvPr>
            <p:ph sz="quarter" idx="15"/>
          </p:nvPr>
        </p:nvPicPr>
        <p:blipFill>
          <a:blip r:embed="rId5"/>
          <a:stretch>
            <a:fillRect/>
          </a:stretch>
        </p:blipFill>
        <p:spPr>
          <a:xfrm>
            <a:off x="4686446" y="2019300"/>
            <a:ext cx="1816608" cy="2340864"/>
          </a:xfrm>
        </p:spPr>
      </p:pic>
      <p:sp>
        <p:nvSpPr>
          <p:cNvPr id="30" name="Content Placeholder 29">
            <a:extLst>
              <a:ext uri="{FF2B5EF4-FFF2-40B4-BE49-F238E27FC236}">
                <a16:creationId xmlns:a16="http://schemas.microsoft.com/office/drawing/2014/main" id="{D532A14C-5D1D-4450-A912-86951F482184}"/>
              </a:ext>
            </a:extLst>
          </p:cNvPr>
          <p:cNvSpPr>
            <a:spLocks noGrp="1"/>
          </p:cNvSpPr>
          <p:nvPr>
            <p:ph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STEADI-Rx Pharmacist Flyer</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0" name="Content Placeholder 39" descr="Talking about Fall Prevention with Your Patients">
            <a:extLst>
              <a:ext uri="{FF2B5EF4-FFF2-40B4-BE49-F238E27FC236}">
                <a16:creationId xmlns:a16="http://schemas.microsoft.com/office/drawing/2014/main" id="{F24EC372-87C8-4D74-88B3-5A6A3169BDD2}"/>
              </a:ext>
            </a:extLst>
          </p:cNvPr>
          <p:cNvPicPr>
            <a:picLocks noGrp="1" noChangeAspect="1"/>
          </p:cNvPicPr>
          <p:nvPr>
            <p:ph sz="quarter" idx="17"/>
          </p:nvPr>
        </p:nvPicPr>
        <p:blipFill>
          <a:blip r:embed="rId6"/>
          <a:stretch>
            <a:fillRect/>
          </a:stretch>
        </p:blipFill>
        <p:spPr>
          <a:xfrm>
            <a:off x="6650340" y="2019300"/>
            <a:ext cx="1810512" cy="2334768"/>
          </a:xfrm>
        </p:spPr>
      </p:pic>
      <p:sp>
        <p:nvSpPr>
          <p:cNvPr id="32" name="Content Placeholder 31">
            <a:extLst>
              <a:ext uri="{FF2B5EF4-FFF2-40B4-BE49-F238E27FC236}">
                <a16:creationId xmlns:a16="http://schemas.microsoft.com/office/drawing/2014/main" id="{8CC389D5-64DA-4E5C-BCBD-1047D658EB1F}"/>
              </a:ext>
            </a:extLst>
          </p:cNvPr>
          <p:cNvSpPr>
            <a:spLocks noGrp="1"/>
          </p:cNvSpPr>
          <p:nvPr>
            <p:ph sz="quarter" idx="18"/>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Talking about Fall Prevention with Your Patients</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1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071035A7-897A-4124-A441-529AA6EFEA81}"/>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Appendix: Resource Gallery   </a:t>
            </a:r>
            <a:endParaRPr lang="en-US" dirty="0"/>
          </a:p>
        </p:txBody>
      </p:sp>
      <p:sp>
        <p:nvSpPr>
          <p:cNvPr id="19" name="Content Placeholder 18">
            <a:extLst>
              <a:ext uri="{FF2B5EF4-FFF2-40B4-BE49-F238E27FC236}">
                <a16:creationId xmlns:a16="http://schemas.microsoft.com/office/drawing/2014/main" id="{B7EC14F0-04CE-4C7B-B8C7-641F1AA06F1F}"/>
              </a:ext>
            </a:extLst>
          </p:cNvPr>
          <p:cNvSpPr>
            <a:spLocks noGrp="1"/>
          </p:cNvSpPr>
          <p:nvPr>
            <p:ph sz="quarter" idx="10"/>
          </p:nvPr>
        </p:nvSpPr>
        <p:spPr/>
        <p:txBody>
          <a:bodyPr/>
          <a:lstStyle/>
          <a:p>
            <a:pPr algn="ctr"/>
            <a:r>
              <a:rPr lang="en-US" sz="2200" b="1" dirty="0">
                <a:solidFill>
                  <a:schemeClr val="bg1"/>
                </a:solidFill>
                <a:latin typeface="Calibri" panose="020F0502020204030204" pitchFamily="34" charset="0"/>
                <a:cs typeface="Calibri" panose="020F0502020204030204" pitchFamily="34" charset="0"/>
              </a:rPr>
              <a:t>STEADI Educational Materials</a:t>
            </a:r>
          </a:p>
        </p:txBody>
      </p:sp>
      <p:pic>
        <p:nvPicPr>
          <p:cNvPr id="27" name="Content Placeholder 26" descr="Stay Independent. Learn more about fall prevention.">
            <a:extLst>
              <a:ext uri="{FF2B5EF4-FFF2-40B4-BE49-F238E27FC236}">
                <a16:creationId xmlns:a16="http://schemas.microsoft.com/office/drawing/2014/main" id="{79D80EB7-06AA-4EF4-B108-CC201DC09F6B}"/>
              </a:ext>
            </a:extLst>
          </p:cNvPr>
          <p:cNvPicPr>
            <a:picLocks noGrp="1" noChangeAspect="1"/>
          </p:cNvPicPr>
          <p:nvPr>
            <p:ph sz="quarter" idx="11"/>
          </p:nvPr>
        </p:nvPicPr>
        <p:blipFill>
          <a:blip r:embed="rId3"/>
          <a:stretch>
            <a:fillRect/>
          </a:stretch>
        </p:blipFill>
        <p:spPr>
          <a:xfrm>
            <a:off x="916783" y="2496058"/>
            <a:ext cx="1158240" cy="2633472"/>
          </a:xfrm>
        </p:spPr>
      </p:pic>
      <p:pic>
        <p:nvPicPr>
          <p:cNvPr id="29" name="Content Placeholder 28" descr="Check for Safety. A Home Fall Prevention Checklist for Older Adults.">
            <a:extLst>
              <a:ext uri="{FF2B5EF4-FFF2-40B4-BE49-F238E27FC236}">
                <a16:creationId xmlns:a16="http://schemas.microsoft.com/office/drawing/2014/main" id="{05AFB246-5FFF-4C43-9D81-C4E2FCA2F14F}"/>
              </a:ext>
            </a:extLst>
          </p:cNvPr>
          <p:cNvPicPr>
            <a:picLocks noGrp="1" noChangeAspect="1"/>
          </p:cNvPicPr>
          <p:nvPr>
            <p:ph sz="quarter" idx="12"/>
          </p:nvPr>
        </p:nvPicPr>
        <p:blipFill>
          <a:blip r:embed="rId4"/>
          <a:stretch>
            <a:fillRect/>
          </a:stretch>
        </p:blipFill>
        <p:spPr>
          <a:xfrm>
            <a:off x="2443989" y="2507253"/>
            <a:ext cx="1225296" cy="2651760"/>
          </a:xfrm>
        </p:spPr>
      </p:pic>
      <p:pic>
        <p:nvPicPr>
          <p:cNvPr id="31" name="Content Placeholder 30" descr="Postural Hypotension. What it is &amp; How to Manage it.">
            <a:extLst>
              <a:ext uri="{FF2B5EF4-FFF2-40B4-BE49-F238E27FC236}">
                <a16:creationId xmlns:a16="http://schemas.microsoft.com/office/drawing/2014/main" id="{10127170-C22D-4792-81A1-E4AA912AA41C}"/>
              </a:ext>
            </a:extLst>
          </p:cNvPr>
          <p:cNvPicPr>
            <a:picLocks noGrp="1" noChangeAspect="1"/>
          </p:cNvPicPr>
          <p:nvPr>
            <p:ph sz="quarter" idx="13"/>
          </p:nvPr>
        </p:nvPicPr>
        <p:blipFill>
          <a:blip r:embed="rId5"/>
          <a:stretch>
            <a:fillRect/>
          </a:stretch>
        </p:blipFill>
        <p:spPr>
          <a:xfrm>
            <a:off x="4005041" y="2486914"/>
            <a:ext cx="1146048" cy="2651760"/>
          </a:xfrm>
        </p:spPr>
      </p:pic>
      <p:pic>
        <p:nvPicPr>
          <p:cNvPr id="33" name="Content Placeholder 32" descr="Family Caregivers: Protect Your Loved Ones from Falling.">
            <a:extLst>
              <a:ext uri="{FF2B5EF4-FFF2-40B4-BE49-F238E27FC236}">
                <a16:creationId xmlns:a16="http://schemas.microsoft.com/office/drawing/2014/main" id="{44FCABCA-690D-44E3-B676-C254F063A5BC}"/>
              </a:ext>
            </a:extLst>
          </p:cNvPr>
          <p:cNvPicPr>
            <a:picLocks noGrp="1" noChangeAspect="1"/>
          </p:cNvPicPr>
          <p:nvPr>
            <p:ph sz="quarter" idx="14"/>
          </p:nvPr>
        </p:nvPicPr>
        <p:blipFill>
          <a:blip r:embed="rId6"/>
          <a:stretch>
            <a:fillRect/>
          </a:stretch>
        </p:blipFill>
        <p:spPr>
          <a:xfrm>
            <a:off x="5514578" y="2489962"/>
            <a:ext cx="1194816" cy="2645664"/>
          </a:xfrm>
        </p:spPr>
      </p:pic>
      <p:pic>
        <p:nvPicPr>
          <p:cNvPr id="35" name="Content Placeholder 34" descr="What YOU Can Do to Prevent Falls.">
            <a:extLst>
              <a:ext uri="{FF2B5EF4-FFF2-40B4-BE49-F238E27FC236}">
                <a16:creationId xmlns:a16="http://schemas.microsoft.com/office/drawing/2014/main" id="{E8783AA4-73BA-41E9-9EA2-BFC83BC13B49}"/>
              </a:ext>
            </a:extLst>
          </p:cNvPr>
          <p:cNvPicPr>
            <a:picLocks noGrp="1" noChangeAspect="1"/>
          </p:cNvPicPr>
          <p:nvPr>
            <p:ph sz="quarter" idx="15"/>
          </p:nvPr>
        </p:nvPicPr>
        <p:blipFill>
          <a:blip r:embed="rId7"/>
          <a:stretch>
            <a:fillRect/>
          </a:stretch>
        </p:blipFill>
        <p:spPr>
          <a:xfrm>
            <a:off x="7081107" y="2496058"/>
            <a:ext cx="1188720" cy="2633472"/>
          </a:xfrm>
        </p:spPr>
      </p:pic>
    </p:spTree>
    <p:extLst>
      <p:ext uri="{BB962C8B-B14F-4D97-AF65-F5344CB8AC3E}">
        <p14:creationId xmlns:p14="http://schemas.microsoft.com/office/powerpoint/2010/main" val="82938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0DF0CE3-1F08-42B7-A996-3704E2073EAC}"/>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Appendix: Resource Gallery    </a:t>
            </a:r>
            <a:endParaRPr lang="en-US" dirty="0"/>
          </a:p>
        </p:txBody>
      </p:sp>
      <p:sp>
        <p:nvSpPr>
          <p:cNvPr id="17" name="Content Placeholder 16">
            <a:extLst>
              <a:ext uri="{FF2B5EF4-FFF2-40B4-BE49-F238E27FC236}">
                <a16:creationId xmlns:a16="http://schemas.microsoft.com/office/drawing/2014/main" id="{6321FCD1-28F6-4295-A00B-BD0FDDD01709}"/>
              </a:ext>
            </a:extLst>
          </p:cNvPr>
          <p:cNvSpPr>
            <a:spLocks noGrp="1"/>
          </p:cNvSpPr>
          <p:nvPr>
            <p:ph sz="quarter" idx="10"/>
          </p:nvPr>
        </p:nvSpPr>
        <p:spPr/>
        <p:txBody>
          <a:bodyPr/>
          <a:lstStyle/>
          <a:p>
            <a:pPr algn="ctr"/>
            <a:r>
              <a:rPr lang="en-US" sz="2400" b="1" dirty="0">
                <a:solidFill>
                  <a:schemeClr val="bg1"/>
                </a:solidFill>
                <a:latin typeface="Calibri" panose="020F0502020204030204" pitchFamily="34" charset="0"/>
                <a:cs typeface="Calibri" panose="020F0502020204030204" pitchFamily="34" charset="0"/>
              </a:rPr>
              <a:t>Wall Chart and Algorithm</a:t>
            </a:r>
          </a:p>
        </p:txBody>
      </p:sp>
      <p:pic>
        <p:nvPicPr>
          <p:cNvPr id="23" name="Content Placeholder 22" descr="Practice Fall Prevention Wall Chart.">
            <a:extLst>
              <a:ext uri="{FF2B5EF4-FFF2-40B4-BE49-F238E27FC236}">
                <a16:creationId xmlns:a16="http://schemas.microsoft.com/office/drawing/2014/main" id="{9B1E0293-B9A3-4D69-B055-3A3ECF386757}"/>
              </a:ext>
            </a:extLst>
          </p:cNvPr>
          <p:cNvPicPr>
            <a:picLocks noGrp="1" noChangeAspect="1"/>
          </p:cNvPicPr>
          <p:nvPr>
            <p:ph sz="quarter" idx="11"/>
          </p:nvPr>
        </p:nvPicPr>
        <p:blipFill>
          <a:blip r:embed="rId3"/>
          <a:stretch>
            <a:fillRect/>
          </a:stretch>
        </p:blipFill>
        <p:spPr>
          <a:xfrm>
            <a:off x="1316073" y="1981203"/>
            <a:ext cx="2596164" cy="3356153"/>
          </a:xfrm>
        </p:spPr>
      </p:pic>
      <p:sp>
        <p:nvSpPr>
          <p:cNvPr id="19" name="Content Placeholder 18">
            <a:extLst>
              <a:ext uri="{FF2B5EF4-FFF2-40B4-BE49-F238E27FC236}">
                <a16:creationId xmlns:a16="http://schemas.microsoft.com/office/drawing/2014/main" id="{9964394B-1650-4C0E-8EB5-223B43C2D088}"/>
              </a:ext>
            </a:extLst>
          </p:cNvPr>
          <p:cNvSpPr>
            <a:spLocks noGrp="1"/>
          </p:cNvSpPr>
          <p:nvPr>
            <p:ph sz="quarter" idx="12"/>
          </p:nvPr>
        </p:nvSpPr>
        <p:spPr>
          <a:xfrm>
            <a:off x="1066800" y="5473859"/>
            <a:ext cx="3111500" cy="43822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Practice Fall Prevention Wall Chart</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5" name="Content Placeholder 24" descr="Algorithm for Fall Risk Screening, &#10;Assessment, and Intervention (front page)">
            <a:extLst>
              <a:ext uri="{FF2B5EF4-FFF2-40B4-BE49-F238E27FC236}">
                <a16:creationId xmlns:a16="http://schemas.microsoft.com/office/drawing/2014/main" id="{F3B2826E-E666-4DAE-A0B9-DD9BFD8E1CB5}"/>
              </a:ext>
            </a:extLst>
          </p:cNvPr>
          <p:cNvPicPr>
            <a:picLocks noGrp="1" noChangeAspect="1"/>
          </p:cNvPicPr>
          <p:nvPr>
            <p:ph sz="quarter" idx="13"/>
          </p:nvPr>
        </p:nvPicPr>
        <p:blipFill>
          <a:blip r:embed="rId4"/>
          <a:stretch>
            <a:fillRect/>
          </a:stretch>
        </p:blipFill>
        <p:spPr>
          <a:xfrm>
            <a:off x="5212380" y="1971678"/>
            <a:ext cx="2601712" cy="3356153"/>
          </a:xfrm>
        </p:spPr>
      </p:pic>
      <p:sp>
        <p:nvSpPr>
          <p:cNvPr id="21" name="Content Placeholder 20">
            <a:extLst>
              <a:ext uri="{FF2B5EF4-FFF2-40B4-BE49-F238E27FC236}">
                <a16:creationId xmlns:a16="http://schemas.microsoft.com/office/drawing/2014/main" id="{0C9AF27D-D635-4D1E-9B74-A1AC8499CECE}"/>
              </a:ext>
            </a:extLst>
          </p:cNvPr>
          <p:cNvSpPr>
            <a:spLocks noGrp="1"/>
          </p:cNvSpPr>
          <p:nvPr>
            <p:ph sz="quarter" idx="14"/>
          </p:nvPr>
        </p:nvSpPr>
        <p:spPr>
          <a:xfrm>
            <a:off x="5003800" y="5346512"/>
            <a:ext cx="3111500" cy="53546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3C3C"/>
                </a:solidFill>
                <a:effectLst/>
                <a:uLnTx/>
                <a:uFillTx/>
                <a:latin typeface="Calibri" panose="020F0502020204030204" pitchFamily="34" charset="0"/>
                <a:ea typeface="+mn-ea"/>
                <a:cs typeface="Calibri" panose="020F0502020204030204" pitchFamily="34" charset="0"/>
              </a:rPr>
              <a:t>Algorithm for Fall Risk Screening, Assessment, and Intervention (front page)</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4314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B3299CB-5C09-4CBD-8B87-2C561308BB7D}"/>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References</a:t>
            </a:r>
            <a:endParaRPr lang="en-US" dirty="0"/>
          </a:p>
        </p:txBody>
      </p:sp>
      <p:sp>
        <p:nvSpPr>
          <p:cNvPr id="13" name="Content Placeholder 12">
            <a:extLst>
              <a:ext uri="{FF2B5EF4-FFF2-40B4-BE49-F238E27FC236}">
                <a16:creationId xmlns:a16="http://schemas.microsoft.com/office/drawing/2014/main" id="{86FABA2F-2A17-4067-B01F-7B5108238514}"/>
              </a:ext>
            </a:extLst>
          </p:cNvPr>
          <p:cNvSpPr>
            <a:spLocks noGrp="1"/>
          </p:cNvSpPr>
          <p:nvPr>
            <p:ph sz="quarter" idx="11"/>
          </p:nvPr>
        </p:nvSpPr>
        <p:spPr>
          <a:xfrm>
            <a:off x="382588" y="1185731"/>
            <a:ext cx="8369300" cy="389070"/>
          </a:xfrm>
        </p:spPr>
        <p:txBody>
          <a:bodyPr/>
          <a:lstStyle/>
          <a:p>
            <a:pPr marL="0" marR="0" lvl="0" indent="0" algn="l" defTabSz="914400" rtl="0" eaLnBrk="1" fontAlgn="auto" latinLnBrk="0" hangingPunct="1">
              <a:lnSpc>
                <a:spcPct val="100000"/>
              </a:lnSpc>
              <a:spcBef>
                <a:spcPts val="0"/>
              </a:spcBef>
              <a:spcAft>
                <a:spcPts val="0"/>
              </a:spcAft>
              <a:buClr>
                <a:srgbClr val="E7E6E6">
                  <a:lumMod val="10000"/>
                </a:srgbClr>
              </a:buClr>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 5</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4" name="Content Placeholder 13">
            <a:extLst>
              <a:ext uri="{FF2B5EF4-FFF2-40B4-BE49-F238E27FC236}">
                <a16:creationId xmlns:a16="http://schemas.microsoft.com/office/drawing/2014/main" id="{0D6816D8-D02E-4A73-8D64-30079C1137D7}"/>
              </a:ext>
            </a:extLst>
          </p:cNvPr>
          <p:cNvSpPr>
            <a:spLocks noGrp="1"/>
          </p:cNvSpPr>
          <p:nvPr>
            <p:ph sz="quarter" idx="12"/>
          </p:nvPr>
        </p:nvSpPr>
        <p:spPr>
          <a:xfrm>
            <a:off x="383127" y="1607701"/>
            <a:ext cx="8369300" cy="910650"/>
          </a:xfrm>
        </p:spPr>
        <p:txBody>
          <a:bodyPr/>
          <a:lstStyle/>
          <a:p>
            <a:pPr marL="342900" marR="0" lvl="0" indent="-34290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CDC. Web-based Injury Statistics Query and Reporting System (WISQARS) [online]. [cited 2021 January 19]. Available from URL: </a:t>
            </a:r>
            <a:r>
              <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www.cdc.gov/injury/wisqars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Atlanta, GA: National Center for Injury Prevention and Control.</a:t>
            </a:r>
          </a:p>
        </p:txBody>
      </p:sp>
      <p:sp>
        <p:nvSpPr>
          <p:cNvPr id="15" name="Content Placeholder 14">
            <a:extLst>
              <a:ext uri="{FF2B5EF4-FFF2-40B4-BE49-F238E27FC236}">
                <a16:creationId xmlns:a16="http://schemas.microsoft.com/office/drawing/2014/main" id="{BA9644D8-D2D2-4A9D-A794-31AF1157A529}"/>
              </a:ext>
            </a:extLst>
          </p:cNvPr>
          <p:cNvSpPr>
            <a:spLocks noGrp="1"/>
          </p:cNvSpPr>
          <p:nvPr>
            <p:ph sz="quarter" idx="14"/>
          </p:nvPr>
        </p:nvSpPr>
        <p:spPr>
          <a:xfrm>
            <a:off x="383127" y="2518351"/>
            <a:ext cx="8369300" cy="910650"/>
          </a:xfrm>
        </p:spPr>
        <p:txBody>
          <a:bodyPr/>
          <a:lstStyle/>
          <a:p>
            <a:pPr marL="0" marR="0" lvl="0" indent="0" algn="l" defTabSz="914400" rtl="0" eaLnBrk="1" fontAlgn="auto" latinLnBrk="0" hangingPunct="1">
              <a:lnSpc>
                <a:spcPct val="100000"/>
              </a:lnSpc>
              <a:spcBef>
                <a:spcPts val="0"/>
              </a:spcBef>
              <a:spcAft>
                <a:spcPts val="0"/>
              </a:spcAft>
              <a:buClr>
                <a:srgbClr val="E7E6E6">
                  <a:lumMod val="10000"/>
                </a:srgbClr>
              </a:buClr>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 6 </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6" name="Content Placeholder 15">
            <a:extLst>
              <a:ext uri="{FF2B5EF4-FFF2-40B4-BE49-F238E27FC236}">
                <a16:creationId xmlns:a16="http://schemas.microsoft.com/office/drawing/2014/main" id="{81A20F09-8057-4640-B87C-C54F73DEF457}"/>
              </a:ext>
            </a:extLst>
          </p:cNvPr>
          <p:cNvSpPr>
            <a:spLocks noGrp="1"/>
          </p:cNvSpPr>
          <p:nvPr>
            <p:ph sz="quarter" idx="15"/>
          </p:nvPr>
        </p:nvSpPr>
        <p:spPr>
          <a:xfrm>
            <a:off x="383127" y="2973676"/>
            <a:ext cx="8369300" cy="910650"/>
          </a:xfrm>
        </p:spPr>
        <p:txBody>
          <a:bodyPr/>
          <a:lstStyle/>
          <a:p>
            <a:pPr marL="342900" marR="0" lvl="0" indent="-34290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CDC. Web-based Injury Statistics Query and Reporting System (WISQARS) [online]. [cited 2021 January 19]. Available from URL: </a:t>
            </a:r>
            <a:r>
              <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www.cdc.gov/injury/wisqars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Atlanta, GA: National Center for Injury Prevention and Control.</a:t>
            </a:r>
          </a:p>
          <a:p>
            <a:pPr marL="342900" marR="0" lvl="0" indent="-342900" algn="l" defTabSz="914400" rtl="0" eaLnBrk="1" fontAlgn="base" latinLnBrk="0" hangingPunct="1">
              <a:lnSpc>
                <a:spcPct val="100000"/>
              </a:lnSpc>
              <a:spcBef>
                <a:spcPts val="0"/>
              </a:spcBef>
              <a:spcAft>
                <a:spcPts val="0"/>
              </a:spcAft>
              <a:buClrTx/>
              <a:buSzTx/>
              <a:buFontTx/>
              <a:buAutoNum type="arabicPeriod" startAt="2"/>
              <a:tabLst/>
              <a:defRPr/>
            </a:pPr>
            <a:r>
              <a:rPr kumimoji="0" lang="en-CA"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Moreland B, </a:t>
            </a:r>
            <a:r>
              <a:rPr kumimoji="0" lang="en-CA"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Kakara</a:t>
            </a:r>
            <a:r>
              <a:rPr kumimoji="0" lang="en-CA"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R, Henry A. Trends in Nonfatal Falls and Fall-Related Injuries Among Adults Aged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≥65 years—United States, 2012-2018. MMWR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Morb</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Mortal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Wkly</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Rep 2020;69(27):875-881. DOI: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4"/>
              </a:rPr>
              <a:t>10.15585/mmwr.mm6927a5</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484635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D18E-BE10-416D-85EE-921DCCB97F0D}"/>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References </a:t>
            </a:r>
            <a:endParaRPr lang="en-US" dirty="0"/>
          </a:p>
        </p:txBody>
      </p:sp>
      <p:sp>
        <p:nvSpPr>
          <p:cNvPr id="3" name="Content Placeholder 2">
            <a:extLst>
              <a:ext uri="{FF2B5EF4-FFF2-40B4-BE49-F238E27FC236}">
                <a16:creationId xmlns:a16="http://schemas.microsoft.com/office/drawing/2014/main" id="{C8196429-D9FA-43D0-83DD-BE4CD236A0BE}"/>
              </a:ext>
            </a:extLst>
          </p:cNvPr>
          <p:cNvSpPr>
            <a:spLocks noGrp="1"/>
          </p:cNvSpPr>
          <p:nvPr>
            <p:ph sz="quarter" idx="11"/>
          </p:nvPr>
        </p:nvSpPr>
        <p:spPr/>
        <p:txBody>
          <a:bodyPr/>
          <a:lstStyle/>
          <a:p>
            <a:pPr marL="0" marR="0" lvl="0" indent="0" algn="l" defTabSz="914400" rtl="0" eaLnBrk="1" fontAlgn="auto" latinLnBrk="0" hangingPunct="1">
              <a:lnSpc>
                <a:spcPct val="100000"/>
              </a:lnSpc>
              <a:spcBef>
                <a:spcPts val="0"/>
              </a:spcBef>
              <a:spcAft>
                <a:spcPts val="0"/>
              </a:spcAft>
              <a:buClr>
                <a:srgbClr val="E7E6E6">
                  <a:lumMod val="10000"/>
                </a:srgbClr>
              </a:buClr>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 7</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Content Placeholder 3">
            <a:extLst>
              <a:ext uri="{FF2B5EF4-FFF2-40B4-BE49-F238E27FC236}">
                <a16:creationId xmlns:a16="http://schemas.microsoft.com/office/drawing/2014/main" id="{0C1C5113-71A4-4BFC-901F-0F2048E4EDCD}"/>
              </a:ext>
            </a:extLst>
          </p:cNvPr>
          <p:cNvSpPr>
            <a:spLocks noGrp="1"/>
          </p:cNvSpPr>
          <p:nvPr>
            <p:ph sz="quarter" idx="12"/>
          </p:nvPr>
        </p:nvSpPr>
        <p:spPr>
          <a:xfrm>
            <a:off x="383127" y="1466203"/>
            <a:ext cx="8369300" cy="663984"/>
          </a:xfrm>
        </p:spPr>
        <p:txBody>
          <a:bodyPr/>
          <a:lstStyle/>
          <a:p>
            <a:pPr marL="342900" marR="0" lvl="0" indent="-342900" algn="l" defTabSz="914400" rtl="0" eaLnBrk="1" fontAlgn="base" latinLnBrk="0" hangingPunct="1">
              <a:lnSpc>
                <a:spcPct val="100000"/>
              </a:lnSpc>
              <a:spcBef>
                <a:spcPts val="0"/>
              </a:spcBef>
              <a:spcAft>
                <a:spcPts val="0"/>
              </a:spcAft>
              <a:buClrTx/>
              <a:buSzTx/>
              <a:buFont typeface="+mj-lt"/>
              <a:buAutoNum type="arabicPeriod" startAt="3"/>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Stevens JA, Ballesteros MF, Mack KA, Rudd RA,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DeCaro</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 Adler G. Gender Differences in Seeking Care for Falls in the Aged Medicare Population. Am J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Prev</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Med 2012;43(1):59-62. DOI: </a:t>
            </a:r>
            <a:r>
              <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10.1016/j.amepre.2012.03.008</a:t>
            </a:r>
            <a:endPar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base" latinLnBrk="0" hangingPunct="1">
              <a:lnSpc>
                <a:spcPct val="100000"/>
              </a:lnSpc>
              <a:spcBef>
                <a:spcPts val="0"/>
              </a:spcBef>
              <a:spcAft>
                <a:spcPts val="0"/>
              </a:spcAft>
              <a:buClrTx/>
              <a:buSzTx/>
              <a:buFont typeface="+mj-lt"/>
              <a:buAutoNum type="arabicPeriod" startAt="3"/>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Stevens JA, Noonan RK, Rubenstein LZ. Older Adult Fall Prevention: Perceptions, Beliefs and Behaviors. Am J Lifestyle Med 2010;1:16-20. DOI: </a:t>
            </a:r>
            <a:r>
              <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10.1177/1559827609348350</a:t>
            </a:r>
            <a:endPar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base" latinLnBrk="0" hangingPunct="1">
              <a:lnSpc>
                <a:spcPct val="100000"/>
              </a:lnSpc>
              <a:spcBef>
                <a:spcPts val="0"/>
              </a:spcBef>
              <a:spcAft>
                <a:spcPts val="0"/>
              </a:spcAft>
              <a:buClrTx/>
              <a:buSzTx/>
              <a:buFont typeface="+mj-lt"/>
              <a:buAutoNum type="arabicPeriod" startAt="3"/>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Haddad YK,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Karani</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MV, Bergen G, Marcum ZA. Willingness to Change Medications Linked to Increased Fall Risk: A Comparison between Age Groups. J Am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Geriatr</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Soc 2019;67(3):527-533. DOI: </a:t>
            </a:r>
            <a:r>
              <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10.1111/jgs.15696</a:t>
            </a:r>
            <a:endParaRPr kumimoji="0" lang="en-US" sz="14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
        <p:nvSpPr>
          <p:cNvPr id="5" name="Content Placeholder 4">
            <a:extLst>
              <a:ext uri="{FF2B5EF4-FFF2-40B4-BE49-F238E27FC236}">
                <a16:creationId xmlns:a16="http://schemas.microsoft.com/office/drawing/2014/main" id="{27C451EE-6867-4765-937F-FA23FE7707E7}"/>
              </a:ext>
            </a:extLst>
          </p:cNvPr>
          <p:cNvSpPr>
            <a:spLocks noGrp="1"/>
          </p:cNvSpPr>
          <p:nvPr>
            <p:ph sz="quarter" idx="14"/>
          </p:nvPr>
        </p:nvSpPr>
        <p:spPr>
          <a:xfrm>
            <a:off x="383127" y="3213100"/>
            <a:ext cx="8369300" cy="497958"/>
          </a:xfrm>
        </p:spPr>
        <p:txBody>
          <a:bodyPr/>
          <a:lstStyle/>
          <a:p>
            <a:pPr marL="0" marR="0" lvl="0" indent="0" algn="l" defTabSz="914400" rtl="0" eaLnBrk="1" fontAlgn="auto" latinLnBrk="0" hangingPunct="1">
              <a:lnSpc>
                <a:spcPct val="100000"/>
              </a:lnSpc>
              <a:spcBef>
                <a:spcPts val="0"/>
              </a:spcBef>
              <a:spcAft>
                <a:spcPts val="0"/>
              </a:spcAft>
              <a:buClr>
                <a:srgbClr val="E7E6E6">
                  <a:lumMod val="10000"/>
                </a:srgbClr>
              </a:buClr>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 8</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Content Placeholder 5">
            <a:extLst>
              <a:ext uri="{FF2B5EF4-FFF2-40B4-BE49-F238E27FC236}">
                <a16:creationId xmlns:a16="http://schemas.microsoft.com/office/drawing/2014/main" id="{068D3A76-58E6-4601-A4D2-4B2C0FD95500}"/>
              </a:ext>
            </a:extLst>
          </p:cNvPr>
          <p:cNvSpPr>
            <a:spLocks noGrp="1"/>
          </p:cNvSpPr>
          <p:nvPr>
            <p:ph sz="quarter" idx="15"/>
          </p:nvPr>
        </p:nvSpPr>
        <p:spPr>
          <a:xfrm>
            <a:off x="383127" y="3644900"/>
            <a:ext cx="8369300" cy="663984"/>
          </a:xfrm>
        </p:spPr>
        <p:txBody>
          <a:bodyPr/>
          <a:lstStyle/>
          <a:p>
            <a:pPr marL="342900" marR="0" lvl="0" indent="-342900" algn="l" defTabSz="914400" rtl="0" eaLnBrk="1" fontAlgn="base" latinLnBrk="0" hangingPunct="1">
              <a:lnSpc>
                <a:spcPct val="100000"/>
              </a:lnSpc>
              <a:spcBef>
                <a:spcPts val="0"/>
              </a:spcBef>
              <a:spcAft>
                <a:spcPts val="0"/>
              </a:spcAft>
              <a:buClrTx/>
              <a:buSzTx/>
              <a:buFontTx/>
              <a:buAutoNum type="arabicPeriod" startAt="5"/>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Haddad YK,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Karani</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MV, Bergen G, Marcum ZA. Willingness to Change Medications Linked to  Increased Fall Risk: A Comparison between Age Groups. J Am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Geriatr</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Soc 2019;67(3):527-533. DOI: </a:t>
            </a:r>
            <a:r>
              <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10.1111/jgs.15696</a:t>
            </a:r>
            <a:endPar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
        <p:nvSpPr>
          <p:cNvPr id="8" name="Content Placeholder 7">
            <a:extLst>
              <a:ext uri="{FF2B5EF4-FFF2-40B4-BE49-F238E27FC236}">
                <a16:creationId xmlns:a16="http://schemas.microsoft.com/office/drawing/2014/main" id="{F14D6510-B71F-4C41-B5EC-DBECC82F9528}"/>
              </a:ext>
            </a:extLst>
          </p:cNvPr>
          <p:cNvSpPr>
            <a:spLocks noGrp="1"/>
          </p:cNvSpPr>
          <p:nvPr>
            <p:ph sz="quarter" idx="16"/>
          </p:nvPr>
        </p:nvSpPr>
        <p:spPr>
          <a:xfrm>
            <a:off x="383127" y="4461979"/>
            <a:ext cx="8369300" cy="663984"/>
          </a:xfrm>
        </p:spPr>
        <p:txBody>
          <a:bodyPr/>
          <a:lstStyle/>
          <a:p>
            <a:pPr marL="0" marR="0" lvl="0" indent="0" algn="l" defTabSz="914400" rtl="0" eaLnBrk="1" fontAlgn="auto" latinLnBrk="0" hangingPunct="1">
              <a:lnSpc>
                <a:spcPct val="100000"/>
              </a:lnSpc>
              <a:spcBef>
                <a:spcPts val="0"/>
              </a:spcBef>
              <a:spcAft>
                <a:spcPts val="0"/>
              </a:spcAft>
              <a:buClr>
                <a:srgbClr val="E7E6E6">
                  <a:lumMod val="10000"/>
                </a:srgbClr>
              </a:buClr>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 9 </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9" name="Content Placeholder 8">
            <a:extLst>
              <a:ext uri="{FF2B5EF4-FFF2-40B4-BE49-F238E27FC236}">
                <a16:creationId xmlns:a16="http://schemas.microsoft.com/office/drawing/2014/main" id="{7DBAAE6A-32AA-48D3-ABCB-39A7C5ADC69E}"/>
              </a:ext>
            </a:extLst>
          </p:cNvPr>
          <p:cNvSpPr>
            <a:spLocks noGrp="1"/>
          </p:cNvSpPr>
          <p:nvPr>
            <p:ph sz="quarter" idx="17"/>
          </p:nvPr>
        </p:nvSpPr>
        <p:spPr>
          <a:xfrm>
            <a:off x="383127" y="4947066"/>
            <a:ext cx="8369300" cy="663984"/>
          </a:xfrm>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6"/>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Jones TS, Ghosh TS, Horn K, Smith J, Vogt RL. Primary Care Physicians Perceptions and Practices     Regarding Fall Prevention in Adults 65 Years and Over.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Accid</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Anal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Prev</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2011;43:1605-1609. DOI: </a:t>
            </a:r>
            <a:r>
              <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hlinkClick r:id="rId6" tooltip="Persistent link using digital object identifier">
                  <a:extLst>
                    <a:ext uri="{A12FA001-AC4F-418D-AE19-62706E023703}">
                      <ahyp:hlinkClr xmlns:ahyp="http://schemas.microsoft.com/office/drawing/2018/hyperlinkcolor" val="tx"/>
                    </a:ext>
                  </a:extLst>
                </a:hlinkClick>
              </a:rPr>
              <a:t>10.1016/j.aap.2011.03.013</a:t>
            </a:r>
            <a:endPar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6"/>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Van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Rhyn</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B, Barwick A. Health Practitioners’ Perceptions of Falls and Fall Prevention in Older People: A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Metasynthesis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Qual Health Res 2019;29(1):69-79. DOI: </a:t>
            </a:r>
            <a:r>
              <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hlinkClick r:id="rId7">
                  <a:extLst>
                    <a:ext uri="{A12FA001-AC4F-418D-AE19-62706E023703}">
                      <ahyp:hlinkClr xmlns:ahyp="http://schemas.microsoft.com/office/drawing/2018/hyperlinkcolor" val="tx"/>
                    </a:ext>
                  </a:extLst>
                </a:hlinkClick>
              </a:rPr>
              <a:t>10.1177/1049732318805753</a:t>
            </a:r>
            <a:endPar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29869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D18E-BE10-416D-85EE-921DCCB97F0D}"/>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References  </a:t>
            </a:r>
            <a:endParaRPr lang="en-US" dirty="0"/>
          </a:p>
        </p:txBody>
      </p:sp>
      <p:sp>
        <p:nvSpPr>
          <p:cNvPr id="3" name="Content Placeholder 2">
            <a:extLst>
              <a:ext uri="{FF2B5EF4-FFF2-40B4-BE49-F238E27FC236}">
                <a16:creationId xmlns:a16="http://schemas.microsoft.com/office/drawing/2014/main" id="{C8196429-D9FA-43D0-83DD-BE4CD236A0BE}"/>
              </a:ext>
            </a:extLst>
          </p:cNvPr>
          <p:cNvSpPr>
            <a:spLocks noGrp="1"/>
          </p:cNvSpPr>
          <p:nvPr>
            <p:ph sz="quarter" idx="11"/>
          </p:nvPr>
        </p:nvSpPr>
        <p:spPr/>
        <p:txBody>
          <a:bodyPr/>
          <a:lstStyle/>
          <a:p>
            <a:pPr marL="0" indent="0">
              <a:lnSpc>
                <a:spcPct val="100000"/>
              </a:lnSpc>
              <a:spcBef>
                <a:spcPts val="0"/>
              </a:spcBef>
              <a:buClr>
                <a:schemeClr val="bg2">
                  <a:lumMod val="10000"/>
                </a:schemeClr>
              </a:buClr>
              <a:buNone/>
            </a:pPr>
            <a:r>
              <a:rPr lang="en-US" sz="1600" b="1" dirty="0">
                <a:latin typeface="Calibri" panose="020F0502020204030204" pitchFamily="34" charset="0"/>
                <a:cs typeface="Calibri" panose="020F0502020204030204" pitchFamily="34" charset="0"/>
              </a:rPr>
              <a:t>Slide 10</a:t>
            </a:r>
            <a:endParaRPr lang="en-US" sz="16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0C1C5113-71A4-4BFC-901F-0F2048E4EDCD}"/>
              </a:ext>
            </a:extLst>
          </p:cNvPr>
          <p:cNvSpPr>
            <a:spLocks noGrp="1"/>
          </p:cNvSpPr>
          <p:nvPr>
            <p:ph sz="quarter" idx="12"/>
          </p:nvPr>
        </p:nvSpPr>
        <p:spPr>
          <a:xfrm>
            <a:off x="383127" y="1466203"/>
            <a:ext cx="8369300" cy="663984"/>
          </a:xfrm>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8"/>
              <a:tabLst/>
              <a:defRPr/>
            </a:pP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Parkkari</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J,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Kannus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Palvanen</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Natri</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Vainio</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J,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Aho</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H, et al. Majority of Hip Fractures Occur as a   Result of a Fall and Impact on the Greater Trochanter of the Femur: A Prospective Controlled Hip Fracture Study with 206 Consecutive Patients.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Calcif</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Tissue Int 1999;65(3):183-7. DOI: </a:t>
            </a:r>
            <a:r>
              <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10.1007/s002239900679</a:t>
            </a:r>
            <a:endPar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8"/>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Taylor CA, Bell JM,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Breiding</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MJ, Xu L. Traumatic Brain Injury–Related Emergency Department Visits, Hospitalizations, and Deaths—United States, 2007 and 2013. MMWR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Surveill</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Summ</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2017;66(No. SS-9):1–16. </a:t>
            </a:r>
            <a:r>
              <a:rPr kumimoji="0" lang="pt-B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 </a:t>
            </a:r>
            <a:r>
              <a:rPr kumimoji="0" lang="pt-BR"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4"/>
              </a:rPr>
              <a:t>10.15585/mmwr.ss6609a1</a:t>
            </a:r>
            <a:endPar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8"/>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Gill TM, Murphy TE,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Gahbauer</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EA,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Allore</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HG. Association of Injurious Falls With Disability Outcomes and Nursing Home Admissions in Community-Living Older Persons. Am J Epidemiol 2013;178(3):418–25. DOI: </a:t>
            </a:r>
            <a:r>
              <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5"/>
              </a:rPr>
              <a:t>10.1093/</a:t>
            </a:r>
            <a:r>
              <a:rPr kumimoji="0" lang="en-US" sz="1400" b="0" i="0" u="sng"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hlinkClick r:id="rId5"/>
              </a:rPr>
              <a:t>aje</a:t>
            </a:r>
            <a:r>
              <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5"/>
              </a:rPr>
              <a:t>/kws554</a:t>
            </a:r>
            <a:endPar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8"/>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CDC. Wide-ranging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OnLine</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Data for Epidemiologic Research (WONDER) [online]. [cited 2021 January 19]. Available from URL: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6"/>
              </a:rPr>
              <a:t>https://wonder.cdc.gov</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Atlanta, GA: Centers for Disease Control and Prevention.</a:t>
            </a:r>
          </a:p>
        </p:txBody>
      </p:sp>
    </p:spTree>
    <p:extLst>
      <p:ext uri="{BB962C8B-B14F-4D97-AF65-F5344CB8AC3E}">
        <p14:creationId xmlns:p14="http://schemas.microsoft.com/office/powerpoint/2010/main" val="2910033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D18E-BE10-416D-85EE-921DCCB97F0D}"/>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References   </a:t>
            </a:r>
            <a:endParaRPr lang="en-US" dirty="0"/>
          </a:p>
        </p:txBody>
      </p:sp>
      <p:sp>
        <p:nvSpPr>
          <p:cNvPr id="3" name="Content Placeholder 2">
            <a:extLst>
              <a:ext uri="{FF2B5EF4-FFF2-40B4-BE49-F238E27FC236}">
                <a16:creationId xmlns:a16="http://schemas.microsoft.com/office/drawing/2014/main" id="{C8196429-D9FA-43D0-83DD-BE4CD236A0BE}"/>
              </a:ext>
            </a:extLst>
          </p:cNvPr>
          <p:cNvSpPr>
            <a:spLocks noGrp="1"/>
          </p:cNvSpPr>
          <p:nvPr>
            <p:ph sz="quarter" idx="11"/>
          </p:nvPr>
        </p:nvSpPr>
        <p:spPr>
          <a:xfrm>
            <a:off x="382588" y="1065845"/>
            <a:ext cx="8369300" cy="400358"/>
          </a:xfrm>
        </p:spPr>
        <p:txBody>
          <a:bodyPr/>
          <a:lstStyle/>
          <a:p>
            <a:pPr marL="0" indent="0">
              <a:buNone/>
            </a:pPr>
            <a:r>
              <a:rPr lang="en-US" sz="1600" b="1" dirty="0">
                <a:latin typeface="Calibri" panose="020F0502020204030204" pitchFamily="34" charset="0"/>
                <a:cs typeface="Calibri" panose="020F0502020204030204" pitchFamily="34" charset="0"/>
              </a:rPr>
              <a:t>Slide 11</a:t>
            </a:r>
            <a:endParaRPr lang="en-US" sz="16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0C1C5113-71A4-4BFC-901F-0F2048E4EDCD}"/>
              </a:ext>
            </a:extLst>
          </p:cNvPr>
          <p:cNvSpPr>
            <a:spLocks noGrp="1"/>
          </p:cNvSpPr>
          <p:nvPr>
            <p:ph sz="quarter" idx="12"/>
          </p:nvPr>
        </p:nvSpPr>
        <p:spPr>
          <a:xfrm>
            <a:off x="383127" y="1466203"/>
            <a:ext cx="8369300" cy="663984"/>
          </a:xfrm>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startAt="12"/>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Burns ER, Stevens JA, Lee R. The Direct Costs of Fatal and Non-fatal Falls Among Older adults—United States. J Safety Res 2016;58:99-103. DOI: </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hlinkClick r:id="rId3"/>
              </a:rPr>
              <a:t>10.1016/j.jsr.2016.05.001</a:t>
            </a:r>
            <a:endPar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12"/>
              <a:tabLst/>
              <a:defRPr/>
            </a:pP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Bohl</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AA, Fishman PA,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Ciol</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MA, Williams B,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Logerfo</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J, Phelan EA. A Longitudinal Analysis of Total 3-Year Healthcare Costs for Older Adults Who Experience a Fall Requiring Medical Care. J Am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Geriatr</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Soc 2010;58(5):853-60. DOI: </a:t>
            </a:r>
            <a:r>
              <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4"/>
              </a:rPr>
              <a:t>10.1111/j.1532-5415.2010.02816.x</a:t>
            </a:r>
            <a:endPar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12"/>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Hoffman GJ, Liu H, Alexander NB, Tinetti M, Braun TM, Min LC. Posthospital Fall Injuries and 30-Day Readmissions in Adults 65 Years and Older. JAMA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Netw</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Open 2019;2(5):e194276. DOI: </a:t>
            </a:r>
            <a:r>
              <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5"/>
              </a:rPr>
              <a:t>10.1001/jamanetworkopen.2019.4276</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Content Placeholder 4">
            <a:extLst>
              <a:ext uri="{FF2B5EF4-FFF2-40B4-BE49-F238E27FC236}">
                <a16:creationId xmlns:a16="http://schemas.microsoft.com/office/drawing/2014/main" id="{27C451EE-6867-4765-937F-FA23FE7707E7}"/>
              </a:ext>
            </a:extLst>
          </p:cNvPr>
          <p:cNvSpPr>
            <a:spLocks noGrp="1"/>
          </p:cNvSpPr>
          <p:nvPr>
            <p:ph sz="quarter" idx="14"/>
          </p:nvPr>
        </p:nvSpPr>
        <p:spPr>
          <a:xfrm>
            <a:off x="383127" y="3429000"/>
            <a:ext cx="8369300" cy="431800"/>
          </a:xfrm>
        </p:spPr>
        <p:txBody>
          <a:bodyPr/>
          <a:lstStyle/>
          <a:p>
            <a:pPr marL="0" indent="0">
              <a:buNone/>
            </a:pPr>
            <a:r>
              <a:rPr lang="en-US" sz="1600" b="1" dirty="0">
                <a:latin typeface="Calibri" panose="020F0502020204030204" pitchFamily="34" charset="0"/>
                <a:cs typeface="Calibri" panose="020F0502020204030204" pitchFamily="34" charset="0"/>
              </a:rPr>
              <a:t>Slide 12</a:t>
            </a:r>
            <a:endParaRPr lang="en-US" sz="1600"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068D3A76-58E6-4601-A4D2-4B2C0FD95500}"/>
              </a:ext>
            </a:extLst>
          </p:cNvPr>
          <p:cNvSpPr>
            <a:spLocks noGrp="1"/>
          </p:cNvSpPr>
          <p:nvPr>
            <p:ph sz="quarter" idx="15"/>
          </p:nvPr>
        </p:nvSpPr>
        <p:spPr>
          <a:xfrm>
            <a:off x="383127" y="3860800"/>
            <a:ext cx="8369300" cy="663984"/>
          </a:xfrm>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15"/>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Florence CS, Bergen G,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Atherly</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 Burns E, Stevens J, Drake C. Medical Costs of Fatal and Nonfatal Falls in Older Adults. J Am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Geriatr</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Soc 2018;66(4):693-8. DOI: </a:t>
            </a:r>
            <a:r>
              <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6"/>
              </a:rPr>
              <a:t>10.1111/jgs.15304</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 name="Content Placeholder 7">
            <a:extLst>
              <a:ext uri="{FF2B5EF4-FFF2-40B4-BE49-F238E27FC236}">
                <a16:creationId xmlns:a16="http://schemas.microsoft.com/office/drawing/2014/main" id="{F14D6510-B71F-4C41-B5EC-DBECC82F9528}"/>
              </a:ext>
            </a:extLst>
          </p:cNvPr>
          <p:cNvSpPr>
            <a:spLocks noGrp="1"/>
          </p:cNvSpPr>
          <p:nvPr>
            <p:ph sz="quarter" idx="16"/>
          </p:nvPr>
        </p:nvSpPr>
        <p:spPr>
          <a:xfrm>
            <a:off x="383127" y="4714882"/>
            <a:ext cx="8369300" cy="444731"/>
          </a:xfrm>
        </p:spPr>
        <p:txBody>
          <a:bodyPr/>
          <a:lstStyle/>
          <a:p>
            <a:pPr marL="0" indent="0">
              <a:buNone/>
            </a:pPr>
            <a:r>
              <a:rPr lang="en-US" sz="1600" b="1" dirty="0">
                <a:latin typeface="Calibri" panose="020F0502020204030204" pitchFamily="34" charset="0"/>
                <a:cs typeface="Calibri" panose="020F0502020204030204" pitchFamily="34" charset="0"/>
              </a:rPr>
              <a:t>Slide 13</a:t>
            </a:r>
            <a:endParaRPr lang="en-US" sz="1600" dirty="0">
              <a:latin typeface="Calibri" panose="020F0502020204030204" pitchFamily="34" charset="0"/>
              <a:cs typeface="Calibri" panose="020F0502020204030204" pitchFamily="34" charset="0"/>
            </a:endParaRPr>
          </a:p>
        </p:txBody>
      </p:sp>
      <p:sp>
        <p:nvSpPr>
          <p:cNvPr id="9" name="Content Placeholder 8">
            <a:extLst>
              <a:ext uri="{FF2B5EF4-FFF2-40B4-BE49-F238E27FC236}">
                <a16:creationId xmlns:a16="http://schemas.microsoft.com/office/drawing/2014/main" id="{7DBAAE6A-32AA-48D3-ABCB-39A7C5ADC69E}"/>
              </a:ext>
            </a:extLst>
          </p:cNvPr>
          <p:cNvSpPr>
            <a:spLocks noGrp="1"/>
          </p:cNvSpPr>
          <p:nvPr>
            <p:ph sz="quarter" idx="17"/>
          </p:nvPr>
        </p:nvSpPr>
        <p:spPr>
          <a:xfrm>
            <a:off x="383127" y="5046874"/>
            <a:ext cx="8369300" cy="663984"/>
          </a:xfrm>
        </p:spPr>
        <p:txBody>
          <a:bodyPr/>
          <a:lstStyle/>
          <a:p>
            <a:pPr marL="342900" marR="0" lvl="0" indent="-342900" algn="l" defTabSz="914400" rtl="0" eaLnBrk="1" fontAlgn="base" latinLnBrk="0" hangingPunct="1">
              <a:lnSpc>
                <a:spcPct val="100000"/>
              </a:lnSpc>
              <a:spcBef>
                <a:spcPts val="0"/>
              </a:spcBef>
              <a:spcAft>
                <a:spcPts val="0"/>
              </a:spcAft>
              <a:buClrTx/>
              <a:buSzTx/>
              <a:buFontTx/>
              <a:buAutoNum type="arabicPeriod" startAt="2"/>
              <a:tabLst/>
              <a:defRPr/>
            </a:pPr>
            <a:r>
              <a:rPr kumimoji="0" lang="en-CA"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Moreland B, </a:t>
            </a:r>
            <a:r>
              <a:rPr kumimoji="0" lang="en-CA"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Kakara</a:t>
            </a:r>
            <a:r>
              <a:rPr kumimoji="0" lang="en-CA"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R, Henry A. Trends in Nonfatal Falls and Fall-Related Injuries Among Adults Aged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≥65 years—United States, 2012-2018. MMWR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Morb</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Mortal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Wkly</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Rep 2020;69(27):875-881. DOI: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7"/>
              </a:rPr>
              <a:t>10.15585/mmwr.mm6927a5</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base" latinLnBrk="0" hangingPunct="1">
              <a:lnSpc>
                <a:spcPct val="100000"/>
              </a:lnSpc>
              <a:spcBef>
                <a:spcPts val="0"/>
              </a:spcBef>
              <a:spcAft>
                <a:spcPts val="0"/>
              </a:spcAft>
              <a:buClrTx/>
              <a:buSzTx/>
              <a:buFontTx/>
              <a:buAutoNum type="arabicPeriod" startAt="16"/>
              <a:tabLst/>
              <a:defRPr/>
            </a:pP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Ortman</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JM,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Velkoff</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VA, Hogan H. An Aging Nation: The Older Population in the United States, Current Population Reports, P25-1140. Washington, DC: U.S. Census Bureau. 2014. </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5380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F4276E-0483-4C32-82C3-2DF5C0FAEE97}"/>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Leading Causes of Death</a:t>
            </a:r>
            <a:endParaRPr lang="en-US" dirty="0"/>
          </a:p>
        </p:txBody>
      </p:sp>
      <p:sp>
        <p:nvSpPr>
          <p:cNvPr id="10" name="Content Placeholder 9">
            <a:extLst>
              <a:ext uri="{FF2B5EF4-FFF2-40B4-BE49-F238E27FC236}">
                <a16:creationId xmlns:a16="http://schemas.microsoft.com/office/drawing/2014/main" id="{FF617F34-956C-47BA-889B-9B76865642E7}"/>
              </a:ext>
            </a:extLst>
          </p:cNvPr>
          <p:cNvSpPr>
            <a:spLocks noGrp="1"/>
          </p:cNvSpPr>
          <p:nvPr>
            <p:ph sz="quarter" idx="11"/>
          </p:nvPr>
        </p:nvSpPr>
        <p:spPr>
          <a:xfrm>
            <a:off x="7659433" y="6456064"/>
            <a:ext cx="1220788" cy="215900"/>
          </a:xfrm>
        </p:spPr>
        <p:txBody>
          <a:bodyPr vert="horz" lIns="91440" tIns="45720" rIns="91440" bIns="45720" rtlCol="0">
            <a:normAutofit/>
          </a:bodyPr>
          <a:lstStyle/>
          <a:p>
            <a:pPr marL="0" indent="0">
              <a:buFont typeface="Arial"/>
              <a:buNone/>
            </a:pPr>
            <a:r>
              <a:rPr lang="en-US" sz="700" dirty="0">
                <a:solidFill>
                  <a:schemeClr val="bg2">
                    <a:lumMod val="50000"/>
                  </a:schemeClr>
                </a:solidFill>
              </a:rPr>
              <a:t>Reference: (1)</a:t>
            </a:r>
          </a:p>
        </p:txBody>
      </p:sp>
      <p:pic>
        <p:nvPicPr>
          <p:cNvPr id="12" name="Content Placeholder 11" descr="A nested table detailing Top 10 Causes of Death Among Older Adults, which a focus on Unintentional Injury.&#10;1: Heart Disease.&#10;2: Cancer.&#10;3: Chronic Lower Respiratory Disease.&#10;4: Stroke.&#10;5: Alzheimer's Disease.&#10;6: Diabetes.&#10;7: Unintentional Injury. Unintentional Injury points to a 2nd table labeled &quot;Top 3 Causes of Unintentional Injury Deaths&quot;.&#10;8: Influenza &amp; Pneumonia.&#10;9: Kidney Disease.&#10;10: Parkinson's Disease.&#10;&#10;&quot;Top 3 Causes of Unintentional Injury Deaths&quot;.&#10;1: Fall&#10;2: Motor Vehicle (Traffic-related)&#10;3: Unspecified&#10;&#10;Data source: National Vital Statistics System.">
            <a:extLst>
              <a:ext uri="{FF2B5EF4-FFF2-40B4-BE49-F238E27FC236}">
                <a16:creationId xmlns:a16="http://schemas.microsoft.com/office/drawing/2014/main" id="{4752E613-BD45-4377-86BC-5DEA50F468A2}"/>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0" y="969962"/>
            <a:ext cx="9145205" cy="5145088"/>
          </a:xfrm>
          <a:prstGeom prst="rect">
            <a:avLst/>
          </a:prstGeom>
        </p:spPr>
      </p:pic>
    </p:spTree>
    <p:extLst>
      <p:ext uri="{BB962C8B-B14F-4D97-AF65-F5344CB8AC3E}">
        <p14:creationId xmlns:p14="http://schemas.microsoft.com/office/powerpoint/2010/main" val="31552276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D18E-BE10-416D-85EE-921DCCB97F0D}"/>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References    </a:t>
            </a:r>
            <a:endParaRPr lang="en-US" dirty="0"/>
          </a:p>
        </p:txBody>
      </p:sp>
      <p:sp>
        <p:nvSpPr>
          <p:cNvPr id="3" name="Content Placeholder 2">
            <a:extLst>
              <a:ext uri="{FF2B5EF4-FFF2-40B4-BE49-F238E27FC236}">
                <a16:creationId xmlns:a16="http://schemas.microsoft.com/office/drawing/2014/main" id="{C8196429-D9FA-43D0-83DD-BE4CD236A0BE}"/>
              </a:ext>
            </a:extLst>
          </p:cNvPr>
          <p:cNvSpPr>
            <a:spLocks noGrp="1"/>
          </p:cNvSpPr>
          <p:nvPr>
            <p:ph sz="quarter" idx="11"/>
          </p:nvPr>
        </p:nvSpPr>
        <p:spPr>
          <a:xfrm>
            <a:off x="382588" y="1065845"/>
            <a:ext cx="8369300" cy="400358"/>
          </a:xfrm>
        </p:spPr>
        <p:txBody>
          <a:bodyPr/>
          <a:lstStyle/>
          <a:p>
            <a:pPr marL="0" indent="0">
              <a:buNone/>
            </a:pPr>
            <a:r>
              <a:rPr lang="en-US" sz="1600" b="1" dirty="0">
                <a:latin typeface="Calibri" panose="020F0502020204030204" pitchFamily="34" charset="0"/>
                <a:cs typeface="Calibri" panose="020F0502020204030204" pitchFamily="34" charset="0"/>
              </a:rPr>
              <a:t>Slide 14</a:t>
            </a:r>
            <a:endParaRPr lang="en-US" sz="16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0C1C5113-71A4-4BFC-901F-0F2048E4EDCD}"/>
              </a:ext>
            </a:extLst>
          </p:cNvPr>
          <p:cNvSpPr>
            <a:spLocks noGrp="1"/>
          </p:cNvSpPr>
          <p:nvPr>
            <p:ph sz="quarter" idx="12"/>
          </p:nvPr>
        </p:nvSpPr>
        <p:spPr>
          <a:xfrm>
            <a:off x="383127" y="1466203"/>
            <a:ext cx="8369300" cy="663984"/>
          </a:xfrm>
        </p:spPr>
        <p:txBody>
          <a:bodyPr/>
          <a:lstStyle/>
          <a:p>
            <a:pPr marL="342900" marR="0" lvl="0" indent="-342900" algn="l" defTabSz="914400" rtl="0" eaLnBrk="1" fontAlgn="base" latinLnBrk="0" hangingPunct="1">
              <a:lnSpc>
                <a:spcPct val="100000"/>
              </a:lnSpc>
              <a:spcBef>
                <a:spcPts val="0"/>
              </a:spcBef>
              <a:spcAft>
                <a:spcPts val="0"/>
              </a:spcAft>
              <a:buClrTx/>
              <a:buSzTx/>
              <a:buFontTx/>
              <a:buAutoNum type="arabicPeriod" startAt="2"/>
              <a:tabLst/>
              <a:defRPr/>
            </a:pPr>
            <a:r>
              <a:rPr kumimoji="0" lang="en-CA"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Moreland B, </a:t>
            </a:r>
            <a:r>
              <a:rPr kumimoji="0" lang="en-CA"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Kakara</a:t>
            </a:r>
            <a:r>
              <a:rPr kumimoji="0" lang="en-CA"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R, Henry A. Trends in Nonfatal Falls and Fall-Related Injuries Among Adults Aged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≥65 years—United States, 2012-2018. MMWR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Morb</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Mortal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Wkly</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Rep 2020;69(27):875-881. DOI: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10.15585/mmwr.mm6927a5</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17"/>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Ambrose AE, Paul G,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Haudorff</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JM. Risk Factors for Falls Among Older Adults: A Review of the Literature.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Maturitas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2013;75:51-61. DOI: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4"/>
              </a:rPr>
              <a:t>10.1016/j.maturitas.2013.02.009</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startAt="17"/>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Tinetti ME,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Speechley</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 Ginter SF. Risk Factors for Falls Among Elderly Persons Living in the Community. New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Engl</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J Med 1988;319(26):1701–7. DOI: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5"/>
              </a:rPr>
              <a:t>10.1056/NEJM198812293192604</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17"/>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Burns E,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Kakara</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R. Deaths from Falls Among Persons Aged ≥65 Years—United States, 2007–2016. MMWR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Morb</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Mortal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Wkly</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Rep 2018;67:509-514. DOI: </a:t>
            </a:r>
            <a:r>
              <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6"/>
              </a:rPr>
              <a:t>10.15585/mmwr.mm6718a1</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Content Placeholder 4">
            <a:extLst>
              <a:ext uri="{FF2B5EF4-FFF2-40B4-BE49-F238E27FC236}">
                <a16:creationId xmlns:a16="http://schemas.microsoft.com/office/drawing/2014/main" id="{27C451EE-6867-4765-937F-FA23FE7707E7}"/>
              </a:ext>
            </a:extLst>
          </p:cNvPr>
          <p:cNvSpPr>
            <a:spLocks noGrp="1"/>
          </p:cNvSpPr>
          <p:nvPr>
            <p:ph sz="quarter" idx="14"/>
          </p:nvPr>
        </p:nvSpPr>
        <p:spPr>
          <a:xfrm>
            <a:off x="383127" y="3549851"/>
            <a:ext cx="8369300" cy="431800"/>
          </a:xfrm>
        </p:spPr>
        <p:txBody>
          <a:bodyPr/>
          <a:lstStyle/>
          <a:p>
            <a:pPr marL="0" indent="0">
              <a:buNone/>
            </a:pPr>
            <a:r>
              <a:rPr lang="en-US" sz="1600" b="1" dirty="0">
                <a:latin typeface="Calibri" panose="020F0502020204030204" pitchFamily="34" charset="0"/>
                <a:cs typeface="Calibri" panose="020F0502020204030204" pitchFamily="34" charset="0"/>
              </a:rPr>
              <a:t>Slide 15</a:t>
            </a:r>
            <a:endParaRPr lang="en-US" sz="1600"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068D3A76-58E6-4601-A4D2-4B2C0FD95500}"/>
              </a:ext>
            </a:extLst>
          </p:cNvPr>
          <p:cNvSpPr>
            <a:spLocks noGrp="1"/>
          </p:cNvSpPr>
          <p:nvPr>
            <p:ph sz="quarter" idx="15"/>
          </p:nvPr>
        </p:nvSpPr>
        <p:spPr>
          <a:xfrm>
            <a:off x="383127" y="3860800"/>
            <a:ext cx="8369300" cy="663984"/>
          </a:xfrm>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20"/>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AGS/BGS. Summary of the Updated American Geriatrics Society/British Geriatrics Society Clinical Practice Guideline for Prevention of Falls in Older Persons. J Am </a:t>
            </a:r>
            <a:r>
              <a:rPr kumimoji="0" lang="en-US" sz="1400" b="0" i="0" u="none" strike="noStrike" kern="1200" cap="none" spc="0" normalizeH="0" baseline="0" noProof="0" dirty="0" err="1">
                <a:ln>
                  <a:noFill/>
                </a:ln>
                <a:solidFill>
                  <a:srgbClr val="000000"/>
                </a:solidFill>
                <a:effectLst/>
                <a:uLnTx/>
                <a:uFillTx/>
                <a:latin typeface="Calibri" panose="020F0502020204030204"/>
                <a:ea typeface="+mn-ea"/>
                <a:cs typeface="+mn-cs"/>
              </a:rPr>
              <a:t>Geriatr</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Soc 2011;59(1):148–57. DOI: </a:t>
            </a:r>
            <a:r>
              <a:rPr kumimoji="0" lang="en-US" sz="1400" b="0" i="0" u="sng" strike="noStrike" kern="1200" cap="none" spc="0" normalizeH="0" baseline="0" noProof="0" dirty="0">
                <a:ln>
                  <a:noFill/>
                </a:ln>
                <a:solidFill>
                  <a:srgbClr val="000000"/>
                </a:solidFill>
                <a:effectLst/>
                <a:uLnTx/>
                <a:uFillTx/>
                <a:latin typeface="Calibri" panose="020F0502020204030204"/>
                <a:ea typeface="+mn-ea"/>
                <a:cs typeface="+mn-cs"/>
                <a:hlinkClick r:id="rId7"/>
              </a:rPr>
              <a:t>10.1111/j.1532-5415.2010.03234.x</a:t>
            </a:r>
            <a:endParaRPr kumimoji="0" lang="en-US" sz="1400" b="0" i="0" u="sng"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20"/>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Lee R. The CDC’s STEADI Initiative: Promoting Older Adult Health and Independence Through Fall Prevention. Am Fam Physician 2017;96(4):220–1.</a:t>
            </a:r>
          </a:p>
        </p:txBody>
      </p:sp>
      <p:sp>
        <p:nvSpPr>
          <p:cNvPr id="8" name="Content Placeholder 7">
            <a:extLst>
              <a:ext uri="{FF2B5EF4-FFF2-40B4-BE49-F238E27FC236}">
                <a16:creationId xmlns:a16="http://schemas.microsoft.com/office/drawing/2014/main" id="{F14D6510-B71F-4C41-B5EC-DBECC82F9528}"/>
              </a:ext>
            </a:extLst>
          </p:cNvPr>
          <p:cNvSpPr>
            <a:spLocks noGrp="1"/>
          </p:cNvSpPr>
          <p:nvPr>
            <p:ph sz="quarter" idx="16"/>
          </p:nvPr>
        </p:nvSpPr>
        <p:spPr>
          <a:xfrm>
            <a:off x="383127" y="5083584"/>
            <a:ext cx="8369300" cy="444731"/>
          </a:xfrm>
        </p:spPr>
        <p:txBody>
          <a:bodyPr/>
          <a:lstStyle/>
          <a:p>
            <a:pPr marL="0" indent="0">
              <a:buNone/>
            </a:pPr>
            <a:r>
              <a:rPr lang="en-US" sz="1600" b="1" dirty="0">
                <a:latin typeface="Calibri" panose="020F0502020204030204" pitchFamily="34" charset="0"/>
                <a:cs typeface="Calibri" panose="020F0502020204030204" pitchFamily="34" charset="0"/>
              </a:rPr>
              <a:t>Slide 16</a:t>
            </a:r>
            <a:endParaRPr lang="en-US" sz="1600" dirty="0">
              <a:latin typeface="Calibri" panose="020F0502020204030204" pitchFamily="34" charset="0"/>
              <a:cs typeface="Calibri" panose="020F0502020204030204" pitchFamily="34" charset="0"/>
            </a:endParaRPr>
          </a:p>
        </p:txBody>
      </p:sp>
      <p:sp>
        <p:nvSpPr>
          <p:cNvPr id="9" name="Content Placeholder 8">
            <a:extLst>
              <a:ext uri="{FF2B5EF4-FFF2-40B4-BE49-F238E27FC236}">
                <a16:creationId xmlns:a16="http://schemas.microsoft.com/office/drawing/2014/main" id="{7DBAAE6A-32AA-48D3-ABCB-39A7C5ADC69E}"/>
              </a:ext>
            </a:extLst>
          </p:cNvPr>
          <p:cNvSpPr>
            <a:spLocks noGrp="1"/>
          </p:cNvSpPr>
          <p:nvPr>
            <p:ph sz="quarter" idx="17"/>
          </p:nvPr>
        </p:nvSpPr>
        <p:spPr>
          <a:xfrm>
            <a:off x="383127" y="5449363"/>
            <a:ext cx="8369300" cy="663984"/>
          </a:xfrm>
        </p:spPr>
        <p:txBody>
          <a:bodyPr/>
          <a:lstStyle/>
          <a:p>
            <a:pPr marL="342900" marR="0" lvl="0" indent="-342900" algn="l" defTabSz="914400" rtl="0" eaLnBrk="1" fontAlgn="base" latinLnBrk="0" hangingPunct="1">
              <a:lnSpc>
                <a:spcPct val="100000"/>
              </a:lnSpc>
              <a:spcBef>
                <a:spcPts val="0"/>
              </a:spcBef>
              <a:spcAft>
                <a:spcPts val="0"/>
              </a:spcAft>
              <a:buClrTx/>
              <a:buSzTx/>
              <a:buFontTx/>
              <a:buAutoNum type="arabicPeriod" startAt="22"/>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Eckstrom E, Parker EM, Shakya I, Lee R. Coordinated Care Plan to Prevent Older Adult Falls. Atlanta, GA: National Center for Injury Prevention and Control, Centers for Disease Control and Prevention. 2021. Available at: </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hlinkClick r:id="rId8"/>
              </a:rPr>
              <a:t>https://www.cdc.gov/steadi/pdf/Steadi-Coordinated-Care-Plan.pdf</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545533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D18E-BE10-416D-85EE-921DCCB97F0D}"/>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References     </a:t>
            </a:r>
            <a:endParaRPr lang="en-US" dirty="0"/>
          </a:p>
        </p:txBody>
      </p:sp>
      <p:sp>
        <p:nvSpPr>
          <p:cNvPr id="3" name="Content Placeholder 2">
            <a:extLst>
              <a:ext uri="{FF2B5EF4-FFF2-40B4-BE49-F238E27FC236}">
                <a16:creationId xmlns:a16="http://schemas.microsoft.com/office/drawing/2014/main" id="{C8196429-D9FA-43D0-83DD-BE4CD236A0BE}"/>
              </a:ext>
            </a:extLst>
          </p:cNvPr>
          <p:cNvSpPr>
            <a:spLocks noGrp="1"/>
          </p:cNvSpPr>
          <p:nvPr>
            <p:ph sz="quarter" idx="11"/>
          </p:nvPr>
        </p:nvSpPr>
        <p:spPr>
          <a:xfrm>
            <a:off x="382588" y="1065845"/>
            <a:ext cx="8369300" cy="400358"/>
          </a:xfrm>
        </p:spPr>
        <p:txBody>
          <a:bodyPr/>
          <a:lstStyle/>
          <a:p>
            <a:pPr marL="0" indent="0">
              <a:buNone/>
            </a:pPr>
            <a:r>
              <a:rPr lang="en-US" sz="1600" b="1" dirty="0">
                <a:latin typeface="Calibri" panose="020F0502020204030204" pitchFamily="34" charset="0"/>
                <a:cs typeface="Calibri" panose="020F0502020204030204" pitchFamily="34" charset="0"/>
              </a:rPr>
              <a:t>Slide 17</a:t>
            </a:r>
            <a:endParaRPr lang="en-US" sz="16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0C1C5113-71A4-4BFC-901F-0F2048E4EDCD}"/>
              </a:ext>
            </a:extLst>
          </p:cNvPr>
          <p:cNvSpPr>
            <a:spLocks noGrp="1"/>
          </p:cNvSpPr>
          <p:nvPr>
            <p:ph sz="quarter" idx="12"/>
          </p:nvPr>
        </p:nvSpPr>
        <p:spPr>
          <a:xfrm>
            <a:off x="383127" y="1466203"/>
            <a:ext cx="8369300" cy="663984"/>
          </a:xfrm>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23"/>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Casey CM, Parker EM, Winkler G, Liu X, Lambert GH, Eckstrom E. Lessons Learned From Implementing CDC's STEADI Falls Prevention Algorithm in Primary Care. Gerontologist 2017;57(4):787–96. DOI: </a:t>
            </a:r>
            <a:r>
              <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10.1093/</a:t>
            </a:r>
            <a:r>
              <a:rPr kumimoji="0" lang="en-US" sz="1400" b="0" i="0" u="sng"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hlinkClick r:id="rId3"/>
              </a:rPr>
              <a:t>geront</a:t>
            </a:r>
            <a:r>
              <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/gnw074</a:t>
            </a:r>
            <a:endPar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23"/>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Eckstrom E, Parker EM, Lambert GH, Winkler G, Dowler D, Casey CM. Implementing STEADI in  Academic Primary Care to Address Older Adult Fall Risk.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Innov</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Aging 2017;1(2). DOI: </a:t>
            </a:r>
            <a:r>
              <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4"/>
              </a:rPr>
              <a:t>10.1093/</a:t>
            </a:r>
            <a:r>
              <a:rPr kumimoji="0" lang="en-US" sz="1400" b="0" i="0" u="sng"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hlinkClick r:id="rId4"/>
              </a:rPr>
              <a:t>geroni</a:t>
            </a:r>
            <a:r>
              <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4"/>
              </a:rPr>
              <a:t>/igx028</a:t>
            </a:r>
            <a:endPar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23"/>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Johnston YA, Bergen G, Bauer M, Parker EM, Wentworth L, McFadden M, et al. Implementation of the Stopping Elderly Accidents, Deaths, and Injuries Initiative in Primary Care: An Outcome Evaluation. Gerontologist 2019;59(6):1182-91. DOI: </a:t>
            </a:r>
            <a:r>
              <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5"/>
              </a:rPr>
              <a:t>10.1093/</a:t>
            </a:r>
            <a:r>
              <a:rPr kumimoji="0" lang="en-US" sz="1400" b="0" i="0" u="sng"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hlinkClick r:id="rId5"/>
              </a:rPr>
              <a:t>geront</a:t>
            </a:r>
            <a:r>
              <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5"/>
              </a:rPr>
              <a:t>/gny101</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Content Placeholder 4">
            <a:extLst>
              <a:ext uri="{FF2B5EF4-FFF2-40B4-BE49-F238E27FC236}">
                <a16:creationId xmlns:a16="http://schemas.microsoft.com/office/drawing/2014/main" id="{27C451EE-6867-4765-937F-FA23FE7707E7}"/>
              </a:ext>
            </a:extLst>
          </p:cNvPr>
          <p:cNvSpPr>
            <a:spLocks noGrp="1"/>
          </p:cNvSpPr>
          <p:nvPr>
            <p:ph sz="quarter" idx="14"/>
          </p:nvPr>
        </p:nvSpPr>
        <p:spPr>
          <a:xfrm>
            <a:off x="383127" y="3549851"/>
            <a:ext cx="8369300" cy="431800"/>
          </a:xfrm>
        </p:spPr>
        <p:txBody>
          <a:bodyPr/>
          <a:lstStyle/>
          <a:p>
            <a:pPr marL="0" indent="0">
              <a:buNone/>
            </a:pPr>
            <a:r>
              <a:rPr lang="en-US" sz="1600" b="1" dirty="0">
                <a:latin typeface="Calibri" panose="020F0502020204030204" pitchFamily="34" charset="0"/>
                <a:cs typeface="Calibri" panose="020F0502020204030204" pitchFamily="34" charset="0"/>
              </a:rPr>
              <a:t>Slide 18</a:t>
            </a:r>
            <a:endParaRPr lang="en-US" sz="1600"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068D3A76-58E6-4601-A4D2-4B2C0FD95500}"/>
              </a:ext>
            </a:extLst>
          </p:cNvPr>
          <p:cNvSpPr>
            <a:spLocks noGrp="1"/>
          </p:cNvSpPr>
          <p:nvPr>
            <p:ph sz="quarter" idx="15"/>
          </p:nvPr>
        </p:nvSpPr>
        <p:spPr>
          <a:xfrm>
            <a:off x="383127" y="3860800"/>
            <a:ext cx="8369300" cy="663984"/>
          </a:xfrm>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25"/>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Johnston YA, Bergen G, Bauer M, Parker EM, Wentworth L, McFadden M, et al. Implementation of the Stopping Elderly Accidents, Deaths, and Injuries Initiative in Primary Care: An Outcome Evaluation. Gerontologist 2019;59(6):1182-91. DOI: </a:t>
            </a:r>
            <a:r>
              <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5"/>
              </a:rPr>
              <a:t>10.1093/</a:t>
            </a:r>
            <a:r>
              <a:rPr kumimoji="0" lang="en-US" sz="1400" b="0" i="0" u="sng"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hlinkClick r:id="rId5"/>
              </a:rPr>
              <a:t>geront</a:t>
            </a:r>
            <a:r>
              <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5"/>
              </a:rPr>
              <a:t>/gny101</a:t>
            </a:r>
            <a:endPar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25"/>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Stevens JA, Lee R. The Potential to Reduce Falls and Avert Costs by Clinically Managing Fall Risk. Am J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Prev</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Med 2018;55(3):290–7. DOI: </a:t>
            </a:r>
            <a:r>
              <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6"/>
              </a:rPr>
              <a:t>10.1016/j.amepre.2018.04.035</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 name="Content Placeholder 7">
            <a:extLst>
              <a:ext uri="{FF2B5EF4-FFF2-40B4-BE49-F238E27FC236}">
                <a16:creationId xmlns:a16="http://schemas.microsoft.com/office/drawing/2014/main" id="{F14D6510-B71F-4C41-B5EC-DBECC82F9528}"/>
              </a:ext>
            </a:extLst>
          </p:cNvPr>
          <p:cNvSpPr>
            <a:spLocks noGrp="1"/>
          </p:cNvSpPr>
          <p:nvPr>
            <p:ph sz="quarter" idx="16"/>
          </p:nvPr>
        </p:nvSpPr>
        <p:spPr>
          <a:xfrm>
            <a:off x="383127" y="5083584"/>
            <a:ext cx="8369300" cy="444731"/>
          </a:xfrm>
        </p:spPr>
        <p:txBody>
          <a:bodyPr/>
          <a:lstStyle/>
          <a:p>
            <a:pPr marL="0" indent="0">
              <a:buNone/>
            </a:pPr>
            <a:r>
              <a:rPr lang="en-US" sz="1600" b="1" dirty="0">
                <a:latin typeface="Calibri" panose="020F0502020204030204" pitchFamily="34" charset="0"/>
                <a:cs typeface="Calibri" panose="020F0502020204030204" pitchFamily="34" charset="0"/>
              </a:rPr>
              <a:t>Slide 19</a:t>
            </a:r>
            <a:endParaRPr lang="en-US" sz="1600" dirty="0">
              <a:latin typeface="Calibri" panose="020F0502020204030204" pitchFamily="34" charset="0"/>
              <a:cs typeface="Calibri" panose="020F0502020204030204" pitchFamily="34" charset="0"/>
            </a:endParaRPr>
          </a:p>
        </p:txBody>
      </p:sp>
      <p:sp>
        <p:nvSpPr>
          <p:cNvPr id="9" name="Content Placeholder 8">
            <a:extLst>
              <a:ext uri="{FF2B5EF4-FFF2-40B4-BE49-F238E27FC236}">
                <a16:creationId xmlns:a16="http://schemas.microsoft.com/office/drawing/2014/main" id="{7DBAAE6A-32AA-48D3-ABCB-39A7C5ADC69E}"/>
              </a:ext>
            </a:extLst>
          </p:cNvPr>
          <p:cNvSpPr>
            <a:spLocks noGrp="1"/>
          </p:cNvSpPr>
          <p:nvPr>
            <p:ph sz="quarter" idx="17"/>
          </p:nvPr>
        </p:nvSpPr>
        <p:spPr>
          <a:xfrm>
            <a:off x="383127" y="5449363"/>
            <a:ext cx="8369300" cy="663984"/>
          </a:xfrm>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startAt="27"/>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CDC. Algorithm for Fall Risk Screening, Assessment, and Intervention [online]. [cited 2021 January 19]. Available from URL: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7"/>
              </a:rPr>
              <a:t>www.cdc.gov/steadi/pdf/STEADI-Algorithm-508.pdf</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Atlanta, GA: Centers for Disease Control and Prevention.</a:t>
            </a:r>
          </a:p>
        </p:txBody>
      </p:sp>
    </p:spTree>
    <p:extLst>
      <p:ext uri="{BB962C8B-B14F-4D97-AF65-F5344CB8AC3E}">
        <p14:creationId xmlns:p14="http://schemas.microsoft.com/office/powerpoint/2010/main" val="1936831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D18E-BE10-416D-85EE-921DCCB97F0D}"/>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References      </a:t>
            </a:r>
            <a:endParaRPr lang="en-US" dirty="0"/>
          </a:p>
        </p:txBody>
      </p:sp>
      <p:sp>
        <p:nvSpPr>
          <p:cNvPr id="3" name="Content Placeholder 2">
            <a:extLst>
              <a:ext uri="{FF2B5EF4-FFF2-40B4-BE49-F238E27FC236}">
                <a16:creationId xmlns:a16="http://schemas.microsoft.com/office/drawing/2014/main" id="{C8196429-D9FA-43D0-83DD-BE4CD236A0BE}"/>
              </a:ext>
            </a:extLst>
          </p:cNvPr>
          <p:cNvSpPr>
            <a:spLocks noGrp="1"/>
          </p:cNvSpPr>
          <p:nvPr>
            <p:ph sz="quarter" idx="11"/>
          </p:nvPr>
        </p:nvSpPr>
        <p:spPr>
          <a:xfrm>
            <a:off x="382588" y="1065845"/>
            <a:ext cx="8369300" cy="400358"/>
          </a:xfrm>
        </p:spPr>
        <p:txBody>
          <a:bodyPr/>
          <a:lstStyle/>
          <a:p>
            <a:pPr marL="0" indent="0">
              <a:buNone/>
            </a:pPr>
            <a:r>
              <a:rPr lang="en-US" sz="1600" b="1" dirty="0">
                <a:latin typeface="Calibri" panose="020F0502020204030204" pitchFamily="34" charset="0"/>
                <a:cs typeface="Calibri" panose="020F0502020204030204" pitchFamily="34" charset="0"/>
              </a:rPr>
              <a:t>Slide 20</a:t>
            </a:r>
            <a:endParaRPr lang="en-US" sz="16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0C1C5113-71A4-4BFC-901F-0F2048E4EDCD}"/>
              </a:ext>
            </a:extLst>
          </p:cNvPr>
          <p:cNvSpPr>
            <a:spLocks noGrp="1"/>
          </p:cNvSpPr>
          <p:nvPr>
            <p:ph sz="quarter" idx="12"/>
          </p:nvPr>
        </p:nvSpPr>
        <p:spPr>
          <a:xfrm>
            <a:off x="383127" y="1466203"/>
            <a:ext cx="8369300" cy="663984"/>
          </a:xfrm>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startAt="20"/>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AGS/BGS. Summary of the Updated American Geriatrics Society/British Geriatrics Society Clinical Practice Guideline for Prevention of Falls in Older Persons. J Am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Geriatr</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Soc 2011;59(1):148-57. </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DOI: </a:t>
            </a:r>
            <a:r>
              <a:rPr kumimoji="0" lang="en-US" sz="1400" b="0" i="0" u="sng" strike="noStrike" kern="1200" cap="none" spc="0" normalizeH="0" baseline="0" noProof="0" dirty="0">
                <a:ln>
                  <a:noFill/>
                </a:ln>
                <a:solidFill>
                  <a:srgbClr val="000000"/>
                </a:solidFill>
                <a:effectLst/>
                <a:uLnTx/>
                <a:uFillTx/>
                <a:latin typeface="Calibri" panose="020F0502020204030204"/>
                <a:ea typeface="+mn-ea"/>
                <a:cs typeface="+mn-cs"/>
                <a:hlinkClick r:id="rId3"/>
              </a:rPr>
              <a:t>10.1111/j.1532-5415.2010.03234.x</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24"/>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Eckstrom E, Parker EM, Lambert GH, Winkler G, Dowler D, Casey CM. Implementing STEADI in Academic Primary Care to Address Older Adult Fall Risk.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Innov</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Aging 2017;1(2). DOI: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4"/>
              </a:rPr>
              <a:t>10.1093/</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hlinkClick r:id="rId4"/>
              </a:rPr>
              <a:t>geroni</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4"/>
              </a:rPr>
              <a:t>/igx028</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startAt="28"/>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Rubenstein LZ,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Vivrette</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R, Harker JO, Stevens JA, Kramer BJ. Validating an Evidence-based, Self-rated Fall Risk Questionnaire (FRQ) for Older Adults. J Safety Res 2011;42(6):493-499. </a:t>
            </a:r>
            <a:r>
              <a:rPr kumimoji="0" lang="pt-B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 </a:t>
            </a:r>
            <a:r>
              <a:rPr kumimoji="0" lang="pt-B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5"/>
              </a:rPr>
              <a:t>10.1016/j.jsr.2011.08.006</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Content Placeholder 4">
            <a:extLst>
              <a:ext uri="{FF2B5EF4-FFF2-40B4-BE49-F238E27FC236}">
                <a16:creationId xmlns:a16="http://schemas.microsoft.com/office/drawing/2014/main" id="{27C451EE-6867-4765-937F-FA23FE7707E7}"/>
              </a:ext>
            </a:extLst>
          </p:cNvPr>
          <p:cNvSpPr>
            <a:spLocks noGrp="1"/>
          </p:cNvSpPr>
          <p:nvPr>
            <p:ph sz="quarter" idx="14"/>
          </p:nvPr>
        </p:nvSpPr>
        <p:spPr>
          <a:xfrm>
            <a:off x="383127" y="3213100"/>
            <a:ext cx="8369300" cy="431800"/>
          </a:xfrm>
        </p:spPr>
        <p:txBody>
          <a:bodyPr/>
          <a:lstStyle/>
          <a:p>
            <a:pPr marL="0" indent="0">
              <a:buNone/>
            </a:pPr>
            <a:r>
              <a:rPr lang="en-US" sz="1600" b="1" dirty="0">
                <a:latin typeface="Calibri" panose="020F0502020204030204" pitchFamily="34" charset="0"/>
                <a:cs typeface="Calibri" panose="020F0502020204030204" pitchFamily="34" charset="0"/>
              </a:rPr>
              <a:t>Slide 21</a:t>
            </a:r>
            <a:endParaRPr lang="en-US" sz="1600"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068D3A76-58E6-4601-A4D2-4B2C0FD95500}"/>
              </a:ext>
            </a:extLst>
          </p:cNvPr>
          <p:cNvSpPr>
            <a:spLocks noGrp="1"/>
          </p:cNvSpPr>
          <p:nvPr>
            <p:ph sz="quarter" idx="15"/>
          </p:nvPr>
        </p:nvSpPr>
        <p:spPr>
          <a:xfrm>
            <a:off x="383127" y="3524049"/>
            <a:ext cx="8369300" cy="663984"/>
          </a:xfrm>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25"/>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Eckstrom E, Parker EM,  Lambert GH, Winkler G, Dowler D, Casey CM. Implementing STEADI in Academic Primary Care to Address Older Adult Fall Risk.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Innov</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Aging 2017;1(2). DOI: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4"/>
              </a:rPr>
              <a:t>10.1093/</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hlinkClick r:id="rId4"/>
              </a:rPr>
              <a:t>geroni</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4"/>
              </a:rPr>
              <a:t>/igx028</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 name="Content Placeholder 7">
            <a:extLst>
              <a:ext uri="{FF2B5EF4-FFF2-40B4-BE49-F238E27FC236}">
                <a16:creationId xmlns:a16="http://schemas.microsoft.com/office/drawing/2014/main" id="{F14D6510-B71F-4C41-B5EC-DBECC82F9528}"/>
              </a:ext>
            </a:extLst>
          </p:cNvPr>
          <p:cNvSpPr>
            <a:spLocks noGrp="1"/>
          </p:cNvSpPr>
          <p:nvPr>
            <p:ph sz="quarter" idx="16"/>
          </p:nvPr>
        </p:nvSpPr>
        <p:spPr>
          <a:xfrm>
            <a:off x="383127" y="4283082"/>
            <a:ext cx="8369300" cy="444731"/>
          </a:xfrm>
        </p:spPr>
        <p:txBody>
          <a:bodyPr/>
          <a:lstStyle/>
          <a:p>
            <a:pPr marL="0" indent="0">
              <a:buNone/>
            </a:pPr>
            <a:r>
              <a:rPr lang="en-US" sz="1600" b="1" dirty="0">
                <a:latin typeface="Calibri" panose="020F0502020204030204" pitchFamily="34" charset="0"/>
                <a:cs typeface="Calibri" panose="020F0502020204030204" pitchFamily="34" charset="0"/>
              </a:rPr>
              <a:t>Slide 22–23</a:t>
            </a:r>
            <a:endParaRPr lang="en-US" sz="1600" dirty="0">
              <a:latin typeface="Calibri" panose="020F0502020204030204" pitchFamily="34" charset="0"/>
              <a:cs typeface="Calibri" panose="020F0502020204030204" pitchFamily="34" charset="0"/>
            </a:endParaRPr>
          </a:p>
        </p:txBody>
      </p:sp>
      <p:sp>
        <p:nvSpPr>
          <p:cNvPr id="9" name="Content Placeholder 8">
            <a:extLst>
              <a:ext uri="{FF2B5EF4-FFF2-40B4-BE49-F238E27FC236}">
                <a16:creationId xmlns:a16="http://schemas.microsoft.com/office/drawing/2014/main" id="{7DBAAE6A-32AA-48D3-ABCB-39A7C5ADC69E}"/>
              </a:ext>
            </a:extLst>
          </p:cNvPr>
          <p:cNvSpPr>
            <a:spLocks noGrp="1"/>
          </p:cNvSpPr>
          <p:nvPr>
            <p:ph sz="quarter" idx="17"/>
          </p:nvPr>
        </p:nvSpPr>
        <p:spPr>
          <a:xfrm>
            <a:off x="383127" y="4648861"/>
            <a:ext cx="8369300" cy="663984"/>
          </a:xfrm>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startAt="28"/>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Rubenstein LZ,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Vivrette</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R, Harker JO, Stevens JA, Kramer BJ. Validating an Evidence-based, Self-rated Fall Risk Questionnaire (FRQ) for Older Adults. J Safety Res 2011;42(6):493-499. </a:t>
            </a:r>
            <a:r>
              <a:rPr kumimoji="0" lang="pt-B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 </a:t>
            </a:r>
            <a:r>
              <a:rPr kumimoji="0" lang="pt-B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5"/>
              </a:rPr>
              <a:t>10.1016/j.jsr.2011.08.006</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28"/>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CDC. STEADI—Older Adult Fall Prevention [online]. [cited 2021 January 19]. Available from URL: </a:t>
            </a:r>
            <a:r>
              <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6"/>
              </a:rPr>
              <a:t>www.cdc.gov/steadi</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Atlanta, GA: National Center for Injury Prevention and Control. </a:t>
            </a:r>
          </a:p>
        </p:txBody>
      </p:sp>
    </p:spTree>
    <p:extLst>
      <p:ext uri="{BB962C8B-B14F-4D97-AF65-F5344CB8AC3E}">
        <p14:creationId xmlns:p14="http://schemas.microsoft.com/office/powerpoint/2010/main" val="3337907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D18E-BE10-416D-85EE-921DCCB97F0D}"/>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References       </a:t>
            </a:r>
            <a:endParaRPr lang="en-US" dirty="0"/>
          </a:p>
        </p:txBody>
      </p:sp>
      <p:sp>
        <p:nvSpPr>
          <p:cNvPr id="3" name="Content Placeholder 2">
            <a:extLst>
              <a:ext uri="{FF2B5EF4-FFF2-40B4-BE49-F238E27FC236}">
                <a16:creationId xmlns:a16="http://schemas.microsoft.com/office/drawing/2014/main" id="{C8196429-D9FA-43D0-83DD-BE4CD236A0BE}"/>
              </a:ext>
            </a:extLst>
          </p:cNvPr>
          <p:cNvSpPr>
            <a:spLocks noGrp="1"/>
          </p:cNvSpPr>
          <p:nvPr>
            <p:ph sz="quarter" idx="11"/>
          </p:nvPr>
        </p:nvSpPr>
        <p:spPr>
          <a:xfrm>
            <a:off x="382588" y="1065845"/>
            <a:ext cx="8369300" cy="400358"/>
          </a:xfrm>
        </p:spPr>
        <p:txBody>
          <a:bodyPr/>
          <a:lstStyle/>
          <a:p>
            <a:pPr marL="0" indent="0">
              <a:buNone/>
            </a:pPr>
            <a:r>
              <a:rPr lang="en-US" sz="1600" b="1" dirty="0">
                <a:latin typeface="Calibri" panose="020F0502020204030204" pitchFamily="34" charset="0"/>
                <a:cs typeface="Calibri" panose="020F0502020204030204" pitchFamily="34" charset="0"/>
              </a:rPr>
              <a:t>Slide 24</a:t>
            </a:r>
            <a:endParaRPr lang="en-US" sz="16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0C1C5113-71A4-4BFC-901F-0F2048E4EDCD}"/>
              </a:ext>
            </a:extLst>
          </p:cNvPr>
          <p:cNvSpPr>
            <a:spLocks noGrp="1"/>
          </p:cNvSpPr>
          <p:nvPr>
            <p:ph sz="quarter" idx="12"/>
          </p:nvPr>
        </p:nvSpPr>
        <p:spPr>
          <a:xfrm>
            <a:off x="383127" y="1466203"/>
            <a:ext cx="8369300" cy="663984"/>
          </a:xfrm>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22"/>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Eckstrom E, Parker EM, Shakya I, Lee R. Coordinated Care Plan to Prevent Older Adult Falls. Atlanta, GA: National Center for Injury Prevention and Control, Centers for Disease Control and Prevention. 2021. Available at: </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hlinkClick r:id="rId3"/>
              </a:rPr>
              <a:t>https://www.cdc.gov/steadi/pdf/Steadi-Coordinated-Care-Plan.pdf</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Content Placeholder 4">
            <a:extLst>
              <a:ext uri="{FF2B5EF4-FFF2-40B4-BE49-F238E27FC236}">
                <a16:creationId xmlns:a16="http://schemas.microsoft.com/office/drawing/2014/main" id="{27C451EE-6867-4765-937F-FA23FE7707E7}"/>
              </a:ext>
            </a:extLst>
          </p:cNvPr>
          <p:cNvSpPr>
            <a:spLocks noGrp="1"/>
          </p:cNvSpPr>
          <p:nvPr>
            <p:ph sz="quarter" idx="14"/>
          </p:nvPr>
        </p:nvSpPr>
        <p:spPr>
          <a:xfrm>
            <a:off x="383127" y="2287368"/>
            <a:ext cx="8369300" cy="431800"/>
          </a:xfrm>
        </p:spPr>
        <p:txBody>
          <a:bodyPr/>
          <a:lstStyle/>
          <a:p>
            <a:pPr marL="0" indent="0">
              <a:buNone/>
            </a:pPr>
            <a:r>
              <a:rPr lang="en-US" sz="1600" b="1" dirty="0">
                <a:latin typeface="Calibri" panose="020F0502020204030204" pitchFamily="34" charset="0"/>
                <a:cs typeface="Calibri" panose="020F0502020204030204" pitchFamily="34" charset="0"/>
              </a:rPr>
              <a:t>Slide 25–26</a:t>
            </a:r>
            <a:endParaRPr lang="en-US" sz="1600"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068D3A76-58E6-4601-A4D2-4B2C0FD95500}"/>
              </a:ext>
            </a:extLst>
          </p:cNvPr>
          <p:cNvSpPr>
            <a:spLocks noGrp="1"/>
          </p:cNvSpPr>
          <p:nvPr>
            <p:ph sz="quarter" idx="15"/>
          </p:nvPr>
        </p:nvSpPr>
        <p:spPr>
          <a:xfrm>
            <a:off x="383127" y="2598317"/>
            <a:ext cx="8369300" cy="663984"/>
          </a:xfrm>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startAt="20"/>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AGS/BGS. Summary of the Updated American Geriatrics Society/British Geriatrics Society Clinical Practice Guideline for Prevention of Falls in Older Persons. J Am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Geriatr</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Soc 2011;59(1):148-57. </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DOI: </a:t>
            </a:r>
            <a:r>
              <a:rPr kumimoji="0" lang="en-US" sz="1400" b="0" i="0" u="sng" strike="noStrike" kern="1200" cap="none" spc="0" normalizeH="0" baseline="0" noProof="0" dirty="0">
                <a:ln>
                  <a:noFill/>
                </a:ln>
                <a:solidFill>
                  <a:srgbClr val="000000"/>
                </a:solidFill>
                <a:effectLst/>
                <a:uLnTx/>
                <a:uFillTx/>
                <a:latin typeface="Calibri" panose="020F0502020204030204"/>
                <a:ea typeface="+mn-ea"/>
                <a:cs typeface="+mn-cs"/>
                <a:hlinkClick r:id="rId4"/>
              </a:rPr>
              <a:t>10.1111/j.1532-5415.2010.03234.x</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startAt="27"/>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CDC. Algorithm for Fall Risk Screening, Assessment, and Intervention [online]. [cited 2021 January 19]. Available from URL: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5"/>
              </a:rPr>
              <a:t>www.cdc.gov/steadi/pdf/STEADI-Algorithm-508.pdf</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Atlanta, GA: Centers for Disease Control and Prevention.</a:t>
            </a:r>
          </a:p>
        </p:txBody>
      </p:sp>
      <p:sp>
        <p:nvSpPr>
          <p:cNvPr id="8" name="Content Placeholder 7">
            <a:extLst>
              <a:ext uri="{FF2B5EF4-FFF2-40B4-BE49-F238E27FC236}">
                <a16:creationId xmlns:a16="http://schemas.microsoft.com/office/drawing/2014/main" id="{F14D6510-B71F-4C41-B5EC-DBECC82F9528}"/>
              </a:ext>
            </a:extLst>
          </p:cNvPr>
          <p:cNvSpPr>
            <a:spLocks noGrp="1"/>
          </p:cNvSpPr>
          <p:nvPr>
            <p:ph sz="quarter" idx="16"/>
          </p:nvPr>
        </p:nvSpPr>
        <p:spPr>
          <a:xfrm>
            <a:off x="383127" y="4060716"/>
            <a:ext cx="8369300" cy="444731"/>
          </a:xfrm>
        </p:spPr>
        <p:txBody>
          <a:bodyPr/>
          <a:lstStyle/>
          <a:p>
            <a:pPr marL="0" indent="0">
              <a:buNone/>
            </a:pPr>
            <a:r>
              <a:rPr lang="en-US" sz="1600" b="1" dirty="0">
                <a:latin typeface="Calibri" panose="020F0502020204030204" pitchFamily="34" charset="0"/>
                <a:cs typeface="Calibri" panose="020F0502020204030204" pitchFamily="34" charset="0"/>
              </a:rPr>
              <a:t>Slide </a:t>
            </a:r>
            <a:r>
              <a:rPr lang="en-US" sz="1600" dirty="0">
                <a:latin typeface="Calibri" panose="020F0502020204030204" pitchFamily="34" charset="0"/>
                <a:cs typeface="Calibri" panose="020F0502020204030204" pitchFamily="34" charset="0"/>
              </a:rPr>
              <a:t>27</a:t>
            </a:r>
          </a:p>
        </p:txBody>
      </p:sp>
      <p:sp>
        <p:nvSpPr>
          <p:cNvPr id="9" name="Content Placeholder 8">
            <a:extLst>
              <a:ext uri="{FF2B5EF4-FFF2-40B4-BE49-F238E27FC236}">
                <a16:creationId xmlns:a16="http://schemas.microsoft.com/office/drawing/2014/main" id="{7DBAAE6A-32AA-48D3-ABCB-39A7C5ADC69E}"/>
              </a:ext>
            </a:extLst>
          </p:cNvPr>
          <p:cNvSpPr>
            <a:spLocks noGrp="1"/>
          </p:cNvSpPr>
          <p:nvPr>
            <p:ph sz="quarter" idx="17"/>
          </p:nvPr>
        </p:nvSpPr>
        <p:spPr>
          <a:xfrm>
            <a:off x="383127" y="4426495"/>
            <a:ext cx="8369300" cy="663984"/>
          </a:xfrm>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startAt="27"/>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CDC. Algorithm for Fall Risk Screening, Assessment, and Intervention [online]. [cited 2021 January 19]. Available from URL: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5"/>
              </a:rPr>
              <a:t>www.cdc.gov/steadi/pdf/STEADI-Algorithm-508.pdf</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Atlanta, GA: Centers for Disease Control and Prevention.</a:t>
            </a:r>
          </a:p>
        </p:txBody>
      </p:sp>
    </p:spTree>
    <p:extLst>
      <p:ext uri="{BB962C8B-B14F-4D97-AF65-F5344CB8AC3E}">
        <p14:creationId xmlns:p14="http://schemas.microsoft.com/office/powerpoint/2010/main" val="3250716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D18E-BE10-416D-85EE-921DCCB97F0D}"/>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References        </a:t>
            </a:r>
            <a:endParaRPr lang="en-US" dirty="0"/>
          </a:p>
        </p:txBody>
      </p:sp>
      <p:sp>
        <p:nvSpPr>
          <p:cNvPr id="3" name="Content Placeholder 2">
            <a:extLst>
              <a:ext uri="{FF2B5EF4-FFF2-40B4-BE49-F238E27FC236}">
                <a16:creationId xmlns:a16="http://schemas.microsoft.com/office/drawing/2014/main" id="{C8196429-D9FA-43D0-83DD-BE4CD236A0BE}"/>
              </a:ext>
            </a:extLst>
          </p:cNvPr>
          <p:cNvSpPr>
            <a:spLocks noGrp="1"/>
          </p:cNvSpPr>
          <p:nvPr>
            <p:ph sz="quarter" idx="11"/>
          </p:nvPr>
        </p:nvSpPr>
        <p:spPr>
          <a:xfrm>
            <a:off x="382588" y="1065845"/>
            <a:ext cx="8369300" cy="400358"/>
          </a:xfrm>
        </p:spPr>
        <p:txBody>
          <a:bodyPr/>
          <a:lstStyle/>
          <a:p>
            <a:pPr marL="0" indent="0">
              <a:buNone/>
            </a:pPr>
            <a:r>
              <a:rPr lang="en-US" sz="1600" b="1" dirty="0">
                <a:latin typeface="Calibri" panose="020F0502020204030204" pitchFamily="34" charset="0"/>
                <a:cs typeface="Calibri" panose="020F0502020204030204" pitchFamily="34" charset="0"/>
              </a:rPr>
              <a:t>Slides 28–36 </a:t>
            </a:r>
          </a:p>
        </p:txBody>
      </p:sp>
      <p:sp>
        <p:nvSpPr>
          <p:cNvPr id="4" name="Content Placeholder 3">
            <a:extLst>
              <a:ext uri="{FF2B5EF4-FFF2-40B4-BE49-F238E27FC236}">
                <a16:creationId xmlns:a16="http://schemas.microsoft.com/office/drawing/2014/main" id="{0C1C5113-71A4-4BFC-901F-0F2048E4EDCD}"/>
              </a:ext>
            </a:extLst>
          </p:cNvPr>
          <p:cNvSpPr>
            <a:spLocks noGrp="1"/>
          </p:cNvSpPr>
          <p:nvPr>
            <p:ph sz="quarter" idx="12"/>
          </p:nvPr>
        </p:nvSpPr>
        <p:spPr>
          <a:xfrm>
            <a:off x="383127" y="1466203"/>
            <a:ext cx="8369300" cy="663984"/>
          </a:xfrm>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startAt="20"/>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AGS/BGS. Summary of the Updated American Geriatrics Society/British Geriatrics Society Clinical Practice Guideline for Prevention of Falls in Older Persons. J Am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Geriatr</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Soc 2011;59(1):148-57. </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DOI: </a:t>
            </a:r>
            <a:r>
              <a:rPr kumimoji="0" lang="en-US" sz="1400" b="0" i="0" u="sng" strike="noStrike" kern="1200" cap="none" spc="0" normalizeH="0" baseline="0" noProof="0" dirty="0">
                <a:ln>
                  <a:noFill/>
                </a:ln>
                <a:solidFill>
                  <a:srgbClr val="000000"/>
                </a:solidFill>
                <a:effectLst/>
                <a:uLnTx/>
                <a:uFillTx/>
                <a:latin typeface="Calibri" panose="020F0502020204030204"/>
                <a:ea typeface="+mn-ea"/>
                <a:cs typeface="+mn-cs"/>
                <a:hlinkClick r:id="rId3"/>
              </a:rPr>
              <a:t>10.1111/j.1532-5415.2010.03234.x</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22"/>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Eckstrom E, Parker EM, Shakya I, Lee R. Coordinated Care Plan to Prevent Older Adult Falls. Atlanta, GA: National Center for Injury Prevention and Control, Centers for Disease Control and Prevention. 2021. Available at: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4"/>
              </a:rPr>
              <a:t>https://www.cdc.gov/steadi/pdf/Steadi-Coordinated-Care-Plan.pdf</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Content Placeholder 4">
            <a:extLst>
              <a:ext uri="{FF2B5EF4-FFF2-40B4-BE49-F238E27FC236}">
                <a16:creationId xmlns:a16="http://schemas.microsoft.com/office/drawing/2014/main" id="{27C451EE-6867-4765-937F-FA23FE7707E7}"/>
              </a:ext>
            </a:extLst>
          </p:cNvPr>
          <p:cNvSpPr>
            <a:spLocks noGrp="1"/>
          </p:cNvSpPr>
          <p:nvPr>
            <p:ph sz="quarter" idx="14"/>
          </p:nvPr>
        </p:nvSpPr>
        <p:spPr>
          <a:xfrm>
            <a:off x="383127" y="2879551"/>
            <a:ext cx="8369300" cy="431800"/>
          </a:xfrm>
        </p:spPr>
        <p:txBody>
          <a:bodyPr/>
          <a:lstStyle/>
          <a:p>
            <a:pPr marL="0" indent="0">
              <a:buNone/>
            </a:pPr>
            <a:r>
              <a:rPr lang="en-US" sz="1600" b="1" dirty="0">
                <a:latin typeface="Calibri" panose="020F0502020204030204" pitchFamily="34" charset="0"/>
                <a:cs typeface="Calibri" panose="020F0502020204030204" pitchFamily="34" charset="0"/>
              </a:rPr>
              <a:t>Slide 37</a:t>
            </a:r>
            <a:endParaRPr lang="en-US" sz="1600"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068D3A76-58E6-4601-A4D2-4B2C0FD95500}"/>
              </a:ext>
            </a:extLst>
          </p:cNvPr>
          <p:cNvSpPr>
            <a:spLocks noGrp="1"/>
          </p:cNvSpPr>
          <p:nvPr>
            <p:ph sz="quarter" idx="15"/>
          </p:nvPr>
        </p:nvSpPr>
        <p:spPr>
          <a:xfrm>
            <a:off x="383127" y="3190500"/>
            <a:ext cx="8369300" cy="663984"/>
          </a:xfrm>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22"/>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Eckstrom E, Parker EM, Shakya I, Lee R. Coordinated Care Plan to Prevent Older Adult Falls. Atlanta, GA: National Center for Injury Prevention and Control, Centers for Disease Control and Prevention. 2021. Available at: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4"/>
              </a:rPr>
              <a:t>https://www.cdc.gov/steadi/pdf/Steadi-Coordinated-Care-Plan.pdf</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p:txBody>
      </p:sp>
      <p:sp>
        <p:nvSpPr>
          <p:cNvPr id="8" name="Content Placeholder 7">
            <a:extLst>
              <a:ext uri="{FF2B5EF4-FFF2-40B4-BE49-F238E27FC236}">
                <a16:creationId xmlns:a16="http://schemas.microsoft.com/office/drawing/2014/main" id="{F14D6510-B71F-4C41-B5EC-DBECC82F9528}"/>
              </a:ext>
            </a:extLst>
          </p:cNvPr>
          <p:cNvSpPr>
            <a:spLocks noGrp="1"/>
          </p:cNvSpPr>
          <p:nvPr>
            <p:ph sz="quarter" idx="16"/>
          </p:nvPr>
        </p:nvSpPr>
        <p:spPr>
          <a:xfrm>
            <a:off x="383127" y="4060715"/>
            <a:ext cx="8369300" cy="444731"/>
          </a:xfrm>
        </p:spPr>
        <p:txBody>
          <a:bodyPr/>
          <a:lstStyle/>
          <a:p>
            <a:pPr marL="0" indent="0">
              <a:buNone/>
            </a:pPr>
            <a:r>
              <a:rPr lang="en-US" sz="1600" b="1" dirty="0">
                <a:latin typeface="Calibri" panose="020F0502020204030204" pitchFamily="34" charset="0"/>
                <a:cs typeface="Calibri" panose="020F0502020204030204" pitchFamily="34" charset="0"/>
              </a:rPr>
              <a:t>Slide 38</a:t>
            </a:r>
            <a:endParaRPr lang="en-US" sz="1600" dirty="0">
              <a:latin typeface="Calibri" panose="020F0502020204030204" pitchFamily="34" charset="0"/>
              <a:cs typeface="Calibri" panose="020F0502020204030204" pitchFamily="34" charset="0"/>
            </a:endParaRPr>
          </a:p>
        </p:txBody>
      </p:sp>
      <p:sp>
        <p:nvSpPr>
          <p:cNvPr id="9" name="Content Placeholder 8">
            <a:extLst>
              <a:ext uri="{FF2B5EF4-FFF2-40B4-BE49-F238E27FC236}">
                <a16:creationId xmlns:a16="http://schemas.microsoft.com/office/drawing/2014/main" id="{7DBAAE6A-32AA-48D3-ABCB-39A7C5ADC69E}"/>
              </a:ext>
            </a:extLst>
          </p:cNvPr>
          <p:cNvSpPr>
            <a:spLocks noGrp="1"/>
          </p:cNvSpPr>
          <p:nvPr>
            <p:ph sz="quarter" idx="17"/>
          </p:nvPr>
        </p:nvSpPr>
        <p:spPr>
          <a:xfrm>
            <a:off x="383127" y="4426494"/>
            <a:ext cx="8369300" cy="663984"/>
          </a:xfrm>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22"/>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Eckstrom E, Parker EM, Shakya I, Lee R. Coordinated Care Plan to Prevent Older Adult Falls. Atlanta, GA: National Center for Injury Prevention and Control, Centers for Disease Control and Prevention. 2021. Available at: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4"/>
              </a:rPr>
              <a:t>https://www.cdc.gov/steadi/pdf/Steadi-Coordinated-Care-Plan.pdf</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342900" marR="0" lvl="0" indent="-342900" algn="l" defTabSz="914400" rtl="0" eaLnBrk="1" fontAlgn="auto" latinLnBrk="0" hangingPunct="1">
              <a:lnSpc>
                <a:spcPct val="100000"/>
              </a:lnSpc>
              <a:spcBef>
                <a:spcPts val="450"/>
              </a:spcBef>
              <a:spcAft>
                <a:spcPts val="0"/>
              </a:spcAft>
              <a:buClr>
                <a:srgbClr val="E7E6E6">
                  <a:lumMod val="10000"/>
                </a:srgbClr>
              </a:buClr>
              <a:buSzTx/>
              <a:buFont typeface="Arial" panose="020B0604020202020204" pitchFamily="34" charset="0"/>
              <a:buAutoNum type="arabicPeriod" startAt="30"/>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Bergen G, Shakya, I. Evaluation Guide for Older Adult Clinical Fall Prevention Programs. Atlanta, GA: National Center for Injury Prevention and Control, Centers for Disease Control and Prevention. 2019. Available at: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5"/>
              </a:rPr>
              <a:t>https://www.cdc.gov/steadi/pdf/Steadi-Evaluation-Guide_Final_4_30_19.pdf</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4335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48C867CC-BBE4-4445-A605-B2892EFB000B}"/>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Falls Are Common</a:t>
            </a:r>
            <a:endParaRPr lang="en-US" dirty="0"/>
          </a:p>
        </p:txBody>
      </p:sp>
      <p:pic>
        <p:nvPicPr>
          <p:cNvPr id="30" name="Content Placeholder 29" descr="A graph detailing statistics related to the frequency of falls. &quot;Every second an older adult falls.&quot;&#10;36 million falls. 8 million injuries. 3 million ED visits. 950 thousand hospitalizations. 32 thousand deaths.">
            <a:extLst>
              <a:ext uri="{FF2B5EF4-FFF2-40B4-BE49-F238E27FC236}">
                <a16:creationId xmlns:a16="http://schemas.microsoft.com/office/drawing/2014/main" id="{7030C68F-47BF-4884-9377-969342EA04E8}"/>
              </a:ext>
            </a:extLst>
          </p:cNvPr>
          <p:cNvPicPr>
            <a:picLocks noGrp="1" noChangeAspect="1"/>
          </p:cNvPicPr>
          <p:nvPr>
            <p:ph sz="quarter" idx="10"/>
          </p:nvPr>
        </p:nvPicPr>
        <p:blipFill>
          <a:blip r:embed="rId3"/>
          <a:stretch>
            <a:fillRect/>
          </a:stretch>
        </p:blipFill>
        <p:spPr>
          <a:xfrm>
            <a:off x="684849" y="1412081"/>
            <a:ext cx="7774301" cy="4033837"/>
          </a:xfrm>
          <a:prstGeom prst="rect">
            <a:avLst/>
          </a:prstGeom>
        </p:spPr>
      </p:pic>
      <p:sp>
        <p:nvSpPr>
          <p:cNvPr id="33" name="Content Placeholder 32">
            <a:extLst>
              <a:ext uri="{FF2B5EF4-FFF2-40B4-BE49-F238E27FC236}">
                <a16:creationId xmlns:a16="http://schemas.microsoft.com/office/drawing/2014/main" id="{92BEB2E6-7D40-4F47-BBEC-588BB5977601}"/>
              </a:ext>
            </a:extLst>
          </p:cNvPr>
          <p:cNvSpPr>
            <a:spLocks noGrp="1"/>
          </p:cNvSpPr>
          <p:nvPr>
            <p:ph sz="quarter" idx="11"/>
          </p:nvPr>
        </p:nvSpPr>
        <p:spPr>
          <a:xfrm>
            <a:off x="154527" y="5770744"/>
            <a:ext cx="8989473" cy="446260"/>
          </a:xfrm>
        </p:spPr>
        <p:txBody>
          <a:bodyPr/>
          <a:lstStyle/>
          <a:p>
            <a:pPr marL="0" indent="0">
              <a:buNone/>
            </a:pPr>
            <a:r>
              <a:rPr lang="en-US" sz="1050" b="0" dirty="0">
                <a:solidFill>
                  <a:schemeClr val="tx1"/>
                </a:solidFill>
              </a:rPr>
              <a:t>Data sources: National Vital Statistics System, National Electronic Injury Surveillance System–All Injury Program, and Behavioral Risk Factor Surveillance System.</a:t>
            </a:r>
          </a:p>
        </p:txBody>
      </p:sp>
      <p:sp>
        <p:nvSpPr>
          <p:cNvPr id="29" name="Content Placeholder 28">
            <a:extLst>
              <a:ext uri="{FF2B5EF4-FFF2-40B4-BE49-F238E27FC236}">
                <a16:creationId xmlns:a16="http://schemas.microsoft.com/office/drawing/2014/main" id="{F3EE590E-0F02-491C-96ED-FF360A2203E5}"/>
              </a:ext>
            </a:extLst>
          </p:cNvPr>
          <p:cNvSpPr>
            <a:spLocks noGrp="1"/>
          </p:cNvSpPr>
          <p:nvPr>
            <p:ph sz="quarter" idx="12"/>
          </p:nvPr>
        </p:nvSpPr>
        <p:spPr>
          <a:xfrm>
            <a:off x="7689850" y="6427530"/>
            <a:ext cx="1365250" cy="224631"/>
          </a:xfrm>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800" b="1"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References: (1,2)</a:t>
            </a:r>
          </a:p>
        </p:txBody>
      </p:sp>
    </p:spTree>
    <p:extLst>
      <p:ext uri="{BB962C8B-B14F-4D97-AF65-F5344CB8AC3E}">
        <p14:creationId xmlns:p14="http://schemas.microsoft.com/office/powerpoint/2010/main" val="342455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B9AD-0A3B-478C-B19A-10E54C3F06FC}"/>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Falls Might Not Be a Priority for Patients</a:t>
            </a:r>
            <a:endParaRPr lang="en-US" dirty="0"/>
          </a:p>
        </p:txBody>
      </p:sp>
      <p:sp>
        <p:nvSpPr>
          <p:cNvPr id="3" name="Content Placeholder 2">
            <a:extLst>
              <a:ext uri="{FF2B5EF4-FFF2-40B4-BE49-F238E27FC236}">
                <a16:creationId xmlns:a16="http://schemas.microsoft.com/office/drawing/2014/main" id="{83212464-AF8E-48BB-AA9B-8EA633095424}"/>
              </a:ext>
            </a:extLst>
          </p:cNvPr>
          <p:cNvSpPr>
            <a:spLocks noGrp="1"/>
          </p:cNvSpPr>
          <p:nvPr>
            <p:ph sz="quarter" idx="10"/>
          </p:nvPr>
        </p:nvSpPr>
        <p:spPr>
          <a:xfrm>
            <a:off x="364077" y="1322359"/>
            <a:ext cx="8198898" cy="487363"/>
          </a:xfrm>
        </p:spPr>
        <p:txBody>
          <a:bodyPr/>
          <a:lstStyle/>
          <a:p>
            <a:pPr marL="0" indent="0">
              <a:buNone/>
            </a:pPr>
            <a:r>
              <a:rPr lang="en-US" dirty="0">
                <a:solidFill>
                  <a:srgbClr val="238385"/>
                </a:solidFill>
                <a:latin typeface="Calibri" panose="020F0502020204030204" pitchFamily="34" charset="0"/>
                <a:cs typeface="Calibri" panose="020F0502020204030204" pitchFamily="34" charset="0"/>
              </a:rPr>
              <a:t>Less than half of older adults who fall talk to their doctor about falls</a:t>
            </a:r>
          </a:p>
        </p:txBody>
      </p:sp>
      <p:sp>
        <p:nvSpPr>
          <p:cNvPr id="4" name="Content Placeholder 3">
            <a:extLst>
              <a:ext uri="{FF2B5EF4-FFF2-40B4-BE49-F238E27FC236}">
                <a16:creationId xmlns:a16="http://schemas.microsoft.com/office/drawing/2014/main" id="{A9CBDA98-8D48-45DC-9E4D-D8FD937CF158}"/>
              </a:ext>
            </a:extLst>
          </p:cNvPr>
          <p:cNvSpPr>
            <a:spLocks noGrp="1"/>
          </p:cNvSpPr>
          <p:nvPr>
            <p:ph sz="quarter" idx="11"/>
          </p:nvPr>
        </p:nvSpPr>
        <p:spPr>
          <a:xfrm>
            <a:off x="354013" y="1985816"/>
            <a:ext cx="8369300" cy="616762"/>
          </a:xfrm>
        </p:spPr>
        <p:txBody>
          <a:bodyPr>
            <a:normAutofit/>
          </a:bodyPr>
          <a:lstStyle/>
          <a:p>
            <a:pPr marL="0" indent="0">
              <a:buNone/>
            </a:pPr>
            <a:r>
              <a:rPr lang="en-US" sz="2200" dirty="0">
                <a:latin typeface="Calibri" panose="020F0502020204030204" pitchFamily="34" charset="0"/>
                <a:cs typeface="Calibri" panose="020F0502020204030204" pitchFamily="34" charset="0"/>
              </a:rPr>
              <a:t>Reasons patients do not talk to their doctor:</a:t>
            </a:r>
            <a:endParaRPr lang="en-US" sz="2200" dirty="0"/>
          </a:p>
        </p:txBody>
      </p:sp>
      <p:sp>
        <p:nvSpPr>
          <p:cNvPr id="7" name="Content Placeholder 6">
            <a:extLst>
              <a:ext uri="{FF2B5EF4-FFF2-40B4-BE49-F238E27FC236}">
                <a16:creationId xmlns:a16="http://schemas.microsoft.com/office/drawing/2014/main" id="{F9D8EE41-FF5C-47B8-B3B8-E8DBA1207C73}"/>
              </a:ext>
            </a:extLst>
          </p:cNvPr>
          <p:cNvSpPr>
            <a:spLocks noGrp="1"/>
          </p:cNvSpPr>
          <p:nvPr>
            <p:ph sz="quarter" idx="12"/>
          </p:nvPr>
        </p:nvSpPr>
        <p:spPr>
          <a:xfrm>
            <a:off x="354552" y="2482075"/>
            <a:ext cx="8369300" cy="1779587"/>
          </a:xfrm>
        </p:spPr>
        <p:txBody>
          <a:bodyPr/>
          <a:lstStyle/>
          <a:p>
            <a:pPr marL="628650" marR="0" lvl="1" indent="-285750" algn="l" defTabSz="914400" rtl="0" eaLnBrk="1" fontAlgn="auto" latinLnBrk="0" hangingPunct="1">
              <a:lnSpc>
                <a:spcPct val="150000"/>
              </a:lnSpc>
              <a:spcBef>
                <a:spcPts val="12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Belief that falls are a normal part of aging</a:t>
            </a:r>
          </a:p>
          <a:p>
            <a:pPr marL="628650" marR="0" lvl="1" indent="-285750" algn="l" defTabSz="914400" rtl="0" eaLnBrk="1" fontAlgn="auto" latinLnBrk="0" hangingPunct="1">
              <a:lnSpc>
                <a:spcPct val="150000"/>
              </a:lnSpc>
              <a:spcBef>
                <a:spcPts val="12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Fear that a fall may lead to loss of independence</a:t>
            </a:r>
          </a:p>
          <a:p>
            <a:pPr marL="628650" marR="0" lvl="1" indent="-285750" algn="l" defTabSz="914400" rtl="0" eaLnBrk="1" fontAlgn="auto" latinLnBrk="0" hangingPunct="1">
              <a:lnSpc>
                <a:spcPct val="150000"/>
              </a:lnSpc>
              <a:spcBef>
                <a:spcPts val="12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 aware of common fall risk factors </a:t>
            </a:r>
          </a:p>
        </p:txBody>
      </p:sp>
      <p:sp>
        <p:nvSpPr>
          <p:cNvPr id="8" name="Content Placeholder 7">
            <a:extLst>
              <a:ext uri="{FF2B5EF4-FFF2-40B4-BE49-F238E27FC236}">
                <a16:creationId xmlns:a16="http://schemas.microsoft.com/office/drawing/2014/main" id="{26AF2BC3-D60D-47EF-9B0C-CE6008AE423C}"/>
              </a:ext>
            </a:extLst>
          </p:cNvPr>
          <p:cNvSpPr>
            <a:spLocks noGrp="1"/>
          </p:cNvSpPr>
          <p:nvPr>
            <p:ph sz="quarter" idx="13"/>
          </p:nvPr>
        </p:nvSpPr>
        <p:spPr/>
        <p:txBody>
          <a:bodyPr/>
          <a:lstStyle/>
          <a:p>
            <a:pPr marL="0" indent="0">
              <a:buNone/>
            </a:pPr>
            <a:r>
              <a:rPr lang="en-US" sz="700" dirty="0">
                <a:solidFill>
                  <a:schemeClr val="bg2">
                    <a:lumMod val="50000"/>
                  </a:schemeClr>
                </a:solidFill>
              </a:rPr>
              <a:t>References: (3-5)</a:t>
            </a:r>
          </a:p>
        </p:txBody>
      </p:sp>
    </p:spTree>
    <p:extLst>
      <p:ext uri="{BB962C8B-B14F-4D97-AF65-F5344CB8AC3E}">
        <p14:creationId xmlns:p14="http://schemas.microsoft.com/office/powerpoint/2010/main" val="2176257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9464A-77DF-4697-8AC1-10C46BE2DFDB}"/>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Falls Might Not Be a Priority for Patients </a:t>
            </a:r>
            <a:endParaRPr lang="en-US" dirty="0"/>
          </a:p>
        </p:txBody>
      </p:sp>
      <p:sp>
        <p:nvSpPr>
          <p:cNvPr id="5" name="Content Placeholder 4">
            <a:extLst>
              <a:ext uri="{FF2B5EF4-FFF2-40B4-BE49-F238E27FC236}">
                <a16:creationId xmlns:a16="http://schemas.microsoft.com/office/drawing/2014/main" id="{4CF67F44-3B01-47E2-888A-C912C3A7E0C4}"/>
              </a:ext>
            </a:extLst>
          </p:cNvPr>
          <p:cNvSpPr>
            <a:spLocks noGrp="1"/>
          </p:cNvSpPr>
          <p:nvPr>
            <p:ph sz="quarter" idx="10"/>
          </p:nvPr>
        </p:nvSpPr>
        <p:spPr/>
        <p:txBody>
          <a:bodyPr/>
          <a:lstStyle/>
          <a:p>
            <a:pPr marL="0" indent="0">
              <a:buNone/>
            </a:pPr>
            <a:r>
              <a:rPr lang="en-US" sz="2000" dirty="0">
                <a:solidFill>
                  <a:srgbClr val="238385"/>
                </a:solidFill>
                <a:latin typeface="Calibri" panose="020F0502020204030204" pitchFamily="34" charset="0"/>
                <a:cs typeface="Calibri" panose="020F0502020204030204" pitchFamily="34" charset="0"/>
              </a:rPr>
              <a:t>Few older adults speak to someone about medications and fall risk</a:t>
            </a:r>
            <a:endParaRPr lang="en-US" dirty="0"/>
          </a:p>
        </p:txBody>
      </p:sp>
      <p:sp>
        <p:nvSpPr>
          <p:cNvPr id="7" name="Content Placeholder 6">
            <a:extLst>
              <a:ext uri="{FF2B5EF4-FFF2-40B4-BE49-F238E27FC236}">
                <a16:creationId xmlns:a16="http://schemas.microsoft.com/office/drawing/2014/main" id="{FB80082C-3C3D-411D-8CCE-8BFBC8C8C6CD}"/>
              </a:ext>
            </a:extLst>
          </p:cNvPr>
          <p:cNvSpPr>
            <a:spLocks noGrp="1"/>
          </p:cNvSpPr>
          <p:nvPr>
            <p:ph sz="quarter" idx="11"/>
          </p:nvPr>
        </p:nvSpPr>
        <p:spPr>
          <a:xfrm>
            <a:off x="382588" y="1430864"/>
            <a:ext cx="8369300" cy="868391"/>
          </a:xfrm>
        </p:spPr>
        <p:txBody>
          <a:bodyPr/>
          <a:lstStyle/>
          <a:p>
            <a:pPr marL="0" indent="0" fontAlgn="base">
              <a:lnSpc>
                <a:spcPct val="100000"/>
              </a:lnSpc>
              <a:spcBef>
                <a:spcPts val="0"/>
              </a:spcBef>
              <a:buNone/>
            </a:pPr>
            <a:r>
              <a:rPr lang="en-US" sz="2400" dirty="0">
                <a:latin typeface="Calibri" panose="020F0502020204030204" pitchFamily="34" charset="0"/>
                <a:cs typeface="Calibri" panose="020F0502020204030204" pitchFamily="34" charset="0"/>
              </a:rPr>
              <a:t>Example:</a:t>
            </a:r>
          </a:p>
        </p:txBody>
      </p:sp>
      <p:sp>
        <p:nvSpPr>
          <p:cNvPr id="8" name="Content Placeholder 7">
            <a:extLst>
              <a:ext uri="{FF2B5EF4-FFF2-40B4-BE49-F238E27FC236}">
                <a16:creationId xmlns:a16="http://schemas.microsoft.com/office/drawing/2014/main" id="{42079189-C895-4A43-98AA-F71BDFACD8AD}"/>
              </a:ext>
            </a:extLst>
          </p:cNvPr>
          <p:cNvSpPr>
            <a:spLocks noGrp="1"/>
          </p:cNvSpPr>
          <p:nvPr>
            <p:ph sz="quarter" idx="12"/>
          </p:nvPr>
        </p:nvSpPr>
        <p:spPr>
          <a:xfrm>
            <a:off x="383127" y="1897984"/>
            <a:ext cx="8369300" cy="910650"/>
          </a:xfrm>
        </p:spPr>
        <p:txBody>
          <a:bodyPr/>
          <a:lstStyle/>
          <a:p>
            <a:pPr marL="0" indent="0">
              <a:buNone/>
            </a:pPr>
            <a:r>
              <a:rPr lang="en-US" sz="2200" dirty="0">
                <a:solidFill>
                  <a:srgbClr val="1D5F60"/>
                </a:solidFill>
                <a:latin typeface="+mn-lt"/>
              </a:rPr>
              <a:t>In the past 12 months, who has talked to you about medications that might make you fall?*</a:t>
            </a:r>
          </a:p>
          <a:p>
            <a:endParaRPr lang="en-US" dirty="0"/>
          </a:p>
        </p:txBody>
      </p:sp>
      <p:pic>
        <p:nvPicPr>
          <p:cNvPr id="15" name="Content Placeholder 14" descr="Probability chart. No one, 82%. Doctor, 15%. Other Healthcare Providers (Including Pharmacists), 8%. Family/Caregiver/Other, 3%.">
            <a:extLst>
              <a:ext uri="{FF2B5EF4-FFF2-40B4-BE49-F238E27FC236}">
                <a16:creationId xmlns:a16="http://schemas.microsoft.com/office/drawing/2014/main" id="{D6FBF9AD-6E53-41B6-9F36-DD8E22636024}"/>
              </a:ext>
            </a:extLst>
          </p:cNvPr>
          <p:cNvPicPr>
            <a:picLocks noGrp="1" noChangeAspect="1"/>
          </p:cNvPicPr>
          <p:nvPr>
            <p:ph sz="quarter" idx="14"/>
          </p:nvPr>
        </p:nvPicPr>
        <p:blipFill>
          <a:blip r:embed="rId3"/>
          <a:stretch>
            <a:fillRect/>
          </a:stretch>
        </p:blipFill>
        <p:spPr>
          <a:xfrm>
            <a:off x="1086172" y="2537863"/>
            <a:ext cx="6480610" cy="2871465"/>
          </a:xfrm>
        </p:spPr>
      </p:pic>
      <p:sp>
        <p:nvSpPr>
          <p:cNvPr id="12" name="Content Placeholder 11">
            <a:extLst>
              <a:ext uri="{FF2B5EF4-FFF2-40B4-BE49-F238E27FC236}">
                <a16:creationId xmlns:a16="http://schemas.microsoft.com/office/drawing/2014/main" id="{E15F6F91-A76E-4529-8664-C3FE6B42DCE7}"/>
              </a:ext>
            </a:extLst>
          </p:cNvPr>
          <p:cNvSpPr>
            <a:spLocks noGrp="1"/>
          </p:cNvSpPr>
          <p:nvPr>
            <p:ph sz="quarter" idx="15"/>
          </p:nvPr>
        </p:nvSpPr>
        <p:spPr>
          <a:xfrm>
            <a:off x="383127" y="5523431"/>
            <a:ext cx="8369300" cy="9106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*Percentage does not add up to 100 because participants could select more than one response option.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Source: </a:t>
            </a:r>
            <a:r>
              <a:rPr kumimoji="0" lang="en-US" sz="1200" b="0" i="1" u="none" strike="noStrike" kern="1200" cap="none" spc="0" normalizeH="0" baseline="0" noProof="0" dirty="0" err="1">
                <a:ln>
                  <a:noFill/>
                </a:ln>
                <a:solidFill>
                  <a:srgbClr val="000000"/>
                </a:solidFill>
                <a:effectLst/>
                <a:uLnTx/>
                <a:uFillTx/>
                <a:latin typeface="Calibri" panose="020F0502020204030204"/>
                <a:ea typeface="+mn-ea"/>
                <a:cs typeface="+mn-cs"/>
              </a:rPr>
              <a:t>ConsumerStyles</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 survey 2016 </a:t>
            </a:r>
          </a:p>
        </p:txBody>
      </p:sp>
      <p:sp>
        <p:nvSpPr>
          <p:cNvPr id="13" name="Content Placeholder 12">
            <a:extLst>
              <a:ext uri="{FF2B5EF4-FFF2-40B4-BE49-F238E27FC236}">
                <a16:creationId xmlns:a16="http://schemas.microsoft.com/office/drawing/2014/main" id="{061CE70B-CB1E-403F-B9F8-4351FAD8712E}"/>
              </a:ext>
            </a:extLst>
          </p:cNvPr>
          <p:cNvSpPr>
            <a:spLocks noGrp="1"/>
          </p:cNvSpPr>
          <p:nvPr>
            <p:ph sz="quarter" idx="16"/>
          </p:nvPr>
        </p:nvSpPr>
        <p:spPr>
          <a:xfrm>
            <a:off x="7791450" y="6353175"/>
            <a:ext cx="1219200" cy="369888"/>
          </a:xfrm>
        </p:spPr>
        <p:txBody>
          <a:bodyPr/>
          <a:lstStyle/>
          <a:p>
            <a:pPr marL="0" indent="0">
              <a:buNone/>
            </a:pPr>
            <a:r>
              <a:rPr lang="en-US" sz="700" dirty="0">
                <a:solidFill>
                  <a:schemeClr val="bg2">
                    <a:lumMod val="50000"/>
                  </a:schemeClr>
                </a:solidFill>
              </a:rPr>
              <a:t>Reference: (5)</a:t>
            </a:r>
          </a:p>
        </p:txBody>
      </p:sp>
    </p:spTree>
    <p:extLst>
      <p:ext uri="{BB962C8B-B14F-4D97-AF65-F5344CB8AC3E}">
        <p14:creationId xmlns:p14="http://schemas.microsoft.com/office/powerpoint/2010/main" val="296660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6836F54-6C9C-41E8-BFC0-BA14D343AC1A}"/>
              </a:ext>
            </a:extLst>
          </p:cNvPr>
          <p:cNvSpPr>
            <a:spLocks noGrp="1"/>
          </p:cNvSpPr>
          <p:nvPr>
            <p:ph type="title"/>
          </p:nvPr>
        </p:nvSpPr>
        <p:spPr/>
        <p:txBody>
          <a:bodyPr/>
          <a:lstStyle/>
          <a:p>
            <a:r>
              <a:rPr lang="en-US" sz="2400" dirty="0">
                <a:solidFill>
                  <a:schemeClr val="bg1"/>
                </a:solidFill>
                <a:latin typeface="Calibri" panose="020F0502020204030204" pitchFamily="34" charset="0"/>
                <a:cs typeface="Calibri" panose="020F0502020204030204" pitchFamily="34" charset="0"/>
              </a:rPr>
              <a:t>Falls Might Not Be a Priority for Providers</a:t>
            </a:r>
            <a:endParaRPr lang="en-US" dirty="0"/>
          </a:p>
        </p:txBody>
      </p:sp>
      <p:sp>
        <p:nvSpPr>
          <p:cNvPr id="12" name="Content Placeholder 11">
            <a:extLst>
              <a:ext uri="{FF2B5EF4-FFF2-40B4-BE49-F238E27FC236}">
                <a16:creationId xmlns:a16="http://schemas.microsoft.com/office/drawing/2014/main" id="{B6441856-C986-440A-AAB9-980A1853981D}"/>
              </a:ext>
            </a:extLst>
          </p:cNvPr>
          <p:cNvSpPr>
            <a:spLocks noGrp="1"/>
          </p:cNvSpPr>
          <p:nvPr>
            <p:ph sz="quarter" idx="10"/>
          </p:nvPr>
        </p:nvSpPr>
        <p:spPr>
          <a:xfrm>
            <a:off x="383127" y="1377950"/>
            <a:ext cx="8522748" cy="487363"/>
          </a:xfrm>
        </p:spPr>
        <p:txBody>
          <a:bodyPr/>
          <a:lstStyle/>
          <a:p>
            <a:pPr marL="0" indent="0">
              <a:buNone/>
            </a:pPr>
            <a:r>
              <a:rPr lang="en-US" sz="2200" dirty="0">
                <a:solidFill>
                  <a:srgbClr val="238385"/>
                </a:solidFill>
                <a:latin typeface="Calibri" panose="020F0502020204030204" pitchFamily="34" charset="0"/>
                <a:cs typeface="Calibri" panose="020F0502020204030204" pitchFamily="34" charset="0"/>
              </a:rPr>
              <a:t>Providers also face many barriers to addressing falls with older patients</a:t>
            </a:r>
          </a:p>
        </p:txBody>
      </p:sp>
      <p:sp>
        <p:nvSpPr>
          <p:cNvPr id="13" name="Content Placeholder 12">
            <a:extLst>
              <a:ext uri="{FF2B5EF4-FFF2-40B4-BE49-F238E27FC236}">
                <a16:creationId xmlns:a16="http://schemas.microsoft.com/office/drawing/2014/main" id="{AF3124C5-00D6-4776-B58E-7DBA47AC8449}"/>
              </a:ext>
            </a:extLst>
          </p:cNvPr>
          <p:cNvSpPr>
            <a:spLocks noGrp="1"/>
          </p:cNvSpPr>
          <p:nvPr>
            <p:ph sz="quarter" idx="11"/>
          </p:nvPr>
        </p:nvSpPr>
        <p:spPr>
          <a:xfrm>
            <a:off x="382588" y="2008188"/>
            <a:ext cx="8369300" cy="1779587"/>
          </a:xfrm>
        </p:spPr>
        <p:txBody>
          <a:bodyPr>
            <a:noAutofit/>
          </a:bodyPr>
          <a:lstStyle/>
          <a:p>
            <a:pPr>
              <a:lnSpc>
                <a:spcPct val="110000"/>
              </a:lnSpc>
              <a:spcBef>
                <a:spcPts val="1950"/>
              </a:spcBef>
            </a:pPr>
            <a:r>
              <a:rPr lang="en-US" sz="2200" dirty="0">
                <a:latin typeface="Calibri" panose="020F0502020204030204" pitchFamily="34" charset="0"/>
                <a:cs typeface="Calibri" panose="020F0502020204030204" pitchFamily="34" charset="0"/>
              </a:rPr>
              <a:t>Competing healthcare priorities</a:t>
            </a:r>
          </a:p>
          <a:p>
            <a:pPr>
              <a:lnSpc>
                <a:spcPct val="110000"/>
              </a:lnSpc>
              <a:spcBef>
                <a:spcPts val="1950"/>
              </a:spcBef>
            </a:pPr>
            <a:r>
              <a:rPr lang="en-US" sz="2200" dirty="0">
                <a:latin typeface="Calibri" panose="020F0502020204030204" pitchFamily="34" charset="0"/>
                <a:cs typeface="Calibri" panose="020F0502020204030204" pitchFamily="34" charset="0"/>
              </a:rPr>
              <a:t>Lack of time during office visits</a:t>
            </a:r>
          </a:p>
          <a:p>
            <a:pPr>
              <a:lnSpc>
                <a:spcPct val="110000"/>
              </a:lnSpc>
              <a:spcBef>
                <a:spcPts val="1950"/>
              </a:spcBef>
            </a:pPr>
            <a:r>
              <a:rPr lang="en-US" sz="2200" dirty="0">
                <a:latin typeface="Calibri" panose="020F0502020204030204" pitchFamily="34" charset="0"/>
                <a:cs typeface="Calibri" panose="020F0502020204030204" pitchFamily="34" charset="0"/>
              </a:rPr>
              <a:t>Limited fall prevention knowledge</a:t>
            </a:r>
          </a:p>
          <a:p>
            <a:pPr>
              <a:lnSpc>
                <a:spcPct val="110000"/>
              </a:lnSpc>
              <a:spcBef>
                <a:spcPts val="1950"/>
              </a:spcBef>
            </a:pPr>
            <a:r>
              <a:rPr lang="en-US" sz="2200" dirty="0">
                <a:latin typeface="Calibri" panose="020F0502020204030204" pitchFamily="34" charset="0"/>
                <a:cs typeface="Calibri" panose="020F0502020204030204" pitchFamily="34" charset="0"/>
              </a:rPr>
              <a:t>Limited communication between providers from different disciplines</a:t>
            </a:r>
          </a:p>
          <a:p>
            <a:pPr>
              <a:lnSpc>
                <a:spcPct val="110000"/>
              </a:lnSpc>
              <a:spcBef>
                <a:spcPts val="1950"/>
              </a:spcBef>
            </a:pPr>
            <a:r>
              <a:rPr lang="en-US" sz="2200" dirty="0">
                <a:latin typeface="Calibri" panose="020F0502020204030204" pitchFamily="34" charset="0"/>
                <a:cs typeface="Calibri" panose="020F0502020204030204" pitchFamily="34" charset="0"/>
              </a:rPr>
              <a:t>Limited reimbursement strategies</a:t>
            </a:r>
          </a:p>
        </p:txBody>
      </p:sp>
      <p:sp>
        <p:nvSpPr>
          <p:cNvPr id="15" name="Content Placeholder 14">
            <a:extLst>
              <a:ext uri="{FF2B5EF4-FFF2-40B4-BE49-F238E27FC236}">
                <a16:creationId xmlns:a16="http://schemas.microsoft.com/office/drawing/2014/main" id="{1A140595-9B22-4435-AB6C-C66F8AD0805B}"/>
              </a:ext>
            </a:extLst>
          </p:cNvPr>
          <p:cNvSpPr>
            <a:spLocks noGrp="1"/>
          </p:cNvSpPr>
          <p:nvPr>
            <p:ph sz="quarter" idx="13"/>
          </p:nvPr>
        </p:nvSpPr>
        <p:spPr/>
        <p:txBody>
          <a:bodyPr/>
          <a:lstStyle/>
          <a:p>
            <a:pPr marL="0" indent="0">
              <a:buFont typeface="Arial"/>
              <a:buNone/>
            </a:pPr>
            <a:r>
              <a:rPr lang="en-US" sz="700" dirty="0">
                <a:solidFill>
                  <a:schemeClr val="bg2">
                    <a:lumMod val="50000"/>
                  </a:schemeClr>
                </a:solidFill>
              </a:rPr>
              <a:t>References: (6,7)</a:t>
            </a:r>
          </a:p>
        </p:txBody>
      </p:sp>
    </p:spTree>
    <p:extLst>
      <p:ext uri="{BB962C8B-B14F-4D97-AF65-F5344CB8AC3E}">
        <p14:creationId xmlns:p14="http://schemas.microsoft.com/office/powerpoint/2010/main" val="3105615479"/>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18605F"/>
      </a:accent1>
      <a:accent2>
        <a:srgbClr val="62AE42"/>
      </a:accent2>
      <a:accent3>
        <a:srgbClr val="1AB9E8"/>
      </a:accent3>
      <a:accent4>
        <a:srgbClr val="2164A8"/>
      </a:accent4>
      <a:accent5>
        <a:srgbClr val="B8B8B8"/>
      </a:accent5>
      <a:accent6>
        <a:srgbClr val="F68E57"/>
      </a:accent6>
      <a:hlink>
        <a:srgbClr val="2164A8"/>
      </a:hlink>
      <a:folHlink>
        <a:srgbClr val="1AB9E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A64135D8799C4495605AAD7D4F5E3E" ma:contentTypeVersion="15" ma:contentTypeDescription="Create a new document." ma:contentTypeScope="" ma:versionID="fe9602f7019162d79c7094d73a4fc120">
  <xsd:schema xmlns:xsd="http://www.w3.org/2001/XMLSchema" xmlns:xs="http://www.w3.org/2001/XMLSchema" xmlns:p="http://schemas.microsoft.com/office/2006/metadata/properties" xmlns:ns1="http://schemas.microsoft.com/sharepoint/v3" xmlns:ns3="a0ae234f-2b0a-47a2-a28b-051841f0701c" xmlns:ns4="34fbc4ba-9df9-4fff-be50-e22ab11d9c20" targetNamespace="http://schemas.microsoft.com/office/2006/metadata/properties" ma:root="true" ma:fieldsID="9cd63fc478091be2e060604111be0c93" ns1:_="" ns3:_="" ns4:_="">
    <xsd:import namespace="http://schemas.microsoft.com/sharepoint/v3"/>
    <xsd:import namespace="a0ae234f-2b0a-47a2-a28b-051841f0701c"/>
    <xsd:import namespace="34fbc4ba-9df9-4fff-be50-e22ab11d9c2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ae234f-2b0a-47a2-a28b-051841f070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fbc4ba-9df9-4fff-be50-e22ab11d9c2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266EA8-7C2F-40F3-A123-89A8D3A2E6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ae234f-2b0a-47a2-a28b-051841f0701c"/>
    <ds:schemaRef ds:uri="34fbc4ba-9df9-4fff-be50-e22ab11d9c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7CA87D-19A7-432F-8C1B-65E0371E1887}">
  <ds:schemaRefs>
    <ds:schemaRef ds:uri="http://www.w3.org/XML/1998/namespace"/>
    <ds:schemaRef ds:uri="a0ae234f-2b0a-47a2-a28b-051841f0701c"/>
    <ds:schemaRef ds:uri="http://purl.org/dc/elements/1.1/"/>
    <ds:schemaRef ds:uri="http://schemas.microsoft.com/office/2006/metadata/properties"/>
    <ds:schemaRef ds:uri="http://schemas.microsoft.com/sharepoint/v3"/>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34fbc4ba-9df9-4fff-be50-e22ab11d9c20"/>
  </ds:schemaRefs>
</ds:datastoreItem>
</file>

<file path=customXml/itemProps3.xml><?xml version="1.0" encoding="utf-8"?>
<ds:datastoreItem xmlns:ds="http://schemas.openxmlformats.org/officeDocument/2006/customXml" ds:itemID="{F8DBDD9D-2ABC-4775-9E27-B57CD76601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60867</TotalTime>
  <Words>6950</Words>
  <Application>Microsoft Office PowerPoint</Application>
  <PresentationFormat>On-screen Show (4:3)</PresentationFormat>
  <Paragraphs>574</Paragraphs>
  <Slides>54</Slides>
  <Notes>54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54</vt:i4>
      </vt:variant>
    </vt:vector>
  </HeadingPairs>
  <TitlesOfParts>
    <vt:vector size="62" baseType="lpstr">
      <vt:lpstr>.AppleSystemUIFont</vt:lpstr>
      <vt:lpstr>Arial</vt:lpstr>
      <vt:lpstr>Calibri</vt:lpstr>
      <vt:lpstr>Calibri Light</vt:lpstr>
      <vt:lpstr>Courier New</vt:lpstr>
      <vt:lpstr>Wingdings</vt:lpstr>
      <vt:lpstr>Office Theme</vt:lpstr>
      <vt:lpstr>Custom Design</vt:lpstr>
      <vt:lpstr>STEADI Our Staff for Fall Prevention</vt:lpstr>
      <vt:lpstr>How to Use These Slides</vt:lpstr>
      <vt:lpstr>Presentation Overview</vt:lpstr>
      <vt:lpstr>Your Thoughts and Experiences with Falls</vt:lpstr>
      <vt:lpstr>Leading Causes of Death</vt:lpstr>
      <vt:lpstr>Falls Are Common</vt:lpstr>
      <vt:lpstr>Falls Might Not Be a Priority for Patients</vt:lpstr>
      <vt:lpstr>Falls Might Not Be a Priority for Patients </vt:lpstr>
      <vt:lpstr>Falls Might Not Be a Priority for Providers</vt:lpstr>
      <vt:lpstr>Consequences of Falls Among Older Adults </vt:lpstr>
      <vt:lpstr>Falls Are Costly</vt:lpstr>
      <vt:lpstr>Falls Are Costly </vt:lpstr>
      <vt:lpstr>Falls Are a Growing Burden</vt:lpstr>
      <vt:lpstr>Common Fall Risk Factors</vt:lpstr>
      <vt:lpstr>Falls Are Preventable</vt:lpstr>
      <vt:lpstr>Overcoming Implementation Barriers</vt:lpstr>
      <vt:lpstr>Successful Implementations</vt:lpstr>
      <vt:lpstr>Benefits of a STEADI-based Fall Prevention Program </vt:lpstr>
      <vt:lpstr>STEADI Algorithm</vt:lpstr>
      <vt:lpstr>STEADI: Screening</vt:lpstr>
      <vt:lpstr>Screening Tool: The Three Key Questions</vt:lpstr>
      <vt:lpstr>Screening Tool: Stay Independent Questionnaire</vt:lpstr>
      <vt:lpstr>Screening Tool: Stay Independent Questionnaire </vt:lpstr>
      <vt:lpstr>Tips to Implement Fall Screening</vt:lpstr>
      <vt:lpstr>STEADI: Assessment</vt:lpstr>
      <vt:lpstr>STEADI: Assessment </vt:lpstr>
      <vt:lpstr>STEADI: Intervention</vt:lpstr>
      <vt:lpstr>Components of STEADI: Examples</vt:lpstr>
      <vt:lpstr>Components of STEADI: Examples </vt:lpstr>
      <vt:lpstr>Components of STEADI: Examples  </vt:lpstr>
      <vt:lpstr>Components of STEADI: Examples   </vt:lpstr>
      <vt:lpstr>Components of STEADI: Examples    </vt:lpstr>
      <vt:lpstr>Components of STEADI: Examples     </vt:lpstr>
      <vt:lpstr>Components of STEADI: Examples      </vt:lpstr>
      <vt:lpstr>Components of STEADI: Examples       </vt:lpstr>
      <vt:lpstr>Follow-Up</vt:lpstr>
      <vt:lpstr>Tips to Implement Fall Assessment &amp; Intervention</vt:lpstr>
      <vt:lpstr>Our Fall Prevention Program</vt:lpstr>
      <vt:lpstr>Team and Roles</vt:lpstr>
      <vt:lpstr>Let’s Do Our Part to Prevent Falls</vt:lpstr>
      <vt:lpstr>Appendix: Resource Gallery</vt:lpstr>
      <vt:lpstr>Appendix: Resource Gallery </vt:lpstr>
      <vt:lpstr>Appendix: Resource Gallery  </vt:lpstr>
      <vt:lpstr>Appendix: Resource Gallery   </vt:lpstr>
      <vt:lpstr>Appendix: Resource Gallery    </vt:lpstr>
      <vt:lpstr>References</vt:lpstr>
      <vt:lpstr>References </vt:lpstr>
      <vt:lpstr>References  </vt:lpstr>
      <vt:lpstr>References   </vt:lpstr>
      <vt:lpstr>References    </vt:lpstr>
      <vt:lpstr>References     </vt:lpstr>
      <vt:lpstr>References      </vt:lpstr>
      <vt:lpstr>References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STEADI Our Staff for Fall Prevention</dc:title>
  <dc:subject>STEADI Our Staff for Fall Prevention</dc:subject>
  <dc:creator>Centers for Disease Control and Prevention</dc:creator>
  <cp:keywords>STEADI, CDC, Staff Training, Fall Prevention, Risk Factor Management, Outcomes, Injuries, Assessment, Risk Awareness, Resources</cp:keywords>
  <cp:lastModifiedBy>Rem. Team Member CAN</cp:lastModifiedBy>
  <cp:revision>1319</cp:revision>
  <cp:lastPrinted>2020-02-03T15:04:13Z</cp:lastPrinted>
  <dcterms:created xsi:type="dcterms:W3CDTF">2018-06-06T14:05:27Z</dcterms:created>
  <dcterms:modified xsi:type="dcterms:W3CDTF">2021-05-03T17:50:03Z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0x0101002CA64135D8799C4495605AAD7D4F5E3E</vt:lpwstr>
  </property>
  <property fmtid="{D5CDD505-2E9C-101B-9397-08002B2CF9AE}" pid="3" name="MSIP_Label_7b94a7b8-f06c-4dfe-bdcc-9b548fd58c31_Enabled">
    <vt:lpwstr>true</vt:lpwstr>
  </property>
  <property fmtid="{D5CDD505-2E9C-101B-9397-08002B2CF9AE}" pid="4" name="MSIP_Label_7b94a7b8-f06c-4dfe-bdcc-9b548fd58c31_SetDate">
    <vt:lpwstr>2020-12-29T14:57:26Z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53c99544-e476-4bd1-bc7b-83ebf83dce6f</vt:lpwstr>
  </property>
  <property fmtid="{D5CDD505-2E9C-101B-9397-08002B2CF9AE}" pid="9" name="MSIP_Label_7b94a7b8-f06c-4dfe-bdcc-9b548fd58c31_ContentBits">
    <vt:lpwstr>0</vt:lpwstr>
  </property>
</Properties>
</file>