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1"/>
  </p:sldMasterIdLst>
  <p:notesMasterIdLst>
    <p:notesMasterId r:id="rId45"/>
  </p:notesMasterIdLst>
  <p:sldIdLst>
    <p:sldId id="278" r:id="rId2"/>
    <p:sldId id="292" r:id="rId3"/>
    <p:sldId id="305" r:id="rId4"/>
    <p:sldId id="328" r:id="rId5"/>
    <p:sldId id="329" r:id="rId6"/>
    <p:sldId id="330" r:id="rId7"/>
    <p:sldId id="331" r:id="rId8"/>
    <p:sldId id="332" r:id="rId9"/>
    <p:sldId id="333" r:id="rId10"/>
    <p:sldId id="334" r:id="rId11"/>
    <p:sldId id="335" r:id="rId12"/>
    <p:sldId id="303" r:id="rId13"/>
    <p:sldId id="322" r:id="rId14"/>
    <p:sldId id="289" r:id="rId15"/>
    <p:sldId id="312" r:id="rId16"/>
    <p:sldId id="315" r:id="rId17"/>
    <p:sldId id="309" r:id="rId18"/>
    <p:sldId id="336" r:id="rId19"/>
    <p:sldId id="313" r:id="rId20"/>
    <p:sldId id="306" r:id="rId21"/>
    <p:sldId id="345" r:id="rId22"/>
    <p:sldId id="314" r:id="rId23"/>
    <p:sldId id="325" r:id="rId24"/>
    <p:sldId id="310" r:id="rId25"/>
    <p:sldId id="346" r:id="rId26"/>
    <p:sldId id="337" r:id="rId27"/>
    <p:sldId id="339" r:id="rId28"/>
    <p:sldId id="341" r:id="rId29"/>
    <p:sldId id="347" r:id="rId30"/>
    <p:sldId id="342" r:id="rId31"/>
    <p:sldId id="316" r:id="rId32"/>
    <p:sldId id="317" r:id="rId33"/>
    <p:sldId id="348" r:id="rId34"/>
    <p:sldId id="326" r:id="rId35"/>
    <p:sldId id="311" r:id="rId36"/>
    <p:sldId id="343" r:id="rId37"/>
    <p:sldId id="320" r:id="rId38"/>
    <p:sldId id="321" r:id="rId39"/>
    <p:sldId id="327" r:id="rId40"/>
    <p:sldId id="304" r:id="rId41"/>
    <p:sldId id="307" r:id="rId42"/>
    <p:sldId id="308" r:id="rId43"/>
    <p:sldId id="294" r:id="rId44"/>
  </p:sldIdLst>
  <p:sldSz cx="9144000" cy="5143500" type="screen16x9"/>
  <p:notesSz cx="6950075" cy="9236075"/>
  <p:embeddedFontLst>
    <p:embeddedFont>
      <p:font typeface="Calibri" panose="020F0502020204030204" pitchFamily="34" charset="0"/>
      <p:regular r:id="rId46"/>
      <p:bold r:id="rId47"/>
      <p:italic r:id="rId48"/>
      <p:boldItalic r:id="rId49"/>
    </p:embeddedFont>
    <p:embeddedFont>
      <p:font typeface="Myriad Web Pro" panose="020B060402020202020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dpath, Alison D. (CDC/DDID/NCHHSTP/DSTDP)" initials="RAD(" lastIdx="4" clrIdx="0">
    <p:extLst>
      <p:ext uri="{19B8F6BF-5375-455C-9EA6-DF929625EA0E}">
        <p15:presenceInfo xmlns:p15="http://schemas.microsoft.com/office/powerpoint/2012/main" userId="S::etf4@cdc.gov::92d5bcda-c877-415f-ae46-2902d39de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08B"/>
    <a:srgbClr val="00AF8A"/>
    <a:srgbClr val="256169"/>
    <a:srgbClr val="26225B"/>
    <a:srgbClr val="0D0F11"/>
    <a:srgbClr val="353D48"/>
    <a:srgbClr val="343E48"/>
    <a:srgbClr val="58595B"/>
    <a:srgbClr val="59595B"/>
    <a:srgbClr val="D5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462EAF-6B0B-4CFA-98B3-8956CE3EB5AC}" v="84" dt="2021-04-23T14:37:42.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379" autoAdjust="0"/>
  </p:normalViewPr>
  <p:slideViewPr>
    <p:cSldViewPr snapToGrid="0">
      <p:cViewPr varScale="1">
        <p:scale>
          <a:sx n="109" d="100"/>
          <a:sy n="109" d="100"/>
        </p:scale>
        <p:origin x="342" y="90"/>
      </p:cViewPr>
      <p:guideLst>
        <p:guide orient="horz" pos="162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001" cy="46119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6567" y="1"/>
            <a:ext cx="3012001" cy="461193"/>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5/12/2021</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95311" y="4387442"/>
            <a:ext cx="5559457" cy="415531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3356"/>
            <a:ext cx="3012001" cy="46119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6567" y="8773356"/>
            <a:ext cx="3012001" cy="461193"/>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0831" indent="-273396">
              <a:defRPr>
                <a:solidFill>
                  <a:schemeClr val="tx1"/>
                </a:solidFill>
                <a:latin typeface="Myriad Web Pro" panose="020B0503030403020204" pitchFamily="34" charset="0"/>
              </a:defRPr>
            </a:lvl2pPr>
            <a:lvl3pPr marL="1093585" indent="-218717">
              <a:defRPr>
                <a:solidFill>
                  <a:schemeClr val="tx1"/>
                </a:solidFill>
                <a:latin typeface="Myriad Web Pro" panose="020B0503030403020204" pitchFamily="34" charset="0"/>
              </a:defRPr>
            </a:lvl3pPr>
            <a:lvl4pPr marL="1531019" indent="-218717">
              <a:defRPr>
                <a:solidFill>
                  <a:schemeClr val="tx1"/>
                </a:solidFill>
                <a:latin typeface="Myriad Web Pro" panose="020B0503030403020204" pitchFamily="34" charset="0"/>
              </a:defRPr>
            </a:lvl4pPr>
            <a:lvl5pPr marL="1968453" indent="-218717">
              <a:defRPr>
                <a:solidFill>
                  <a:schemeClr val="tx1"/>
                </a:solidFill>
                <a:latin typeface="Myriad Web Pro" panose="020B0503030403020204" pitchFamily="34" charset="0"/>
              </a:defRPr>
            </a:lvl5pPr>
            <a:lvl6pPr marL="2405887" indent="-218717" fontAlgn="base">
              <a:spcBef>
                <a:spcPct val="0"/>
              </a:spcBef>
              <a:spcAft>
                <a:spcPct val="0"/>
              </a:spcAft>
              <a:defRPr>
                <a:solidFill>
                  <a:schemeClr val="tx1"/>
                </a:solidFill>
                <a:latin typeface="Myriad Web Pro" panose="020B0503030403020204" pitchFamily="34" charset="0"/>
              </a:defRPr>
            </a:lvl6pPr>
            <a:lvl7pPr marL="2843321" indent="-218717" fontAlgn="base">
              <a:spcBef>
                <a:spcPct val="0"/>
              </a:spcBef>
              <a:spcAft>
                <a:spcPct val="0"/>
              </a:spcAft>
              <a:defRPr>
                <a:solidFill>
                  <a:schemeClr val="tx1"/>
                </a:solidFill>
                <a:latin typeface="Myriad Web Pro" panose="020B0503030403020204" pitchFamily="34" charset="0"/>
              </a:defRPr>
            </a:lvl7pPr>
            <a:lvl8pPr marL="3280754" indent="-218717" fontAlgn="base">
              <a:spcBef>
                <a:spcPct val="0"/>
              </a:spcBef>
              <a:spcAft>
                <a:spcPct val="0"/>
              </a:spcAft>
              <a:defRPr>
                <a:solidFill>
                  <a:schemeClr val="tx1"/>
                </a:solidFill>
                <a:latin typeface="Myriad Web Pro" panose="020B0503030403020204" pitchFamily="34" charset="0"/>
              </a:defRPr>
            </a:lvl8pPr>
            <a:lvl9pPr marL="3718188" indent="-218717"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828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35690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08259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8365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380840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237661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121633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355785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98539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1226179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177098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529111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172709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07057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18774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351778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1297037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55414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dirty="0"/>
          </a:p>
        </p:txBody>
      </p:sp>
    </p:spTree>
    <p:extLst>
      <p:ext uri="{BB962C8B-B14F-4D97-AF65-F5344CB8AC3E}">
        <p14:creationId xmlns:p14="http://schemas.microsoft.com/office/powerpoint/2010/main" val="2879387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dirty="0"/>
          </a:p>
        </p:txBody>
      </p:sp>
    </p:spTree>
    <p:extLst>
      <p:ext uri="{BB962C8B-B14F-4D97-AF65-F5344CB8AC3E}">
        <p14:creationId xmlns:p14="http://schemas.microsoft.com/office/powerpoint/2010/main" val="34666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dirty="0"/>
          </a:p>
        </p:txBody>
      </p:sp>
    </p:spTree>
    <p:extLst>
      <p:ext uri="{BB962C8B-B14F-4D97-AF65-F5344CB8AC3E}">
        <p14:creationId xmlns:p14="http://schemas.microsoft.com/office/powerpoint/2010/main" val="2806700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dirty="0"/>
          </a:p>
        </p:txBody>
      </p:sp>
    </p:spTree>
    <p:extLst>
      <p:ext uri="{BB962C8B-B14F-4D97-AF65-F5344CB8AC3E}">
        <p14:creationId xmlns:p14="http://schemas.microsoft.com/office/powerpoint/2010/main" val="53535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1338861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1012337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2296051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dirty="0"/>
          </a:p>
        </p:txBody>
      </p:sp>
    </p:spTree>
    <p:extLst>
      <p:ext uri="{BB962C8B-B14F-4D97-AF65-F5344CB8AC3E}">
        <p14:creationId xmlns:p14="http://schemas.microsoft.com/office/powerpoint/2010/main" val="3348919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dirty="0"/>
          </a:p>
        </p:txBody>
      </p:sp>
    </p:spTree>
    <p:extLst>
      <p:ext uri="{BB962C8B-B14F-4D97-AF65-F5344CB8AC3E}">
        <p14:creationId xmlns:p14="http://schemas.microsoft.com/office/powerpoint/2010/main" val="4196265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2786909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dirty="0"/>
          </a:p>
        </p:txBody>
      </p:sp>
    </p:spTree>
    <p:extLst>
      <p:ext uri="{BB962C8B-B14F-4D97-AF65-F5344CB8AC3E}">
        <p14:creationId xmlns:p14="http://schemas.microsoft.com/office/powerpoint/2010/main" val="1931403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dirty="0"/>
          </a:p>
        </p:txBody>
      </p:sp>
    </p:spTree>
    <p:extLst>
      <p:ext uri="{BB962C8B-B14F-4D97-AF65-F5344CB8AC3E}">
        <p14:creationId xmlns:p14="http://schemas.microsoft.com/office/powerpoint/2010/main" val="1748718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37</a:t>
            </a:fld>
            <a:endParaRPr lang="en-US" dirty="0"/>
          </a:p>
        </p:txBody>
      </p:sp>
    </p:spTree>
    <p:extLst>
      <p:ext uri="{BB962C8B-B14F-4D97-AF65-F5344CB8AC3E}">
        <p14:creationId xmlns:p14="http://schemas.microsoft.com/office/powerpoint/2010/main" val="96632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Tree>
    <p:extLst>
      <p:ext uri="{BB962C8B-B14F-4D97-AF65-F5344CB8AC3E}">
        <p14:creationId xmlns:p14="http://schemas.microsoft.com/office/powerpoint/2010/main" val="2560846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dirty="0"/>
          </a:p>
        </p:txBody>
      </p:sp>
    </p:spTree>
    <p:extLst>
      <p:ext uri="{BB962C8B-B14F-4D97-AF65-F5344CB8AC3E}">
        <p14:creationId xmlns:p14="http://schemas.microsoft.com/office/powerpoint/2010/main" val="3881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079126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Tree>
    <p:extLst>
      <p:ext uri="{BB962C8B-B14F-4D97-AF65-F5344CB8AC3E}">
        <p14:creationId xmlns:p14="http://schemas.microsoft.com/office/powerpoint/2010/main" val="3543900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41</a:t>
            </a:fld>
            <a:endParaRPr lang="en-US" dirty="0"/>
          </a:p>
        </p:txBody>
      </p:sp>
    </p:spTree>
    <p:extLst>
      <p:ext uri="{BB962C8B-B14F-4D97-AF65-F5344CB8AC3E}">
        <p14:creationId xmlns:p14="http://schemas.microsoft.com/office/powerpoint/2010/main" val="323055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42</a:t>
            </a:fld>
            <a:endParaRPr lang="en-US" dirty="0"/>
          </a:p>
        </p:txBody>
      </p:sp>
    </p:spTree>
    <p:extLst>
      <p:ext uri="{BB962C8B-B14F-4D97-AF65-F5344CB8AC3E}">
        <p14:creationId xmlns:p14="http://schemas.microsoft.com/office/powerpoint/2010/main" val="1552804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dirty="0"/>
          </a:p>
        </p:txBody>
      </p:sp>
    </p:spTree>
    <p:extLst>
      <p:ext uri="{BB962C8B-B14F-4D97-AF65-F5344CB8AC3E}">
        <p14:creationId xmlns:p14="http://schemas.microsoft.com/office/powerpoint/2010/main" val="356802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solidFill>
                  <a:srgbClr val="000000"/>
                </a:solidFill>
              </a:rPr>
              <a:t>So why are we here and why are we interested in ARGC?</a:t>
            </a:r>
          </a:p>
          <a:p>
            <a:r>
              <a:rPr lang="en-US" b="0" dirty="0">
                <a:solidFill>
                  <a:srgbClr val="000000"/>
                </a:solidFill>
              </a:rPr>
              <a:t>We know that </a:t>
            </a:r>
            <a:r>
              <a:rPr lang="en-US" i="1" dirty="0">
                <a:solidFill>
                  <a:srgbClr val="000000"/>
                </a:solidFill>
              </a:rPr>
              <a:t>Neisseria </a:t>
            </a:r>
            <a:r>
              <a:rPr lang="en-US" i="1" dirty="0" err="1">
                <a:solidFill>
                  <a:srgbClr val="000000"/>
                </a:solidFill>
              </a:rPr>
              <a:t>gonorrhoeae</a:t>
            </a:r>
            <a:r>
              <a:rPr lang="en-US" i="1" dirty="0">
                <a:solidFill>
                  <a:srgbClr val="000000"/>
                </a:solidFill>
              </a:rPr>
              <a:t>,</a:t>
            </a:r>
            <a:r>
              <a:rPr lang="en-US" i="1" baseline="0" dirty="0">
                <a:solidFill>
                  <a:srgbClr val="000000"/>
                </a:solidFill>
              </a:rPr>
              <a:t> </a:t>
            </a:r>
            <a:r>
              <a:rPr lang="en-US" i="0" baseline="0" dirty="0">
                <a:solidFill>
                  <a:srgbClr val="000000"/>
                </a:solidFill>
              </a:rPr>
              <a:t>the bacteria that causes gonorrhea, </a:t>
            </a:r>
            <a:r>
              <a:rPr lang="en-US" dirty="0">
                <a:solidFill>
                  <a:srgbClr val="000000"/>
                </a:solidFill>
              </a:rPr>
              <a:t>has repeatedly acquired resistance to each class of antibiotics used to treat it,</a:t>
            </a:r>
            <a:r>
              <a:rPr lang="en-US" baseline="0" dirty="0">
                <a:solidFill>
                  <a:srgbClr val="000000"/>
                </a:solidFill>
              </a:rPr>
              <a:t> including </a:t>
            </a:r>
            <a:r>
              <a:rPr lang="en-US" b="1" dirty="0">
                <a:solidFill>
                  <a:srgbClr val="000000"/>
                </a:solidFill>
              </a:rPr>
              <a:t>penicillin, sulfonamides, tetracycline, fluoroquinolones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solidFill>
                  <a:srgbClr val="000000"/>
                </a:solidFill>
              </a:rPr>
              <a:t>And we’ve seen recent increasing levels reduced susceptibility</a:t>
            </a:r>
            <a:r>
              <a:rPr lang="en-US" b="0" baseline="0" dirty="0">
                <a:solidFill>
                  <a:srgbClr val="000000"/>
                </a:solidFill>
              </a:rPr>
              <a:t> or </a:t>
            </a:r>
            <a:r>
              <a:rPr lang="en-US" b="0" dirty="0">
                <a:solidFill>
                  <a:srgbClr val="000000"/>
                </a:solidFill>
              </a:rPr>
              <a:t>resistance</a:t>
            </a:r>
            <a:r>
              <a:rPr lang="en-US" b="0" baseline="0" dirty="0">
                <a:solidFill>
                  <a:srgbClr val="000000"/>
                </a:solidFill>
              </a:rPr>
              <a:t> to azithromycin (a macrolide) and some sporadic resistance to ceftriaxone.  </a:t>
            </a:r>
            <a:r>
              <a:rPr lang="en-US" b="0" dirty="0">
                <a:solidFill>
                  <a:srgbClr val="000000"/>
                </a:solidFill>
              </a:rPr>
              <a:t>Of particular concern are recent reported cases worldwide of treatment failure with ceftriaxone, the main drug used to treat gonorrhea in the US.  Cases of ceftriaxone resistant GC have</a:t>
            </a:r>
            <a:r>
              <a:rPr lang="en-US" b="0" baseline="0" dirty="0">
                <a:solidFill>
                  <a:srgbClr val="000000"/>
                </a:solidFill>
              </a:rPr>
              <a:t> not</a:t>
            </a:r>
            <a:r>
              <a:rPr lang="en-US" b="0" dirty="0">
                <a:solidFill>
                  <a:srgbClr val="000000"/>
                </a:solidFill>
              </a:rPr>
              <a:t> yet been reported in the US, but have been reported</a:t>
            </a:r>
            <a:r>
              <a:rPr lang="en-US" b="0" baseline="0" dirty="0">
                <a:solidFill>
                  <a:srgbClr val="000000"/>
                </a:solidFill>
              </a:rPr>
              <a:t> in</a:t>
            </a:r>
            <a:r>
              <a:rPr lang="en-US" b="0" dirty="0">
                <a:solidFill>
                  <a:srgbClr val="000000"/>
                </a:solidFill>
              </a:rPr>
              <a:t> Japan, Spain, France, and most recently,</a:t>
            </a:r>
            <a:r>
              <a:rPr lang="en-US" b="0" baseline="0" dirty="0">
                <a:solidFill>
                  <a:srgbClr val="000000"/>
                </a:solidFill>
              </a:rPr>
              <a:t> </a:t>
            </a:r>
            <a:r>
              <a:rPr lang="en-US" b="0" dirty="0">
                <a:solidFill>
                  <a:srgbClr val="000000"/>
                </a:solidFill>
              </a:rPr>
              <a:t>the UK, Australia </a:t>
            </a:r>
          </a:p>
          <a:p>
            <a:endParaRPr lang="en-US" baseline="0" dirty="0"/>
          </a:p>
          <a:p>
            <a:r>
              <a:rPr lang="en-US" baseline="0" dirty="0"/>
              <a:t>CDC considers ARGC a top antibiotic resistant threat and has put significant effort into ARGC control efforts including but not limited to funding local ARGC rapid detection and response activities such as SURRG and this Tabletop exercise.   And this is in part because we have limited alternate treatment options available if the gonorrhea develops resistance to ceftriaxone.</a:t>
            </a:r>
          </a:p>
          <a:p>
            <a:endParaRPr lang="en-US" baseline="0" dirty="0"/>
          </a:p>
          <a:p>
            <a:r>
              <a:rPr lang="en-US" dirty="0">
                <a:solidFill>
                  <a:srgbClr val="000000"/>
                </a:solidFill>
              </a:rPr>
              <a:t>What we do know is that a widespread outbreak of ceftriaxone-resistant gonorrhea could undermine control efforts, facilitate transmission, and lead to devastating complications including</a:t>
            </a:r>
            <a:r>
              <a:rPr lang="en-US" baseline="0" dirty="0">
                <a:solidFill>
                  <a:srgbClr val="000000"/>
                </a:solidFill>
              </a:rPr>
              <a:t> </a:t>
            </a:r>
            <a:r>
              <a:rPr lang="en-US" b="1" dirty="0">
                <a:solidFill>
                  <a:srgbClr val="000000"/>
                </a:solidFill>
              </a:rPr>
              <a:t>Pelvic inflammatory disease, infertility, facilitate HIV transmission </a:t>
            </a:r>
          </a:p>
          <a:p>
            <a:endParaRPr lang="en-US" baseline="0" dirty="0"/>
          </a:p>
          <a:p>
            <a:r>
              <a:rPr lang="en-US" baseline="0" dirty="0"/>
              <a:t>A recent modeling study predicted that if 2% of gonorrhea cases in the U.S. were </a:t>
            </a:r>
            <a:r>
              <a:rPr lang="en-US" baseline="0" dirty="0" err="1"/>
              <a:t>cephaplosporin</a:t>
            </a:r>
            <a:r>
              <a:rPr lang="en-US" baseline="0" dirty="0"/>
              <a:t> resistance that would lead to &gt;1,000,000 additional GC infections, &gt;500 additional cases of HIV and lead to an additional $375Milllion in healthcare costs over a 10 year period.</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402183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50217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42040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97116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3463469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C2685D-8D5F-4DED-A1F8-8B4DD6B98771}"/>
              </a:ext>
              <a:ext uri="{C183D7F6-B498-43B3-948B-1728B52AA6E4}">
                <adec:decorative xmlns:adec="http://schemas.microsoft.com/office/drawing/2017/decorative" val="1"/>
              </a:ext>
            </a:extLst>
          </p:cNvPr>
          <p:cNvSpPr/>
          <p:nvPr userDrawn="1"/>
        </p:nvSpPr>
        <p:spPr>
          <a:xfrm>
            <a:off x="0" y="783769"/>
            <a:ext cx="9144000" cy="4359731"/>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265011-6162-4EDA-8ACE-98E1E4743A86}"/>
              </a:ext>
              <a:ext uri="{C183D7F6-B498-43B3-948B-1728B52AA6E4}">
                <adec:decorative xmlns:adec="http://schemas.microsoft.com/office/drawing/2017/decorative" val="1"/>
              </a:ext>
            </a:extLst>
          </p:cNvPr>
          <p:cNvPicPr>
            <a:picLocks noChangeAspect="1"/>
          </p:cNvPicPr>
          <p:nvPr userDrawn="1"/>
        </p:nvPicPr>
        <p:blipFill rotWithShape="1">
          <a:blip r:embed="rId2" cstate="print">
            <a:duotone>
              <a:schemeClr val="bg2">
                <a:shade val="45000"/>
                <a:satMod val="135000"/>
              </a:schemeClr>
              <a:prstClr val="white"/>
            </a:duotone>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5699" r="1248" b="48630"/>
          <a:stretch/>
        </p:blipFill>
        <p:spPr>
          <a:xfrm>
            <a:off x="0" y="783770"/>
            <a:ext cx="9144000" cy="4359729"/>
          </a:xfrm>
          <a:prstGeom prst="rect">
            <a:avLst/>
          </a:prstGeom>
        </p:spPr>
      </p:pic>
      <p:cxnSp>
        <p:nvCxnSpPr>
          <p:cNvPr id="10" name="Straight Connector 9">
            <a:extLst>
              <a:ext uri="{FF2B5EF4-FFF2-40B4-BE49-F238E27FC236}">
                <a16:creationId xmlns:a16="http://schemas.microsoft.com/office/drawing/2014/main" id="{EBD4D033-E29A-4E6B-BE70-9906AB917025}"/>
              </a:ext>
              <a:ext uri="{C183D7F6-B498-43B3-948B-1728B52AA6E4}">
                <adec:decorative xmlns:adec="http://schemas.microsoft.com/office/drawing/2017/decorative" val="1"/>
              </a:ext>
            </a:extLst>
          </p:cNvPr>
          <p:cNvCxnSpPr/>
          <p:nvPr userDrawn="1"/>
        </p:nvCxnSpPr>
        <p:spPr>
          <a:xfrm>
            <a:off x="1034597" y="2762477"/>
            <a:ext cx="7074807" cy="0"/>
          </a:xfrm>
          <a:prstGeom prst="line">
            <a:avLst/>
          </a:prstGeom>
          <a:ln>
            <a:solidFill>
              <a:srgbClr val="256169"/>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25616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25616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25616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7" name="Picture 6">
            <a:extLst>
              <a:ext uri="{FF2B5EF4-FFF2-40B4-BE49-F238E27FC236}">
                <a16:creationId xmlns:a16="http://schemas.microsoft.com/office/drawing/2014/main" id="{D7AEC9A9-E93D-4A59-A849-19A0248DC4F7}"/>
              </a:ext>
              <a:ext uri="{C183D7F6-B498-43B3-948B-1728B52AA6E4}">
                <adec:decorative xmlns:adec="http://schemas.microsoft.com/office/drawing/2017/decorative" val="1"/>
              </a:ext>
            </a:extLst>
          </p:cNvPr>
          <p:cNvPicPr/>
          <p:nvPr userDrawn="1"/>
        </p:nvPicPr>
        <p:blipFill>
          <a:blip r:embed="rId4">
            <a:extLst>
              <a:ext uri="{28A0092B-C50C-407E-A947-70E740481C1C}">
                <a14:useLocalDpi xmlns:a14="http://schemas.microsoft.com/office/drawing/2010/main" val="0"/>
              </a:ext>
            </a:extLst>
          </a:blip>
          <a:stretch>
            <a:fillRect/>
          </a:stretch>
        </p:blipFill>
        <p:spPr>
          <a:xfrm rot="10800000">
            <a:off x="0" y="0"/>
            <a:ext cx="9144000" cy="782971"/>
          </a:xfrm>
          <a:prstGeom prst="rect">
            <a:avLst/>
          </a:prstGeom>
        </p:spPr>
      </p:pic>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O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C2685D-8D5F-4DED-A1F8-8B4DD6B98771}"/>
              </a:ext>
              <a:ext uri="{C183D7F6-B498-43B3-948B-1728B52AA6E4}">
                <adec:decorative xmlns:adec="http://schemas.microsoft.com/office/drawing/2017/decorative" val="1"/>
              </a:ext>
            </a:extLst>
          </p:cNvPr>
          <p:cNvSpPr/>
          <p:nvPr userDrawn="1"/>
        </p:nvSpPr>
        <p:spPr>
          <a:xfrm>
            <a:off x="0" y="783769"/>
            <a:ext cx="9144000" cy="4359731"/>
          </a:xfrm>
          <a:prstGeom prst="rect">
            <a:avLst/>
          </a:prstGeom>
          <a:solidFill>
            <a:srgbClr val="FFFFFF">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265011-6162-4EDA-8ACE-98E1E4743A86}"/>
              </a:ext>
              <a:ext uri="{C183D7F6-B498-43B3-948B-1728B52AA6E4}">
                <adec:decorative xmlns:adec="http://schemas.microsoft.com/office/drawing/2017/decorative" val="1"/>
              </a:ext>
            </a:extLst>
          </p:cNvPr>
          <p:cNvPicPr>
            <a:picLocks noChangeAspect="1"/>
          </p:cNvPicPr>
          <p:nvPr userDrawn="1"/>
        </p:nvPicPr>
        <p:blipFill rotWithShape="1">
          <a:blip r:embed="rId2" cstate="print">
            <a:duotone>
              <a:schemeClr val="bg2">
                <a:shade val="45000"/>
                <a:satMod val="135000"/>
              </a:schemeClr>
              <a:prstClr val="white"/>
            </a:duotone>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5699" r="1248" b="48630"/>
          <a:stretch/>
        </p:blipFill>
        <p:spPr>
          <a:xfrm>
            <a:off x="0" y="783770"/>
            <a:ext cx="9144000" cy="4359729"/>
          </a:xfrm>
          <a:prstGeom prst="rect">
            <a:avLst/>
          </a:prstGeom>
        </p:spPr>
      </p:pic>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25616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25616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25616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7" name="Picture 6">
            <a:extLst>
              <a:ext uri="{FF2B5EF4-FFF2-40B4-BE49-F238E27FC236}">
                <a16:creationId xmlns:a16="http://schemas.microsoft.com/office/drawing/2014/main" id="{D7AEC9A9-E93D-4A59-A849-19A0248DC4F7}"/>
              </a:ext>
              <a:ext uri="{C183D7F6-B498-43B3-948B-1728B52AA6E4}">
                <adec:decorative xmlns:adec="http://schemas.microsoft.com/office/drawing/2017/decorative" val="1"/>
              </a:ext>
            </a:extLst>
          </p:cNvPr>
          <p:cNvPicPr/>
          <p:nvPr userDrawn="1"/>
        </p:nvPicPr>
        <p:blipFill>
          <a:blip r:embed="rId4">
            <a:extLst>
              <a:ext uri="{28A0092B-C50C-407E-A947-70E740481C1C}">
                <a14:useLocalDpi xmlns:a14="http://schemas.microsoft.com/office/drawing/2010/main" val="0"/>
              </a:ext>
            </a:extLst>
          </a:blip>
          <a:stretch>
            <a:fillRect/>
          </a:stretch>
        </p:blipFill>
        <p:spPr>
          <a:xfrm rot="10800000">
            <a:off x="0" y="0"/>
            <a:ext cx="9144000" cy="782971"/>
          </a:xfrm>
          <a:prstGeom prst="rect">
            <a:avLst/>
          </a:prstGeom>
        </p:spPr>
      </p:pic>
    </p:spTree>
    <p:extLst>
      <p:ext uri="{BB962C8B-B14F-4D97-AF65-F5344CB8AC3E}">
        <p14:creationId xmlns:p14="http://schemas.microsoft.com/office/powerpoint/2010/main" val="12985987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56169"/>
                </a:solidFill>
                <a:effectLst/>
                <a:latin typeface="Calibri" pitchFamily="34" charset="0"/>
              </a:defRPr>
            </a:lvl1pPr>
          </a:lstStyle>
          <a:p>
            <a:r>
              <a:rPr lang="en-US" dirty="0"/>
              <a:t>Bottom band: NCHHSTP</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256169"/>
              </a:buClr>
              <a:buFont typeface="Wingdings" panose="05000000000000000000" pitchFamily="2" charset="2"/>
              <a:buChar char="§"/>
              <a:defRPr sz="2400">
                <a:solidFill>
                  <a:schemeClr val="accent4">
                    <a:lumMod val="50000"/>
                  </a:schemeClr>
                </a:solidFill>
              </a:defRPr>
            </a:lvl1pPr>
            <a:lvl2pPr>
              <a:buClr>
                <a:srgbClr val="256169"/>
              </a:buClr>
              <a:defRPr sz="2000">
                <a:solidFill>
                  <a:schemeClr val="accent4">
                    <a:lumMod val="50000"/>
                  </a:schemeClr>
                </a:solidFill>
              </a:defRPr>
            </a:lvl2pPr>
            <a:lvl3pPr>
              <a:buClr>
                <a:srgbClr val="256169"/>
              </a:buClr>
              <a:defRPr sz="2000">
                <a:solidFill>
                  <a:schemeClr val="accent4">
                    <a:lumMod val="50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DB9AE27A-031C-4664-84A8-EF925D8CB2CD}"/>
              </a:ext>
              <a:ext uri="{C183D7F6-B498-43B3-948B-1728B52AA6E4}">
                <adec:decorative xmlns:adec="http://schemas.microsoft.com/office/drawing/2017/decorative" val="1"/>
              </a:ext>
            </a:extLst>
          </p:cNvPr>
          <p:cNvSpPr/>
          <p:nvPr userDrawn="1"/>
        </p:nvSpPr>
        <p:spPr>
          <a:xfrm>
            <a:off x="0" y="4937521"/>
            <a:ext cx="9144000" cy="205979"/>
          </a:xfrm>
          <a:prstGeom prst="rect">
            <a:avLst/>
          </a:prstGeom>
          <a:gradFill>
            <a:gsLst>
              <a:gs pos="0">
                <a:srgbClr val="31808B"/>
              </a:gs>
              <a:gs pos="100000">
                <a:srgbClr val="256169"/>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2EDF56-8A31-41D3-A6A9-59EF708D924B}"/>
              </a:ext>
              <a:ext uri="{C183D7F6-B498-43B3-948B-1728B52AA6E4}">
                <adec:decorative xmlns:adec="http://schemas.microsoft.com/office/drawing/2017/decorative" val="1"/>
              </a:ext>
            </a:extLst>
          </p:cNvPr>
          <p:cNvSpPr/>
          <p:nvPr userDrawn="1"/>
        </p:nvSpPr>
        <p:spPr>
          <a:xfrm flipV="1">
            <a:off x="0" y="4873315"/>
            <a:ext cx="9144000" cy="45719"/>
          </a:xfrm>
          <a:prstGeom prst="rect">
            <a:avLst/>
          </a:prstGeom>
          <a:solidFill>
            <a:srgbClr val="262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48D5626-6E0C-4290-BBB9-CA5596B2234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a:t>
            </a:fld>
            <a:endParaRPr lang="en-US" dirty="0"/>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_O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EC71D-2968-4456-9BBA-9438B15CDF81}"/>
              </a:ext>
              <a:ext uri="{C183D7F6-B498-43B3-948B-1728B52AA6E4}">
                <adec:decorative xmlns:adec="http://schemas.microsoft.com/office/drawing/2017/decorative" val="1"/>
              </a:ext>
            </a:extLst>
          </p:cNvPr>
          <p:cNvPicPr>
            <a:picLocks noChangeAspect="1"/>
          </p:cNvPicPr>
          <p:nvPr userDrawn="1"/>
        </p:nvPicPr>
        <p:blipFill rotWithShape="1">
          <a:blip r:embed="rId2" cstate="print">
            <a:duotone>
              <a:schemeClr val="bg2">
                <a:shade val="45000"/>
                <a:satMod val="135000"/>
              </a:schemeClr>
              <a:prstClr val="white"/>
            </a:duotone>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15699" r="1248" b="48630"/>
          <a:stretch/>
        </p:blipFill>
        <p:spPr>
          <a:xfrm>
            <a:off x="0" y="514182"/>
            <a:ext cx="9144000" cy="4359729"/>
          </a:xfrm>
          <a:prstGeom prst="rect">
            <a:avLst/>
          </a:prstGeom>
        </p:spPr>
      </p:pic>
      <p:sp>
        <p:nvSpPr>
          <p:cNvPr id="10" name="Rectangle 9">
            <a:extLst>
              <a:ext uri="{FF2B5EF4-FFF2-40B4-BE49-F238E27FC236}">
                <a16:creationId xmlns:a16="http://schemas.microsoft.com/office/drawing/2014/main" id="{2A0A0E01-8093-4628-A677-29F73CD50441}"/>
              </a:ext>
              <a:ext uri="{C183D7F6-B498-43B3-948B-1728B52AA6E4}">
                <adec:decorative xmlns:adec="http://schemas.microsoft.com/office/drawing/2017/decorative" val="1"/>
              </a:ext>
            </a:extLst>
          </p:cNvPr>
          <p:cNvSpPr/>
          <p:nvPr userDrawn="1"/>
        </p:nvSpPr>
        <p:spPr>
          <a:xfrm>
            <a:off x="0" y="512576"/>
            <a:ext cx="9144000" cy="4359731"/>
          </a:xfrm>
          <a:prstGeom prst="rect">
            <a:avLst/>
          </a:prstGeom>
          <a:gradFill>
            <a:gsLst>
              <a:gs pos="885">
                <a:schemeClr val="bg2"/>
              </a:gs>
              <a:gs pos="48000">
                <a:schemeClr val="bg2">
                  <a:alpha val="8000"/>
                </a:schemeClr>
              </a:gs>
              <a:gs pos="100000">
                <a:schemeClr val="bg2">
                  <a:alpha val="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56169"/>
                </a:solidFill>
                <a:effectLst/>
                <a:latin typeface="Calibri" pitchFamily="34" charset="0"/>
              </a:defRPr>
            </a:lvl1pPr>
          </a:lstStyle>
          <a:p>
            <a:r>
              <a:rPr lang="en-US" dirty="0"/>
              <a:t>Bottom band: NCHHSTP</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256169"/>
              </a:buClr>
              <a:buFont typeface="Wingdings" panose="05000000000000000000" pitchFamily="2" charset="2"/>
              <a:buChar char="§"/>
              <a:defRPr sz="2400">
                <a:solidFill>
                  <a:schemeClr val="accent4">
                    <a:lumMod val="50000"/>
                  </a:schemeClr>
                </a:solidFill>
              </a:defRPr>
            </a:lvl1pPr>
            <a:lvl2pPr>
              <a:buClr>
                <a:srgbClr val="256169"/>
              </a:buClr>
              <a:defRPr sz="2000">
                <a:solidFill>
                  <a:schemeClr val="accent4">
                    <a:lumMod val="50000"/>
                  </a:schemeClr>
                </a:solidFill>
              </a:defRPr>
            </a:lvl2pPr>
            <a:lvl3pPr>
              <a:buClr>
                <a:srgbClr val="256169"/>
              </a:buClr>
              <a:defRPr sz="2000">
                <a:solidFill>
                  <a:schemeClr val="accent4">
                    <a:lumMod val="50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DB9AE27A-031C-4664-84A8-EF925D8CB2CD}"/>
              </a:ext>
              <a:ext uri="{C183D7F6-B498-43B3-948B-1728B52AA6E4}">
                <adec:decorative xmlns:adec="http://schemas.microsoft.com/office/drawing/2017/decorative" val="1"/>
              </a:ext>
            </a:extLst>
          </p:cNvPr>
          <p:cNvSpPr/>
          <p:nvPr userDrawn="1"/>
        </p:nvSpPr>
        <p:spPr>
          <a:xfrm>
            <a:off x="0" y="4937521"/>
            <a:ext cx="9144000" cy="205979"/>
          </a:xfrm>
          <a:prstGeom prst="rect">
            <a:avLst/>
          </a:prstGeom>
          <a:gradFill>
            <a:gsLst>
              <a:gs pos="0">
                <a:srgbClr val="31808B"/>
              </a:gs>
              <a:gs pos="100000">
                <a:srgbClr val="256169"/>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2EDF56-8A31-41D3-A6A9-59EF708D924B}"/>
              </a:ext>
              <a:ext uri="{C183D7F6-B498-43B3-948B-1728B52AA6E4}">
                <adec:decorative xmlns:adec="http://schemas.microsoft.com/office/drawing/2017/decorative" val="1"/>
              </a:ext>
            </a:extLst>
          </p:cNvPr>
          <p:cNvSpPr/>
          <p:nvPr userDrawn="1"/>
        </p:nvSpPr>
        <p:spPr>
          <a:xfrm flipV="1">
            <a:off x="0" y="4873315"/>
            <a:ext cx="9144000" cy="45719"/>
          </a:xfrm>
          <a:prstGeom prst="rect">
            <a:avLst/>
          </a:prstGeom>
          <a:solidFill>
            <a:srgbClr val="262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48D5626-6E0C-4290-BBB9-CA5596B2234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a:t>
            </a:fld>
            <a:endParaRPr lang="en-US" dirty="0"/>
          </a:p>
        </p:txBody>
      </p:sp>
    </p:spTree>
    <p:extLst>
      <p:ext uri="{BB962C8B-B14F-4D97-AF65-F5344CB8AC3E}">
        <p14:creationId xmlns:p14="http://schemas.microsoft.com/office/powerpoint/2010/main" val="35413206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256169"/>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7" name="Rectangle 6">
            <a:extLst>
              <a:ext uri="{FF2B5EF4-FFF2-40B4-BE49-F238E27FC236}">
                <a16:creationId xmlns:a16="http://schemas.microsoft.com/office/drawing/2014/main" id="{5EFD2799-C901-419D-8ED9-89FE22AA2038}"/>
              </a:ext>
              <a:ext uri="{C183D7F6-B498-43B3-948B-1728B52AA6E4}">
                <adec:decorative xmlns:adec="http://schemas.microsoft.com/office/drawing/2017/decorative" val="1"/>
              </a:ext>
            </a:extLst>
          </p:cNvPr>
          <p:cNvSpPr/>
          <p:nvPr userDrawn="1"/>
        </p:nvSpPr>
        <p:spPr>
          <a:xfrm>
            <a:off x="0" y="4937521"/>
            <a:ext cx="9144000" cy="205979"/>
          </a:xfrm>
          <a:prstGeom prst="rect">
            <a:avLst/>
          </a:prstGeom>
          <a:gradFill>
            <a:gsLst>
              <a:gs pos="0">
                <a:srgbClr val="31808B"/>
              </a:gs>
              <a:gs pos="100000">
                <a:srgbClr val="256169"/>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6EBC85-E0C7-4AC1-AA14-8DB43B77C33A}"/>
              </a:ext>
              <a:ext uri="{C183D7F6-B498-43B3-948B-1728B52AA6E4}">
                <adec:decorative xmlns:adec="http://schemas.microsoft.com/office/drawing/2017/decorative" val="1"/>
              </a:ext>
            </a:extLst>
          </p:cNvPr>
          <p:cNvSpPr/>
          <p:nvPr userDrawn="1"/>
        </p:nvSpPr>
        <p:spPr>
          <a:xfrm flipV="1">
            <a:off x="0" y="4873315"/>
            <a:ext cx="9144000" cy="45719"/>
          </a:xfrm>
          <a:prstGeom prst="rect">
            <a:avLst/>
          </a:prstGeom>
          <a:solidFill>
            <a:srgbClr val="262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59C66D0-5290-4EEF-9078-97323BA80BB2}"/>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a:t>
            </a:fld>
            <a:endParaRPr lang="en-US" dirty="0"/>
          </a:p>
        </p:txBody>
      </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_NCHHSTP">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256169"/>
                </a:solidFill>
                <a:effectLst/>
                <a:latin typeface="Calibri" pitchFamily="34" charset="0"/>
              </a:defRPr>
            </a:lvl1pPr>
          </a:lstStyle>
          <a:p>
            <a:r>
              <a:rPr lang="en-US" dirty="0"/>
              <a:t> </a:t>
            </a:r>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25616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25616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pic>
        <p:nvPicPr>
          <p:cNvPr id="9" name="Picture 8">
            <a:extLst>
              <a:ext uri="{FF2B5EF4-FFF2-40B4-BE49-F238E27FC236}">
                <a16:creationId xmlns:a16="http://schemas.microsoft.com/office/drawing/2014/main" id="{A707CCB2-A404-4591-A5DB-6E6DC196B977}"/>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9144000" cy="782971"/>
          </a:xfrm>
          <a:prstGeom prst="rect">
            <a:avLst/>
          </a:prstGeom>
        </p:spPr>
      </p:pic>
    </p:spTree>
    <p:extLst>
      <p:ext uri="{BB962C8B-B14F-4D97-AF65-F5344CB8AC3E}">
        <p14:creationId xmlns:p14="http://schemas.microsoft.com/office/powerpoint/2010/main" val="37364000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256169"/>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256169"/>
              </a:buClr>
              <a:buFont typeface="Wingdings" panose="05000000000000000000" pitchFamily="2" charset="2"/>
              <a:buChar char="§"/>
              <a:defRPr sz="2400" b="0">
                <a:solidFill>
                  <a:schemeClr val="accent4">
                    <a:lumMod val="50000"/>
                  </a:schemeClr>
                </a:solidFill>
              </a:defRPr>
            </a:lvl1pPr>
            <a:lvl2pPr>
              <a:buClr>
                <a:srgbClr val="256169"/>
              </a:buClr>
              <a:defRPr sz="2000">
                <a:solidFill>
                  <a:schemeClr val="accent4">
                    <a:lumMod val="50000"/>
                  </a:schemeClr>
                </a:solidFill>
              </a:defRPr>
            </a:lvl2pPr>
            <a:lvl3pPr>
              <a:buClr>
                <a:srgbClr val="256169"/>
              </a:buClr>
              <a:defRPr sz="2000">
                <a:solidFill>
                  <a:schemeClr val="accent4">
                    <a:lumMod val="50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BDE93A0D-8943-47D2-8316-A41F19C03608}"/>
              </a:ext>
              <a:ext uri="{C183D7F6-B498-43B3-948B-1728B52AA6E4}">
                <adec:decorative xmlns:adec="http://schemas.microsoft.com/office/drawing/2017/decorative" val="1"/>
              </a:ext>
            </a:extLst>
          </p:cNvPr>
          <p:cNvSpPr/>
          <p:nvPr userDrawn="1"/>
        </p:nvSpPr>
        <p:spPr>
          <a:xfrm>
            <a:off x="0" y="4937521"/>
            <a:ext cx="9144000" cy="205979"/>
          </a:xfrm>
          <a:prstGeom prst="rect">
            <a:avLst/>
          </a:prstGeom>
          <a:gradFill>
            <a:gsLst>
              <a:gs pos="0">
                <a:srgbClr val="31808B"/>
              </a:gs>
              <a:gs pos="100000">
                <a:srgbClr val="256169"/>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4DE32F-AD22-4B82-8A32-DB7EACAE82DF}"/>
              </a:ext>
              <a:ext uri="{C183D7F6-B498-43B3-948B-1728B52AA6E4}">
                <adec:decorative xmlns:adec="http://schemas.microsoft.com/office/drawing/2017/decorative" val="1"/>
              </a:ext>
            </a:extLst>
          </p:cNvPr>
          <p:cNvSpPr/>
          <p:nvPr userDrawn="1"/>
        </p:nvSpPr>
        <p:spPr>
          <a:xfrm flipV="1">
            <a:off x="0" y="4873315"/>
            <a:ext cx="9144000" cy="45719"/>
          </a:xfrm>
          <a:prstGeom prst="rect">
            <a:avLst/>
          </a:prstGeom>
          <a:solidFill>
            <a:srgbClr val="262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091C7298-A2AA-41BB-A6A8-4A2B8E0C200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a:t>
            </a:fld>
            <a:endParaRPr lang="en-US" dirty="0"/>
          </a:p>
        </p:txBody>
      </p:sp>
    </p:spTree>
    <p:extLst>
      <p:ext uri="{BB962C8B-B14F-4D97-AF65-F5344CB8AC3E}">
        <p14:creationId xmlns:p14="http://schemas.microsoft.com/office/powerpoint/2010/main" val="5681065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descr="Logos of the U.S. Department of Health and Human Services and the Centers for Disease control and Prevention" title="logos"/>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353D48"/>
                </a:solidFill>
                <a:latin typeface="Calibri" panose="020F0502020204030204" pitchFamily="34" charset="0"/>
              </a:rPr>
              <a:t>For more information, contact CDC</a:t>
            </a:r>
            <a:br>
              <a:rPr lang="en-US" sz="1200" dirty="0">
                <a:solidFill>
                  <a:srgbClr val="353D48"/>
                </a:solidFill>
                <a:latin typeface="Calibri" panose="020F0502020204030204" pitchFamily="34" charset="0"/>
              </a:rPr>
            </a:br>
            <a:r>
              <a:rPr lang="en-US" sz="1200" dirty="0">
                <a:solidFill>
                  <a:srgbClr val="353D48"/>
                </a:solidFill>
                <a:latin typeface="Calibri" panose="020F0502020204030204" pitchFamily="34" charset="0"/>
              </a:rPr>
              <a:t>1-800-CDC-INFO (232-4636)</a:t>
            </a:r>
            <a:br>
              <a:rPr lang="en-US" sz="1200" dirty="0">
                <a:solidFill>
                  <a:srgbClr val="353D48"/>
                </a:solidFill>
                <a:latin typeface="Calibri" panose="020F0502020204030204" pitchFamily="34" charset="0"/>
              </a:rPr>
            </a:br>
            <a:r>
              <a:rPr lang="en-US" sz="1200" dirty="0">
                <a:solidFill>
                  <a:srgbClr val="353D48"/>
                </a:solidFill>
                <a:latin typeface="Calibri" panose="020F0502020204030204" pitchFamily="34" charset="0"/>
              </a:rPr>
              <a:t>TTY:  1-888-232-6348    www.cdc.gov</a:t>
            </a:r>
            <a:br>
              <a:rPr lang="en-US" sz="1200" dirty="0">
                <a:solidFill>
                  <a:srgbClr val="353D48"/>
                </a:solidFill>
                <a:latin typeface="Calibri" panose="020F0502020204030204" pitchFamily="34" charset="0"/>
              </a:rPr>
            </a:br>
            <a:br>
              <a:rPr lang="en-US" sz="1200" dirty="0">
                <a:solidFill>
                  <a:srgbClr val="353D48"/>
                </a:solidFill>
                <a:latin typeface="Calibri" panose="020F0502020204030204" pitchFamily="34" charset="0"/>
              </a:rPr>
            </a:br>
            <a:br>
              <a:rPr lang="en-US" sz="1200" dirty="0">
                <a:solidFill>
                  <a:srgbClr val="353D48"/>
                </a:solidFill>
                <a:latin typeface="Calibri" panose="020F0502020204030204" pitchFamily="34" charset="0"/>
              </a:rPr>
            </a:br>
            <a:r>
              <a:rPr lang="en-US" sz="1200" dirty="0">
                <a:solidFill>
                  <a:srgbClr val="353D48"/>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a:extLst>
              <a:ext uri="{FF2B5EF4-FFF2-40B4-BE49-F238E27FC236}">
                <a16:creationId xmlns:a16="http://schemas.microsoft.com/office/drawing/2014/main" id="{208809D4-8EE8-4C87-B33A-D29E4BDBA667}"/>
              </a:ext>
            </a:extLst>
          </p:cNvPr>
          <p:cNvSpPr>
            <a:spLocks noGrp="1"/>
          </p:cNvSpPr>
          <p:nvPr>
            <p:ph type="sldNum" sz="quarter" idx="4"/>
          </p:nvPr>
        </p:nvSpPr>
        <p:spPr>
          <a:xfrm>
            <a:off x="7024006" y="4889954"/>
            <a:ext cx="2057400" cy="274637"/>
          </a:xfrm>
          <a:prstGeom prst="rect">
            <a:avLst/>
          </a:prstGeom>
        </p:spPr>
        <p:txBody>
          <a:bodyPr vert="horz" lIns="91440" tIns="45720" rIns="91440" bIns="45720" rtlCol="0" anchor="ctr"/>
          <a:lstStyle>
            <a:lvl1pPr algn="r">
              <a:defRPr sz="1050">
                <a:solidFill>
                  <a:schemeClr val="bg2"/>
                </a:solidFill>
                <a:latin typeface="Calibri" panose="020F0502020204030204" pitchFamily="34" charset="0"/>
                <a:cs typeface="Calibri" panose="020F0502020204030204" pitchFamily="34" charset="0"/>
              </a:defRPr>
            </a:lvl1pPr>
          </a:lstStyle>
          <a:p>
            <a:pPr defTabSz="182880"/>
            <a:r>
              <a:rPr lang="en-US" dirty="0"/>
              <a:t>ARGC TTX 	</a:t>
            </a:r>
            <a:fld id="{C8CD2B6A-C5F3-4A3D-9EBD-96DD822C4980}" type="slidenum">
              <a:rPr lang="en-US" smtClean="0"/>
              <a:pPr defTabSz="182880"/>
              <a:t>‹#›</a:t>
            </a:fld>
            <a:endParaRPr 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7" r:id="rId2"/>
    <p:sldLayoutId id="2147483811" r:id="rId3"/>
    <p:sldLayoutId id="2147483828" r:id="rId4"/>
    <p:sldLayoutId id="2147483815" r:id="rId5"/>
    <p:sldLayoutId id="2147483825" r:id="rId6"/>
    <p:sldLayoutId id="2147483826" r:id="rId7"/>
    <p:sldLayoutId id="2147483822" r:id="rId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D50100"/>
        </a:buClr>
        <a:buFont typeface="Arial" panose="020B0604020202020204" pitchFamily="34" charset="0"/>
        <a:buChar char="•"/>
        <a:defRPr sz="3200" kern="1200">
          <a:solidFill>
            <a:srgbClr val="353D48"/>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D50100"/>
        </a:buClr>
        <a:buFont typeface="Arial" panose="020B0604020202020204" pitchFamily="34" charset="0"/>
        <a:buChar char="–"/>
        <a:defRPr sz="2800" kern="1200">
          <a:solidFill>
            <a:srgbClr val="353D48"/>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D50100"/>
        </a:buClr>
        <a:buFont typeface="Arial" panose="020B0604020202020204" pitchFamily="34" charset="0"/>
        <a:buChar char="•"/>
        <a:defRPr sz="2400" kern="1200">
          <a:solidFill>
            <a:srgbClr val="353D48"/>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353D48"/>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Clr>
          <a:srgbClr val="D50100"/>
        </a:buClr>
        <a:buFont typeface="Arial" panose="020B0604020202020204" pitchFamily="34" charset="0"/>
        <a:buChar char="»"/>
        <a:defRPr sz="2000" kern="1200">
          <a:solidFill>
            <a:srgbClr val="353D48"/>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C9B420-7FD5-4728-B07F-4D6621E5A17E}"/>
              </a:ext>
            </a:extLst>
          </p:cNvPr>
          <p:cNvSpPr txBox="1">
            <a:spLocks/>
          </p:cNvSpPr>
          <p:nvPr/>
        </p:nvSpPr>
        <p:spPr>
          <a:xfrm>
            <a:off x="152400" y="312164"/>
            <a:ext cx="8839199" cy="437516"/>
          </a:xfrm>
          <a:prstGeom prst="rect">
            <a:avLst/>
          </a:prstGeom>
        </p:spPr>
        <p:txBody>
          <a:bodyPr/>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100000"/>
              </a:lnSpc>
            </a:pPr>
            <a:r>
              <a:rPr lang="en-US" sz="1400" dirty="0">
                <a:solidFill>
                  <a:schemeClr val="bg2"/>
                </a:solidFill>
              </a:rPr>
              <a:t>CDC’s Division of STD Prevention </a:t>
            </a:r>
            <a:r>
              <a:rPr lang="en-US" sz="1400" dirty="0">
                <a:solidFill>
                  <a:schemeClr val="bg2"/>
                </a:solidFill>
                <a:cs typeface="Calibri" panose="020F0502020204030204" pitchFamily="34" charset="0"/>
              </a:rPr>
              <a:t>│ </a:t>
            </a:r>
            <a:r>
              <a:rPr lang="en-US" sz="1400" dirty="0">
                <a:solidFill>
                  <a:schemeClr val="bg2"/>
                </a:solidFill>
              </a:rPr>
              <a:t>Antibiotic-Resistant Gonorrhea Tabletop Exercise</a:t>
            </a:r>
          </a:p>
          <a:p>
            <a:pPr>
              <a:lnSpc>
                <a:spcPct val="100000"/>
              </a:lnSpc>
            </a:pPr>
            <a:endParaRPr lang="en-US" altLang="en-US" sz="1600" b="0" dirty="0">
              <a:solidFill>
                <a:schemeClr val="bg2"/>
              </a:solidFill>
            </a:endParaRPr>
          </a:p>
        </p:txBody>
      </p:sp>
      <p:sp>
        <p:nvSpPr>
          <p:cNvPr id="7170" name="Title 3"/>
          <p:cNvSpPr>
            <a:spLocks noGrp="1"/>
          </p:cNvSpPr>
          <p:nvPr>
            <p:ph type="title"/>
          </p:nvPr>
        </p:nvSpPr>
        <p:spPr>
          <a:xfrm>
            <a:off x="208509" y="1698358"/>
            <a:ext cx="8726982" cy="1136689"/>
          </a:xfrm>
        </p:spPr>
        <p:txBody>
          <a:bodyPr/>
          <a:lstStyle/>
          <a:p>
            <a:pPr algn="ctr"/>
            <a:r>
              <a:rPr lang="en-US" dirty="0"/>
              <a:t>Antibiotic-Resistant Gonorrhea</a:t>
            </a:r>
            <a:br>
              <a:rPr lang="en-US" dirty="0"/>
            </a:br>
            <a:r>
              <a:rPr lang="en-US" i="1" dirty="0">
                <a:solidFill>
                  <a:srgbClr val="FF0000"/>
                </a:solidFill>
              </a:rPr>
              <a:t>[Insert location] </a:t>
            </a:r>
            <a:r>
              <a:rPr lang="en-US" dirty="0"/>
              <a:t>Tabletop Exercise</a:t>
            </a:r>
            <a:br>
              <a:rPr lang="en-US" dirty="0"/>
            </a:br>
            <a:endParaRPr lang="en-US" altLang="en-US" dirty="0"/>
          </a:p>
        </p:txBody>
      </p:sp>
      <p:sp>
        <p:nvSpPr>
          <p:cNvPr id="2" name="Subtitle 1"/>
          <p:cNvSpPr>
            <a:spLocks noGrp="1"/>
          </p:cNvSpPr>
          <p:nvPr>
            <p:ph type="subTitle" idx="1"/>
          </p:nvPr>
        </p:nvSpPr>
        <p:spPr>
          <a:xfrm>
            <a:off x="477450" y="2961041"/>
            <a:ext cx="8189100" cy="1121746"/>
          </a:xfrm>
        </p:spPr>
        <p:txBody>
          <a:bodyPr/>
          <a:lstStyle/>
          <a:p>
            <a:pPr algn="ctr">
              <a:spcBef>
                <a:spcPts val="0"/>
              </a:spcBef>
            </a:pPr>
            <a:r>
              <a:rPr lang="en-US" b="0" i="1" dirty="0">
                <a:solidFill>
                  <a:srgbClr val="FF0000"/>
                </a:solidFill>
              </a:rPr>
              <a:t>[Insert name of presenter]</a:t>
            </a:r>
          </a:p>
          <a:p>
            <a:pPr algn="ctr">
              <a:spcBef>
                <a:spcPts val="0"/>
              </a:spcBef>
            </a:pPr>
            <a:r>
              <a:rPr lang="en-US" b="0" i="1" dirty="0">
                <a:solidFill>
                  <a:srgbClr val="FF0000"/>
                </a:solidFill>
              </a:rPr>
              <a:t>[Insert title of presenter]</a:t>
            </a:r>
          </a:p>
          <a:p>
            <a:pPr algn="ctr">
              <a:spcBef>
                <a:spcPts val="0"/>
              </a:spcBef>
            </a:pPr>
            <a:r>
              <a:rPr lang="en-US" b="0" dirty="0"/>
              <a:t>Facilitator</a:t>
            </a:r>
          </a:p>
          <a:p>
            <a:endParaRPr lang="en-US" dirty="0"/>
          </a:p>
          <a:p>
            <a:endParaRPr lang="en-US" dirty="0"/>
          </a:p>
          <a:p>
            <a:endParaRPr lang="en-US" dirty="0"/>
          </a:p>
          <a:p>
            <a:endParaRPr lang="en-US" dirty="0"/>
          </a:p>
        </p:txBody>
      </p:sp>
      <p:sp>
        <p:nvSpPr>
          <p:cNvPr id="6" name="Text Placeholder 5"/>
          <p:cNvSpPr>
            <a:spLocks noGrp="1"/>
          </p:cNvSpPr>
          <p:nvPr>
            <p:ph type="body" sz="quarter" idx="10"/>
          </p:nvPr>
        </p:nvSpPr>
        <p:spPr>
          <a:xfrm>
            <a:off x="1314450" y="4234302"/>
            <a:ext cx="6515100" cy="420898"/>
          </a:xfrm>
        </p:spPr>
        <p:txBody>
          <a:bodyPr/>
          <a:lstStyle/>
          <a:p>
            <a:pPr marL="0" indent="0" algn="ctr"/>
            <a:r>
              <a:rPr lang="en-US" i="1" dirty="0">
                <a:solidFill>
                  <a:srgbClr val="FF0000"/>
                </a:solidFill>
              </a:rPr>
              <a:t>[Insert Date]</a:t>
            </a:r>
          </a:p>
        </p:txBody>
      </p:sp>
    </p:spTree>
    <p:extLst>
      <p:ext uri="{BB962C8B-B14F-4D97-AF65-F5344CB8AC3E}">
        <p14:creationId xmlns:p14="http://schemas.microsoft.com/office/powerpoint/2010/main" val="37937607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Text Placeholder 2"/>
          <p:cNvSpPr>
            <a:spLocks noGrp="1"/>
          </p:cNvSpPr>
          <p:nvPr>
            <p:ph type="body" sz="quarter" idx="10"/>
          </p:nvPr>
        </p:nvSpPr>
        <p:spPr/>
        <p:txBody>
          <a:bodyPr/>
          <a:lstStyle/>
          <a:p>
            <a:pPr>
              <a:spcBef>
                <a:spcPts val="0"/>
              </a:spcBef>
              <a:spcAft>
                <a:spcPts val="600"/>
              </a:spcAft>
            </a:pPr>
            <a:r>
              <a:rPr lang="en-US" dirty="0">
                <a:solidFill>
                  <a:srgbClr val="000000"/>
                </a:solidFill>
              </a:rPr>
              <a:t>After-action discussion and evaluation (</a:t>
            </a:r>
            <a:r>
              <a:rPr lang="en-US" dirty="0" err="1">
                <a:solidFill>
                  <a:srgbClr val="000000"/>
                </a:solidFill>
              </a:rPr>
              <a:t>Hotwash</a:t>
            </a:r>
            <a:r>
              <a:rPr lang="en-US" dirty="0">
                <a:solidFill>
                  <a:srgbClr val="000000"/>
                </a:solidFill>
              </a:rPr>
              <a:t>)</a:t>
            </a:r>
          </a:p>
          <a:p>
            <a:pPr>
              <a:spcBef>
                <a:spcPts val="0"/>
              </a:spcBef>
              <a:spcAft>
                <a:spcPts val="600"/>
              </a:spcAft>
            </a:pPr>
            <a:r>
              <a:rPr lang="en-US" dirty="0">
                <a:solidFill>
                  <a:srgbClr val="000000"/>
                </a:solidFill>
              </a:rPr>
              <a:t>After-action report (local)</a:t>
            </a:r>
          </a:p>
          <a:p>
            <a:pPr lvl="1">
              <a:spcBef>
                <a:spcPts val="0"/>
              </a:spcBef>
              <a:spcAft>
                <a:spcPts val="600"/>
              </a:spcAft>
            </a:pPr>
            <a:r>
              <a:rPr lang="en-US" dirty="0">
                <a:solidFill>
                  <a:srgbClr val="000000"/>
                </a:solidFill>
              </a:rPr>
              <a:t>Develop plans to enhance local preparedness </a:t>
            </a:r>
          </a:p>
          <a:p>
            <a:pPr marL="457200" lvl="1" indent="0">
              <a:spcBef>
                <a:spcPts val="0"/>
              </a:spcBef>
              <a:spcAft>
                <a:spcPts val="600"/>
              </a:spcAft>
              <a:buNone/>
            </a:pPr>
            <a:endParaRPr lang="en-US" dirty="0">
              <a:solidFill>
                <a:srgbClr val="000000"/>
              </a:solidFill>
            </a:endParaRPr>
          </a:p>
        </p:txBody>
      </p:sp>
      <p:sp>
        <p:nvSpPr>
          <p:cNvPr id="5" name="Slide Number Placeholder 4">
            <a:extLst>
              <a:ext uri="{FF2B5EF4-FFF2-40B4-BE49-F238E27FC236}">
                <a16:creationId xmlns:a16="http://schemas.microsoft.com/office/drawing/2014/main" id="{A83B21B1-5D07-4C91-989B-37F8303CF218}"/>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10</a:t>
            </a:fld>
            <a:endParaRPr lang="en-US" dirty="0"/>
          </a:p>
        </p:txBody>
      </p:sp>
    </p:spTree>
    <p:extLst>
      <p:ext uri="{BB962C8B-B14F-4D97-AF65-F5344CB8AC3E}">
        <p14:creationId xmlns:p14="http://schemas.microsoft.com/office/powerpoint/2010/main" val="29106443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Text Placeholder 3">
            <a:extLst>
              <a:ext uri="{FF2B5EF4-FFF2-40B4-BE49-F238E27FC236}">
                <a16:creationId xmlns:a16="http://schemas.microsoft.com/office/drawing/2014/main" id="{236E4863-992E-4793-BD42-4A76AA30FA6D}"/>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9F65CD05-B002-42CD-9ED2-6283E0704028}"/>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11</a:t>
            </a:fld>
            <a:endParaRPr lang="en-US" dirty="0"/>
          </a:p>
        </p:txBody>
      </p:sp>
    </p:spTree>
    <p:extLst>
      <p:ext uri="{BB962C8B-B14F-4D97-AF65-F5344CB8AC3E}">
        <p14:creationId xmlns:p14="http://schemas.microsoft.com/office/powerpoint/2010/main" val="28687377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1634"/>
            <a:ext cx="8229600" cy="628697"/>
          </a:xfrm>
        </p:spPr>
        <p:txBody>
          <a:bodyPr/>
          <a:lstStyle/>
          <a:p>
            <a:pPr algn="ctr"/>
            <a:r>
              <a:rPr lang="en-US" dirty="0">
                <a:cs typeface="Calibri" panose="020F0502020204030204" pitchFamily="34" charset="0"/>
              </a:rPr>
              <a:t>Sequence of Events</a:t>
            </a:r>
          </a:p>
        </p:txBody>
      </p:sp>
      <p:graphicFrame>
        <p:nvGraphicFramePr>
          <p:cNvPr id="7" name="Table 6"/>
          <p:cNvGraphicFramePr>
            <a:graphicFrameLocks noGrp="1"/>
          </p:cNvGraphicFramePr>
          <p:nvPr>
            <p:extLst>
              <p:ext uri="{D42A27DB-BD31-4B8C-83A1-F6EECF244321}">
                <p14:modId xmlns:p14="http://schemas.microsoft.com/office/powerpoint/2010/main" val="3860880074"/>
              </p:ext>
            </p:extLst>
          </p:nvPr>
        </p:nvGraphicFramePr>
        <p:xfrm>
          <a:off x="467833" y="907784"/>
          <a:ext cx="8312728" cy="3688080"/>
        </p:xfrm>
        <a:graphic>
          <a:graphicData uri="http://schemas.openxmlformats.org/drawingml/2006/table">
            <a:tbl>
              <a:tblPr firstRow="1" bandRow="1">
                <a:tableStyleId>{D27102A9-8310-4765-A935-A1911B00CA55}</a:tableStyleId>
              </a:tblPr>
              <a:tblGrid>
                <a:gridCol w="1778748">
                  <a:extLst>
                    <a:ext uri="{9D8B030D-6E8A-4147-A177-3AD203B41FA5}">
                      <a16:colId xmlns:a16="http://schemas.microsoft.com/office/drawing/2014/main" val="3638710685"/>
                    </a:ext>
                  </a:extLst>
                </a:gridCol>
                <a:gridCol w="2706624">
                  <a:extLst>
                    <a:ext uri="{9D8B030D-6E8A-4147-A177-3AD203B41FA5}">
                      <a16:colId xmlns:a16="http://schemas.microsoft.com/office/drawing/2014/main" val="2502094203"/>
                    </a:ext>
                  </a:extLst>
                </a:gridCol>
                <a:gridCol w="2292096">
                  <a:extLst>
                    <a:ext uri="{9D8B030D-6E8A-4147-A177-3AD203B41FA5}">
                      <a16:colId xmlns:a16="http://schemas.microsoft.com/office/drawing/2014/main" val="2291615401"/>
                    </a:ext>
                  </a:extLst>
                </a:gridCol>
                <a:gridCol w="1535260">
                  <a:extLst>
                    <a:ext uri="{9D8B030D-6E8A-4147-A177-3AD203B41FA5}">
                      <a16:colId xmlns:a16="http://schemas.microsoft.com/office/drawing/2014/main" val="1157002059"/>
                    </a:ext>
                  </a:extLst>
                </a:gridCol>
              </a:tblGrid>
              <a:tr h="314063">
                <a:tc>
                  <a:txBody>
                    <a:bodyPr/>
                    <a:lstStyle/>
                    <a:p>
                      <a:pPr algn="ctr"/>
                      <a:r>
                        <a:rPr lang="en-US" sz="1600" dirty="0">
                          <a:solidFill>
                            <a:schemeClr val="bg2"/>
                          </a:solidFill>
                          <a:latin typeface="Calibri" panose="020F0502020204030204" pitchFamily="34" charset="0"/>
                          <a:cs typeface="Calibri" panose="020F0502020204030204" pitchFamily="34" charset="0"/>
                        </a:rPr>
                        <a:t>Time</a:t>
                      </a:r>
                    </a:p>
                  </a:txBody>
                  <a:tcPr>
                    <a:solidFill>
                      <a:schemeClr val="tx1"/>
                    </a:solidFill>
                  </a:tcPr>
                </a:tc>
                <a:tc>
                  <a:txBody>
                    <a:bodyPr/>
                    <a:lstStyle/>
                    <a:p>
                      <a:pPr algn="ctr"/>
                      <a:r>
                        <a:rPr lang="en-US" sz="1600" dirty="0">
                          <a:solidFill>
                            <a:schemeClr val="bg2"/>
                          </a:solidFill>
                          <a:latin typeface="Calibri" panose="020F0502020204030204" pitchFamily="34" charset="0"/>
                          <a:cs typeface="Calibri" panose="020F0502020204030204" pitchFamily="34" charset="0"/>
                        </a:rPr>
                        <a:t>Activity</a:t>
                      </a:r>
                    </a:p>
                  </a:txBody>
                  <a:tcPr>
                    <a:solidFill>
                      <a:schemeClr val="tx1"/>
                    </a:solidFill>
                  </a:tcPr>
                </a:tc>
                <a:tc>
                  <a:txBody>
                    <a:bodyPr/>
                    <a:lstStyle/>
                    <a:p>
                      <a:pPr algn="ctr"/>
                      <a:r>
                        <a:rPr lang="en-US" sz="1600" dirty="0">
                          <a:solidFill>
                            <a:schemeClr val="bg2"/>
                          </a:solidFill>
                          <a:latin typeface="Calibri" panose="020F0502020204030204" pitchFamily="34" charset="0"/>
                          <a:cs typeface="Calibri" panose="020F0502020204030204" pitchFamily="34" charset="0"/>
                        </a:rPr>
                        <a:t>Who</a:t>
                      </a:r>
                    </a:p>
                  </a:txBody>
                  <a:tcPr>
                    <a:solidFill>
                      <a:schemeClr val="tx1"/>
                    </a:solidFill>
                  </a:tcPr>
                </a:tc>
                <a:tc>
                  <a:txBody>
                    <a:bodyPr/>
                    <a:lstStyle/>
                    <a:p>
                      <a:pPr algn="ctr"/>
                      <a:r>
                        <a:rPr lang="en-US" sz="1600" dirty="0">
                          <a:solidFill>
                            <a:schemeClr val="bg2"/>
                          </a:solidFill>
                          <a:latin typeface="Calibri" panose="020F0502020204030204" pitchFamily="34" charset="0"/>
                          <a:cs typeface="Calibri" panose="020F0502020204030204" pitchFamily="34" charset="0"/>
                        </a:rPr>
                        <a:t>Remarks</a:t>
                      </a:r>
                    </a:p>
                  </a:txBody>
                  <a:tcPr>
                    <a:solidFill>
                      <a:schemeClr val="tx1"/>
                    </a:solidFill>
                  </a:tcPr>
                </a:tc>
                <a:extLst>
                  <a:ext uri="{0D108BD9-81ED-4DB2-BD59-A6C34878D82A}">
                    <a16:rowId xmlns:a16="http://schemas.microsoft.com/office/drawing/2014/main" val="3168058533"/>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9:00-9:20 am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Welcome and Introductions</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Facilitator</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All</a:t>
                      </a:r>
                    </a:p>
                  </a:txBody>
                  <a:tcPr/>
                </a:tc>
                <a:extLst>
                  <a:ext uri="{0D108BD9-81ED-4DB2-BD59-A6C34878D82A}">
                    <a16:rowId xmlns:a16="http://schemas.microsoft.com/office/drawing/2014/main" val="302362210"/>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9:20-9:25 am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Opening Comments</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Agency Representative</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Leaders/POCs</a:t>
                      </a:r>
                    </a:p>
                  </a:txBody>
                  <a:tcPr/>
                </a:tc>
                <a:extLst>
                  <a:ext uri="{0D108BD9-81ED-4DB2-BD59-A6C34878D82A}">
                    <a16:rowId xmlns:a16="http://schemas.microsoft.com/office/drawing/2014/main" val="3887109472"/>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9:25-9:30 am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Set the Stage/STARTEX</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Exercise Director</a:t>
                      </a: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21561666"/>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9:30-10:40 am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Module 1, Preparedness</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Facilitator</a:t>
                      </a: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1387449"/>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10:40-10:50 am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Break</a:t>
                      </a:r>
                    </a:p>
                  </a:txBody>
                  <a:tcPr/>
                </a:tc>
                <a:tc>
                  <a:txBody>
                    <a:bodyPr/>
                    <a:lstStyle/>
                    <a:p>
                      <a:pPr algn="ctr"/>
                      <a:endParaRPr lang="en-US" sz="1400" dirty="0">
                        <a:solidFill>
                          <a:schemeClr val="accent5"/>
                        </a:solidFill>
                        <a:latin typeface="Calibri" panose="020F0502020204030204" pitchFamily="34" charset="0"/>
                        <a:cs typeface="Calibri" panose="020F0502020204030204" pitchFamily="34" charset="0"/>
                      </a:endParaRP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38752950"/>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10:50-12:00 pm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Module 2, Response</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Facilitator</a:t>
                      </a: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5400269"/>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12:00</a:t>
                      </a:r>
                      <a:r>
                        <a:rPr lang="en-US" sz="1400" baseline="0" dirty="0">
                          <a:solidFill>
                            <a:schemeClr val="accent5"/>
                          </a:solidFill>
                          <a:latin typeface="Calibri" panose="020F0502020204030204" pitchFamily="34" charset="0"/>
                          <a:cs typeface="Calibri" panose="020F0502020204030204" pitchFamily="34" charset="0"/>
                        </a:rPr>
                        <a:t> pm-1:00 pm</a:t>
                      </a:r>
                      <a:endParaRPr lang="en-US" sz="1400" dirty="0">
                        <a:solidFill>
                          <a:schemeClr val="accent5"/>
                        </a:solidFill>
                        <a:latin typeface="Calibri" panose="020F0502020204030204" pitchFamily="34" charset="0"/>
                        <a:cs typeface="Calibri" panose="020F0502020204030204" pitchFamily="34" charset="0"/>
                      </a:endParaRP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Lunch</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Host</a:t>
                      </a: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15330085"/>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1:00-2:00 pm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Module 3, Recovery</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Facilitator</a:t>
                      </a: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08474412"/>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2:00-2:15 pm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Break</a:t>
                      </a:r>
                    </a:p>
                  </a:txBody>
                  <a:tcPr/>
                </a:tc>
                <a:tc>
                  <a:txBody>
                    <a:bodyPr/>
                    <a:lstStyle/>
                    <a:p>
                      <a:pPr algn="ctr"/>
                      <a:endParaRPr lang="en-US" sz="1400" dirty="0">
                        <a:solidFill>
                          <a:schemeClr val="accent5"/>
                        </a:solidFill>
                        <a:latin typeface="Calibri" panose="020F0502020204030204" pitchFamily="34" charset="0"/>
                        <a:cs typeface="Calibri" panose="020F0502020204030204" pitchFamily="34" charset="0"/>
                      </a:endParaRPr>
                    </a:p>
                  </a:txBody>
                  <a:tcPr/>
                </a:tc>
                <a:tc>
                  <a:txBody>
                    <a:bodyPr/>
                    <a:lstStyle/>
                    <a:p>
                      <a:endParaRPr lang="en-US" sz="1400" dirty="0">
                        <a:solidFill>
                          <a:schemeClr val="accent5"/>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2796057"/>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2:15-2:50 pm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Hotwash and Feedback</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Facilitator</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All</a:t>
                      </a:r>
                    </a:p>
                  </a:txBody>
                  <a:tcPr/>
                </a:tc>
                <a:extLst>
                  <a:ext uri="{0D108BD9-81ED-4DB2-BD59-A6C34878D82A}">
                    <a16:rowId xmlns:a16="http://schemas.microsoft.com/office/drawing/2014/main" val="619955069"/>
                  </a:ext>
                </a:extLst>
              </a:tr>
              <a:tr h="303489">
                <a:tc>
                  <a:txBody>
                    <a:bodyPr/>
                    <a:lstStyle/>
                    <a:p>
                      <a:r>
                        <a:rPr lang="en-US" sz="1400" dirty="0">
                          <a:solidFill>
                            <a:schemeClr val="accent5"/>
                          </a:solidFill>
                          <a:latin typeface="Calibri" panose="020F0502020204030204" pitchFamily="34" charset="0"/>
                          <a:cs typeface="Calibri" panose="020F0502020204030204" pitchFamily="34" charset="0"/>
                        </a:rPr>
                        <a:t>2:50-3:00 pm</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Closing Comments</a:t>
                      </a:r>
                    </a:p>
                  </a:txBody>
                  <a:tcPr/>
                </a:tc>
                <a:tc>
                  <a:txBody>
                    <a:bodyPr/>
                    <a:lstStyle/>
                    <a:p>
                      <a:pPr algn="ctr"/>
                      <a:r>
                        <a:rPr lang="en-US" sz="1400" dirty="0">
                          <a:solidFill>
                            <a:schemeClr val="accent5"/>
                          </a:solidFill>
                          <a:latin typeface="Calibri" panose="020F0502020204030204" pitchFamily="34" charset="0"/>
                          <a:cs typeface="Calibri" panose="020F0502020204030204" pitchFamily="34" charset="0"/>
                        </a:rPr>
                        <a:t>Agency Representative</a:t>
                      </a:r>
                    </a:p>
                  </a:txBody>
                  <a:tcPr/>
                </a:tc>
                <a:tc>
                  <a:txBody>
                    <a:bodyPr/>
                    <a:lstStyle/>
                    <a:p>
                      <a:r>
                        <a:rPr lang="en-US" sz="1400" dirty="0">
                          <a:solidFill>
                            <a:schemeClr val="accent5"/>
                          </a:solidFill>
                          <a:latin typeface="Calibri" panose="020F0502020204030204" pitchFamily="34" charset="0"/>
                          <a:cs typeface="Calibri" panose="020F0502020204030204" pitchFamily="34" charset="0"/>
                        </a:rPr>
                        <a:t>Leaders/POCs</a:t>
                      </a:r>
                    </a:p>
                  </a:txBody>
                  <a:tcPr/>
                </a:tc>
                <a:extLst>
                  <a:ext uri="{0D108BD9-81ED-4DB2-BD59-A6C34878D82A}">
                    <a16:rowId xmlns:a16="http://schemas.microsoft.com/office/drawing/2014/main" val="695506524"/>
                  </a:ext>
                </a:extLst>
              </a:tr>
            </a:tbl>
          </a:graphicData>
        </a:graphic>
      </p:graphicFrame>
      <p:sp>
        <p:nvSpPr>
          <p:cNvPr id="3" name="Slide Number Placeholder 2">
            <a:extLst>
              <a:ext uri="{FF2B5EF4-FFF2-40B4-BE49-F238E27FC236}">
                <a16:creationId xmlns:a16="http://schemas.microsoft.com/office/drawing/2014/main" id="{2CBC7889-88AF-43C6-9896-2091C2F63FB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12</a:t>
            </a:fld>
            <a:endParaRPr lang="en-US" dirty="0"/>
          </a:p>
        </p:txBody>
      </p:sp>
    </p:spTree>
    <p:extLst>
      <p:ext uri="{BB962C8B-B14F-4D97-AF65-F5344CB8AC3E}">
        <p14:creationId xmlns:p14="http://schemas.microsoft.com/office/powerpoint/2010/main" val="12129405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cs typeface="Calibri" panose="020F0502020204030204" pitchFamily="34" charset="0"/>
              </a:rPr>
              <a:t>Control and Evaluation</a:t>
            </a:r>
          </a:p>
        </p:txBody>
      </p:sp>
      <p:sp>
        <p:nvSpPr>
          <p:cNvPr id="4" name="Text Placeholder 3"/>
          <p:cNvSpPr>
            <a:spLocks noGrp="1"/>
          </p:cNvSpPr>
          <p:nvPr>
            <p:ph type="body" sz="quarter" idx="10"/>
          </p:nvPr>
        </p:nvSpPr>
        <p:spPr/>
        <p:txBody>
          <a:bodyPr/>
          <a:lstStyle/>
          <a:p>
            <a:pPr>
              <a:spcBef>
                <a:spcPts val="600"/>
              </a:spcBef>
            </a:pPr>
            <a:r>
              <a:rPr lang="en-US" dirty="0">
                <a:solidFill>
                  <a:schemeClr val="accent5"/>
                </a:solidFill>
                <a:cs typeface="Calibri" panose="020F0502020204030204" pitchFamily="34" charset="0"/>
              </a:rPr>
              <a:t>Exercise Control:</a:t>
            </a:r>
          </a:p>
          <a:p>
            <a:pPr lvl="1">
              <a:spcBef>
                <a:spcPts val="0"/>
              </a:spcBef>
              <a:spcAft>
                <a:spcPts val="400"/>
              </a:spcAft>
            </a:pPr>
            <a:r>
              <a:rPr lang="en-US" sz="1800" dirty="0">
                <a:solidFill>
                  <a:schemeClr val="accent5"/>
                </a:solidFill>
                <a:cs typeface="Calibri" panose="020F0502020204030204" pitchFamily="34" charset="0"/>
              </a:rPr>
              <a:t>Exercise Director:  </a:t>
            </a:r>
          </a:p>
          <a:p>
            <a:pPr lvl="1">
              <a:spcBef>
                <a:spcPts val="0"/>
              </a:spcBef>
              <a:spcAft>
                <a:spcPts val="400"/>
              </a:spcAft>
            </a:pPr>
            <a:r>
              <a:rPr lang="en-US" sz="1800" dirty="0">
                <a:solidFill>
                  <a:schemeClr val="accent5"/>
                </a:solidFill>
                <a:cs typeface="Calibri" panose="020F0502020204030204" pitchFamily="34" charset="0"/>
              </a:rPr>
              <a:t>Trusted Agent:</a:t>
            </a:r>
          </a:p>
          <a:p>
            <a:pPr lvl="1">
              <a:spcBef>
                <a:spcPts val="0"/>
              </a:spcBef>
              <a:spcAft>
                <a:spcPts val="400"/>
              </a:spcAft>
            </a:pPr>
            <a:r>
              <a:rPr lang="en-US" sz="1800" dirty="0">
                <a:solidFill>
                  <a:schemeClr val="accent5"/>
                </a:solidFill>
                <a:cs typeface="Calibri" panose="020F0502020204030204" pitchFamily="34" charset="0"/>
              </a:rPr>
              <a:t>Trusted Agent:  </a:t>
            </a:r>
          </a:p>
          <a:p>
            <a:pPr lvl="1">
              <a:spcBef>
                <a:spcPts val="0"/>
              </a:spcBef>
              <a:spcAft>
                <a:spcPts val="400"/>
              </a:spcAft>
            </a:pPr>
            <a:r>
              <a:rPr lang="en-US" sz="1800" dirty="0">
                <a:solidFill>
                  <a:schemeClr val="accent5"/>
                </a:solidFill>
                <a:cs typeface="Calibri" panose="020F0502020204030204" pitchFamily="34" charset="0"/>
              </a:rPr>
              <a:t>Exercise Control Group:  Planning Team</a:t>
            </a:r>
          </a:p>
          <a:p>
            <a:pPr lvl="1">
              <a:spcBef>
                <a:spcPts val="0"/>
              </a:spcBef>
              <a:spcAft>
                <a:spcPts val="400"/>
              </a:spcAft>
            </a:pPr>
            <a:r>
              <a:rPr lang="en-US" sz="1800" dirty="0">
                <a:solidFill>
                  <a:schemeClr val="accent5"/>
                </a:solidFill>
                <a:cs typeface="Calibri" panose="020F0502020204030204" pitchFamily="34" charset="0"/>
              </a:rPr>
              <a:t>Exercise Coordinator:</a:t>
            </a:r>
          </a:p>
          <a:p>
            <a:pPr lvl="1">
              <a:spcBef>
                <a:spcPts val="0"/>
              </a:spcBef>
              <a:spcAft>
                <a:spcPts val="400"/>
              </a:spcAft>
            </a:pPr>
            <a:r>
              <a:rPr lang="en-US" sz="1800" dirty="0">
                <a:solidFill>
                  <a:schemeClr val="accent5"/>
                </a:solidFill>
                <a:cs typeface="Calibri" panose="020F0502020204030204" pitchFamily="34" charset="0"/>
              </a:rPr>
              <a:t>Exercise Facilitator: </a:t>
            </a:r>
          </a:p>
          <a:p>
            <a:pPr>
              <a:spcBef>
                <a:spcPts val="600"/>
              </a:spcBef>
            </a:pPr>
            <a:r>
              <a:rPr lang="en-US" dirty="0">
                <a:solidFill>
                  <a:schemeClr val="accent5"/>
                </a:solidFill>
                <a:cs typeface="Calibri" panose="020F0502020204030204" pitchFamily="34" charset="0"/>
              </a:rPr>
              <a:t>Evaluation:</a:t>
            </a:r>
          </a:p>
          <a:p>
            <a:pPr marL="738188" lvl="2" indent="-276225">
              <a:spcBef>
                <a:spcPts val="0"/>
              </a:spcBef>
              <a:spcAft>
                <a:spcPts val="400"/>
              </a:spcAft>
              <a:buSzPct val="100000"/>
              <a:buFont typeface="Arial" panose="020B0604020202020204" pitchFamily="34" charset="0"/>
              <a:buChar char="–"/>
            </a:pPr>
            <a:r>
              <a:rPr lang="en-US" sz="1800" dirty="0">
                <a:solidFill>
                  <a:schemeClr val="accent5"/>
                </a:solidFill>
                <a:cs typeface="Calibri" panose="020F0502020204030204" pitchFamily="34" charset="0"/>
              </a:rPr>
              <a:t>External Observers</a:t>
            </a:r>
          </a:p>
          <a:p>
            <a:pPr marL="738188" lvl="2" indent="-276225">
              <a:spcBef>
                <a:spcPts val="0"/>
              </a:spcBef>
              <a:spcAft>
                <a:spcPts val="400"/>
              </a:spcAft>
              <a:buSzPct val="100000"/>
              <a:buFont typeface="Arial" panose="020B0604020202020204" pitchFamily="34" charset="0"/>
              <a:buChar char="–"/>
            </a:pPr>
            <a:r>
              <a:rPr lang="en-US" sz="1800" dirty="0">
                <a:solidFill>
                  <a:schemeClr val="accent5"/>
                </a:solidFill>
                <a:cs typeface="Calibri" panose="020F0502020204030204" pitchFamily="34" charset="0"/>
              </a:rPr>
              <a:t>Hotwash (Facilitator) and Feedback Form</a:t>
            </a:r>
          </a:p>
        </p:txBody>
      </p:sp>
      <p:sp>
        <p:nvSpPr>
          <p:cNvPr id="3" name="Slide Number Placeholder 2">
            <a:extLst>
              <a:ext uri="{FF2B5EF4-FFF2-40B4-BE49-F238E27FC236}">
                <a16:creationId xmlns:a16="http://schemas.microsoft.com/office/drawing/2014/main" id="{63451BA8-A14B-4F71-BF2C-10867D384984}"/>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13</a:t>
            </a:fld>
            <a:endParaRPr lang="en-US" dirty="0"/>
          </a:p>
        </p:txBody>
      </p:sp>
    </p:spTree>
    <p:extLst>
      <p:ext uri="{BB962C8B-B14F-4D97-AF65-F5344CB8AC3E}">
        <p14:creationId xmlns:p14="http://schemas.microsoft.com/office/powerpoint/2010/main" val="7108834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857250"/>
          </a:xfrm>
        </p:spPr>
        <p:txBody>
          <a:bodyPr/>
          <a:lstStyle/>
          <a:p>
            <a:pPr algn="ctr"/>
            <a:r>
              <a:rPr lang="en-US" dirty="0">
                <a:cs typeface="Calibri" panose="020F0502020204030204" pitchFamily="34" charset="0"/>
              </a:rPr>
              <a:t>Assumptions and Artificialities</a:t>
            </a:r>
          </a:p>
        </p:txBody>
      </p:sp>
      <p:sp>
        <p:nvSpPr>
          <p:cNvPr id="4" name="Text Placeholder 3"/>
          <p:cNvSpPr>
            <a:spLocks noGrp="1"/>
          </p:cNvSpPr>
          <p:nvPr>
            <p:ph type="body" sz="quarter" idx="10"/>
          </p:nvPr>
        </p:nvSpPr>
        <p:spPr>
          <a:xfrm>
            <a:off x="457200" y="952895"/>
            <a:ext cx="8229600" cy="3773483"/>
          </a:xfrm>
        </p:spPr>
        <p:txBody>
          <a:bodyPr/>
          <a:lstStyle/>
          <a:p>
            <a:r>
              <a:rPr lang="en-US" dirty="0">
                <a:solidFill>
                  <a:schemeClr val="accent5"/>
                </a:solidFill>
                <a:cs typeface="Calibri" panose="020F0502020204030204" pitchFamily="34" charset="0"/>
              </a:rPr>
              <a:t>Assumptions:</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The exercise is conducted in a no-fault learning environment wherein capabilities, plans, systems, and processes will be evaluated.</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Understanding of applicable policies, plans, and procedures.</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Response will expand from county to state level.</a:t>
            </a:r>
          </a:p>
          <a:p>
            <a:r>
              <a:rPr lang="en-US" dirty="0">
                <a:solidFill>
                  <a:schemeClr val="accent5"/>
                </a:solidFill>
                <a:cs typeface="Calibri" panose="020F0502020204030204" pitchFamily="34" charset="0"/>
              </a:rPr>
              <a:t>Artificialities:</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Scenario is plausible and events occur as presented within exercise window.</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Simulation of performance activities.</a:t>
            </a:r>
          </a:p>
          <a:p>
            <a:pPr marL="742950" lvl="2" indent="-285750">
              <a:spcBef>
                <a:spcPts val="0"/>
              </a:spcBef>
              <a:spcAft>
                <a:spcPts val="600"/>
              </a:spcAft>
              <a:buSzPct val="100000"/>
              <a:buFont typeface="Arial" panose="020B0604020202020204" pitchFamily="34" charset="0"/>
              <a:buChar char="–"/>
            </a:pPr>
            <a:r>
              <a:rPr lang="en-US" dirty="0">
                <a:solidFill>
                  <a:schemeClr val="accent5"/>
                </a:solidFill>
                <a:cs typeface="Calibri" panose="020F0502020204030204" pitchFamily="34" charset="0"/>
              </a:rPr>
              <a:t>All players receive information at the same time.</a:t>
            </a:r>
          </a:p>
        </p:txBody>
      </p:sp>
      <p:sp>
        <p:nvSpPr>
          <p:cNvPr id="3" name="Slide Number Placeholder 2">
            <a:extLst>
              <a:ext uri="{FF2B5EF4-FFF2-40B4-BE49-F238E27FC236}">
                <a16:creationId xmlns:a16="http://schemas.microsoft.com/office/drawing/2014/main" id="{AFC31BB0-3C24-44B1-9376-CC3CC14DE18C}"/>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14</a:t>
            </a:fld>
            <a:endParaRPr lang="en-US" dirty="0"/>
          </a:p>
        </p:txBody>
      </p:sp>
    </p:spTree>
    <p:extLst>
      <p:ext uri="{BB962C8B-B14F-4D97-AF65-F5344CB8AC3E}">
        <p14:creationId xmlns:p14="http://schemas.microsoft.com/office/powerpoint/2010/main" val="38658690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833" y="14"/>
            <a:ext cx="8229600" cy="840041"/>
          </a:xfrm>
        </p:spPr>
        <p:txBody>
          <a:bodyPr/>
          <a:lstStyle/>
          <a:p>
            <a:pPr algn="ctr"/>
            <a:r>
              <a:rPr lang="en-US" dirty="0">
                <a:cs typeface="Calibri" panose="020F0502020204030204" pitchFamily="34" charset="0"/>
              </a:rPr>
              <a:t>Guidelines</a:t>
            </a:r>
          </a:p>
        </p:txBody>
      </p:sp>
      <p:sp>
        <p:nvSpPr>
          <p:cNvPr id="4" name="Text Placeholder 3"/>
          <p:cNvSpPr>
            <a:spLocks noGrp="1"/>
          </p:cNvSpPr>
          <p:nvPr>
            <p:ph type="body" sz="quarter" idx="10"/>
          </p:nvPr>
        </p:nvSpPr>
        <p:spPr>
          <a:xfrm>
            <a:off x="247135" y="840055"/>
            <a:ext cx="8793800" cy="4130530"/>
          </a:xfrm>
        </p:spPr>
        <p:txBody>
          <a:bodyPr/>
          <a:lstStyle/>
          <a:p>
            <a:r>
              <a:rPr lang="en-US" sz="1600" dirty="0">
                <a:solidFill>
                  <a:schemeClr val="accent5"/>
                </a:solidFill>
                <a:cs typeface="Calibri" panose="020F0502020204030204" pitchFamily="34" charset="0"/>
              </a:rPr>
              <a:t>This exercise is designed to be held in an open, low-stress, no-fault environment.  Varying viewpoints, even disagreements, are expected.</a:t>
            </a:r>
          </a:p>
          <a:p>
            <a:r>
              <a:rPr lang="en-US" sz="1600" dirty="0">
                <a:solidFill>
                  <a:schemeClr val="accent5"/>
                </a:solidFill>
                <a:cs typeface="Calibri" panose="020F0502020204030204" pitchFamily="34" charset="0"/>
              </a:rPr>
              <a:t>Do NOT critique the scenario—counter-productive and disruptive; scenario should stimulate discussion.</a:t>
            </a:r>
          </a:p>
          <a:p>
            <a:r>
              <a:rPr lang="en-US" sz="1600" dirty="0">
                <a:solidFill>
                  <a:schemeClr val="accent5"/>
                </a:solidFill>
                <a:cs typeface="Calibri" panose="020F0502020204030204" pitchFamily="34" charset="0"/>
              </a:rPr>
              <a:t>Respond to the scenario using your knowledge of current plans and capabilities, and previous experience.</a:t>
            </a:r>
          </a:p>
          <a:p>
            <a:r>
              <a:rPr lang="en-US" sz="1600" dirty="0">
                <a:solidFill>
                  <a:schemeClr val="accent5"/>
                </a:solidFill>
                <a:cs typeface="Calibri" panose="020F0502020204030204" pitchFamily="34" charset="0"/>
              </a:rPr>
              <a:t>Ask questions if needed information is not provided in materials.</a:t>
            </a:r>
          </a:p>
          <a:p>
            <a:r>
              <a:rPr lang="en-US" sz="1600" dirty="0">
                <a:solidFill>
                  <a:schemeClr val="accent5"/>
                </a:solidFill>
                <a:cs typeface="Calibri" panose="020F0502020204030204" pitchFamily="34" charset="0"/>
              </a:rPr>
              <a:t>Decisions are not precedent-setting and may not reflect your organization’s final position on a given issue.  This exercise is an opportunity to discuss and present multiple options and possible solutions.</a:t>
            </a:r>
          </a:p>
          <a:p>
            <a:r>
              <a:rPr lang="en-US" sz="1600" dirty="0">
                <a:solidFill>
                  <a:schemeClr val="accent5"/>
                </a:solidFill>
                <a:cs typeface="Calibri" panose="020F0502020204030204" pitchFamily="34" charset="0"/>
              </a:rPr>
              <a:t>Issue identification is not as valuable as suggestions and recommended actions that could improve responder protection, information coordination, and response/recovery efforts. Problem-solving efforts should be the focus.</a:t>
            </a:r>
          </a:p>
          <a:p>
            <a:r>
              <a:rPr lang="en-US" sz="1600" dirty="0">
                <a:solidFill>
                  <a:schemeClr val="accent5"/>
                </a:solidFill>
                <a:cs typeface="Calibri" panose="020F0502020204030204" pitchFamily="34" charset="0"/>
              </a:rPr>
              <a:t>Participation is encouraged—speak freely and respect others when they are speaking.</a:t>
            </a:r>
          </a:p>
          <a:p>
            <a:r>
              <a:rPr lang="en-US" sz="1600" dirty="0">
                <a:solidFill>
                  <a:schemeClr val="accent5"/>
                </a:solidFill>
                <a:cs typeface="Calibri" panose="020F0502020204030204" pitchFamily="34" charset="0"/>
              </a:rPr>
              <a:t>The facilitators’ job is to help you develop solutions.</a:t>
            </a:r>
          </a:p>
        </p:txBody>
      </p:sp>
      <p:sp>
        <p:nvSpPr>
          <p:cNvPr id="3" name="Slide Number Placeholder 2">
            <a:extLst>
              <a:ext uri="{FF2B5EF4-FFF2-40B4-BE49-F238E27FC236}">
                <a16:creationId xmlns:a16="http://schemas.microsoft.com/office/drawing/2014/main" id="{2126A5EE-0CDB-4E0D-82C9-46729F463662}"/>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15</a:t>
            </a:fld>
            <a:endParaRPr lang="en-US" dirty="0"/>
          </a:p>
        </p:txBody>
      </p:sp>
    </p:spTree>
    <p:extLst>
      <p:ext uri="{BB962C8B-B14F-4D97-AF65-F5344CB8AC3E}">
        <p14:creationId xmlns:p14="http://schemas.microsoft.com/office/powerpoint/2010/main" val="41788645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833" y="-17"/>
            <a:ext cx="8229600" cy="996034"/>
          </a:xfrm>
        </p:spPr>
        <p:txBody>
          <a:bodyPr/>
          <a:lstStyle/>
          <a:p>
            <a:pPr algn="ctr"/>
            <a:r>
              <a:rPr lang="en-US" dirty="0">
                <a:cs typeface="Calibri" panose="020F0502020204030204" pitchFamily="34" charset="0"/>
              </a:rPr>
              <a:t>Module Instructions</a:t>
            </a:r>
          </a:p>
        </p:txBody>
      </p:sp>
      <p:sp>
        <p:nvSpPr>
          <p:cNvPr id="4" name="Text Placeholder 3"/>
          <p:cNvSpPr>
            <a:spLocks noGrp="1"/>
          </p:cNvSpPr>
          <p:nvPr>
            <p:ph type="body" sz="quarter" idx="10"/>
          </p:nvPr>
        </p:nvSpPr>
        <p:spPr>
          <a:xfrm>
            <a:off x="403654" y="1492738"/>
            <a:ext cx="8650966" cy="2962031"/>
          </a:xfrm>
        </p:spPr>
        <p:txBody>
          <a:bodyPr/>
          <a:lstStyle/>
          <a:p>
            <a:r>
              <a:rPr lang="en-US" dirty="0">
                <a:solidFill>
                  <a:schemeClr val="accent5"/>
                </a:solidFill>
                <a:cs typeface="Calibri" panose="020F0502020204030204" pitchFamily="34" charset="0"/>
              </a:rPr>
              <a:t>Read the scenario</a:t>
            </a:r>
          </a:p>
          <a:p>
            <a:r>
              <a:rPr lang="en-US" dirty="0">
                <a:solidFill>
                  <a:schemeClr val="accent5"/>
                </a:solidFill>
                <a:cs typeface="Calibri" panose="020F0502020204030204" pitchFamily="34" charset="0"/>
              </a:rPr>
              <a:t>Ask questions if needed information is not provided in materials</a:t>
            </a:r>
          </a:p>
          <a:p>
            <a:r>
              <a:rPr lang="en-US" dirty="0">
                <a:solidFill>
                  <a:schemeClr val="accent5"/>
                </a:solidFill>
                <a:cs typeface="Calibri" panose="020F0502020204030204" pitchFamily="34" charset="0"/>
              </a:rPr>
              <a:t>Prepare response to questions (each table)</a:t>
            </a:r>
          </a:p>
          <a:p>
            <a:r>
              <a:rPr lang="en-US" dirty="0">
                <a:solidFill>
                  <a:schemeClr val="accent5"/>
                </a:solidFill>
                <a:cs typeface="Calibri" panose="020F0502020204030204" pitchFamily="34" charset="0"/>
              </a:rPr>
              <a:t>Select table spokesperson</a:t>
            </a:r>
          </a:p>
          <a:p>
            <a:r>
              <a:rPr lang="en-US" dirty="0">
                <a:solidFill>
                  <a:schemeClr val="accent5"/>
                </a:solidFill>
                <a:cs typeface="Calibri" panose="020F0502020204030204" pitchFamily="34" charset="0"/>
              </a:rPr>
              <a:t>Spokesperson presents response to all participants (room)</a:t>
            </a:r>
          </a:p>
          <a:p>
            <a:r>
              <a:rPr lang="en-US" dirty="0">
                <a:solidFill>
                  <a:schemeClr val="accent5"/>
                </a:solidFill>
                <a:cs typeface="Calibri" panose="020F0502020204030204" pitchFamily="34" charset="0"/>
              </a:rPr>
              <a:t>Participate in discussion of responses and questions (room)</a:t>
            </a:r>
          </a:p>
        </p:txBody>
      </p:sp>
      <p:sp>
        <p:nvSpPr>
          <p:cNvPr id="3" name="Slide Number Placeholder 2">
            <a:extLst>
              <a:ext uri="{FF2B5EF4-FFF2-40B4-BE49-F238E27FC236}">
                <a16:creationId xmlns:a16="http://schemas.microsoft.com/office/drawing/2014/main" id="{B9940EEE-FA85-4DC4-9A26-384C120770BE}"/>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16</a:t>
            </a:fld>
            <a:endParaRPr lang="en-US" dirty="0"/>
          </a:p>
        </p:txBody>
      </p:sp>
    </p:spTree>
    <p:extLst>
      <p:ext uri="{BB962C8B-B14F-4D97-AF65-F5344CB8AC3E}">
        <p14:creationId xmlns:p14="http://schemas.microsoft.com/office/powerpoint/2010/main" val="29695148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961923"/>
            <a:ext cx="8229600" cy="670379"/>
          </a:xfrm>
        </p:spPr>
        <p:txBody>
          <a:bodyPr/>
          <a:lstStyle/>
          <a:p>
            <a:pPr marL="0" indent="0" algn="ctr">
              <a:spcBef>
                <a:spcPts val="0"/>
              </a:spcBef>
              <a:spcAft>
                <a:spcPts val="600"/>
              </a:spcAft>
              <a:buNone/>
            </a:pPr>
            <a:r>
              <a:rPr lang="en-US" sz="4000" dirty="0">
                <a:cs typeface="Calibri" panose="020F0502020204030204" pitchFamily="34" charset="0"/>
              </a:rPr>
              <a:t>Module 1: Preparedness</a:t>
            </a:r>
          </a:p>
        </p:txBody>
      </p:sp>
      <p:sp>
        <p:nvSpPr>
          <p:cNvPr id="3" name="Slide Number Placeholder 2">
            <a:extLst>
              <a:ext uri="{FF2B5EF4-FFF2-40B4-BE49-F238E27FC236}">
                <a16:creationId xmlns:a16="http://schemas.microsoft.com/office/drawing/2014/main" id="{952C4C2C-39DB-445B-A5A9-5F314EA1792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17</a:t>
            </a:fld>
            <a:endParaRPr lang="en-US" dirty="0"/>
          </a:p>
        </p:txBody>
      </p:sp>
    </p:spTree>
    <p:extLst>
      <p:ext uri="{BB962C8B-B14F-4D97-AF65-F5344CB8AC3E}">
        <p14:creationId xmlns:p14="http://schemas.microsoft.com/office/powerpoint/2010/main" val="31939405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8576"/>
            <a:ext cx="9143999" cy="809198"/>
          </a:xfrm>
        </p:spPr>
        <p:txBody>
          <a:bodyPr/>
          <a:lstStyle/>
          <a:p>
            <a:pPr algn="ctr"/>
            <a:r>
              <a:rPr lang="en-US" dirty="0">
                <a:cs typeface="Calibri" panose="020F0502020204030204" pitchFamily="34" charset="0"/>
              </a:rPr>
              <a:t>Module 1 Scenario</a:t>
            </a:r>
            <a:endParaRPr lang="en-US" sz="1800" dirty="0">
              <a:cs typeface="Calibri" panose="020F0502020204030204" pitchFamily="34" charset="0"/>
            </a:endParaRPr>
          </a:p>
        </p:txBody>
      </p:sp>
      <p:sp>
        <p:nvSpPr>
          <p:cNvPr id="4" name="Text Placeholder 3"/>
          <p:cNvSpPr>
            <a:spLocks noGrp="1"/>
          </p:cNvSpPr>
          <p:nvPr>
            <p:ph type="body" sz="quarter" idx="10"/>
          </p:nvPr>
        </p:nvSpPr>
        <p:spPr>
          <a:xfrm>
            <a:off x="294365" y="1004541"/>
            <a:ext cx="8845550" cy="4192209"/>
          </a:xfrm>
        </p:spPr>
        <p:txBody>
          <a:bodyPr/>
          <a:lstStyle/>
          <a:p>
            <a:pPr marL="0" indent="0">
              <a:buNone/>
            </a:pPr>
            <a:r>
              <a:rPr lang="en-US" sz="1500" dirty="0">
                <a:cs typeface="Calibri" panose="020F0502020204030204" pitchFamily="34" charset="0"/>
              </a:rPr>
              <a:t>Over the previous two weeks, the [</a:t>
            </a:r>
            <a:r>
              <a:rPr lang="en-US" sz="1500" i="1" dirty="0">
                <a:solidFill>
                  <a:srgbClr val="FF0000"/>
                </a:solidFill>
                <a:cs typeface="Calibri" panose="020F0502020204030204" pitchFamily="34" charset="0"/>
              </a:rPr>
              <a:t>insert state name</a:t>
            </a:r>
            <a:r>
              <a:rPr lang="en-US" sz="1500" dirty="0">
                <a:cs typeface="Calibri" panose="020F0502020204030204" pitchFamily="34" charset="0"/>
              </a:rPr>
              <a:t>] State Health Department STD program director was contacted by clinicians from three different community clinics (Clinics A, B, and C) in [</a:t>
            </a:r>
            <a:r>
              <a:rPr lang="en-US" sz="1500" i="1" dirty="0">
                <a:solidFill>
                  <a:srgbClr val="FF0000"/>
                </a:solidFill>
                <a:cs typeface="Calibri" panose="020F0502020204030204" pitchFamily="34" charset="0"/>
              </a:rPr>
              <a:t>insert location</a:t>
            </a:r>
            <a:r>
              <a:rPr lang="en-US" sz="1500" dirty="0">
                <a:cs typeface="Calibri" panose="020F0502020204030204" pitchFamily="34" charset="0"/>
              </a:rPr>
              <a:t>]. Each clinician described seeing a patient diagnosed with gonorrhea (by nucleic acid amplification test [NAAT]) who returned to the clinic with persistent symptoms, despite having been treated with the CDC-recommended therapy [</a:t>
            </a:r>
            <a:r>
              <a:rPr lang="en-US" sz="1500" i="1" dirty="0">
                <a:solidFill>
                  <a:srgbClr val="FF0000"/>
                </a:solidFill>
                <a:cs typeface="Calibri" panose="020F0502020204030204" pitchFamily="34" charset="0"/>
              </a:rPr>
              <a:t>insert currently recommended therapy</a:t>
            </a:r>
            <a:r>
              <a:rPr lang="en-US" sz="1500" dirty="0">
                <a:cs typeface="Calibri" panose="020F0502020204030204" pitchFamily="34" charset="0"/>
              </a:rPr>
              <a:t>]. Patients 1 and 2 are cisgender men; Patient 3 is a cisgender woman. </a:t>
            </a:r>
          </a:p>
          <a:p>
            <a:pPr marL="0" indent="0">
              <a:buNone/>
            </a:pPr>
            <a:endParaRPr lang="en-US" sz="1500" dirty="0">
              <a:cs typeface="Calibri" panose="020F0502020204030204" pitchFamily="34" charset="0"/>
            </a:endParaRPr>
          </a:p>
          <a:p>
            <a:pPr marL="0" indent="0">
              <a:buNone/>
            </a:pPr>
            <a:r>
              <a:rPr lang="en-US" sz="1500" dirty="0">
                <a:cs typeface="Calibri" panose="020F0502020204030204" pitchFamily="34" charset="0"/>
              </a:rPr>
              <a:t>Last week, a previously healthy 34-year-old cisgender male presented to the [</a:t>
            </a:r>
            <a:r>
              <a:rPr lang="en-US" sz="1500" i="1" dirty="0">
                <a:solidFill>
                  <a:srgbClr val="FF0000"/>
                </a:solidFill>
                <a:cs typeface="Calibri" panose="020F0502020204030204" pitchFamily="34" charset="0"/>
              </a:rPr>
              <a:t>insert clinic name</a:t>
            </a:r>
            <a:r>
              <a:rPr lang="en-US" sz="1500" dirty="0">
                <a:cs typeface="Calibri" panose="020F0502020204030204" pitchFamily="34" charset="0"/>
              </a:rPr>
              <a:t>] STD clinic and reported a three-day history of purulent urethral discharge and dysuria (painful urination) (Patient 4). He reported </a:t>
            </a:r>
            <a:r>
              <a:rPr lang="en-US" sz="1500" dirty="0" err="1">
                <a:cs typeface="Calibri" panose="020F0502020204030204" pitchFamily="34" charset="0"/>
              </a:rPr>
              <a:t>condomless</a:t>
            </a:r>
            <a:r>
              <a:rPr lang="en-US" sz="1500" dirty="0">
                <a:cs typeface="Calibri" panose="020F0502020204030204" pitchFamily="34" charset="0"/>
              </a:rPr>
              <a:t> </a:t>
            </a:r>
            <a:r>
              <a:rPr lang="en-US" sz="1500" dirty="0" err="1">
                <a:cs typeface="Calibri" panose="020F0502020204030204" pitchFamily="34" charset="0"/>
              </a:rPr>
              <a:t>insertive</a:t>
            </a:r>
            <a:r>
              <a:rPr lang="en-US" sz="1500" dirty="0">
                <a:cs typeface="Calibri" panose="020F0502020204030204" pitchFamily="34" charset="0"/>
              </a:rPr>
              <a:t> vaginal sex and received oral sex (fellatio) from two casual female sex partners during the prior week. The clinician collected a urethral swab for Gram stain, visualized Gram-negative diplococci by microscopy, and diagnosed the patient with gonorrhea. The patient was treated with the CDC-recommended therapy. Seven days later, the patient returned to the clinic. He described worsening urethral symptoms and denied any sexual encounters since his last visit. You are concerned that these patients might have experienced treatment failure due to antibiotic resistance. </a:t>
            </a:r>
          </a:p>
        </p:txBody>
      </p:sp>
      <p:sp>
        <p:nvSpPr>
          <p:cNvPr id="3" name="Slide Number Placeholder 2">
            <a:extLst>
              <a:ext uri="{FF2B5EF4-FFF2-40B4-BE49-F238E27FC236}">
                <a16:creationId xmlns:a16="http://schemas.microsoft.com/office/drawing/2014/main" id="{232E98FF-BAFE-4E50-BC56-68120C52734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18</a:t>
            </a:fld>
            <a:endParaRPr lang="en-US" dirty="0"/>
          </a:p>
        </p:txBody>
      </p:sp>
    </p:spTree>
    <p:extLst>
      <p:ext uri="{BB962C8B-B14F-4D97-AF65-F5344CB8AC3E}">
        <p14:creationId xmlns:p14="http://schemas.microsoft.com/office/powerpoint/2010/main" val="11939971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170091"/>
          </a:xfrm>
        </p:spPr>
        <p:txBody>
          <a:bodyPr/>
          <a:lstStyle/>
          <a:p>
            <a:pPr algn="ctr"/>
            <a:r>
              <a:rPr lang="en-US" dirty="0">
                <a:cs typeface="Calibri" panose="020F0502020204030204" pitchFamily="34" charset="0"/>
              </a:rPr>
              <a:t>Module 1 Questions</a:t>
            </a:r>
            <a:br>
              <a:rPr lang="en-US" dirty="0">
                <a:cs typeface="Calibri" panose="020F0502020204030204" pitchFamily="34" charset="0"/>
              </a:rPr>
            </a:br>
            <a:r>
              <a:rPr lang="en-US" sz="1800" dirty="0">
                <a:cs typeface="Calibri" panose="020F0502020204030204" pitchFamily="34" charset="0"/>
              </a:rPr>
              <a:t>(1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290286" y="1146628"/>
            <a:ext cx="8753700" cy="3839899"/>
          </a:xfrm>
        </p:spPr>
        <p:txBody>
          <a:bodyPr/>
          <a:lstStyle/>
          <a:p>
            <a:pPr marL="457200" lvl="0" indent="-457200">
              <a:spcAft>
                <a:spcPts val="600"/>
              </a:spcAft>
              <a:buFont typeface="+mj-lt"/>
              <a:buAutoNum type="arabicPeriod"/>
            </a:pPr>
            <a:r>
              <a:rPr lang="en-US" sz="2000" dirty="0">
                <a:solidFill>
                  <a:schemeClr val="accent5"/>
                </a:solidFill>
                <a:cs typeface="Calibri" panose="020F0502020204030204" pitchFamily="34" charset="0"/>
              </a:rPr>
              <a:t>Based on your current ceftriaxone-resistant gonorrhea outbreak plan, would such a scenario trigger any communication between the state health department and the local health department? If not, should they? </a:t>
            </a:r>
            <a:endParaRPr lang="en-US" sz="700" dirty="0">
              <a:solidFill>
                <a:schemeClr val="accent5"/>
              </a:solidFill>
              <a:cs typeface="Calibri" panose="020F0502020204030204" pitchFamily="34" charset="0"/>
            </a:endParaRP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Would these cases be classified as an outbreak?</a:t>
            </a:r>
          </a:p>
          <a:p>
            <a:pPr marL="457200" indent="-457200">
              <a:buFont typeface="+mj-lt"/>
              <a:buAutoNum type="arabicPeriod"/>
            </a:pPr>
            <a:r>
              <a:rPr lang="en-US" sz="2000" dirty="0">
                <a:solidFill>
                  <a:schemeClr val="accent5"/>
                </a:solidFill>
                <a:cs typeface="Calibri" panose="020F0502020204030204" pitchFamily="34" charset="0"/>
              </a:rPr>
              <a:t>Next Steps</a:t>
            </a:r>
          </a:p>
          <a:p>
            <a:pPr marL="857250" lvl="1" indent="-457200">
              <a:spcAft>
                <a:spcPts val="0"/>
              </a:spcAft>
              <a:buFont typeface="+mj-lt"/>
              <a:buAutoNum type="alphaLcPeriod"/>
            </a:pPr>
            <a:r>
              <a:rPr lang="en-US" sz="1800" dirty="0">
                <a:solidFill>
                  <a:schemeClr val="accent5"/>
                </a:solidFill>
                <a:cs typeface="Calibri" panose="020F0502020204030204" pitchFamily="34" charset="0"/>
              </a:rPr>
              <a:t>What actions would the state health department take, if any? </a:t>
            </a:r>
          </a:p>
          <a:p>
            <a:pPr marL="857250" lvl="1" indent="-457200">
              <a:spcAft>
                <a:spcPts val="0"/>
              </a:spcAft>
              <a:buFont typeface="+mj-lt"/>
              <a:buAutoNum type="alphaLcPeriod"/>
            </a:pPr>
            <a:r>
              <a:rPr lang="en-US" sz="1800" dirty="0">
                <a:solidFill>
                  <a:schemeClr val="accent5"/>
                </a:solidFill>
                <a:cs typeface="Calibri" panose="020F0502020204030204" pitchFamily="34" charset="0"/>
              </a:rPr>
              <a:t>What actions would the local health department take, if any? </a:t>
            </a:r>
          </a:p>
          <a:p>
            <a:pPr marL="857250" lvl="1" indent="-457200">
              <a:spcAft>
                <a:spcPts val="0"/>
              </a:spcAft>
              <a:buFont typeface="+mj-lt"/>
              <a:buAutoNum type="alphaLcPeriod"/>
            </a:pPr>
            <a:r>
              <a:rPr lang="en-US" sz="1800" dirty="0">
                <a:solidFill>
                  <a:schemeClr val="accent5"/>
                </a:solidFill>
                <a:cs typeface="Calibri" panose="020F0502020204030204" pitchFamily="34" charset="0"/>
              </a:rPr>
              <a:t>What guidance, if any, will be provided to these clinicians and to these patients with persistent symptoms? </a:t>
            </a:r>
          </a:p>
          <a:p>
            <a:pPr marL="857250" lvl="1" indent="-457200">
              <a:spcAft>
                <a:spcPts val="0"/>
              </a:spcAft>
              <a:buFont typeface="+mj-lt"/>
              <a:buAutoNum type="alphaLcPeriod"/>
            </a:pPr>
            <a:r>
              <a:rPr lang="en-US" sz="1800" dirty="0">
                <a:solidFill>
                  <a:schemeClr val="accent5"/>
                </a:solidFill>
                <a:cs typeface="Calibri" panose="020F0502020204030204" pitchFamily="34" charset="0"/>
              </a:rPr>
              <a:t>If guidance is provided, who will provide the guidance?</a:t>
            </a:r>
          </a:p>
          <a:p>
            <a:pPr marL="457200" lvl="0" indent="-457200">
              <a:buFont typeface="+mj-lt"/>
              <a:buAutoNum type="arabicPeriod"/>
            </a:pPr>
            <a:endParaRPr lang="en-US" sz="700" dirty="0">
              <a:solidFill>
                <a:schemeClr val="accent5"/>
              </a:solidFill>
              <a:cs typeface="Calibri" panose="020F0502020204030204" pitchFamily="34" charset="0"/>
            </a:endParaRPr>
          </a:p>
        </p:txBody>
      </p:sp>
      <p:sp>
        <p:nvSpPr>
          <p:cNvPr id="3" name="Slide Number Placeholder 2">
            <a:extLst>
              <a:ext uri="{FF2B5EF4-FFF2-40B4-BE49-F238E27FC236}">
                <a16:creationId xmlns:a16="http://schemas.microsoft.com/office/drawing/2014/main" id="{31CCE0D4-BCEE-4821-BEC1-90398F5F97F2}"/>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19</a:t>
            </a:fld>
            <a:endParaRPr lang="en-US" dirty="0"/>
          </a:p>
        </p:txBody>
      </p:sp>
    </p:spTree>
    <p:extLst>
      <p:ext uri="{BB962C8B-B14F-4D97-AF65-F5344CB8AC3E}">
        <p14:creationId xmlns:p14="http://schemas.microsoft.com/office/powerpoint/2010/main" val="10129119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199" y="1002064"/>
            <a:ext cx="8229600" cy="3887890"/>
          </a:xfrm>
        </p:spPr>
        <p:txBody>
          <a:bodyPr/>
          <a:lstStyle/>
          <a:p>
            <a:pPr>
              <a:spcBef>
                <a:spcPts val="600"/>
              </a:spcBef>
            </a:pPr>
            <a:r>
              <a:rPr lang="en-US" dirty="0">
                <a:cs typeface="Calibri" panose="020F0502020204030204" pitchFamily="34" charset="0"/>
              </a:rPr>
              <a:t>Safety and Evacuation Procedures</a:t>
            </a:r>
          </a:p>
          <a:p>
            <a:pPr>
              <a:spcBef>
                <a:spcPts val="600"/>
              </a:spcBef>
            </a:pPr>
            <a:r>
              <a:rPr lang="en-US" dirty="0">
                <a:cs typeface="Calibri" panose="020F0502020204030204" pitchFamily="34" charset="0"/>
              </a:rPr>
              <a:t>Please silence phones and other devices</a:t>
            </a:r>
          </a:p>
          <a:p>
            <a:pPr>
              <a:spcBef>
                <a:spcPts val="600"/>
              </a:spcBef>
            </a:pPr>
            <a:r>
              <a:rPr lang="en-US" dirty="0">
                <a:cs typeface="Calibri" panose="020F0502020204030204" pitchFamily="34" charset="0"/>
              </a:rPr>
              <a:t>Breaks</a:t>
            </a:r>
          </a:p>
          <a:p>
            <a:pPr>
              <a:spcBef>
                <a:spcPts val="600"/>
              </a:spcBef>
            </a:pPr>
            <a:r>
              <a:rPr lang="en-US" dirty="0">
                <a:cs typeface="Calibri" panose="020F0502020204030204" pitchFamily="34" charset="0"/>
              </a:rPr>
              <a:t>Restrooms</a:t>
            </a:r>
          </a:p>
          <a:p>
            <a:pPr>
              <a:spcBef>
                <a:spcPts val="600"/>
              </a:spcBef>
            </a:pPr>
            <a:r>
              <a:rPr lang="en-US" dirty="0">
                <a:cs typeface="Calibri" panose="020F0502020204030204" pitchFamily="34" charset="0"/>
              </a:rPr>
              <a:t>Food and Water</a:t>
            </a:r>
          </a:p>
          <a:p>
            <a:pPr>
              <a:spcBef>
                <a:spcPts val="600"/>
              </a:spcBef>
            </a:pPr>
            <a:r>
              <a:rPr lang="en-US" dirty="0">
                <a:cs typeface="Calibri" panose="020F0502020204030204" pitchFamily="34" charset="0"/>
              </a:rPr>
              <a:t>No Smoking on the campus</a:t>
            </a:r>
          </a:p>
          <a:p>
            <a:pPr>
              <a:spcBef>
                <a:spcPts val="600"/>
              </a:spcBef>
            </a:pPr>
            <a:r>
              <a:rPr lang="en-US" dirty="0">
                <a:cs typeface="Calibri" panose="020F0502020204030204" pitchFamily="34" charset="0"/>
              </a:rPr>
              <a:t>Recording room (not table) activities using Zoom</a:t>
            </a:r>
          </a:p>
          <a:p>
            <a:pPr>
              <a:spcBef>
                <a:spcPts val="600"/>
              </a:spcBef>
            </a:pPr>
            <a:r>
              <a:rPr lang="en-US" dirty="0">
                <a:cs typeface="Calibri" panose="020F0502020204030204" pitchFamily="34" charset="0"/>
              </a:rPr>
              <a:t>Table setup, spokesperson, and facilitator</a:t>
            </a:r>
          </a:p>
          <a:p>
            <a:pPr>
              <a:spcBef>
                <a:spcPts val="600"/>
              </a:spcBef>
            </a:pPr>
            <a:endParaRPr lang="en-US" dirty="0">
              <a:cs typeface="Calibri" panose="020F0502020204030204" pitchFamily="34" charset="0"/>
            </a:endParaRPr>
          </a:p>
        </p:txBody>
      </p:sp>
      <p:sp>
        <p:nvSpPr>
          <p:cNvPr id="7" name="Title 1"/>
          <p:cNvSpPr>
            <a:spLocks noGrp="1"/>
          </p:cNvSpPr>
          <p:nvPr>
            <p:ph type="title"/>
          </p:nvPr>
        </p:nvSpPr>
        <p:spPr>
          <a:xfrm>
            <a:off x="0" y="0"/>
            <a:ext cx="9143999" cy="856343"/>
          </a:xfrm>
        </p:spPr>
        <p:txBody>
          <a:bodyPr/>
          <a:lstStyle/>
          <a:p>
            <a:pPr algn="ctr"/>
            <a:r>
              <a:rPr lang="en-US" dirty="0">
                <a:solidFill>
                  <a:schemeClr val="tx1"/>
                </a:solidFill>
                <a:cs typeface="Calibri" panose="020F0502020204030204" pitchFamily="34" charset="0"/>
              </a:rPr>
              <a:t>Administration/Logistics</a:t>
            </a:r>
          </a:p>
        </p:txBody>
      </p:sp>
      <p:sp>
        <p:nvSpPr>
          <p:cNvPr id="3" name="Slide Number Placeholder 2">
            <a:extLst>
              <a:ext uri="{FF2B5EF4-FFF2-40B4-BE49-F238E27FC236}">
                <a16:creationId xmlns:a16="http://schemas.microsoft.com/office/drawing/2014/main" id="{FF74C394-2F97-4851-A932-0EE52F67C633}"/>
              </a:ext>
              <a:ext uri="{C183D7F6-B498-43B3-948B-1728B52AA6E4}">
                <adec:decorative xmlns:adec="http://schemas.microsoft.com/office/drawing/2017/decorative" val="0"/>
              </a:ext>
            </a:extLst>
          </p:cNvPr>
          <p:cNvSpPr>
            <a:spLocks noGrp="1"/>
          </p:cNvSpPr>
          <p:nvPr>
            <p:ph type="sldNum" sz="quarter" idx="11"/>
          </p:nvPr>
        </p:nvSpPr>
        <p:spPr/>
        <p:txBody>
          <a:bodyPr/>
          <a:lstStyle/>
          <a:p>
            <a:pPr defTabSz="182880"/>
            <a:r>
              <a:rPr lang="en-US" dirty="0"/>
              <a:t>ARGC TTX 	</a:t>
            </a:r>
            <a:fld id="{C8CD2B6A-C5F3-4A3D-9EBD-96DD822C4980}" type="slidenum">
              <a:rPr lang="en-US" smtClean="0"/>
              <a:pPr defTabSz="182880"/>
              <a:t>2</a:t>
            </a:fld>
            <a:endParaRPr lang="en-US" dirty="0"/>
          </a:p>
        </p:txBody>
      </p:sp>
    </p:spTree>
    <p:extLst>
      <p:ext uri="{BB962C8B-B14F-4D97-AF65-F5344CB8AC3E}">
        <p14:creationId xmlns:p14="http://schemas.microsoft.com/office/powerpoint/2010/main" val="22100975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250702"/>
          </a:xfrm>
        </p:spPr>
        <p:txBody>
          <a:bodyPr/>
          <a:lstStyle/>
          <a:p>
            <a:pPr algn="ctr"/>
            <a:r>
              <a:rPr lang="en-US" dirty="0">
                <a:cs typeface="Calibri" panose="020F0502020204030204" pitchFamily="34" charset="0"/>
              </a:rPr>
              <a:t>Module 1 Questions</a:t>
            </a:r>
            <a:br>
              <a:rPr lang="en-US" dirty="0">
                <a:cs typeface="Calibri" panose="020F0502020204030204" pitchFamily="34" charset="0"/>
              </a:rPr>
            </a:br>
            <a:r>
              <a:rPr lang="en-US" sz="1800" dirty="0">
                <a:cs typeface="Calibri" panose="020F0502020204030204" pitchFamily="34" charset="0"/>
              </a:rPr>
              <a:t>(2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319314" y="1451428"/>
            <a:ext cx="8519886" cy="3214337"/>
          </a:xfrm>
        </p:spPr>
        <p:txBody>
          <a:bodyPr/>
          <a:lstStyle/>
          <a:p>
            <a:pPr marL="457200" indent="-457200">
              <a:buFont typeface="+mj-lt"/>
              <a:buAutoNum type="arabicPeriod" startAt="4"/>
            </a:pPr>
            <a:r>
              <a:rPr lang="en-US" sz="2000" dirty="0">
                <a:solidFill>
                  <a:schemeClr val="accent5"/>
                </a:solidFill>
                <a:cs typeface="Calibri" panose="020F0502020204030204" pitchFamily="34" charset="0"/>
              </a:rPr>
              <a:t>Is there a threshold for triggering a local or state incident command system (ICS) for an outbreak of antibiotic-resistant gonorrhea? </a:t>
            </a:r>
            <a:endParaRPr lang="en-US" sz="700" dirty="0">
              <a:solidFill>
                <a:schemeClr val="accent5"/>
              </a:solidFill>
              <a:cs typeface="Calibri" panose="020F0502020204030204" pitchFamily="34" charset="0"/>
            </a:endParaRPr>
          </a:p>
          <a:p>
            <a:pPr marL="914400" lvl="1" indent="-457200">
              <a:buFont typeface="+mj-lt"/>
              <a:buAutoNum type="alphaLcPeriod"/>
            </a:pPr>
            <a:r>
              <a:rPr lang="en-US" sz="1800" dirty="0">
                <a:solidFill>
                  <a:schemeClr val="accent5"/>
                </a:solidFill>
                <a:cs typeface="Calibri" panose="020F0502020204030204" pitchFamily="34" charset="0"/>
              </a:rPr>
              <a:t>If so, would the local and/or state ICS be triggered at this point? </a:t>
            </a:r>
          </a:p>
          <a:p>
            <a:pPr marL="914400" lvl="1" indent="-457200">
              <a:spcAft>
                <a:spcPts val="600"/>
              </a:spcAft>
              <a:buFont typeface="+mj-lt"/>
              <a:buAutoNum type="alphaLcPeriod"/>
            </a:pPr>
            <a:r>
              <a:rPr lang="en-US" sz="1800" dirty="0">
                <a:solidFill>
                  <a:schemeClr val="accent5"/>
                </a:solidFill>
                <a:cs typeface="Calibri" panose="020F0502020204030204" pitchFamily="34" charset="0"/>
              </a:rPr>
              <a:t>If so, what components of ICS would be activated at this time at the state level? At the local level? </a:t>
            </a:r>
          </a:p>
          <a:p>
            <a:pPr marL="457200" indent="-457200">
              <a:buFont typeface="+mj-lt"/>
              <a:buAutoNum type="arabicPeriod" startAt="4"/>
            </a:pPr>
            <a:r>
              <a:rPr lang="en-US" sz="2000" dirty="0">
                <a:solidFill>
                  <a:schemeClr val="accent5"/>
                </a:solidFill>
                <a:cs typeface="Calibri" panose="020F0502020204030204" pitchFamily="34" charset="0"/>
              </a:rPr>
              <a:t>What communication activities, if any, are undertaken? </a:t>
            </a:r>
          </a:p>
          <a:p>
            <a:pPr marL="857250" lvl="1" indent="-457200">
              <a:buFont typeface="+mj-lt"/>
              <a:buAutoNum type="alphaLcPeriod"/>
            </a:pPr>
            <a:r>
              <a:rPr lang="en-US" sz="1800" dirty="0">
                <a:solidFill>
                  <a:schemeClr val="accent5"/>
                </a:solidFill>
                <a:cs typeface="Calibri" panose="020F0502020204030204" pitchFamily="34" charset="0"/>
              </a:rPr>
              <a:t>Who will be responsible for leading and/or clearing (approving) messaging? </a:t>
            </a:r>
          </a:p>
        </p:txBody>
      </p:sp>
      <p:sp>
        <p:nvSpPr>
          <p:cNvPr id="3" name="Slide Number Placeholder 2">
            <a:extLst>
              <a:ext uri="{FF2B5EF4-FFF2-40B4-BE49-F238E27FC236}">
                <a16:creationId xmlns:a16="http://schemas.microsoft.com/office/drawing/2014/main" id="{F887B813-8F3E-4532-B250-3AEE025F8B07}"/>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20</a:t>
            </a:fld>
            <a:endParaRPr lang="en-US" dirty="0"/>
          </a:p>
        </p:txBody>
      </p:sp>
    </p:spTree>
    <p:extLst>
      <p:ext uri="{BB962C8B-B14F-4D97-AF65-F5344CB8AC3E}">
        <p14:creationId xmlns:p14="http://schemas.microsoft.com/office/powerpoint/2010/main" val="20074230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257177"/>
          </a:xfrm>
        </p:spPr>
        <p:txBody>
          <a:bodyPr/>
          <a:lstStyle/>
          <a:p>
            <a:pPr algn="ctr"/>
            <a:r>
              <a:rPr lang="en-US" dirty="0">
                <a:cs typeface="Calibri" panose="020F0502020204030204" pitchFamily="34" charset="0"/>
              </a:rPr>
              <a:t>Module 1 Questions</a:t>
            </a:r>
            <a:br>
              <a:rPr lang="en-US" dirty="0">
                <a:cs typeface="Calibri" panose="020F0502020204030204" pitchFamily="34" charset="0"/>
              </a:rPr>
            </a:br>
            <a:r>
              <a:rPr lang="en-US" sz="1800" dirty="0">
                <a:cs typeface="Calibri" panose="020F0502020204030204" pitchFamily="34" charset="0"/>
              </a:rPr>
              <a:t>(3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304800" y="1799771"/>
            <a:ext cx="8577943" cy="2865994"/>
          </a:xfrm>
        </p:spPr>
        <p:txBody>
          <a:bodyPr/>
          <a:lstStyle/>
          <a:p>
            <a:pPr marL="457200" indent="-457200">
              <a:buFont typeface="+mj-lt"/>
              <a:buAutoNum type="arabicPeriod" startAt="6"/>
            </a:pPr>
            <a:r>
              <a:rPr lang="en-US" dirty="0">
                <a:solidFill>
                  <a:schemeClr val="accent5"/>
                </a:solidFill>
                <a:cs typeface="Calibri" panose="020F0502020204030204" pitchFamily="34" charset="0"/>
              </a:rPr>
              <a:t>What, if any, other public health activities would this scenario trigger at the state level? At the local level? </a:t>
            </a:r>
          </a:p>
          <a:p>
            <a:pPr marL="857250" lvl="1" indent="-457200">
              <a:buFont typeface="+mj-lt"/>
              <a:buAutoNum type="alphaLcPeriod"/>
            </a:pPr>
            <a:r>
              <a:rPr lang="en-US" dirty="0">
                <a:solidFill>
                  <a:schemeClr val="accent5"/>
                </a:solidFill>
                <a:cs typeface="Calibri" panose="020F0502020204030204" pitchFamily="34" charset="0"/>
              </a:rPr>
              <a:t>Would changes to surveillance be considered?</a:t>
            </a:r>
          </a:p>
          <a:p>
            <a:pPr marL="857250" lvl="1" indent="-457200">
              <a:buFont typeface="+mj-lt"/>
              <a:buAutoNum type="alphaLcPeriod"/>
            </a:pPr>
            <a:r>
              <a:rPr lang="en-US" dirty="0">
                <a:solidFill>
                  <a:schemeClr val="accent5"/>
                </a:solidFill>
                <a:cs typeface="Calibri" panose="020F0502020204030204" pitchFamily="34" charset="0"/>
              </a:rPr>
              <a:t>Would local or state clinical guidance change? </a:t>
            </a:r>
          </a:p>
        </p:txBody>
      </p:sp>
      <p:sp>
        <p:nvSpPr>
          <p:cNvPr id="3" name="Slide Number Placeholder 2">
            <a:extLst>
              <a:ext uri="{FF2B5EF4-FFF2-40B4-BE49-F238E27FC236}">
                <a16:creationId xmlns:a16="http://schemas.microsoft.com/office/drawing/2014/main" id="{38BE4299-0538-4834-AE56-D03EC656E02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21</a:t>
            </a:fld>
            <a:endParaRPr lang="en-US" dirty="0"/>
          </a:p>
        </p:txBody>
      </p:sp>
    </p:spTree>
    <p:extLst>
      <p:ext uri="{BB962C8B-B14F-4D97-AF65-F5344CB8AC3E}">
        <p14:creationId xmlns:p14="http://schemas.microsoft.com/office/powerpoint/2010/main" val="30526462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833" y="14"/>
            <a:ext cx="8229600" cy="912862"/>
          </a:xfrm>
        </p:spPr>
        <p:txBody>
          <a:bodyPr/>
          <a:lstStyle/>
          <a:p>
            <a:pPr algn="ctr"/>
            <a:r>
              <a:rPr lang="en-US" dirty="0">
                <a:cs typeface="Calibri" panose="020F0502020204030204" pitchFamily="34" charset="0"/>
              </a:rPr>
              <a:t>(Optional)</a:t>
            </a:r>
          </a:p>
        </p:txBody>
      </p:sp>
      <p:sp>
        <p:nvSpPr>
          <p:cNvPr id="4" name="Text Placeholder 3"/>
          <p:cNvSpPr>
            <a:spLocks noGrp="1"/>
          </p:cNvSpPr>
          <p:nvPr>
            <p:ph type="body" sz="quarter" idx="10"/>
          </p:nvPr>
        </p:nvSpPr>
        <p:spPr>
          <a:xfrm>
            <a:off x="467833" y="1162667"/>
            <a:ext cx="8229600" cy="3452876"/>
          </a:xfrm>
        </p:spPr>
        <p:txBody>
          <a:bodyPr/>
          <a:lstStyle/>
          <a:p>
            <a:pPr marL="0" indent="0">
              <a:spcBef>
                <a:spcPts val="0"/>
              </a:spcBef>
              <a:spcAft>
                <a:spcPts val="1200"/>
              </a:spcAft>
              <a:buNone/>
            </a:pPr>
            <a:r>
              <a:rPr lang="en-US" sz="2000" dirty="0">
                <a:solidFill>
                  <a:schemeClr val="accent5"/>
                </a:solidFill>
                <a:cs typeface="Calibri" panose="020F0502020204030204" pitchFamily="34" charset="0"/>
              </a:rPr>
              <a:t>This morning, two reporters (one from the [</a:t>
            </a:r>
            <a:r>
              <a:rPr lang="en-US" sz="2000" i="1" dirty="0">
                <a:solidFill>
                  <a:srgbClr val="FF0000"/>
                </a:solidFill>
                <a:cs typeface="Calibri" panose="020F0502020204030204" pitchFamily="34" charset="0"/>
              </a:rPr>
              <a:t>insert name of news outlet</a:t>
            </a:r>
            <a:r>
              <a:rPr lang="en-US" sz="2000" dirty="0">
                <a:solidFill>
                  <a:schemeClr val="accent5"/>
                </a:solidFill>
                <a:cs typeface="Calibri" panose="020F0502020204030204" pitchFamily="34" charset="0"/>
              </a:rPr>
              <a:t>], and another from Reuters) and one area clinician contacted the health department in [</a:t>
            </a:r>
            <a:r>
              <a:rPr lang="en-US" sz="2000" i="1" dirty="0">
                <a:solidFill>
                  <a:srgbClr val="FF0000"/>
                </a:solidFill>
                <a:cs typeface="Calibri" panose="020F0502020204030204" pitchFamily="34" charset="0"/>
              </a:rPr>
              <a:t>insert location from above</a:t>
            </a:r>
            <a:r>
              <a:rPr lang="en-US" sz="2000" dirty="0">
                <a:solidFill>
                  <a:schemeClr val="accent5"/>
                </a:solidFill>
                <a:cs typeface="Calibri" panose="020F0502020204030204" pitchFamily="34" charset="0"/>
              </a:rPr>
              <a:t>]. They asked about a recent case of “Super-gonorrhea” identified in [</a:t>
            </a:r>
            <a:r>
              <a:rPr lang="en-US" sz="2000" i="1" dirty="0">
                <a:solidFill>
                  <a:srgbClr val="FF0000"/>
                </a:solidFill>
                <a:cs typeface="Calibri" panose="020F0502020204030204" pitchFamily="34" charset="0"/>
              </a:rPr>
              <a:t>insert location from above</a:t>
            </a:r>
            <a:r>
              <a:rPr lang="en-US" sz="2000" dirty="0">
                <a:solidFill>
                  <a:schemeClr val="accent5"/>
                </a:solidFill>
                <a:cs typeface="Calibri" panose="020F0502020204030204" pitchFamily="34" charset="0"/>
              </a:rPr>
              <a:t>] that they read about on Twitter. They asked multiple questions including: whether the case is untreatable, who is at risk, how concerned should the public be, who should be tested and where, and how the health department is responding.  Apparently, a staff person from Clinic B tweeted that his clinic just saw a patient with untreatable “Super-gonorrhea.”   The tweet went out right after the patient returned to the clinic to get a specimen collected for culture and antibiotic susceptibility testing. </a:t>
            </a:r>
          </a:p>
        </p:txBody>
      </p:sp>
      <p:sp>
        <p:nvSpPr>
          <p:cNvPr id="3" name="Slide Number Placeholder 2">
            <a:extLst>
              <a:ext uri="{FF2B5EF4-FFF2-40B4-BE49-F238E27FC236}">
                <a16:creationId xmlns:a16="http://schemas.microsoft.com/office/drawing/2014/main" id="{15428109-06FD-4455-A67B-F584AF54194B}"/>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22</a:t>
            </a:fld>
            <a:endParaRPr lang="en-US" dirty="0"/>
          </a:p>
        </p:txBody>
      </p:sp>
    </p:spTree>
    <p:extLst>
      <p:ext uri="{BB962C8B-B14F-4D97-AF65-F5344CB8AC3E}">
        <p14:creationId xmlns:p14="http://schemas.microsoft.com/office/powerpoint/2010/main" val="277213098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58025C-108C-453D-98AB-A4CB5007EF10}"/>
              </a:ext>
            </a:extLst>
          </p:cNvPr>
          <p:cNvSpPr txBox="1">
            <a:spLocks noGrp="1"/>
          </p:cNvSpPr>
          <p:nvPr>
            <p:ph type="title" idx="4294967295"/>
          </p:nvPr>
        </p:nvSpPr>
        <p:spPr>
          <a:xfrm>
            <a:off x="457200" y="1480457"/>
            <a:ext cx="8229600" cy="1915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400" rtl="0" eaLnBrk="0" fontAlgn="base" latinLnBrk="0" hangingPunct="0">
              <a:lnSpc>
                <a:spcPts val="3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256169"/>
                </a:solidFill>
                <a:effectLst/>
                <a:uLnTx/>
                <a:uFillTx/>
                <a:latin typeface="Calibri" pitchFamily="34" charset="0"/>
                <a:ea typeface="+mj-ea"/>
                <a:cs typeface="Calibri" panose="020F0502020204030204" pitchFamily="34" charset="0"/>
              </a:rPr>
              <a:t>Module 1: Preparedness</a:t>
            </a:r>
            <a:endParaRPr kumimoji="0" lang="en-US" sz="4000" b="1" i="0" u="none" strike="noStrike" kern="1200" cap="none" spc="0" normalizeH="0" baseline="0" noProof="0" dirty="0">
              <a:ln>
                <a:noFill/>
              </a:ln>
              <a:solidFill>
                <a:srgbClr val="256169"/>
              </a:solidFill>
              <a:effectLst/>
              <a:uLnTx/>
              <a:uFillTx/>
              <a:latin typeface="Arial" panose="020B0604020202020204" pitchFamily="34" charset="0"/>
              <a:ea typeface="+mj-ea"/>
              <a:cs typeface="Arial" panose="020B0604020202020204" pitchFamily="34" charset="0"/>
            </a:endParaRPr>
          </a:p>
          <a:p>
            <a:pPr marL="0" marR="0" lvl="0" indent="0" algn="ctr" defTabSz="914400" rtl="0" eaLnBrk="0" fontAlgn="base" latinLnBrk="0" hangingPunct="0">
              <a:lnSpc>
                <a:spcPts val="3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256169"/>
                </a:solidFill>
                <a:effectLst/>
                <a:uLnTx/>
                <a:uFillTx/>
                <a:latin typeface="Calibri" pitchFamily="34" charset="0"/>
                <a:ea typeface="+mj-ea"/>
                <a:cs typeface="Calibri" panose="020F0502020204030204" pitchFamily="34" charset="0"/>
              </a:rPr>
              <a:t>Report Back</a:t>
            </a:r>
          </a:p>
          <a:p>
            <a:pPr marL="0" marR="0" lvl="0" indent="0" algn="ctr" defTabSz="914400" rtl="0" eaLnBrk="0" fontAlgn="base" latinLnBrk="0" hangingPunct="0">
              <a:lnSpc>
                <a:spcPts val="3000"/>
              </a:lnSpc>
              <a:spcBef>
                <a:spcPts val="0"/>
              </a:spcBef>
              <a:spcAft>
                <a:spcPts val="600"/>
              </a:spcAft>
              <a:buClrTx/>
              <a:buSzTx/>
              <a:buFontTx/>
              <a:buNone/>
              <a:tabLst/>
              <a:defRPr/>
            </a:pPr>
            <a:endParaRPr kumimoji="0" lang="en-US" sz="4000" b="1" i="0" u="none" strike="noStrike" kern="1200" cap="none" spc="0" normalizeH="0" baseline="0" noProof="0" dirty="0">
              <a:ln>
                <a:noFill/>
              </a:ln>
              <a:solidFill>
                <a:srgbClr val="256169"/>
              </a:solidFill>
              <a:effectLst/>
              <a:uLnTx/>
              <a:uFillTx/>
              <a:latin typeface="Calibri" pitchFamily="34" charset="0"/>
              <a:ea typeface="+mj-ea"/>
              <a:cs typeface="Calibri" panose="020F0502020204030204" pitchFamily="34" charset="0"/>
            </a:endParaRPr>
          </a:p>
        </p:txBody>
      </p:sp>
      <p:sp>
        <p:nvSpPr>
          <p:cNvPr id="3" name="Slide Number Placeholder 2">
            <a:extLst>
              <a:ext uri="{FF2B5EF4-FFF2-40B4-BE49-F238E27FC236}">
                <a16:creationId xmlns:a16="http://schemas.microsoft.com/office/drawing/2014/main" id="{D18203E1-33DD-489F-A984-E4F7E52823E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23</a:t>
            </a:fld>
            <a:endParaRPr lang="en-US" dirty="0"/>
          </a:p>
        </p:txBody>
      </p:sp>
    </p:spTree>
    <p:extLst>
      <p:ext uri="{BB962C8B-B14F-4D97-AF65-F5344CB8AC3E}">
        <p14:creationId xmlns:p14="http://schemas.microsoft.com/office/powerpoint/2010/main" val="29231703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0DA071-367C-48A6-B26D-D161E9C61616}"/>
              </a:ext>
            </a:extLst>
          </p:cNvPr>
          <p:cNvSpPr>
            <a:spLocks noGrp="1"/>
          </p:cNvSpPr>
          <p:nvPr>
            <p:ph type="title"/>
          </p:nvPr>
        </p:nvSpPr>
        <p:spPr>
          <a:xfrm>
            <a:off x="457200" y="1961923"/>
            <a:ext cx="8229600" cy="670379"/>
          </a:xfrm>
        </p:spPr>
        <p:txBody>
          <a:bodyPr/>
          <a:lstStyle/>
          <a:p>
            <a:pPr marL="0" indent="0" algn="ctr">
              <a:spcBef>
                <a:spcPts val="0"/>
              </a:spcBef>
              <a:spcAft>
                <a:spcPts val="600"/>
              </a:spcAft>
              <a:buNone/>
            </a:pPr>
            <a:r>
              <a:rPr lang="en-US" sz="4000" dirty="0">
                <a:cs typeface="Calibri" panose="020F0502020204030204" pitchFamily="34" charset="0"/>
              </a:rPr>
              <a:t>Module 2: Response</a:t>
            </a:r>
          </a:p>
        </p:txBody>
      </p:sp>
      <p:sp>
        <p:nvSpPr>
          <p:cNvPr id="3" name="Slide Number Placeholder 2">
            <a:extLst>
              <a:ext uri="{FF2B5EF4-FFF2-40B4-BE49-F238E27FC236}">
                <a16:creationId xmlns:a16="http://schemas.microsoft.com/office/drawing/2014/main" id="{03E2CD84-3A61-48C9-B2F2-6160DE887B6E}"/>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24</a:t>
            </a:fld>
            <a:endParaRPr lang="en-US" dirty="0"/>
          </a:p>
        </p:txBody>
      </p:sp>
    </p:spTree>
    <p:extLst>
      <p:ext uri="{BB962C8B-B14F-4D97-AF65-F5344CB8AC3E}">
        <p14:creationId xmlns:p14="http://schemas.microsoft.com/office/powerpoint/2010/main" val="21934383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9143999" cy="1048359"/>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800" dirty="0">
                <a:cs typeface="Calibri" panose="020F0502020204030204" pitchFamily="34" charset="0"/>
              </a:rPr>
              <a:t>(1 of 5)</a:t>
            </a:r>
            <a:endParaRPr lang="en-US" dirty="0">
              <a:cs typeface="Calibri" panose="020F0502020204030204" pitchFamily="34" charset="0"/>
            </a:endParaRPr>
          </a:p>
        </p:txBody>
      </p:sp>
      <p:sp>
        <p:nvSpPr>
          <p:cNvPr id="4" name="Text Placeholder 3"/>
          <p:cNvSpPr>
            <a:spLocks noGrp="1"/>
          </p:cNvSpPr>
          <p:nvPr>
            <p:ph type="body" sz="quarter" idx="10"/>
          </p:nvPr>
        </p:nvSpPr>
        <p:spPr>
          <a:xfrm>
            <a:off x="232228" y="1048359"/>
            <a:ext cx="8737601" cy="3684203"/>
          </a:xfrm>
        </p:spPr>
        <p:txBody>
          <a:bodyPr/>
          <a:lstStyle/>
          <a:p>
            <a:pPr marL="0" indent="0">
              <a:spcAft>
                <a:spcPts val="600"/>
              </a:spcAft>
              <a:buNone/>
            </a:pPr>
            <a:r>
              <a:rPr lang="en-US" sz="1400" b="1" dirty="0">
                <a:solidFill>
                  <a:schemeClr val="accent5"/>
                </a:solidFill>
                <a:cs typeface="Calibri" panose="020F0502020204030204" pitchFamily="34" charset="0"/>
              </a:rPr>
              <a:t>3 Weeks Later</a:t>
            </a:r>
          </a:p>
          <a:p>
            <a:pPr marL="0" indent="0">
              <a:spcAft>
                <a:spcPts val="600"/>
              </a:spcAft>
              <a:buNone/>
            </a:pPr>
            <a:r>
              <a:rPr lang="en-US" sz="1400" dirty="0">
                <a:solidFill>
                  <a:schemeClr val="accent5"/>
                </a:solidFill>
                <a:cs typeface="Calibri" panose="020F0502020204030204" pitchFamily="34" charset="0"/>
              </a:rPr>
              <a:t>Clinicians at clinics A, B, and C, and the STD clinic collect specimens for culture and repeat gonorrhea NAAT testing from all four index cases (i.e., the 3 patients seen by clinicians at clinics A, B, and C and the 1 patient seen at the STD clinic) at all potentially exposed anatomic sites. Following specimen collection, all patients were re-treated.</a:t>
            </a:r>
          </a:p>
          <a:p>
            <a:pPr marL="0" indent="0">
              <a:spcAft>
                <a:spcPts val="600"/>
              </a:spcAft>
              <a:buNone/>
            </a:pPr>
            <a:r>
              <a:rPr lang="en-US" sz="1400" dirty="0">
                <a:solidFill>
                  <a:schemeClr val="accent5"/>
                </a:solidFill>
                <a:cs typeface="Calibri" panose="020F0502020204030204" pitchFamily="34" charset="0"/>
              </a:rPr>
              <a:t>Among three of the four patients, culture specimens display growth of Neisseria gonorrhoeae (meaning cultures are positive). The </a:t>
            </a:r>
            <a:r>
              <a:rPr lang="en-US" sz="1400" i="1" dirty="0">
                <a:solidFill>
                  <a:schemeClr val="accent5"/>
                </a:solidFill>
                <a:cs typeface="Calibri" panose="020F0502020204030204" pitchFamily="34" charset="0"/>
              </a:rPr>
              <a:t>N. gonorrhoeae </a:t>
            </a:r>
            <a:r>
              <a:rPr lang="en-US" sz="1400" dirty="0">
                <a:solidFill>
                  <a:schemeClr val="accent5"/>
                </a:solidFill>
                <a:cs typeface="Calibri" panose="020F0502020204030204" pitchFamily="34" charset="0"/>
              </a:rPr>
              <a:t>isolates undergo antibiotic susceptibility testing (Table 1). All four of the </a:t>
            </a:r>
            <a:r>
              <a:rPr lang="en-US" sz="1400" i="1" dirty="0">
                <a:solidFill>
                  <a:schemeClr val="accent5"/>
                </a:solidFill>
                <a:cs typeface="Calibri" panose="020F0502020204030204" pitchFamily="34" charset="0"/>
              </a:rPr>
              <a:t>N. gonorrhoeae </a:t>
            </a:r>
            <a:r>
              <a:rPr lang="en-US" sz="1400" dirty="0">
                <a:solidFill>
                  <a:schemeClr val="accent5"/>
                </a:solidFill>
                <a:cs typeface="Calibri" panose="020F0502020204030204" pitchFamily="34" charset="0"/>
              </a:rPr>
              <a:t>isolates demonstrate very concerning results: ceftriaxone minimum inhibitory concentration (MIC) of 1.0 µg/</a:t>
            </a:r>
            <a:r>
              <a:rPr lang="en-US" sz="1400" dirty="0" err="1">
                <a:solidFill>
                  <a:schemeClr val="accent5"/>
                </a:solidFill>
                <a:cs typeface="Calibri" panose="020F0502020204030204" pitchFamily="34" charset="0"/>
              </a:rPr>
              <a:t>mL.</a:t>
            </a:r>
            <a:endParaRPr lang="en-US" sz="1400" dirty="0">
              <a:solidFill>
                <a:schemeClr val="accent5"/>
              </a:solidFill>
              <a:cs typeface="Calibri" panose="020F0502020204030204" pitchFamily="34" charset="0"/>
            </a:endParaRPr>
          </a:p>
          <a:p>
            <a:pPr marL="0" indent="0">
              <a:spcAft>
                <a:spcPts val="600"/>
              </a:spcAft>
              <a:buNone/>
            </a:pPr>
            <a:r>
              <a:rPr lang="en-US" sz="1400" dirty="0">
                <a:solidFill>
                  <a:schemeClr val="accent5"/>
                </a:solidFill>
                <a:cs typeface="Calibri" panose="020F0502020204030204" pitchFamily="34" charset="0"/>
              </a:rPr>
              <a:t>STD program leadership consults with CDC. CDC provides the following interpretation of the MIC results: </a:t>
            </a:r>
          </a:p>
          <a:p>
            <a:pPr marL="0" indent="0">
              <a:spcAft>
                <a:spcPts val="600"/>
              </a:spcAft>
              <a:buNone/>
            </a:pPr>
            <a:r>
              <a:rPr lang="en-US" sz="1400" i="1" dirty="0">
                <a:solidFill>
                  <a:schemeClr val="accent5"/>
                </a:solidFill>
                <a:cs typeface="Calibri" panose="020F0502020204030204" pitchFamily="34" charset="0"/>
              </a:rPr>
              <a:t>	There is no clearly defined antibiotic resistance cutoff point for ceftriaxone, but treatment failures 	have been reported with ceftriaxone MICs ≥ 0.5 µg/mL and the Clinical and Laboratory Standards 	Institute (CLSI) defines ceftriaxone MICs ≥ 0.5 µg/mL as non-susceptible. </a:t>
            </a:r>
          </a:p>
          <a:p>
            <a:pPr marL="0" indent="0">
              <a:spcAft>
                <a:spcPts val="600"/>
              </a:spcAft>
              <a:buNone/>
            </a:pPr>
            <a:r>
              <a:rPr lang="en-US" sz="1400" dirty="0">
                <a:solidFill>
                  <a:schemeClr val="accent5"/>
                </a:solidFill>
                <a:cs typeface="Calibri" panose="020F0502020204030204" pitchFamily="34" charset="0"/>
              </a:rPr>
              <a:t>For </a:t>
            </a:r>
            <a:r>
              <a:rPr lang="en-US" sz="1400" b="1" dirty="0">
                <a:solidFill>
                  <a:schemeClr val="accent5"/>
                </a:solidFill>
                <a:cs typeface="Calibri" panose="020F0502020204030204" pitchFamily="34" charset="0"/>
              </a:rPr>
              <a:t>Patient 2</a:t>
            </a:r>
            <a:r>
              <a:rPr lang="en-US" sz="1400" dirty="0">
                <a:solidFill>
                  <a:schemeClr val="accent5"/>
                </a:solidFill>
                <a:cs typeface="Calibri" panose="020F0502020204030204" pitchFamily="34" charset="0"/>
              </a:rPr>
              <a:t>, the urethral NAAT test detects </a:t>
            </a:r>
            <a:r>
              <a:rPr lang="en-US" sz="1400" i="1" dirty="0">
                <a:solidFill>
                  <a:schemeClr val="accent5"/>
                </a:solidFill>
                <a:cs typeface="Calibri" panose="020F0502020204030204" pitchFamily="34" charset="0"/>
              </a:rPr>
              <a:t>N. gonorrhoeae </a:t>
            </a:r>
            <a:r>
              <a:rPr lang="en-US" sz="1400" dirty="0">
                <a:solidFill>
                  <a:schemeClr val="accent5"/>
                </a:solidFill>
                <a:cs typeface="Calibri" panose="020F0502020204030204" pitchFamily="34" charset="0"/>
              </a:rPr>
              <a:t>(is positive for gonorrhea).  </a:t>
            </a:r>
            <a:r>
              <a:rPr lang="en-US" sz="1400" b="1" dirty="0">
                <a:solidFill>
                  <a:schemeClr val="accent5"/>
                </a:solidFill>
                <a:cs typeface="Calibri" panose="020F0502020204030204" pitchFamily="34" charset="0"/>
              </a:rPr>
              <a:t>Patient 2’s</a:t>
            </a:r>
            <a:r>
              <a:rPr lang="en-US" sz="1400" dirty="0">
                <a:solidFill>
                  <a:schemeClr val="accent5"/>
                </a:solidFill>
                <a:cs typeface="Calibri" panose="020F0502020204030204" pitchFamily="34" charset="0"/>
              </a:rPr>
              <a:t> urethral culture specimen does not grow (culture is negative). So antibiotic susceptibility testing is not done for this patient. </a:t>
            </a:r>
          </a:p>
        </p:txBody>
      </p:sp>
      <p:sp>
        <p:nvSpPr>
          <p:cNvPr id="3" name="Slide Number Placeholder 2">
            <a:extLst>
              <a:ext uri="{FF2B5EF4-FFF2-40B4-BE49-F238E27FC236}">
                <a16:creationId xmlns:a16="http://schemas.microsoft.com/office/drawing/2014/main" id="{0E80565B-DB23-431C-86E5-B2EC8E6F937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25</a:t>
            </a:fld>
            <a:endParaRPr lang="en-US" dirty="0"/>
          </a:p>
        </p:txBody>
      </p:sp>
    </p:spTree>
    <p:extLst>
      <p:ext uri="{BB962C8B-B14F-4D97-AF65-F5344CB8AC3E}">
        <p14:creationId xmlns:p14="http://schemas.microsoft.com/office/powerpoint/2010/main" val="60118245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984739"/>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600" dirty="0">
                <a:cs typeface="Calibri" panose="020F0502020204030204" pitchFamily="34" charset="0"/>
              </a:rPr>
              <a:t>(2 of 5)</a:t>
            </a:r>
            <a:endParaRPr lang="en-US" dirty="0">
              <a:cs typeface="Calibri" panose="020F0502020204030204" pitchFamily="34" charset="0"/>
            </a:endParaRPr>
          </a:p>
        </p:txBody>
      </p:sp>
      <p:sp>
        <p:nvSpPr>
          <p:cNvPr id="8" name="Rectangle 7"/>
          <p:cNvSpPr/>
          <p:nvPr/>
        </p:nvSpPr>
        <p:spPr>
          <a:xfrm>
            <a:off x="633993" y="1069697"/>
            <a:ext cx="7876014" cy="307777"/>
          </a:xfrm>
          <a:prstGeom prst="rect">
            <a:avLst/>
          </a:prstGeom>
        </p:spPr>
        <p:txBody>
          <a:bodyPr wrap="square">
            <a:spAutoFit/>
          </a:bodyPr>
          <a:lstStyle/>
          <a:p>
            <a:pPr marL="0" marR="0" algn="ctr">
              <a:spcBef>
                <a:spcPts val="0"/>
              </a:spcBef>
              <a:spcAft>
                <a:spcPts val="0"/>
              </a:spcAft>
            </a:pPr>
            <a:r>
              <a:rPr lang="en-US" sz="1400" b="1" dirty="0">
                <a:latin typeface="Calibri" panose="020F0502020204030204" pitchFamily="34" charset="0"/>
                <a:ea typeface="Malgun Gothic" panose="020B0503020000020004" pitchFamily="34" charset="-127"/>
                <a:cs typeface="Calibri" panose="020F0502020204030204" pitchFamily="34" charset="0"/>
              </a:rPr>
              <a:t>Table 1. Specimen test results of persons with gonorrhea </a:t>
            </a:r>
            <a:r>
              <a:rPr lang="en-US" sz="1400" b="1" u="sng" dirty="0">
                <a:latin typeface="Calibri" panose="020F0502020204030204" pitchFamily="34" charset="0"/>
                <a:ea typeface="Malgun Gothic" panose="020B0503020000020004" pitchFamily="34" charset="-127"/>
                <a:cs typeface="Calibri" panose="020F0502020204030204" pitchFamily="34" charset="0"/>
              </a:rPr>
              <a:t>at retreatment visit</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48453336"/>
              </p:ext>
            </p:extLst>
          </p:nvPr>
        </p:nvGraphicFramePr>
        <p:xfrm>
          <a:off x="633993" y="1457659"/>
          <a:ext cx="7876014" cy="2462530"/>
        </p:xfrm>
        <a:graphic>
          <a:graphicData uri="http://schemas.openxmlformats.org/drawingml/2006/table">
            <a:tbl>
              <a:tblPr firstRow="1" firstCol="1" bandRow="1">
                <a:tableStyleId>{93296810-A885-4BE3-A3E7-6D5BEEA58F35}</a:tableStyleId>
              </a:tblPr>
              <a:tblGrid>
                <a:gridCol w="1110442">
                  <a:extLst>
                    <a:ext uri="{9D8B030D-6E8A-4147-A177-3AD203B41FA5}">
                      <a16:colId xmlns:a16="http://schemas.microsoft.com/office/drawing/2014/main" val="2594100730"/>
                    </a:ext>
                  </a:extLst>
                </a:gridCol>
                <a:gridCol w="1026079">
                  <a:extLst>
                    <a:ext uri="{9D8B030D-6E8A-4147-A177-3AD203B41FA5}">
                      <a16:colId xmlns:a16="http://schemas.microsoft.com/office/drawing/2014/main" val="359262324"/>
                    </a:ext>
                  </a:extLst>
                </a:gridCol>
                <a:gridCol w="1268319">
                  <a:extLst>
                    <a:ext uri="{9D8B030D-6E8A-4147-A177-3AD203B41FA5}">
                      <a16:colId xmlns:a16="http://schemas.microsoft.com/office/drawing/2014/main" val="1567735859"/>
                    </a:ext>
                  </a:extLst>
                </a:gridCol>
                <a:gridCol w="1076394">
                  <a:extLst>
                    <a:ext uri="{9D8B030D-6E8A-4147-A177-3AD203B41FA5}">
                      <a16:colId xmlns:a16="http://schemas.microsoft.com/office/drawing/2014/main" val="2429882550"/>
                    </a:ext>
                  </a:extLst>
                </a:gridCol>
                <a:gridCol w="994628">
                  <a:extLst>
                    <a:ext uri="{9D8B030D-6E8A-4147-A177-3AD203B41FA5}">
                      <a16:colId xmlns:a16="http://schemas.microsoft.com/office/drawing/2014/main" val="2548234606"/>
                    </a:ext>
                  </a:extLst>
                </a:gridCol>
                <a:gridCol w="2400152">
                  <a:extLst>
                    <a:ext uri="{9D8B030D-6E8A-4147-A177-3AD203B41FA5}">
                      <a16:colId xmlns:a16="http://schemas.microsoft.com/office/drawing/2014/main" val="605885967"/>
                    </a:ext>
                  </a:extLst>
                </a:gridCol>
              </a:tblGrid>
              <a:tr h="314960">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 Patient No.</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Gender</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Anatomic site</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NAAT result</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 Culture results</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Antibiotic Susceptibility Testing </a:t>
                      </a:r>
                    </a:p>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(MIC [µg/mL])</a:t>
                      </a:r>
                    </a:p>
                    <a:p>
                      <a:pPr marL="0" marR="0" algn="ctr">
                        <a:spcBef>
                          <a:spcPts val="0"/>
                        </a:spcBef>
                        <a:spcAft>
                          <a:spcPts val="0"/>
                        </a:spcAft>
                      </a:pPr>
                      <a:r>
                        <a:rPr lang="en-US" sz="1200" dirty="0">
                          <a:solidFill>
                            <a:schemeClr val="bg2"/>
                          </a:solidFill>
                          <a:effectLst/>
                          <a:latin typeface="Calibri" panose="020F0502020204030204" pitchFamily="34" charset="0"/>
                          <a:cs typeface="Calibri" panose="020F0502020204030204" pitchFamily="34" charset="0"/>
                        </a:rPr>
                        <a:t>Ceftriaxone</a:t>
                      </a:r>
                      <a:endParaRPr lang="en-US" sz="12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688003188"/>
                  </a:ext>
                </a:extLst>
              </a:tr>
              <a:tr h="125067">
                <a:tc>
                  <a:txBody>
                    <a:bodyPr/>
                    <a:lstStyle/>
                    <a:p>
                      <a:pPr marL="0" marR="0" algn="ctr">
                        <a:spcBef>
                          <a:spcPts val="0"/>
                        </a:spcBef>
                        <a:spcAft>
                          <a:spcPts val="0"/>
                        </a:spcAft>
                      </a:pPr>
                      <a:r>
                        <a:rPr lang="en-US" sz="1200" dirty="0">
                          <a:ln>
                            <a:noFill/>
                          </a:ln>
                          <a:solidFill>
                            <a:schemeClr val="accent5"/>
                          </a:solidFill>
                          <a:effectLst/>
                          <a:latin typeface="Calibri" panose="020F0502020204030204" pitchFamily="34" charset="0"/>
                          <a:cs typeface="Calibri" panose="020F0502020204030204" pitchFamily="34" charset="0"/>
                        </a:rPr>
                        <a:t>1</a:t>
                      </a:r>
                      <a:endParaRPr lang="en-US" sz="1200" dirty="0">
                        <a:ln>
                          <a:noFill/>
                        </a:ln>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Cisgender male</a:t>
                      </a:r>
                      <a:endParaRPr lang="en-US" sz="1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Urethral</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1.0*</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703726156"/>
                  </a:ext>
                </a:extLst>
              </a:tr>
              <a:tr h="0">
                <a:tc>
                  <a:txBody>
                    <a:bodyPr/>
                    <a:lstStyle/>
                    <a:p>
                      <a:pPr marL="0" marR="0" algn="ctr">
                        <a:spcBef>
                          <a:spcPts val="0"/>
                        </a:spcBef>
                        <a:spcAft>
                          <a:spcPts val="0"/>
                        </a:spcAft>
                      </a:pPr>
                      <a:r>
                        <a:rPr lang="en-US" sz="1200" dirty="0">
                          <a:ln>
                            <a:noFill/>
                          </a:ln>
                          <a:solidFill>
                            <a:schemeClr val="accent5"/>
                          </a:solidFill>
                          <a:effectLst/>
                          <a:latin typeface="Calibri" panose="020F0502020204030204" pitchFamily="34" charset="0"/>
                          <a:cs typeface="Calibri" panose="020F0502020204030204" pitchFamily="34" charset="0"/>
                        </a:rPr>
                        <a:t>2</a:t>
                      </a:r>
                      <a:endParaRPr lang="en-US" sz="1200" dirty="0">
                        <a:ln>
                          <a:noFill/>
                        </a:ln>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Cisgender male</a:t>
                      </a:r>
                      <a:endParaRPr lang="en-US" sz="1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Urethral</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Negative</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337785451"/>
                  </a:ext>
                </a:extLst>
              </a:tr>
              <a:tr h="0">
                <a:tc>
                  <a:txBody>
                    <a:bodyPr/>
                    <a:lstStyle/>
                    <a:p>
                      <a:pPr marL="0" marR="0" algn="ctr">
                        <a:spcBef>
                          <a:spcPts val="0"/>
                        </a:spcBef>
                        <a:spcAft>
                          <a:spcPts val="0"/>
                        </a:spcAft>
                      </a:pPr>
                      <a:r>
                        <a:rPr lang="en-US" sz="1200" dirty="0">
                          <a:ln>
                            <a:noFill/>
                          </a:ln>
                          <a:solidFill>
                            <a:schemeClr val="accent5"/>
                          </a:solidFill>
                          <a:effectLst/>
                          <a:latin typeface="Calibri" panose="020F0502020204030204" pitchFamily="34" charset="0"/>
                          <a:cs typeface="Calibri" panose="020F0502020204030204" pitchFamily="34" charset="0"/>
                        </a:rPr>
                        <a:t>3</a:t>
                      </a:r>
                      <a:endParaRPr lang="en-US" sz="1200" dirty="0">
                        <a:ln>
                          <a:noFill/>
                        </a:ln>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Cisgender female</a:t>
                      </a:r>
                      <a:endParaRPr lang="en-US" sz="1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Cervical</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1.0*</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418689184"/>
                  </a:ext>
                </a:extLst>
              </a:tr>
              <a:tr h="353939">
                <a:tc>
                  <a:txBody>
                    <a:bodyPr/>
                    <a:lstStyle/>
                    <a:p>
                      <a:pPr marL="0" marR="0" algn="ctr">
                        <a:spcBef>
                          <a:spcPts val="0"/>
                        </a:spcBef>
                        <a:spcAft>
                          <a:spcPts val="0"/>
                        </a:spcAft>
                      </a:pPr>
                      <a:r>
                        <a:rPr lang="en-US" sz="1200" dirty="0">
                          <a:ln>
                            <a:noFill/>
                          </a:ln>
                          <a:solidFill>
                            <a:schemeClr val="accent5"/>
                          </a:solidFill>
                          <a:effectLst/>
                          <a:latin typeface="Calibri" panose="020F0502020204030204" pitchFamily="34" charset="0"/>
                          <a:cs typeface="Calibri" panose="020F0502020204030204" pitchFamily="34" charset="0"/>
                        </a:rPr>
                        <a:t>3</a:t>
                      </a:r>
                      <a:endParaRPr lang="en-US" sz="1200" dirty="0">
                        <a:ln>
                          <a:noFill/>
                        </a:ln>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Cisgender female</a:t>
                      </a:r>
                      <a:endParaRPr lang="en-US" sz="1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Pharyngeal</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1.0*</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146740596"/>
                  </a:ext>
                </a:extLst>
              </a:tr>
              <a:tr h="242632">
                <a:tc>
                  <a:txBody>
                    <a:bodyPr/>
                    <a:lstStyle/>
                    <a:p>
                      <a:pPr marL="0" marR="0" algn="ctr">
                        <a:spcBef>
                          <a:spcPts val="0"/>
                        </a:spcBef>
                        <a:spcAft>
                          <a:spcPts val="0"/>
                        </a:spcAft>
                      </a:pPr>
                      <a:r>
                        <a:rPr lang="en-US" sz="1200" dirty="0">
                          <a:ln>
                            <a:noFill/>
                          </a:ln>
                          <a:solidFill>
                            <a:schemeClr val="accent5"/>
                          </a:solidFill>
                          <a:effectLst/>
                          <a:latin typeface="Calibri" panose="020F0502020204030204" pitchFamily="34" charset="0"/>
                          <a:cs typeface="Calibri" panose="020F0502020204030204" pitchFamily="34" charset="0"/>
                        </a:rPr>
                        <a:t>4</a:t>
                      </a:r>
                      <a:endParaRPr lang="en-US" sz="1200" dirty="0">
                        <a:ln>
                          <a:noFill/>
                        </a:ln>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Cisgender male</a:t>
                      </a:r>
                      <a:endParaRPr lang="en-US" sz="12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Urethral</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rgbClr val="C00000"/>
                          </a:solidFill>
                          <a:effectLst/>
                          <a:latin typeface="Calibri" panose="020F0502020204030204" pitchFamily="34" charset="0"/>
                          <a:cs typeface="Calibri" panose="020F0502020204030204" pitchFamily="34" charset="0"/>
                        </a:rPr>
                        <a:t>Positive</a:t>
                      </a:r>
                      <a:endParaRPr lang="en-US" sz="12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200" dirty="0">
                          <a:solidFill>
                            <a:schemeClr val="accent5"/>
                          </a:solidFill>
                          <a:effectLst/>
                          <a:latin typeface="Calibri" panose="020F0502020204030204" pitchFamily="34" charset="0"/>
                          <a:cs typeface="Calibri" panose="020F0502020204030204" pitchFamily="34" charset="0"/>
                        </a:rPr>
                        <a:t>1.0*</a:t>
                      </a:r>
                      <a:endParaRPr lang="en-US" sz="12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118424799"/>
                  </a:ext>
                </a:extLst>
              </a:tr>
            </a:tbl>
          </a:graphicData>
        </a:graphic>
      </p:graphicFrame>
      <p:sp>
        <p:nvSpPr>
          <p:cNvPr id="9" name="Rectangle 8"/>
          <p:cNvSpPr/>
          <p:nvPr/>
        </p:nvSpPr>
        <p:spPr>
          <a:xfrm>
            <a:off x="633992" y="4018668"/>
            <a:ext cx="7876014" cy="707886"/>
          </a:xfrm>
          <a:prstGeom prst="rect">
            <a:avLst/>
          </a:prstGeom>
        </p:spPr>
        <p:txBody>
          <a:bodyPr wrap="square">
            <a:spAutoFit/>
          </a:bodyPr>
          <a:lstStyle/>
          <a:p>
            <a:pPr marL="0" marR="0">
              <a:spcBef>
                <a:spcPts val="0"/>
              </a:spcBef>
              <a:spcAft>
                <a:spcPts val="0"/>
              </a:spcAft>
            </a:pPr>
            <a:r>
              <a:rPr lang="en-US" sz="1000" dirty="0">
                <a:solidFill>
                  <a:schemeClr val="accent5"/>
                </a:solidFill>
                <a:latin typeface="Calibri" panose="020F0502020204030204" pitchFamily="34" charset="0"/>
                <a:ea typeface="Malgun Gothic" panose="020B0503020000020004" pitchFamily="34" charset="-127"/>
                <a:cs typeface="Calibri" panose="020F0502020204030204" pitchFamily="34" charset="0"/>
              </a:rPr>
              <a:t>*Interpretation for ceftriaxone MIC=1 µg/mL: non-susceptible</a:t>
            </a:r>
          </a:p>
          <a:p>
            <a:pPr marL="0" marR="0">
              <a:spcBef>
                <a:spcPts val="0"/>
              </a:spcBef>
              <a:spcAft>
                <a:spcPts val="0"/>
              </a:spcAft>
            </a:pPr>
            <a:r>
              <a:rPr lang="en-US" sz="1000" dirty="0">
                <a:solidFill>
                  <a:schemeClr val="accent5"/>
                </a:solidFill>
                <a:latin typeface="Calibri" panose="020F0502020204030204" pitchFamily="34" charset="0"/>
                <a:ea typeface="Malgun Gothic" panose="020B0503020000020004" pitchFamily="34" charset="-127"/>
                <a:cs typeface="Calibri" panose="020F0502020204030204" pitchFamily="34" charset="0"/>
              </a:rPr>
              <a:t>Note: Gonorrhea culture is not 100% sensitive. In CDC’s SURRG surveillance project, urethral cultures exhibit sensitivity of ~95% sensitive, while endocervical and extragenital cultures exhibit sensitivities of  &lt;60% when compared to gonorrhea GC NAAT+ results performed on specimens collected on the same patient and same anatomic site on the same day.</a:t>
            </a:r>
            <a:endParaRPr lang="en-US" sz="10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3" name="Slide Number Placeholder 2">
            <a:extLst>
              <a:ext uri="{FF2B5EF4-FFF2-40B4-BE49-F238E27FC236}">
                <a16:creationId xmlns:a16="http://schemas.microsoft.com/office/drawing/2014/main" id="{182A47F6-44B0-4FBD-BD4D-67E22249AEB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26</a:t>
            </a:fld>
            <a:endParaRPr lang="en-US" dirty="0"/>
          </a:p>
        </p:txBody>
      </p:sp>
    </p:spTree>
    <p:extLst>
      <p:ext uri="{BB962C8B-B14F-4D97-AF65-F5344CB8AC3E}">
        <p14:creationId xmlns:p14="http://schemas.microsoft.com/office/powerpoint/2010/main" val="11424082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984739"/>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800" dirty="0">
                <a:cs typeface="Calibri" panose="020F0502020204030204" pitchFamily="34" charset="0"/>
              </a:rPr>
              <a:t>(3 of 5)</a:t>
            </a:r>
            <a:endParaRPr lang="en-US" dirty="0">
              <a:cs typeface="Calibri" panose="020F0502020204030204" pitchFamily="34" charset="0"/>
            </a:endParaRPr>
          </a:p>
        </p:txBody>
      </p:sp>
      <p:sp>
        <p:nvSpPr>
          <p:cNvPr id="4" name="Text Placeholder 3"/>
          <p:cNvSpPr>
            <a:spLocks noGrp="1"/>
          </p:cNvSpPr>
          <p:nvPr>
            <p:ph type="body" sz="quarter" idx="10"/>
          </p:nvPr>
        </p:nvSpPr>
        <p:spPr>
          <a:xfrm>
            <a:off x="264108" y="1163782"/>
            <a:ext cx="4113490" cy="3006684"/>
          </a:xfrm>
        </p:spPr>
        <p:txBody>
          <a:bodyPr/>
          <a:lstStyle/>
          <a:p>
            <a:pPr marL="0" indent="0">
              <a:spcAft>
                <a:spcPts val="600"/>
              </a:spcAft>
              <a:buNone/>
            </a:pPr>
            <a:r>
              <a:rPr lang="en-US" sz="1500" dirty="0">
                <a:solidFill>
                  <a:schemeClr val="accent5"/>
                </a:solidFill>
                <a:cs typeface="Calibri" panose="020F0502020204030204" pitchFamily="34" charset="0"/>
              </a:rPr>
              <a:t>The local health department asks all four patients to come to the local STD clinic for a test of cure (using NAAT and culture) eight days after re-treatment. However, only </a:t>
            </a:r>
            <a:r>
              <a:rPr lang="en-US" sz="1500" b="1" dirty="0">
                <a:solidFill>
                  <a:schemeClr val="accent5"/>
                </a:solidFill>
                <a:cs typeface="Calibri" panose="020F0502020204030204" pitchFamily="34" charset="0"/>
              </a:rPr>
              <a:t>Patients 1-3 </a:t>
            </a:r>
            <a:r>
              <a:rPr lang="en-US" sz="1500" dirty="0">
                <a:solidFill>
                  <a:schemeClr val="accent5"/>
                </a:solidFill>
                <a:cs typeface="Calibri" panose="020F0502020204030204" pitchFamily="34" charset="0"/>
              </a:rPr>
              <a:t>show up. </a:t>
            </a:r>
            <a:r>
              <a:rPr lang="en-US" sz="1500" b="1" dirty="0">
                <a:solidFill>
                  <a:schemeClr val="accent5"/>
                </a:solidFill>
                <a:cs typeface="Calibri" panose="020F0502020204030204" pitchFamily="34" charset="0"/>
              </a:rPr>
              <a:t>Patient 4</a:t>
            </a:r>
            <a:r>
              <a:rPr lang="en-US" sz="1500" dirty="0">
                <a:solidFill>
                  <a:schemeClr val="accent5"/>
                </a:solidFill>
                <a:cs typeface="Calibri" panose="020F0502020204030204" pitchFamily="34" charset="0"/>
              </a:rPr>
              <a:t> does not return for re-testing.   </a:t>
            </a:r>
          </a:p>
          <a:p>
            <a:pPr marL="0" indent="0">
              <a:spcAft>
                <a:spcPts val="600"/>
              </a:spcAft>
              <a:buNone/>
            </a:pPr>
            <a:r>
              <a:rPr lang="en-US" sz="1500" dirty="0">
                <a:solidFill>
                  <a:schemeClr val="accent5"/>
                </a:solidFill>
                <a:cs typeface="Calibri" panose="020F0502020204030204" pitchFamily="34" charset="0"/>
              </a:rPr>
              <a:t>At follow-up, </a:t>
            </a:r>
            <a:r>
              <a:rPr lang="en-US" sz="1500" b="1" dirty="0">
                <a:solidFill>
                  <a:schemeClr val="accent5"/>
                </a:solidFill>
                <a:cs typeface="Calibri" panose="020F0502020204030204" pitchFamily="34" charset="0"/>
              </a:rPr>
              <a:t>Patient 2’s </a:t>
            </a:r>
            <a:r>
              <a:rPr lang="en-US" sz="1500" dirty="0">
                <a:solidFill>
                  <a:schemeClr val="accent5"/>
                </a:solidFill>
                <a:cs typeface="Calibri" panose="020F0502020204030204" pitchFamily="34" charset="0"/>
              </a:rPr>
              <a:t>testing show that he’s been cured (had negative NAAT and culture results). </a:t>
            </a:r>
          </a:p>
          <a:p>
            <a:pPr marL="0" indent="0">
              <a:spcAft>
                <a:spcPts val="600"/>
              </a:spcAft>
              <a:buNone/>
            </a:pPr>
            <a:r>
              <a:rPr lang="en-US" sz="1500" dirty="0">
                <a:solidFill>
                  <a:schemeClr val="accent5"/>
                </a:solidFill>
                <a:cs typeface="Calibri" panose="020F0502020204030204" pitchFamily="34" charset="0"/>
              </a:rPr>
              <a:t>However, </a:t>
            </a:r>
            <a:r>
              <a:rPr lang="en-US" sz="1500" b="1" dirty="0">
                <a:solidFill>
                  <a:schemeClr val="accent5"/>
                </a:solidFill>
                <a:cs typeface="Calibri" panose="020F0502020204030204" pitchFamily="34" charset="0"/>
              </a:rPr>
              <a:t>Patients 1 </a:t>
            </a:r>
            <a:r>
              <a:rPr lang="en-US" sz="1500" dirty="0">
                <a:solidFill>
                  <a:schemeClr val="accent5"/>
                </a:solidFill>
                <a:cs typeface="Calibri" panose="020F0502020204030204" pitchFamily="34" charset="0"/>
              </a:rPr>
              <a:t>and</a:t>
            </a:r>
            <a:r>
              <a:rPr lang="en-US" sz="1500" b="1" dirty="0">
                <a:solidFill>
                  <a:schemeClr val="accent5"/>
                </a:solidFill>
                <a:cs typeface="Calibri" panose="020F0502020204030204" pitchFamily="34" charset="0"/>
              </a:rPr>
              <a:t> 3 </a:t>
            </a:r>
            <a:r>
              <a:rPr lang="en-US" sz="1500" dirty="0">
                <a:solidFill>
                  <a:schemeClr val="accent5"/>
                </a:solidFill>
                <a:cs typeface="Calibri" panose="020F0502020204030204" pitchFamily="34" charset="0"/>
              </a:rPr>
              <a:t>have not been cured (again test positive by both NAAT and culture at the test of cure visit).  </a:t>
            </a:r>
            <a:r>
              <a:rPr lang="en-US" sz="1500" b="1" dirty="0">
                <a:solidFill>
                  <a:schemeClr val="accent5"/>
                </a:solidFill>
                <a:cs typeface="Calibri" panose="020F0502020204030204" pitchFamily="34" charset="0"/>
              </a:rPr>
              <a:t>Patients 1 </a:t>
            </a:r>
            <a:r>
              <a:rPr lang="en-US" sz="1500" dirty="0">
                <a:solidFill>
                  <a:schemeClr val="accent5"/>
                </a:solidFill>
                <a:cs typeface="Calibri" panose="020F0502020204030204" pitchFamily="34" charset="0"/>
              </a:rPr>
              <a:t>and</a:t>
            </a:r>
            <a:r>
              <a:rPr lang="en-US" sz="1500" b="1" dirty="0">
                <a:solidFill>
                  <a:schemeClr val="accent5"/>
                </a:solidFill>
                <a:cs typeface="Calibri" panose="020F0502020204030204" pitchFamily="34" charset="0"/>
              </a:rPr>
              <a:t> 3 </a:t>
            </a:r>
            <a:r>
              <a:rPr lang="en-US" sz="1500" dirty="0">
                <a:solidFill>
                  <a:schemeClr val="accent5"/>
                </a:solidFill>
                <a:cs typeface="Calibri" panose="020F0502020204030204" pitchFamily="34" charset="0"/>
              </a:rPr>
              <a:t>remain infected despite having been treated twice. Both patients appear to have ceftriaxone-resistant infections. </a:t>
            </a:r>
          </a:p>
        </p:txBody>
      </p:sp>
      <p:sp>
        <p:nvSpPr>
          <p:cNvPr id="8" name="Rectangle 7">
            <a:extLst>
              <a:ext uri="{FF2B5EF4-FFF2-40B4-BE49-F238E27FC236}">
                <a16:creationId xmlns:a16="http://schemas.microsoft.com/office/drawing/2014/main" id="{F18AEC5E-4971-4D57-B7A1-5F6545FD69C5}"/>
              </a:ext>
            </a:extLst>
          </p:cNvPr>
          <p:cNvSpPr/>
          <p:nvPr/>
        </p:nvSpPr>
        <p:spPr>
          <a:xfrm>
            <a:off x="4766404" y="1381806"/>
            <a:ext cx="4113488" cy="523220"/>
          </a:xfrm>
          <a:prstGeom prst="rect">
            <a:avLst/>
          </a:prstGeom>
        </p:spPr>
        <p:txBody>
          <a:bodyPr wrap="square">
            <a:spAutoFit/>
          </a:bodyPr>
          <a:lstStyle/>
          <a:p>
            <a:pPr marL="0" marR="0" algn="ctr">
              <a:spcBef>
                <a:spcPts val="0"/>
              </a:spcBef>
              <a:spcAft>
                <a:spcPts val="0"/>
              </a:spcAft>
            </a:pPr>
            <a:r>
              <a:rPr lang="en-US" sz="1400" b="1" dirty="0">
                <a:solidFill>
                  <a:srgbClr val="256169"/>
                </a:solidFill>
                <a:latin typeface="Arial" panose="020B0604020202020204" pitchFamily="34" charset="0"/>
                <a:ea typeface="Malgun Gothic" panose="020B0503020000020004" pitchFamily="34" charset="-127"/>
              </a:rPr>
              <a:t>Table 2. Initial test of cure results for persons with gonorrhea</a:t>
            </a:r>
            <a:endParaRPr lang="en-US" sz="1400" dirty="0">
              <a:solidFill>
                <a:srgbClr val="256169"/>
              </a:solidFill>
              <a:effectLst/>
              <a:latin typeface="Times New Roman" panose="02020603050405020304" pitchFamily="18" charset="0"/>
              <a:ea typeface="Malgun Gothic" panose="020B0503020000020004" pitchFamily="34" charset="-127"/>
            </a:endParaRPr>
          </a:p>
        </p:txBody>
      </p:sp>
      <p:graphicFrame>
        <p:nvGraphicFramePr>
          <p:cNvPr id="7" name="Table 6">
            <a:extLst>
              <a:ext uri="{FF2B5EF4-FFF2-40B4-BE49-F238E27FC236}">
                <a16:creationId xmlns:a16="http://schemas.microsoft.com/office/drawing/2014/main" id="{9336CAD6-CFB7-4270-A38C-5F1A4C9836E5}"/>
              </a:ext>
            </a:extLst>
          </p:cNvPr>
          <p:cNvGraphicFramePr>
            <a:graphicFrameLocks noGrp="1"/>
          </p:cNvGraphicFramePr>
          <p:nvPr>
            <p:extLst>
              <p:ext uri="{D42A27DB-BD31-4B8C-83A1-F6EECF244321}">
                <p14:modId xmlns:p14="http://schemas.microsoft.com/office/powerpoint/2010/main" val="2424176668"/>
              </p:ext>
            </p:extLst>
          </p:nvPr>
        </p:nvGraphicFramePr>
        <p:xfrm>
          <a:off x="4766404" y="2151746"/>
          <a:ext cx="4113488" cy="1728225"/>
        </p:xfrm>
        <a:graphic>
          <a:graphicData uri="http://schemas.openxmlformats.org/drawingml/2006/table">
            <a:tbl>
              <a:tblPr firstRow="1" firstCol="1" bandRow="1">
                <a:tableStyleId>{93296810-A885-4BE3-A3E7-6D5BEEA58F35}</a:tableStyleId>
              </a:tblPr>
              <a:tblGrid>
                <a:gridCol w="1059433">
                  <a:extLst>
                    <a:ext uri="{9D8B030D-6E8A-4147-A177-3AD203B41FA5}">
                      <a16:colId xmlns:a16="http://schemas.microsoft.com/office/drawing/2014/main" val="3788502023"/>
                    </a:ext>
                  </a:extLst>
                </a:gridCol>
                <a:gridCol w="1020269">
                  <a:extLst>
                    <a:ext uri="{9D8B030D-6E8A-4147-A177-3AD203B41FA5}">
                      <a16:colId xmlns:a16="http://schemas.microsoft.com/office/drawing/2014/main" val="1386768364"/>
                    </a:ext>
                  </a:extLst>
                </a:gridCol>
                <a:gridCol w="968952">
                  <a:extLst>
                    <a:ext uri="{9D8B030D-6E8A-4147-A177-3AD203B41FA5}">
                      <a16:colId xmlns:a16="http://schemas.microsoft.com/office/drawing/2014/main" val="399734891"/>
                    </a:ext>
                  </a:extLst>
                </a:gridCol>
                <a:gridCol w="1064834">
                  <a:extLst>
                    <a:ext uri="{9D8B030D-6E8A-4147-A177-3AD203B41FA5}">
                      <a16:colId xmlns:a16="http://schemas.microsoft.com/office/drawing/2014/main" val="1297647832"/>
                    </a:ext>
                  </a:extLst>
                </a:gridCol>
              </a:tblGrid>
              <a:tr h="246233">
                <a:tc>
                  <a:txBody>
                    <a:bodyPr/>
                    <a:lstStyle/>
                    <a:p>
                      <a:pPr marL="0" marR="0" algn="ctr">
                        <a:spcBef>
                          <a:spcPts val="0"/>
                        </a:spcBef>
                        <a:spcAft>
                          <a:spcPts val="0"/>
                        </a:spcAft>
                      </a:pPr>
                      <a:r>
                        <a:rPr lang="en-US" sz="1400" dirty="0">
                          <a:solidFill>
                            <a:schemeClr val="bg2"/>
                          </a:solidFill>
                          <a:effectLst/>
                          <a:latin typeface="Calibri" panose="020F0502020204030204" pitchFamily="34" charset="0"/>
                          <a:cs typeface="Calibri" panose="020F0502020204030204" pitchFamily="34" charset="0"/>
                        </a:rPr>
                        <a:t>Patient</a:t>
                      </a:r>
                      <a:endParaRPr lang="en-US" sz="14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400" dirty="0">
                          <a:solidFill>
                            <a:schemeClr val="bg2"/>
                          </a:solidFill>
                          <a:effectLst/>
                          <a:latin typeface="Calibri" panose="020F0502020204030204" pitchFamily="34" charset="0"/>
                          <a:cs typeface="Calibri" panose="020F0502020204030204" pitchFamily="34" charset="0"/>
                        </a:rPr>
                        <a:t>Anatomic site</a:t>
                      </a:r>
                      <a:endParaRPr lang="en-US" sz="14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400" dirty="0">
                          <a:solidFill>
                            <a:schemeClr val="bg2"/>
                          </a:solidFill>
                          <a:effectLst/>
                          <a:latin typeface="Calibri" panose="020F0502020204030204" pitchFamily="34" charset="0"/>
                          <a:cs typeface="Calibri" panose="020F0502020204030204" pitchFamily="34" charset="0"/>
                        </a:rPr>
                        <a:t>NAAT result</a:t>
                      </a:r>
                      <a:endParaRPr lang="en-US" sz="14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tc>
                  <a:txBody>
                    <a:bodyPr/>
                    <a:lstStyle/>
                    <a:p>
                      <a:pPr marL="0" marR="0" algn="ctr">
                        <a:spcBef>
                          <a:spcPts val="0"/>
                        </a:spcBef>
                        <a:spcAft>
                          <a:spcPts val="0"/>
                        </a:spcAft>
                      </a:pPr>
                      <a:r>
                        <a:rPr lang="en-US" sz="1400" dirty="0">
                          <a:solidFill>
                            <a:schemeClr val="bg2"/>
                          </a:solidFill>
                          <a:effectLst/>
                          <a:latin typeface="Calibri" panose="020F0502020204030204" pitchFamily="34" charset="0"/>
                          <a:cs typeface="Calibri" panose="020F0502020204030204" pitchFamily="34" charset="0"/>
                        </a:rPr>
                        <a:t>Culture results</a:t>
                      </a:r>
                      <a:endParaRPr lang="en-US" sz="1400" dirty="0">
                        <a:solidFill>
                          <a:schemeClr val="bg2"/>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04142722"/>
                  </a:ext>
                </a:extLst>
              </a:tr>
              <a:tr h="260301">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1</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Urethral</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C00000"/>
                          </a:solidFill>
                          <a:effectLst/>
                          <a:latin typeface="Calibri" panose="020F0502020204030204" pitchFamily="34" charset="0"/>
                          <a:cs typeface="Calibri" panose="020F0502020204030204" pitchFamily="34" charset="0"/>
                        </a:rPr>
                        <a:t>Positive</a:t>
                      </a:r>
                      <a:endParaRPr lang="en-US" sz="14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C00000"/>
                          </a:solidFill>
                          <a:effectLst/>
                          <a:latin typeface="Calibri" panose="020F0502020204030204" pitchFamily="34" charset="0"/>
                          <a:cs typeface="Calibri" panose="020F0502020204030204" pitchFamily="34" charset="0"/>
                        </a:rPr>
                        <a:t>Positive</a:t>
                      </a:r>
                      <a:endParaRPr lang="en-US" sz="14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773853905"/>
                  </a:ext>
                </a:extLst>
              </a:tr>
              <a:tr h="260301">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2</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Urethral</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Negative</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Negative </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362920996"/>
                  </a:ext>
                </a:extLst>
              </a:tr>
              <a:tr h="260301">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3</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Cervical</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Negative</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Negative</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055600602"/>
                  </a:ext>
                </a:extLst>
              </a:tr>
              <a:tr h="260301">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3</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Pharyngeal</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C00000"/>
                          </a:solidFill>
                          <a:effectLst/>
                          <a:latin typeface="Calibri" panose="020F0502020204030204" pitchFamily="34" charset="0"/>
                          <a:cs typeface="Calibri" panose="020F0502020204030204" pitchFamily="34" charset="0"/>
                        </a:rPr>
                        <a:t>Positive</a:t>
                      </a:r>
                      <a:endParaRPr lang="en-US" sz="14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rgbClr val="C00000"/>
                          </a:solidFill>
                          <a:effectLst/>
                          <a:latin typeface="Calibri" panose="020F0502020204030204" pitchFamily="34" charset="0"/>
                          <a:cs typeface="Calibri" panose="020F0502020204030204" pitchFamily="34" charset="0"/>
                        </a:rPr>
                        <a:t>Positive</a:t>
                      </a:r>
                      <a:endParaRPr lang="en-US" sz="1400" dirty="0">
                        <a:solidFill>
                          <a:srgbClr val="C00000"/>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943259057"/>
                  </a:ext>
                </a:extLst>
              </a:tr>
              <a:tr h="260301">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4</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solidFill>
                            <a:schemeClr val="accent5"/>
                          </a:solidFill>
                          <a:effectLst/>
                          <a:latin typeface="Calibri" panose="020F0502020204030204" pitchFamily="34" charset="0"/>
                          <a:cs typeface="Calibri" panose="020F0502020204030204" pitchFamily="34" charset="0"/>
                        </a:rPr>
                        <a:t>--</a:t>
                      </a:r>
                      <a:endParaRPr lang="en-US" sz="1400" dirty="0">
                        <a:solidFill>
                          <a:schemeClr val="accent5"/>
                        </a:solidFill>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476390891"/>
                  </a:ext>
                </a:extLst>
              </a:tr>
            </a:tbl>
          </a:graphicData>
        </a:graphic>
      </p:graphicFrame>
      <p:sp>
        <p:nvSpPr>
          <p:cNvPr id="3" name="Slide Number Placeholder 2">
            <a:extLst>
              <a:ext uri="{FF2B5EF4-FFF2-40B4-BE49-F238E27FC236}">
                <a16:creationId xmlns:a16="http://schemas.microsoft.com/office/drawing/2014/main" id="{F7F60C73-99E2-47B9-A9CB-F9365BF914C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27</a:t>
            </a:fld>
            <a:endParaRPr lang="en-US" dirty="0"/>
          </a:p>
        </p:txBody>
      </p:sp>
    </p:spTree>
    <p:extLst>
      <p:ext uri="{BB962C8B-B14F-4D97-AF65-F5344CB8AC3E}">
        <p14:creationId xmlns:p14="http://schemas.microsoft.com/office/powerpoint/2010/main" val="31082004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9"/>
            <a:ext cx="8229600" cy="952896"/>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800" dirty="0">
                <a:cs typeface="Calibri" panose="020F0502020204030204" pitchFamily="34" charset="0"/>
              </a:rPr>
              <a:t>(4 of 5)</a:t>
            </a:r>
            <a:endParaRPr lang="en-US" dirty="0">
              <a:cs typeface="Calibri" panose="020F0502020204030204" pitchFamily="34" charset="0"/>
            </a:endParaRPr>
          </a:p>
        </p:txBody>
      </p:sp>
      <p:sp>
        <p:nvSpPr>
          <p:cNvPr id="3" name="Text Placeholder 2"/>
          <p:cNvSpPr>
            <a:spLocks noGrp="1"/>
          </p:cNvSpPr>
          <p:nvPr>
            <p:ph type="body" sz="quarter" idx="10"/>
          </p:nvPr>
        </p:nvSpPr>
        <p:spPr/>
        <p:txBody>
          <a:bodyPr/>
          <a:lstStyle/>
          <a:p>
            <a:pPr marL="0" indent="0">
              <a:spcAft>
                <a:spcPts val="600"/>
              </a:spcAft>
              <a:buNone/>
            </a:pPr>
            <a:r>
              <a:rPr lang="en-US" sz="1800" b="1" dirty="0">
                <a:solidFill>
                  <a:schemeClr val="accent5"/>
                </a:solidFill>
                <a:cs typeface="Calibri" panose="020F0502020204030204" pitchFamily="34" charset="0"/>
              </a:rPr>
              <a:t>Key Points: </a:t>
            </a:r>
            <a:endParaRPr lang="en-US" sz="1800" dirty="0">
              <a:solidFill>
                <a:schemeClr val="accent5"/>
              </a:solidFill>
              <a:cs typeface="Calibri" panose="020F0502020204030204" pitchFamily="34" charset="0"/>
            </a:endParaRPr>
          </a:p>
          <a:p>
            <a:pPr lvl="0">
              <a:spcAft>
                <a:spcPts val="600"/>
              </a:spcAft>
            </a:pPr>
            <a:r>
              <a:rPr lang="en-US" sz="1800" dirty="0">
                <a:solidFill>
                  <a:schemeClr val="accent5"/>
                </a:solidFill>
                <a:cs typeface="Calibri" panose="020F0502020204030204" pitchFamily="34" charset="0"/>
              </a:rPr>
              <a:t>Four patients (</a:t>
            </a:r>
            <a:r>
              <a:rPr lang="en-US" sz="1800" b="1" dirty="0">
                <a:solidFill>
                  <a:schemeClr val="accent5"/>
                </a:solidFill>
                <a:cs typeface="Calibri" panose="020F0502020204030204" pitchFamily="34" charset="0"/>
              </a:rPr>
              <a:t>Patients 1–4</a:t>
            </a:r>
            <a:r>
              <a:rPr lang="en-US" sz="1800" dirty="0">
                <a:solidFill>
                  <a:schemeClr val="accent5"/>
                </a:solidFill>
                <a:cs typeface="Calibri" panose="020F0502020204030204" pitchFamily="34" charset="0"/>
              </a:rPr>
              <a:t>) were not cured after initial treatment with CDC-recommended therapy. </a:t>
            </a:r>
          </a:p>
          <a:p>
            <a:pPr lvl="0">
              <a:spcAft>
                <a:spcPts val="600"/>
              </a:spcAft>
            </a:pPr>
            <a:r>
              <a:rPr lang="en-US" sz="1800" dirty="0">
                <a:solidFill>
                  <a:schemeClr val="accent5"/>
                </a:solidFill>
                <a:cs typeface="Calibri" panose="020F0502020204030204" pitchFamily="34" charset="0"/>
              </a:rPr>
              <a:t>For the 3 patients for whom laboratory antibiotic susceptibility tests are available (</a:t>
            </a:r>
            <a:r>
              <a:rPr lang="en-US" sz="1800" b="1" dirty="0">
                <a:solidFill>
                  <a:schemeClr val="accent5"/>
                </a:solidFill>
                <a:cs typeface="Calibri" panose="020F0502020204030204" pitchFamily="34" charset="0"/>
              </a:rPr>
              <a:t>Patients 1, 3, and 4</a:t>
            </a:r>
            <a:r>
              <a:rPr lang="en-US" sz="1800" dirty="0">
                <a:solidFill>
                  <a:schemeClr val="accent5"/>
                </a:solidFill>
                <a:cs typeface="Calibri" panose="020F0502020204030204" pitchFamily="34" charset="0"/>
              </a:rPr>
              <a:t>), their infections are ceftriaxone-resistant. (</a:t>
            </a:r>
            <a:r>
              <a:rPr lang="en-US" sz="1800" b="1" dirty="0">
                <a:solidFill>
                  <a:schemeClr val="accent5"/>
                </a:solidFill>
                <a:cs typeface="Calibri" panose="020F0502020204030204" pitchFamily="34" charset="0"/>
              </a:rPr>
              <a:t>Patient 2’s</a:t>
            </a:r>
            <a:r>
              <a:rPr lang="en-US" sz="1800" dirty="0">
                <a:solidFill>
                  <a:schemeClr val="accent5"/>
                </a:solidFill>
                <a:cs typeface="Calibri" panose="020F0502020204030204" pitchFamily="34" charset="0"/>
              </a:rPr>
              <a:t> infection may also be resistant but antibiotic susceptibility results aren’t available to confirm this)</a:t>
            </a:r>
          </a:p>
          <a:p>
            <a:pPr lvl="0">
              <a:spcAft>
                <a:spcPts val="600"/>
              </a:spcAft>
            </a:pPr>
            <a:r>
              <a:rPr lang="en-US" sz="1800" dirty="0">
                <a:solidFill>
                  <a:schemeClr val="accent5"/>
                </a:solidFill>
                <a:cs typeface="Calibri" panose="020F0502020204030204" pitchFamily="34" charset="0"/>
              </a:rPr>
              <a:t>Based on testing done at the follow-up visits, </a:t>
            </a:r>
            <a:r>
              <a:rPr lang="en-US" sz="1800" b="1" dirty="0">
                <a:solidFill>
                  <a:schemeClr val="accent5"/>
                </a:solidFill>
                <a:cs typeface="Calibri" panose="020F0502020204030204" pitchFamily="34" charset="0"/>
              </a:rPr>
              <a:t>Patient 2</a:t>
            </a:r>
            <a:r>
              <a:rPr lang="en-US" sz="1800" dirty="0">
                <a:solidFill>
                  <a:schemeClr val="accent5"/>
                </a:solidFill>
                <a:cs typeface="Calibri" panose="020F0502020204030204" pitchFamily="34" charset="0"/>
              </a:rPr>
              <a:t> has been cured. </a:t>
            </a:r>
            <a:r>
              <a:rPr lang="en-US" sz="1800" b="1" dirty="0">
                <a:solidFill>
                  <a:schemeClr val="accent5"/>
                </a:solidFill>
                <a:cs typeface="Calibri" panose="020F0502020204030204" pitchFamily="34" charset="0"/>
              </a:rPr>
              <a:t>Patients 1 and 3</a:t>
            </a:r>
            <a:r>
              <a:rPr lang="en-US" sz="1800" dirty="0">
                <a:solidFill>
                  <a:schemeClr val="accent5"/>
                </a:solidFill>
                <a:cs typeface="Calibri" panose="020F0502020204030204" pitchFamily="34" charset="0"/>
              </a:rPr>
              <a:t> are still infected due to antibiotic-resistant infections. </a:t>
            </a:r>
          </a:p>
          <a:p>
            <a:pPr lvl="0">
              <a:spcAft>
                <a:spcPts val="600"/>
              </a:spcAft>
            </a:pPr>
            <a:r>
              <a:rPr lang="en-US" sz="1800" b="1" dirty="0">
                <a:solidFill>
                  <a:schemeClr val="accent5"/>
                </a:solidFill>
                <a:cs typeface="Calibri" panose="020F0502020204030204" pitchFamily="34" charset="0"/>
              </a:rPr>
              <a:t>Patient 4</a:t>
            </a:r>
            <a:r>
              <a:rPr lang="en-US" sz="1800" dirty="0">
                <a:solidFill>
                  <a:schemeClr val="accent5"/>
                </a:solidFill>
                <a:cs typeface="Calibri" panose="020F0502020204030204" pitchFamily="34" charset="0"/>
              </a:rPr>
              <a:t> did not return for follow-up testing. It’s unknown whether he was cured or remains infected.</a:t>
            </a:r>
          </a:p>
          <a:p>
            <a:pPr marL="0" indent="0">
              <a:buNone/>
            </a:pPr>
            <a:endParaRPr lang="en-US" sz="2000" dirty="0">
              <a:solidFill>
                <a:schemeClr val="accent5"/>
              </a:solidFill>
              <a:cs typeface="Calibri" panose="020F0502020204030204" pitchFamily="34" charset="0"/>
            </a:endParaRPr>
          </a:p>
        </p:txBody>
      </p:sp>
      <p:sp>
        <p:nvSpPr>
          <p:cNvPr id="4" name="Slide Number Placeholder 3">
            <a:extLst>
              <a:ext uri="{FF2B5EF4-FFF2-40B4-BE49-F238E27FC236}">
                <a16:creationId xmlns:a16="http://schemas.microsoft.com/office/drawing/2014/main" id="{B13347D0-35C4-4692-9598-C23598E8F97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28</a:t>
            </a:fld>
            <a:endParaRPr lang="en-US" dirty="0"/>
          </a:p>
        </p:txBody>
      </p:sp>
    </p:spTree>
    <p:extLst>
      <p:ext uri="{BB962C8B-B14F-4D97-AF65-F5344CB8AC3E}">
        <p14:creationId xmlns:p14="http://schemas.microsoft.com/office/powerpoint/2010/main" val="171542349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984739"/>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800" dirty="0">
                <a:cs typeface="Calibri" panose="020F0502020204030204" pitchFamily="34" charset="0"/>
              </a:rPr>
              <a:t>(4 of 5)</a:t>
            </a:r>
            <a:endParaRPr lang="en-US" dirty="0">
              <a:cs typeface="Calibri" panose="020F0502020204030204" pitchFamily="34" charset="0"/>
            </a:endParaRPr>
          </a:p>
        </p:txBody>
      </p:sp>
      <p:sp>
        <p:nvSpPr>
          <p:cNvPr id="3" name="Text Placeholder 2"/>
          <p:cNvSpPr>
            <a:spLocks noGrp="1"/>
          </p:cNvSpPr>
          <p:nvPr>
            <p:ph type="body" sz="quarter" idx="10"/>
          </p:nvPr>
        </p:nvSpPr>
        <p:spPr>
          <a:xfrm>
            <a:off x="337456" y="1098204"/>
            <a:ext cx="8469086" cy="3676995"/>
          </a:xfrm>
        </p:spPr>
        <p:txBody>
          <a:bodyPr/>
          <a:lstStyle/>
          <a:p>
            <a:pPr marL="0" indent="0">
              <a:spcAft>
                <a:spcPts val="600"/>
              </a:spcAft>
              <a:buNone/>
            </a:pPr>
            <a:r>
              <a:rPr lang="en-US" sz="1800" dirty="0">
                <a:solidFill>
                  <a:schemeClr val="accent5"/>
                </a:solidFill>
                <a:cs typeface="Calibri" panose="020F0502020204030204" pitchFamily="34" charset="0"/>
              </a:rPr>
              <a:t>At this point, the local health department consults with CDC about the clinical management of </a:t>
            </a:r>
            <a:r>
              <a:rPr lang="en-US" sz="1800" b="1" dirty="0">
                <a:solidFill>
                  <a:schemeClr val="accent5"/>
                </a:solidFill>
                <a:cs typeface="Calibri" panose="020F0502020204030204" pitchFamily="34" charset="0"/>
              </a:rPr>
              <a:t>Patients 1</a:t>
            </a:r>
            <a:r>
              <a:rPr lang="en-US" sz="1800" dirty="0">
                <a:solidFill>
                  <a:schemeClr val="accent5"/>
                </a:solidFill>
                <a:cs typeface="Calibri" panose="020F0502020204030204" pitchFamily="34" charset="0"/>
              </a:rPr>
              <a:t> and </a:t>
            </a:r>
            <a:r>
              <a:rPr lang="en-US" sz="1800" b="1" dirty="0">
                <a:solidFill>
                  <a:schemeClr val="accent5"/>
                </a:solidFill>
                <a:cs typeface="Calibri" panose="020F0502020204030204" pitchFamily="34" charset="0"/>
              </a:rPr>
              <a:t>3</a:t>
            </a:r>
            <a:r>
              <a:rPr lang="en-US" sz="1800" dirty="0">
                <a:solidFill>
                  <a:schemeClr val="accent5"/>
                </a:solidFill>
                <a:cs typeface="Calibri" panose="020F0502020204030204" pitchFamily="34" charset="0"/>
              </a:rPr>
              <a:t>.  The local jurisdiction sends isolates from </a:t>
            </a:r>
            <a:r>
              <a:rPr lang="en-US" sz="1800" b="1" dirty="0">
                <a:solidFill>
                  <a:schemeClr val="accent5"/>
                </a:solidFill>
                <a:cs typeface="Calibri" panose="020F0502020204030204" pitchFamily="34" charset="0"/>
              </a:rPr>
              <a:t>Patients 1, 3, </a:t>
            </a:r>
            <a:r>
              <a:rPr lang="en-US" sz="1800" dirty="0">
                <a:solidFill>
                  <a:schemeClr val="accent5"/>
                </a:solidFill>
                <a:cs typeface="Calibri" panose="020F0502020204030204" pitchFamily="34" charset="0"/>
              </a:rPr>
              <a:t>and</a:t>
            </a:r>
            <a:r>
              <a:rPr lang="en-US" sz="1800" b="1" dirty="0">
                <a:solidFill>
                  <a:schemeClr val="accent5"/>
                </a:solidFill>
                <a:cs typeface="Calibri" panose="020F0502020204030204" pitchFamily="34" charset="0"/>
              </a:rPr>
              <a:t> 4</a:t>
            </a:r>
            <a:r>
              <a:rPr lang="en-US" sz="1800" dirty="0">
                <a:solidFill>
                  <a:schemeClr val="accent5"/>
                </a:solidFill>
                <a:cs typeface="Calibri" panose="020F0502020204030204" pitchFamily="34" charset="0"/>
              </a:rPr>
              <a:t> to CDC. As a reminder, </a:t>
            </a:r>
            <a:r>
              <a:rPr lang="en-US" sz="1800" b="1" dirty="0">
                <a:solidFill>
                  <a:schemeClr val="accent5"/>
                </a:solidFill>
                <a:cs typeface="Calibri" panose="020F0502020204030204" pitchFamily="34" charset="0"/>
              </a:rPr>
              <a:t>Patient 4</a:t>
            </a:r>
            <a:r>
              <a:rPr lang="en-US" sz="1800" dirty="0">
                <a:solidFill>
                  <a:schemeClr val="accent5"/>
                </a:solidFill>
                <a:cs typeface="Calibri" panose="020F0502020204030204" pitchFamily="34" charset="0"/>
              </a:rPr>
              <a:t> was lost to follow-up.</a:t>
            </a:r>
          </a:p>
          <a:p>
            <a:pPr marL="0" indent="0">
              <a:spcAft>
                <a:spcPts val="600"/>
              </a:spcAft>
              <a:buNone/>
            </a:pPr>
            <a:r>
              <a:rPr lang="en-US" sz="1800" dirty="0">
                <a:solidFill>
                  <a:schemeClr val="accent5"/>
                </a:solidFill>
                <a:cs typeface="Calibri" panose="020F0502020204030204" pitchFamily="34" charset="0"/>
              </a:rPr>
              <a:t>CDC performs additional antibiotic susceptibility testing and confirms that the isolates demonstrate reduced ceftriaxone susceptibility. The isolates also demonstrate resistance or reduced susceptibility to penicillin, gentamicin, ciprofloxacin, azithromycin, and tetracycline.  CDC recommends treating both patients with persistent infections (</a:t>
            </a:r>
            <a:r>
              <a:rPr lang="en-US" sz="1800" b="1" dirty="0">
                <a:solidFill>
                  <a:schemeClr val="accent5"/>
                </a:solidFill>
                <a:cs typeface="Calibri" panose="020F0502020204030204" pitchFamily="34" charset="0"/>
              </a:rPr>
              <a:t>Patients 1 </a:t>
            </a:r>
            <a:r>
              <a:rPr lang="en-US" sz="1800" dirty="0">
                <a:solidFill>
                  <a:schemeClr val="accent5"/>
                </a:solidFill>
                <a:cs typeface="Calibri" panose="020F0502020204030204" pitchFamily="34" charset="0"/>
              </a:rPr>
              <a:t>and</a:t>
            </a:r>
            <a:r>
              <a:rPr lang="en-US" sz="1800" b="1" dirty="0">
                <a:solidFill>
                  <a:schemeClr val="accent5"/>
                </a:solidFill>
                <a:cs typeface="Calibri" panose="020F0502020204030204" pitchFamily="34" charset="0"/>
              </a:rPr>
              <a:t> 3</a:t>
            </a:r>
            <a:r>
              <a:rPr lang="en-US" sz="1800" dirty="0">
                <a:solidFill>
                  <a:schemeClr val="accent5"/>
                </a:solidFill>
                <a:cs typeface="Calibri" panose="020F0502020204030204" pitchFamily="34" charset="0"/>
              </a:rPr>
              <a:t>) with a higher dosage of ceftriaxone and performing another test of cure (with the timing as per CDC recommendations) after re-treatment.  CDC also performs whole genome sequencing on the isolates to identify strain type and any known resistance markers.</a:t>
            </a:r>
          </a:p>
          <a:p>
            <a:pPr marL="0" indent="0">
              <a:spcAft>
                <a:spcPts val="600"/>
              </a:spcAft>
              <a:buNone/>
            </a:pPr>
            <a:r>
              <a:rPr lang="en-US" sz="1800" b="1" dirty="0">
                <a:solidFill>
                  <a:schemeClr val="accent5"/>
                </a:solidFill>
                <a:cs typeface="Calibri" panose="020F0502020204030204" pitchFamily="34" charset="0"/>
              </a:rPr>
              <a:t>Patients 1</a:t>
            </a:r>
            <a:r>
              <a:rPr lang="en-US" sz="1800" dirty="0">
                <a:solidFill>
                  <a:schemeClr val="accent5"/>
                </a:solidFill>
                <a:cs typeface="Calibri" panose="020F0502020204030204" pitchFamily="34" charset="0"/>
              </a:rPr>
              <a:t> and </a:t>
            </a:r>
            <a:r>
              <a:rPr lang="en-US" sz="1800" b="1" dirty="0">
                <a:solidFill>
                  <a:schemeClr val="accent5"/>
                </a:solidFill>
                <a:cs typeface="Calibri" panose="020F0502020204030204" pitchFamily="34" charset="0"/>
              </a:rPr>
              <a:t>3</a:t>
            </a:r>
            <a:r>
              <a:rPr lang="en-US" sz="1800" dirty="0">
                <a:solidFill>
                  <a:schemeClr val="accent5"/>
                </a:solidFill>
                <a:cs typeface="Calibri" panose="020F0502020204030204" pitchFamily="34" charset="0"/>
              </a:rPr>
              <a:t> are re-treated with the higher ceftriaxone dose. </a:t>
            </a:r>
          </a:p>
          <a:p>
            <a:pPr marL="0" indent="0">
              <a:buNone/>
            </a:pPr>
            <a:endParaRPr lang="en-US" sz="2000" dirty="0">
              <a:solidFill>
                <a:schemeClr val="accent5"/>
              </a:solidFill>
              <a:cs typeface="Calibri" panose="020F0502020204030204" pitchFamily="34" charset="0"/>
            </a:endParaRPr>
          </a:p>
        </p:txBody>
      </p:sp>
      <p:sp>
        <p:nvSpPr>
          <p:cNvPr id="4" name="Slide Number Placeholder 3">
            <a:extLst>
              <a:ext uri="{FF2B5EF4-FFF2-40B4-BE49-F238E27FC236}">
                <a16:creationId xmlns:a16="http://schemas.microsoft.com/office/drawing/2014/main" id="{6DAC3D2B-7FE8-44B9-8254-9C83CBF91A14}"/>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29</a:t>
            </a:fld>
            <a:endParaRPr lang="en-US" dirty="0"/>
          </a:p>
        </p:txBody>
      </p:sp>
    </p:spTree>
    <p:extLst>
      <p:ext uri="{BB962C8B-B14F-4D97-AF65-F5344CB8AC3E}">
        <p14:creationId xmlns:p14="http://schemas.microsoft.com/office/powerpoint/2010/main" val="22725200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E0DDCF-B5F0-496A-8EB1-4A3396A6A523}"/>
              </a:ext>
            </a:extLst>
          </p:cNvPr>
          <p:cNvSpPr>
            <a:spLocks noGrp="1"/>
          </p:cNvSpPr>
          <p:nvPr>
            <p:ph type="title"/>
          </p:nvPr>
        </p:nvSpPr>
        <p:spPr>
          <a:xfrm>
            <a:off x="457200" y="1045028"/>
            <a:ext cx="8229600" cy="2801257"/>
          </a:xfrm>
        </p:spPr>
        <p:txBody>
          <a:bodyPr/>
          <a:lstStyle/>
          <a:p>
            <a:pPr marL="0" indent="0" algn="ctr">
              <a:lnSpc>
                <a:spcPct val="100000"/>
              </a:lnSpc>
              <a:spcBef>
                <a:spcPts val="0"/>
              </a:spcBef>
              <a:spcAft>
                <a:spcPts val="600"/>
              </a:spcAft>
            </a:pPr>
            <a:r>
              <a:rPr lang="en-US" sz="5400" dirty="0">
                <a:cs typeface="Calibri" panose="020F0502020204030204" pitchFamily="34" charset="0"/>
              </a:rPr>
              <a:t>Introductions</a:t>
            </a:r>
            <a:br>
              <a:rPr lang="en-US" sz="5400" dirty="0">
                <a:cs typeface="Calibri" panose="020F0502020204030204" pitchFamily="34" charset="0"/>
              </a:rPr>
            </a:br>
            <a:r>
              <a:rPr lang="en-US" dirty="0">
                <a:cs typeface="Calibri" panose="020F0502020204030204" pitchFamily="34" charset="0"/>
              </a:rPr>
              <a:t>and</a:t>
            </a:r>
            <a:br>
              <a:rPr lang="en-US" dirty="0">
                <a:cs typeface="Calibri" panose="020F0502020204030204" pitchFamily="34" charset="0"/>
              </a:rPr>
            </a:br>
            <a:r>
              <a:rPr lang="en-US" sz="5400" dirty="0">
                <a:cs typeface="Calibri" panose="020F0502020204030204" pitchFamily="34" charset="0"/>
              </a:rPr>
              <a:t>Opening Comments</a:t>
            </a:r>
            <a:br>
              <a:rPr lang="en-US" sz="2400" dirty="0">
                <a:latin typeface="Arial" panose="020B0604020202020204" pitchFamily="34" charset="0"/>
                <a:cs typeface="Arial" panose="020B0604020202020204" pitchFamily="34" charset="0"/>
              </a:rPr>
            </a:br>
            <a:endParaRPr lang="en-US" sz="2400" dirty="0"/>
          </a:p>
        </p:txBody>
      </p:sp>
      <p:sp>
        <p:nvSpPr>
          <p:cNvPr id="3" name="Slide Number Placeholder 2">
            <a:extLst>
              <a:ext uri="{FF2B5EF4-FFF2-40B4-BE49-F238E27FC236}">
                <a16:creationId xmlns:a16="http://schemas.microsoft.com/office/drawing/2014/main" id="{250F285A-9255-4DAA-AB89-AAFA34C46B6D}"/>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a:t>
            </a:fld>
            <a:endParaRPr lang="en-US" dirty="0"/>
          </a:p>
        </p:txBody>
      </p:sp>
    </p:spTree>
    <p:extLst>
      <p:ext uri="{BB962C8B-B14F-4D97-AF65-F5344CB8AC3E}">
        <p14:creationId xmlns:p14="http://schemas.microsoft.com/office/powerpoint/2010/main" val="233918981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984739"/>
          </a:xfrm>
        </p:spPr>
        <p:txBody>
          <a:bodyPr/>
          <a:lstStyle/>
          <a:p>
            <a:pPr algn="ctr"/>
            <a:r>
              <a:rPr lang="en-US" dirty="0">
                <a:cs typeface="Calibri" panose="020F0502020204030204" pitchFamily="34" charset="0"/>
              </a:rPr>
              <a:t>Module 2 Scenario</a:t>
            </a:r>
            <a:br>
              <a:rPr lang="en-US" dirty="0">
                <a:cs typeface="Calibri" panose="020F0502020204030204" pitchFamily="34" charset="0"/>
              </a:rPr>
            </a:br>
            <a:r>
              <a:rPr lang="en-US" sz="1800" dirty="0">
                <a:cs typeface="Calibri" panose="020F0502020204030204" pitchFamily="34" charset="0"/>
              </a:rPr>
              <a:t>(5 of 5)</a:t>
            </a:r>
            <a:endParaRPr lang="en-US" dirty="0">
              <a:cs typeface="Calibri" panose="020F0502020204030204" pitchFamily="34" charset="0"/>
            </a:endParaRPr>
          </a:p>
        </p:txBody>
      </p:sp>
      <p:sp>
        <p:nvSpPr>
          <p:cNvPr id="2" name="Text Placeholder 1"/>
          <p:cNvSpPr>
            <a:spLocks noGrp="1"/>
          </p:cNvSpPr>
          <p:nvPr>
            <p:ph type="body" sz="quarter" idx="10"/>
          </p:nvPr>
        </p:nvSpPr>
        <p:spPr>
          <a:xfrm>
            <a:off x="307846" y="1106417"/>
            <a:ext cx="8528305" cy="3645351"/>
          </a:xfrm>
        </p:spPr>
        <p:txBody>
          <a:bodyPr/>
          <a:lstStyle/>
          <a:p>
            <a:pPr marL="0" indent="0">
              <a:spcAft>
                <a:spcPts val="600"/>
              </a:spcAft>
              <a:buNone/>
            </a:pPr>
            <a:r>
              <a:rPr lang="en-US" sz="1500" dirty="0">
                <a:solidFill>
                  <a:schemeClr val="accent5"/>
                </a:solidFill>
                <a:cs typeface="Calibri" panose="020F0502020204030204" pitchFamily="34" charset="0"/>
              </a:rPr>
              <a:t>At the follow-up visits after re-treatment, </a:t>
            </a:r>
            <a:r>
              <a:rPr lang="en-US" sz="1500" b="1" dirty="0">
                <a:solidFill>
                  <a:schemeClr val="accent5"/>
                </a:solidFill>
                <a:cs typeface="Calibri" panose="020F0502020204030204" pitchFamily="34" charset="0"/>
              </a:rPr>
              <a:t>Patient 1 </a:t>
            </a:r>
            <a:r>
              <a:rPr lang="en-US" sz="1500" dirty="0">
                <a:solidFill>
                  <a:schemeClr val="accent5"/>
                </a:solidFill>
                <a:cs typeface="Calibri" panose="020F0502020204030204" pitchFamily="34" charset="0"/>
              </a:rPr>
              <a:t>tests negative for gonorrhea by NAAT and culture. </a:t>
            </a:r>
          </a:p>
          <a:p>
            <a:pPr marL="0" indent="0">
              <a:spcAft>
                <a:spcPts val="600"/>
              </a:spcAft>
              <a:buNone/>
            </a:pPr>
            <a:r>
              <a:rPr lang="en-US" sz="1500" dirty="0">
                <a:solidFill>
                  <a:schemeClr val="accent5"/>
                </a:solidFill>
                <a:cs typeface="Calibri" panose="020F0502020204030204" pitchFamily="34" charset="0"/>
              </a:rPr>
              <a:t>However, </a:t>
            </a:r>
            <a:r>
              <a:rPr lang="en-US" sz="1500" b="1" dirty="0">
                <a:solidFill>
                  <a:schemeClr val="accent5"/>
                </a:solidFill>
                <a:cs typeface="Calibri" panose="020F0502020204030204" pitchFamily="34" charset="0"/>
              </a:rPr>
              <a:t>Patient 3</a:t>
            </a:r>
            <a:r>
              <a:rPr lang="en-US" sz="1500" dirty="0">
                <a:solidFill>
                  <a:schemeClr val="accent5"/>
                </a:solidFill>
                <a:cs typeface="Calibri" panose="020F0502020204030204" pitchFamily="34" charset="0"/>
              </a:rPr>
              <a:t>’s pharyngeal specimen tests positive on both NAAT and culture. Thus, </a:t>
            </a:r>
            <a:r>
              <a:rPr lang="en-US" sz="1500" b="1" dirty="0">
                <a:solidFill>
                  <a:schemeClr val="accent5"/>
                </a:solidFill>
                <a:cs typeface="Calibri" panose="020F0502020204030204" pitchFamily="34" charset="0"/>
              </a:rPr>
              <a:t>Patient 3</a:t>
            </a:r>
            <a:r>
              <a:rPr lang="en-US" sz="1500" dirty="0">
                <a:solidFill>
                  <a:schemeClr val="accent5"/>
                </a:solidFill>
                <a:cs typeface="Calibri" panose="020F0502020204030204" pitchFamily="34" charset="0"/>
              </a:rPr>
              <a:t> remains infected. Patient 3 denies having had sex in the prior 3 weeks.   </a:t>
            </a:r>
          </a:p>
          <a:p>
            <a:pPr marL="0" indent="0">
              <a:spcAft>
                <a:spcPts val="600"/>
              </a:spcAft>
              <a:buNone/>
            </a:pPr>
            <a:r>
              <a:rPr lang="en-US" sz="1500" dirty="0">
                <a:solidFill>
                  <a:schemeClr val="accent5"/>
                </a:solidFill>
                <a:cs typeface="Calibri" panose="020F0502020204030204" pitchFamily="34" charset="0"/>
              </a:rPr>
              <a:t>The health department again consults with CDC. Because of the challenges faced with treatment of this patient, CDC performs additional susceptibility testing. In light of the inability to cure the infection with ceftriaxone and the new susceptibility results, CDC provides guidance beyond what is in the STD Treatment Guidelines and suggests that the health department arrange for </a:t>
            </a:r>
            <a:r>
              <a:rPr lang="en-US" sz="1500" b="1" dirty="0">
                <a:solidFill>
                  <a:schemeClr val="accent5"/>
                </a:solidFill>
                <a:cs typeface="Calibri" panose="020F0502020204030204" pitchFamily="34" charset="0"/>
              </a:rPr>
              <a:t>Patient 3 </a:t>
            </a:r>
            <a:r>
              <a:rPr lang="en-US" sz="1500" dirty="0">
                <a:solidFill>
                  <a:schemeClr val="accent5"/>
                </a:solidFill>
                <a:cs typeface="Calibri" panose="020F0502020204030204" pitchFamily="34" charset="0"/>
              </a:rPr>
              <a:t>to receive an intravenous (IV)  antibiotic treatment and perform another test of cure after treatment (with timing as per CDC recommendations). </a:t>
            </a:r>
          </a:p>
          <a:p>
            <a:pPr marL="0" indent="0">
              <a:spcAft>
                <a:spcPts val="600"/>
              </a:spcAft>
              <a:buNone/>
            </a:pPr>
            <a:r>
              <a:rPr lang="en-US" sz="1500" dirty="0">
                <a:solidFill>
                  <a:schemeClr val="accent5"/>
                </a:solidFill>
                <a:cs typeface="Calibri" panose="020F0502020204030204" pitchFamily="34" charset="0"/>
              </a:rPr>
              <a:t>At the follow-up visit, </a:t>
            </a:r>
            <a:r>
              <a:rPr lang="en-US" sz="1500" b="1" dirty="0">
                <a:solidFill>
                  <a:schemeClr val="accent5"/>
                </a:solidFill>
                <a:cs typeface="Calibri" panose="020F0502020204030204" pitchFamily="34" charset="0"/>
              </a:rPr>
              <a:t>Patient 3</a:t>
            </a:r>
            <a:r>
              <a:rPr lang="en-US" sz="1500" dirty="0">
                <a:solidFill>
                  <a:schemeClr val="accent5"/>
                </a:solidFill>
                <a:cs typeface="Calibri" panose="020F0502020204030204" pitchFamily="34" charset="0"/>
              </a:rPr>
              <a:t> has a negative pharyngeal culture and NAAT and is considered cured.</a:t>
            </a:r>
          </a:p>
          <a:p>
            <a:pPr marL="0" indent="0">
              <a:spcAft>
                <a:spcPts val="600"/>
              </a:spcAft>
              <a:buNone/>
            </a:pPr>
            <a:r>
              <a:rPr lang="en-US" sz="1500" dirty="0">
                <a:solidFill>
                  <a:schemeClr val="accent5"/>
                </a:solidFill>
                <a:cs typeface="Calibri" panose="020F0502020204030204" pitchFamily="34" charset="0"/>
              </a:rPr>
              <a:t>Since the initial four cases were reported, six new patients with suspected treatment failures are reported to the local or state health department. Two of the patients are cisgender men who were seen at the local STD clinic and reported recent sex with other men, and recently tested HIV-negative.  </a:t>
            </a:r>
          </a:p>
          <a:p>
            <a:pPr marL="0" indent="0">
              <a:buNone/>
            </a:pPr>
            <a:endParaRPr lang="en-US" sz="1500" dirty="0">
              <a:solidFill>
                <a:schemeClr val="accent5"/>
              </a:solidFill>
              <a:cs typeface="Calibri" panose="020F0502020204030204" pitchFamily="34" charset="0"/>
            </a:endParaRPr>
          </a:p>
        </p:txBody>
      </p:sp>
      <p:sp>
        <p:nvSpPr>
          <p:cNvPr id="4" name="Slide Number Placeholder 3">
            <a:extLst>
              <a:ext uri="{FF2B5EF4-FFF2-40B4-BE49-F238E27FC236}">
                <a16:creationId xmlns:a16="http://schemas.microsoft.com/office/drawing/2014/main" id="{C5F70827-591E-4067-9FE9-5D432209E572}"/>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30</a:t>
            </a:fld>
            <a:endParaRPr lang="en-US" dirty="0"/>
          </a:p>
        </p:txBody>
      </p:sp>
    </p:spTree>
    <p:extLst>
      <p:ext uri="{BB962C8B-B14F-4D97-AF65-F5344CB8AC3E}">
        <p14:creationId xmlns:p14="http://schemas.microsoft.com/office/powerpoint/2010/main" val="2808977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228149"/>
          </a:xfrm>
        </p:spPr>
        <p:txBody>
          <a:bodyPr/>
          <a:lstStyle/>
          <a:p>
            <a:pPr algn="ctr"/>
            <a:r>
              <a:rPr lang="en-US" dirty="0">
                <a:cs typeface="Calibri" panose="020F0502020204030204" pitchFamily="34" charset="0"/>
              </a:rPr>
              <a:t>Module 2 Questions</a:t>
            </a:r>
            <a:br>
              <a:rPr lang="en-US" dirty="0">
                <a:cs typeface="Calibri" panose="020F0502020204030204" pitchFamily="34" charset="0"/>
              </a:rPr>
            </a:br>
            <a:r>
              <a:rPr lang="en-US" sz="1800" dirty="0">
                <a:cs typeface="Calibri" panose="020F0502020204030204" pitchFamily="34" charset="0"/>
              </a:rPr>
              <a:t>(1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413655" y="1415543"/>
            <a:ext cx="8316687" cy="3020143"/>
          </a:xfrm>
        </p:spPr>
        <p:txBody>
          <a:bodyPr/>
          <a:lstStyle/>
          <a:p>
            <a:pPr marL="457200" indent="-457200">
              <a:spcAft>
                <a:spcPts val="600"/>
              </a:spcAft>
              <a:buFont typeface="+mj-lt"/>
              <a:buAutoNum type="arabicPeriod"/>
            </a:pPr>
            <a:r>
              <a:rPr lang="en-US" dirty="0">
                <a:solidFill>
                  <a:schemeClr val="accent5"/>
                </a:solidFill>
                <a:cs typeface="Calibri" panose="020F0502020204030204" pitchFamily="34" charset="0"/>
              </a:rPr>
              <a:t>Given this current situation, are there changes to whether an ICS is established at the local or state level, or in which ICS components are stood up? </a:t>
            </a:r>
            <a:endParaRPr lang="en-US" sz="800" dirty="0">
              <a:solidFill>
                <a:schemeClr val="accent5"/>
              </a:solidFill>
              <a:cs typeface="Calibri" panose="020F0502020204030204" pitchFamily="34" charset="0"/>
            </a:endParaRPr>
          </a:p>
          <a:p>
            <a:pPr marL="457200" indent="-457200">
              <a:spcAft>
                <a:spcPts val="600"/>
              </a:spcAft>
              <a:buFont typeface="+mj-lt"/>
              <a:buAutoNum type="arabicPeriod"/>
            </a:pPr>
            <a:r>
              <a:rPr lang="en-US" dirty="0">
                <a:solidFill>
                  <a:schemeClr val="accent5"/>
                </a:solidFill>
                <a:cs typeface="Calibri" panose="020F0502020204030204" pitchFamily="34" charset="0"/>
              </a:rPr>
              <a:t>If so, who leads the response? </a:t>
            </a:r>
          </a:p>
          <a:p>
            <a:pPr marL="457200" indent="-457200">
              <a:spcAft>
                <a:spcPts val="600"/>
              </a:spcAft>
              <a:buFont typeface="+mj-lt"/>
              <a:buAutoNum type="arabicPeriod"/>
            </a:pPr>
            <a:r>
              <a:rPr lang="en-US" dirty="0">
                <a:solidFill>
                  <a:schemeClr val="accent5"/>
                </a:solidFill>
                <a:cs typeface="Calibri" panose="020F0502020204030204" pitchFamily="34" charset="0"/>
              </a:rPr>
              <a:t>Given the confirmed local presence of ceftriaxone-resistant gonorrhea, what, if any, additional actions would the state and/or local health departments take? </a:t>
            </a:r>
          </a:p>
        </p:txBody>
      </p:sp>
      <p:sp>
        <p:nvSpPr>
          <p:cNvPr id="3" name="Slide Number Placeholder 2">
            <a:extLst>
              <a:ext uri="{FF2B5EF4-FFF2-40B4-BE49-F238E27FC236}">
                <a16:creationId xmlns:a16="http://schemas.microsoft.com/office/drawing/2014/main" id="{0269A070-017A-416A-AD70-53468A33F876}"/>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31</a:t>
            </a:fld>
            <a:endParaRPr lang="en-US" dirty="0"/>
          </a:p>
        </p:txBody>
      </p:sp>
    </p:spTree>
    <p:extLst>
      <p:ext uri="{BB962C8B-B14F-4D97-AF65-F5344CB8AC3E}">
        <p14:creationId xmlns:p14="http://schemas.microsoft.com/office/powerpoint/2010/main" val="75336515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169987"/>
          </a:xfrm>
        </p:spPr>
        <p:txBody>
          <a:bodyPr/>
          <a:lstStyle/>
          <a:p>
            <a:pPr algn="ctr"/>
            <a:r>
              <a:rPr lang="en-US" dirty="0">
                <a:cs typeface="Calibri" panose="020F0502020204030204" pitchFamily="34" charset="0"/>
              </a:rPr>
              <a:t>Module 2 Questions</a:t>
            </a:r>
            <a:br>
              <a:rPr lang="en-US" dirty="0">
                <a:cs typeface="Calibri" panose="020F0502020204030204" pitchFamily="34" charset="0"/>
              </a:rPr>
            </a:br>
            <a:r>
              <a:rPr lang="en-US" sz="1800" dirty="0">
                <a:cs typeface="Calibri" panose="020F0502020204030204" pitchFamily="34" charset="0"/>
              </a:rPr>
              <a:t>(2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245154" y="1291771"/>
            <a:ext cx="8836251" cy="3452936"/>
          </a:xfrm>
        </p:spPr>
        <p:txBody>
          <a:bodyPr/>
          <a:lstStyle/>
          <a:p>
            <a:pPr marL="457200" indent="-457200">
              <a:spcAft>
                <a:spcPts val="600"/>
              </a:spcAft>
              <a:buFont typeface="+mj-lt"/>
              <a:buAutoNum type="arabicPeriod" startAt="4"/>
            </a:pPr>
            <a:r>
              <a:rPr lang="en-US" dirty="0">
                <a:solidFill>
                  <a:schemeClr val="accent5"/>
                </a:solidFill>
                <a:cs typeface="Calibri" panose="020F0502020204030204" pitchFamily="34" charset="0"/>
              </a:rPr>
              <a:t>What guidance will be provided to local healthcare providers regarding gonorrhea testing, treatment, and follow-up, and who will provide the guidance to healthcare providers? </a:t>
            </a:r>
            <a:endParaRPr lang="en-US" sz="800" dirty="0">
              <a:solidFill>
                <a:schemeClr val="accent5"/>
              </a:solidFill>
              <a:cs typeface="Calibri" panose="020F0502020204030204" pitchFamily="34" charset="0"/>
            </a:endParaRPr>
          </a:p>
          <a:p>
            <a:pPr marL="457200" indent="-457200">
              <a:spcAft>
                <a:spcPts val="0"/>
              </a:spcAft>
              <a:buFont typeface="+mj-lt"/>
              <a:buAutoNum type="arabicPeriod" startAt="4"/>
            </a:pPr>
            <a:r>
              <a:rPr lang="en-US" dirty="0">
                <a:solidFill>
                  <a:schemeClr val="accent5"/>
                </a:solidFill>
                <a:cs typeface="Calibri" panose="020F0502020204030204" pitchFamily="34" charset="0"/>
              </a:rPr>
              <a:t>Does the health department conduct efforts to increase local access to specimen collection for GC culture, AST, or molecular surveillance? </a:t>
            </a:r>
          </a:p>
          <a:p>
            <a:pPr marL="857250" lvl="1" indent="-457200">
              <a:spcAft>
                <a:spcPts val="600"/>
              </a:spcAft>
              <a:buFont typeface="+mj-lt"/>
              <a:buAutoNum type="alphaLcPeriod"/>
            </a:pPr>
            <a:r>
              <a:rPr lang="en-US" sz="2200" dirty="0">
                <a:solidFill>
                  <a:schemeClr val="accent5"/>
                </a:solidFill>
                <a:cs typeface="Calibri" panose="020F0502020204030204" pitchFamily="34" charset="0"/>
              </a:rPr>
              <a:t>How are these efforts funded? </a:t>
            </a:r>
          </a:p>
          <a:p>
            <a:pPr marL="457200" indent="-457200">
              <a:spcAft>
                <a:spcPts val="600"/>
              </a:spcAft>
              <a:buFont typeface="+mj-lt"/>
              <a:buAutoNum type="arabicPeriod" startAt="4"/>
            </a:pPr>
            <a:r>
              <a:rPr lang="en-US" dirty="0">
                <a:solidFill>
                  <a:schemeClr val="accent5"/>
                </a:solidFill>
                <a:cs typeface="Calibri" panose="020F0502020204030204" pitchFamily="34" charset="0"/>
              </a:rPr>
              <a:t>How will you arrange intravenous antibiotic drug administration? </a:t>
            </a:r>
          </a:p>
        </p:txBody>
      </p:sp>
      <p:sp>
        <p:nvSpPr>
          <p:cNvPr id="3" name="Slide Number Placeholder 2">
            <a:extLst>
              <a:ext uri="{FF2B5EF4-FFF2-40B4-BE49-F238E27FC236}">
                <a16:creationId xmlns:a16="http://schemas.microsoft.com/office/drawing/2014/main" id="{C53513FD-5AE7-47B3-A79F-5D026A14AEB7}"/>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32</a:t>
            </a:fld>
            <a:endParaRPr lang="en-US" dirty="0"/>
          </a:p>
        </p:txBody>
      </p:sp>
    </p:spTree>
    <p:extLst>
      <p:ext uri="{BB962C8B-B14F-4D97-AF65-F5344CB8AC3E}">
        <p14:creationId xmlns:p14="http://schemas.microsoft.com/office/powerpoint/2010/main" val="410144218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129986"/>
          </a:xfrm>
        </p:spPr>
        <p:txBody>
          <a:bodyPr/>
          <a:lstStyle/>
          <a:p>
            <a:pPr algn="ctr"/>
            <a:r>
              <a:rPr lang="en-US" dirty="0">
                <a:cs typeface="Calibri" panose="020F0502020204030204" pitchFamily="34" charset="0"/>
              </a:rPr>
              <a:t>Module 2 Questions</a:t>
            </a:r>
            <a:br>
              <a:rPr lang="en-US" dirty="0">
                <a:cs typeface="Calibri" panose="020F0502020204030204" pitchFamily="34" charset="0"/>
              </a:rPr>
            </a:br>
            <a:r>
              <a:rPr lang="en-US" sz="1800" dirty="0">
                <a:cs typeface="Calibri" panose="020F0502020204030204" pitchFamily="34" charset="0"/>
              </a:rPr>
              <a:t>(3 of 3)</a:t>
            </a:r>
            <a:endParaRPr lang="en-US" dirty="0">
              <a:cs typeface="Calibri" panose="020F0502020204030204" pitchFamily="34" charset="0"/>
            </a:endParaRPr>
          </a:p>
        </p:txBody>
      </p:sp>
      <p:sp>
        <p:nvSpPr>
          <p:cNvPr id="4" name="Text Placeholder 3"/>
          <p:cNvSpPr>
            <a:spLocks noGrp="1"/>
          </p:cNvSpPr>
          <p:nvPr>
            <p:ph type="body" sz="quarter" idx="10"/>
          </p:nvPr>
        </p:nvSpPr>
        <p:spPr>
          <a:xfrm>
            <a:off x="246742" y="1328285"/>
            <a:ext cx="8797243" cy="3416421"/>
          </a:xfrm>
        </p:spPr>
        <p:txBody>
          <a:bodyPr/>
          <a:lstStyle/>
          <a:p>
            <a:pPr marL="457200" indent="-457200">
              <a:spcAft>
                <a:spcPts val="600"/>
              </a:spcAft>
              <a:buFont typeface="+mj-lt"/>
              <a:buAutoNum type="arabicPeriod" startAt="7"/>
            </a:pPr>
            <a:r>
              <a:rPr lang="en-US" sz="2000" dirty="0">
                <a:solidFill>
                  <a:schemeClr val="accent5"/>
                </a:solidFill>
                <a:cs typeface="Calibri" panose="020F0502020204030204" pitchFamily="34" charset="0"/>
              </a:rPr>
              <a:t>What role will DIS continue to play with this outbreak? Are any protocol modifications are needed for how DIS respond to these cases? </a:t>
            </a:r>
          </a:p>
          <a:p>
            <a:pPr marL="457200" indent="-457200">
              <a:spcAft>
                <a:spcPts val="600"/>
              </a:spcAft>
              <a:buFont typeface="+mj-lt"/>
              <a:buAutoNum type="arabicPeriod" startAt="7"/>
            </a:pPr>
            <a:r>
              <a:rPr lang="en-US" sz="2000" dirty="0">
                <a:solidFill>
                  <a:schemeClr val="accent5"/>
                </a:solidFill>
                <a:cs typeface="Calibri" panose="020F0502020204030204" pitchFamily="34" charset="0"/>
              </a:rPr>
              <a:t>Given the expanding outbreak and involvement of gay, bisexual, and men who have sex with men (MSM), what communication activities would be implemented or modified? </a:t>
            </a:r>
          </a:p>
          <a:p>
            <a:pPr marL="914400" lvl="1" indent="-457200">
              <a:spcAft>
                <a:spcPts val="600"/>
              </a:spcAft>
              <a:buFont typeface="+mj-lt"/>
              <a:buAutoNum type="alphaLcPeriod"/>
            </a:pPr>
            <a:r>
              <a:rPr lang="en-US" sz="1800" dirty="0">
                <a:solidFill>
                  <a:schemeClr val="accent5"/>
                </a:solidFill>
                <a:cs typeface="Calibri" panose="020F0502020204030204" pitchFamily="34" charset="0"/>
              </a:rPr>
              <a:t>Who leads the communication efforts and any clearing of messaging? </a:t>
            </a:r>
          </a:p>
          <a:p>
            <a:pPr marL="457200" indent="-457200">
              <a:spcAft>
                <a:spcPts val="600"/>
              </a:spcAft>
              <a:buFont typeface="+mj-lt"/>
              <a:buAutoNum type="arabicPeriod" startAt="7"/>
            </a:pPr>
            <a:r>
              <a:rPr lang="en-US" sz="2000" dirty="0">
                <a:solidFill>
                  <a:schemeClr val="accent5"/>
                </a:solidFill>
                <a:cs typeface="Calibri" panose="020F0502020204030204" pitchFamily="34" charset="0"/>
              </a:rPr>
              <a:t>Are there any other public health activities that would occur at the local and state level? </a:t>
            </a:r>
          </a:p>
        </p:txBody>
      </p:sp>
      <p:sp>
        <p:nvSpPr>
          <p:cNvPr id="3" name="Slide Number Placeholder 2">
            <a:extLst>
              <a:ext uri="{FF2B5EF4-FFF2-40B4-BE49-F238E27FC236}">
                <a16:creationId xmlns:a16="http://schemas.microsoft.com/office/drawing/2014/main" id="{FB9024E1-5152-4C0E-A6A6-C0C7C25FB5DD}"/>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33</a:t>
            </a:fld>
            <a:endParaRPr lang="en-US" dirty="0"/>
          </a:p>
        </p:txBody>
      </p:sp>
    </p:spTree>
    <p:extLst>
      <p:ext uri="{BB962C8B-B14F-4D97-AF65-F5344CB8AC3E}">
        <p14:creationId xmlns:p14="http://schemas.microsoft.com/office/powerpoint/2010/main" val="414938821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09ECCF-D21C-4219-BF2F-8C2A844B9361}"/>
              </a:ext>
            </a:extLst>
          </p:cNvPr>
          <p:cNvSpPr txBox="1">
            <a:spLocks/>
          </p:cNvSpPr>
          <p:nvPr/>
        </p:nvSpPr>
        <p:spPr>
          <a:xfrm>
            <a:off x="457200" y="1480457"/>
            <a:ext cx="8229600" cy="1915886"/>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indent="0" algn="ctr">
              <a:spcBef>
                <a:spcPts val="0"/>
              </a:spcBef>
              <a:spcAft>
                <a:spcPts val="600"/>
              </a:spcAft>
              <a:buNone/>
            </a:pPr>
            <a:r>
              <a:rPr lang="en-US" sz="4000" dirty="0">
                <a:cs typeface="Calibri" panose="020F0502020204030204" pitchFamily="34" charset="0"/>
              </a:rPr>
              <a:t>Module 2: Response</a:t>
            </a:r>
          </a:p>
          <a:p>
            <a:pPr marL="0" indent="0" algn="ctr">
              <a:spcBef>
                <a:spcPts val="0"/>
              </a:spcBef>
              <a:spcAft>
                <a:spcPts val="600"/>
              </a:spcAft>
              <a:buNone/>
            </a:pPr>
            <a:r>
              <a:rPr lang="en-US" sz="3200" b="0" dirty="0">
                <a:cs typeface="Calibri" panose="020F0502020204030204" pitchFamily="34" charset="0"/>
              </a:rPr>
              <a:t>Report Back</a:t>
            </a:r>
          </a:p>
          <a:p>
            <a:pPr algn="ctr">
              <a:spcBef>
                <a:spcPts val="0"/>
              </a:spcBef>
              <a:spcAft>
                <a:spcPts val="600"/>
              </a:spcAft>
            </a:pPr>
            <a:endParaRPr lang="en-US" sz="4000" dirty="0">
              <a:cs typeface="Calibri" panose="020F0502020204030204" pitchFamily="34" charset="0"/>
            </a:endParaRPr>
          </a:p>
        </p:txBody>
      </p:sp>
      <p:sp>
        <p:nvSpPr>
          <p:cNvPr id="3" name="Slide Number Placeholder 2">
            <a:extLst>
              <a:ext uri="{FF2B5EF4-FFF2-40B4-BE49-F238E27FC236}">
                <a16:creationId xmlns:a16="http://schemas.microsoft.com/office/drawing/2014/main" id="{A46F3ADE-041C-4EE2-B7BF-E7D2602813BE}"/>
              </a:ext>
            </a:extLst>
          </p:cNvPr>
          <p:cNvSpPr>
            <a:spLocks noGrp="1"/>
          </p:cNvSpPr>
          <p:nvPr>
            <p:ph type="title" idx="4294967295"/>
          </p:nvPr>
        </p:nvSpPr>
        <p:spPr>
          <a:xfrm>
            <a:off x="7024006" y="4889954"/>
            <a:ext cx="2057400" cy="274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18288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ARGC TTX 	</a:t>
            </a:r>
            <a:fld id="{C8CD2B6A-C5F3-4A3D-9EBD-96DD822C4980}" type="slidenum">
              <a:rPr kumimoji="0" lang="en-US" sz="1050" b="0" i="0" u="none" strike="noStrike" kern="1200" cap="none" spc="0" normalizeH="0" baseline="0" noProof="0" smtClean="0">
                <a:ln>
                  <a:noFill/>
                </a:ln>
                <a:solidFill>
                  <a:schemeClr val="bg2"/>
                </a:solidFill>
                <a:effectLst/>
                <a:uLnTx/>
                <a:uFillTx/>
                <a:latin typeface="Calibri" panose="020F0502020204030204" pitchFamily="34" charset="0"/>
                <a:ea typeface="+mn-ea"/>
                <a:cs typeface="Calibri" panose="020F0502020204030204" pitchFamily="34" charset="0"/>
              </a:rPr>
              <a:pPr marL="0" marR="0" lvl="0" indent="0" algn="r" defTabSz="182880" rtl="0" eaLnBrk="0" fontAlgn="base" latinLnBrk="0" hangingPunct="0">
                <a:lnSpc>
                  <a:spcPct val="100000"/>
                </a:lnSpc>
                <a:spcBef>
                  <a:spcPct val="0"/>
                </a:spcBef>
                <a:spcAft>
                  <a:spcPct val="0"/>
                </a:spcAft>
                <a:buClrTx/>
                <a:buSzTx/>
                <a:buFontTx/>
                <a:buNone/>
                <a:tabLst/>
                <a:defRPr/>
              </a:pPr>
              <a:t>34</a:t>
            </a:fld>
            <a:endParaRPr kumimoji="0" lang="en-US" sz="105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045850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5F80E99-C4F2-4391-9595-09084376DC7B}"/>
              </a:ext>
            </a:extLst>
          </p:cNvPr>
          <p:cNvSpPr txBox="1">
            <a:spLocks noGrp="1"/>
          </p:cNvSpPr>
          <p:nvPr>
            <p:ph type="title" idx="4294967295"/>
          </p:nvPr>
        </p:nvSpPr>
        <p:spPr>
          <a:xfrm>
            <a:off x="457200" y="1756229"/>
            <a:ext cx="8229600" cy="815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400" rtl="0" eaLnBrk="0" fontAlgn="base" latinLnBrk="0" hangingPunct="0">
              <a:lnSpc>
                <a:spcPts val="3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256169"/>
                </a:solidFill>
                <a:effectLst/>
                <a:uLnTx/>
                <a:uFillTx/>
                <a:latin typeface="Calibri" pitchFamily="34" charset="0"/>
                <a:ea typeface="+mj-ea"/>
                <a:cs typeface="Calibri" panose="020F0502020204030204" pitchFamily="34" charset="0"/>
              </a:rPr>
              <a:t>Module 3: Recovery</a:t>
            </a:r>
          </a:p>
        </p:txBody>
      </p:sp>
      <p:sp>
        <p:nvSpPr>
          <p:cNvPr id="3" name="Slide Number Placeholder 2">
            <a:extLst>
              <a:ext uri="{FF2B5EF4-FFF2-40B4-BE49-F238E27FC236}">
                <a16:creationId xmlns:a16="http://schemas.microsoft.com/office/drawing/2014/main" id="{60F9AFDD-6089-41E2-99AB-AD459880E93E}"/>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35</a:t>
            </a:fld>
            <a:endParaRPr lang="en-US" dirty="0"/>
          </a:p>
        </p:txBody>
      </p:sp>
    </p:spTree>
    <p:extLst>
      <p:ext uri="{BB962C8B-B14F-4D97-AF65-F5344CB8AC3E}">
        <p14:creationId xmlns:p14="http://schemas.microsoft.com/office/powerpoint/2010/main" val="206300342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
            <a:ext cx="9143999" cy="870857"/>
          </a:xfrm>
        </p:spPr>
        <p:txBody>
          <a:bodyPr/>
          <a:lstStyle/>
          <a:p>
            <a:pPr algn="ctr"/>
            <a:r>
              <a:rPr lang="en-US" dirty="0">
                <a:cs typeface="Calibri" panose="020F0502020204030204" pitchFamily="34" charset="0"/>
              </a:rPr>
              <a:t>Module 3 Scenario</a:t>
            </a:r>
          </a:p>
        </p:txBody>
      </p:sp>
      <p:sp>
        <p:nvSpPr>
          <p:cNvPr id="3" name="Text Placeholder 2"/>
          <p:cNvSpPr>
            <a:spLocks noGrp="1"/>
          </p:cNvSpPr>
          <p:nvPr>
            <p:ph type="body" sz="quarter" idx="10"/>
          </p:nvPr>
        </p:nvSpPr>
        <p:spPr>
          <a:xfrm>
            <a:off x="457200" y="1059543"/>
            <a:ext cx="8396514" cy="3530746"/>
          </a:xfrm>
        </p:spPr>
        <p:txBody>
          <a:bodyPr/>
          <a:lstStyle/>
          <a:p>
            <a:pPr marL="0" indent="0">
              <a:buNone/>
            </a:pPr>
            <a:r>
              <a:rPr lang="en-US" sz="1800" b="1" dirty="0">
                <a:solidFill>
                  <a:schemeClr val="accent5"/>
                </a:solidFill>
                <a:cs typeface="Calibri" panose="020F0502020204030204" pitchFamily="34" charset="0"/>
              </a:rPr>
              <a:t>3 months later</a:t>
            </a:r>
          </a:p>
          <a:p>
            <a:pPr marL="0" indent="0">
              <a:buNone/>
            </a:pPr>
            <a:r>
              <a:rPr lang="en-US" sz="1800" dirty="0">
                <a:solidFill>
                  <a:schemeClr val="accent5"/>
                </a:solidFill>
                <a:cs typeface="Calibri" panose="020F0502020204030204" pitchFamily="34" charset="0"/>
              </a:rPr>
              <a:t>Over the ensuing eight weeks, 12 more treatment failures and/or ceftriaxone-resistant gonorrhea cases are identified (for a total of 22 cases).  Some of these cases were identified after they experienced persistent symptoms despite having been treated with CDC recommended treatment. Others were identified through enhanced surveillance activities. All of the cases were cured with the treatment regimen that CDC advised for these resistant cases. All available isolates from these patients had ceftriaxone MICs of 1.0 µg/</a:t>
            </a:r>
            <a:r>
              <a:rPr lang="en-US" sz="1800" dirty="0" err="1">
                <a:solidFill>
                  <a:schemeClr val="accent5"/>
                </a:solidFill>
                <a:cs typeface="Calibri" panose="020F0502020204030204" pitchFamily="34" charset="0"/>
              </a:rPr>
              <a:t>mL.</a:t>
            </a:r>
            <a:r>
              <a:rPr lang="en-US" sz="1800" dirty="0">
                <a:solidFill>
                  <a:schemeClr val="accent5"/>
                </a:solidFill>
                <a:cs typeface="Calibri" panose="020F0502020204030204" pitchFamily="34" charset="0"/>
              </a:rPr>
              <a:t> Additionally, multiple partners were contacted, tested and treated.</a:t>
            </a:r>
          </a:p>
          <a:p>
            <a:pPr marL="0" indent="0">
              <a:buNone/>
            </a:pPr>
            <a:endParaRPr lang="en-US" sz="1800" dirty="0">
              <a:solidFill>
                <a:schemeClr val="accent5"/>
              </a:solidFill>
              <a:cs typeface="Calibri" panose="020F0502020204030204" pitchFamily="34" charset="0"/>
            </a:endParaRPr>
          </a:p>
          <a:p>
            <a:pPr marL="0" indent="0">
              <a:buNone/>
            </a:pPr>
            <a:r>
              <a:rPr lang="en-US" sz="1800" dirty="0">
                <a:solidFill>
                  <a:schemeClr val="accent5"/>
                </a:solidFill>
                <a:cs typeface="Calibri" panose="020F0502020204030204" pitchFamily="34" charset="0"/>
              </a:rPr>
              <a:t>A month passes since the last patient with a resistant infection was identified and cured. No new cases of treatment failure and/or ceftriaxone-resistance have been identified. </a:t>
            </a:r>
          </a:p>
        </p:txBody>
      </p:sp>
      <p:sp>
        <p:nvSpPr>
          <p:cNvPr id="4" name="Slide Number Placeholder 3">
            <a:extLst>
              <a:ext uri="{FF2B5EF4-FFF2-40B4-BE49-F238E27FC236}">
                <a16:creationId xmlns:a16="http://schemas.microsoft.com/office/drawing/2014/main" id="{F26EE045-DD73-4BBA-81E5-1B677E48086B}"/>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36</a:t>
            </a:fld>
            <a:endParaRPr lang="en-US" dirty="0"/>
          </a:p>
        </p:txBody>
      </p:sp>
    </p:spTree>
    <p:extLst>
      <p:ext uri="{BB962C8B-B14F-4D97-AF65-F5344CB8AC3E}">
        <p14:creationId xmlns:p14="http://schemas.microsoft.com/office/powerpoint/2010/main" val="2248202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2"/>
            <a:ext cx="9143999" cy="1257176"/>
          </a:xfrm>
        </p:spPr>
        <p:txBody>
          <a:bodyPr/>
          <a:lstStyle/>
          <a:p>
            <a:pPr algn="ctr"/>
            <a:r>
              <a:rPr lang="en-US" dirty="0">
                <a:cs typeface="Calibri" panose="020F0502020204030204" pitchFamily="34" charset="0"/>
              </a:rPr>
              <a:t>Module 3 Questions</a:t>
            </a:r>
            <a:br>
              <a:rPr lang="en-US" dirty="0">
                <a:cs typeface="Calibri" panose="020F0502020204030204" pitchFamily="34" charset="0"/>
              </a:rPr>
            </a:br>
            <a:r>
              <a:rPr lang="en-US" sz="1600" dirty="0">
                <a:cs typeface="Calibri" panose="020F0502020204030204" pitchFamily="34" charset="0"/>
              </a:rPr>
              <a:t>(1 of 2)</a:t>
            </a:r>
            <a:endParaRPr lang="en-US" dirty="0">
              <a:cs typeface="Calibri" panose="020F0502020204030204" pitchFamily="34" charset="0"/>
            </a:endParaRPr>
          </a:p>
        </p:txBody>
      </p:sp>
      <p:sp>
        <p:nvSpPr>
          <p:cNvPr id="4" name="Text Placeholder 3"/>
          <p:cNvSpPr>
            <a:spLocks noGrp="1"/>
          </p:cNvSpPr>
          <p:nvPr>
            <p:ph type="body" sz="quarter" idx="10"/>
          </p:nvPr>
        </p:nvSpPr>
        <p:spPr>
          <a:xfrm>
            <a:off x="319312" y="1233714"/>
            <a:ext cx="8563431" cy="3656240"/>
          </a:xfrm>
        </p:spPr>
        <p:txBody>
          <a:bodyPr/>
          <a:lstStyle/>
          <a:p>
            <a:pPr marL="457200" lvl="0" indent="-457200">
              <a:spcAft>
                <a:spcPts val="600"/>
              </a:spcAft>
              <a:buFont typeface="+mj-lt"/>
              <a:buAutoNum type="arabicPeriod"/>
            </a:pPr>
            <a:r>
              <a:rPr lang="en-US" sz="2000" dirty="0">
                <a:solidFill>
                  <a:schemeClr val="accent5"/>
                </a:solidFill>
                <a:cs typeface="Calibri" panose="020F0502020204030204" pitchFamily="34" charset="0"/>
              </a:rPr>
              <a:t>How will you determine when to scale back response activities and determine that the outbreak is over?  </a:t>
            </a: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What management/operational changes will happen at that point?</a:t>
            </a: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What data would you like to be able to evaluate this response?</a:t>
            </a:r>
            <a:endParaRPr lang="en-US" sz="700" dirty="0">
              <a:solidFill>
                <a:schemeClr val="accent5"/>
              </a:solidFill>
              <a:cs typeface="Calibri" panose="020F0502020204030204" pitchFamily="34" charset="0"/>
            </a:endParaRP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Would any recommendations for testing, treatment, or surveillance change?  </a:t>
            </a: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Which, if any, new processes or recommendations will be continued? </a:t>
            </a:r>
          </a:p>
          <a:p>
            <a:pPr marL="457200" lvl="0" indent="-457200">
              <a:spcAft>
                <a:spcPts val="600"/>
              </a:spcAft>
              <a:buFont typeface="+mj-lt"/>
              <a:buAutoNum type="arabicPeriod"/>
            </a:pPr>
            <a:r>
              <a:rPr lang="en-US" sz="2000" dirty="0">
                <a:solidFill>
                  <a:schemeClr val="accent5"/>
                </a:solidFill>
                <a:cs typeface="Calibri" panose="020F0502020204030204" pitchFamily="34" charset="0"/>
              </a:rPr>
              <a:t>Which, if any, processes or recommendations will revert to those that were in place prior to the outbreak?  </a:t>
            </a:r>
            <a:endParaRPr lang="en-US" sz="700" dirty="0">
              <a:solidFill>
                <a:schemeClr val="accent5"/>
              </a:solidFill>
              <a:cs typeface="Calibri" panose="020F0502020204030204" pitchFamily="34" charset="0"/>
            </a:endParaRPr>
          </a:p>
        </p:txBody>
      </p:sp>
      <p:sp>
        <p:nvSpPr>
          <p:cNvPr id="3" name="Slide Number Placeholder 2">
            <a:extLst>
              <a:ext uri="{FF2B5EF4-FFF2-40B4-BE49-F238E27FC236}">
                <a16:creationId xmlns:a16="http://schemas.microsoft.com/office/drawing/2014/main" id="{3526BA83-A9C3-4630-8DA6-1E4F9B5963C2}"/>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37</a:t>
            </a:fld>
            <a:endParaRPr lang="en-US" dirty="0"/>
          </a:p>
        </p:txBody>
      </p:sp>
    </p:spTree>
    <p:extLst>
      <p:ext uri="{BB962C8B-B14F-4D97-AF65-F5344CB8AC3E}">
        <p14:creationId xmlns:p14="http://schemas.microsoft.com/office/powerpoint/2010/main" val="348620378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3463"/>
            <a:ext cx="9143999" cy="1271692"/>
          </a:xfrm>
        </p:spPr>
        <p:txBody>
          <a:bodyPr/>
          <a:lstStyle/>
          <a:p>
            <a:pPr algn="ctr"/>
            <a:r>
              <a:rPr lang="en-US" dirty="0">
                <a:cs typeface="Calibri" panose="020F0502020204030204" pitchFamily="34" charset="0"/>
              </a:rPr>
              <a:t>Module 3 Questions</a:t>
            </a:r>
            <a:br>
              <a:rPr lang="en-US" dirty="0">
                <a:cs typeface="Calibri" panose="020F0502020204030204" pitchFamily="34" charset="0"/>
              </a:rPr>
            </a:br>
            <a:r>
              <a:rPr lang="en-US" sz="1800" dirty="0">
                <a:cs typeface="Calibri" panose="020F0502020204030204" pitchFamily="34" charset="0"/>
              </a:rPr>
              <a:t>(2 of 2)</a:t>
            </a:r>
            <a:endParaRPr lang="en-US" dirty="0">
              <a:cs typeface="Calibri" panose="020F0502020204030204" pitchFamily="34" charset="0"/>
            </a:endParaRPr>
          </a:p>
        </p:txBody>
      </p:sp>
      <p:sp>
        <p:nvSpPr>
          <p:cNvPr id="4" name="Text Placeholder 3"/>
          <p:cNvSpPr>
            <a:spLocks noGrp="1"/>
          </p:cNvSpPr>
          <p:nvPr>
            <p:ph type="body" sz="quarter" idx="10"/>
          </p:nvPr>
        </p:nvSpPr>
        <p:spPr>
          <a:xfrm>
            <a:off x="464456" y="1422399"/>
            <a:ext cx="8403773" cy="3061591"/>
          </a:xfrm>
        </p:spPr>
        <p:txBody>
          <a:bodyPr/>
          <a:lstStyle/>
          <a:p>
            <a:pPr marL="457200" indent="-457200">
              <a:buFont typeface="+mj-lt"/>
              <a:buAutoNum type="arabicPeriod" startAt="7"/>
            </a:pPr>
            <a:r>
              <a:rPr lang="en-US" dirty="0">
                <a:solidFill>
                  <a:schemeClr val="accent5"/>
                </a:solidFill>
                <a:cs typeface="Calibri" panose="020F0502020204030204" pitchFamily="34" charset="0"/>
              </a:rPr>
              <a:t>What, if any, media messages would you distribute when the outbreak is over and to whom?</a:t>
            </a:r>
          </a:p>
          <a:p>
            <a:pPr marL="457200" lvl="0" indent="-457200">
              <a:buFont typeface="+mj-lt"/>
              <a:buAutoNum type="arabicPeriod" startAt="7"/>
            </a:pPr>
            <a:r>
              <a:rPr lang="en-US" dirty="0">
                <a:solidFill>
                  <a:schemeClr val="accent5"/>
                </a:solidFill>
                <a:cs typeface="Calibri" panose="020F0502020204030204" pitchFamily="34" charset="0"/>
              </a:rPr>
              <a:t>Based on your experience today, do you want to make any changes to your ceftriaxone-resistant gonorrhea outbreak response plans or preparedness activities?  If so, whose responsibility will it be to update the plan or implement any other preparedness activities? </a:t>
            </a:r>
            <a:endParaRPr lang="en-US" sz="800" dirty="0">
              <a:solidFill>
                <a:schemeClr val="accent5"/>
              </a:solidFill>
              <a:cs typeface="Calibri" panose="020F0502020204030204" pitchFamily="34" charset="0"/>
            </a:endParaRPr>
          </a:p>
        </p:txBody>
      </p:sp>
      <p:sp>
        <p:nvSpPr>
          <p:cNvPr id="3" name="Slide Number Placeholder 2">
            <a:extLst>
              <a:ext uri="{FF2B5EF4-FFF2-40B4-BE49-F238E27FC236}">
                <a16:creationId xmlns:a16="http://schemas.microsoft.com/office/drawing/2014/main" id="{539D3522-71DC-4EA2-8DCF-92C68A33717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38</a:t>
            </a:fld>
            <a:endParaRPr lang="en-US" dirty="0"/>
          </a:p>
        </p:txBody>
      </p:sp>
    </p:spTree>
    <p:extLst>
      <p:ext uri="{BB962C8B-B14F-4D97-AF65-F5344CB8AC3E}">
        <p14:creationId xmlns:p14="http://schemas.microsoft.com/office/powerpoint/2010/main" val="403261019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8A7E39-D689-4BCA-9716-E3A19FB957E8}"/>
              </a:ext>
            </a:extLst>
          </p:cNvPr>
          <p:cNvSpPr txBox="1">
            <a:spLocks/>
          </p:cNvSpPr>
          <p:nvPr/>
        </p:nvSpPr>
        <p:spPr>
          <a:xfrm>
            <a:off x="457200" y="1480457"/>
            <a:ext cx="8229600" cy="1915886"/>
          </a:xfrm>
          <a:prstGeom prst="rect">
            <a:avLst/>
          </a:prstGeom>
        </p:spPr>
        <p:txBody>
          <a:bodyPr anchor="b" anchorCtr="0"/>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indent="0" algn="ctr">
              <a:spcBef>
                <a:spcPts val="0"/>
              </a:spcBef>
              <a:spcAft>
                <a:spcPts val="600"/>
              </a:spcAft>
              <a:buNone/>
            </a:pPr>
            <a:r>
              <a:rPr lang="en-US" sz="4000" dirty="0">
                <a:cs typeface="Calibri" panose="020F0502020204030204" pitchFamily="34" charset="0"/>
              </a:rPr>
              <a:t>Module 3: Recovery</a:t>
            </a:r>
          </a:p>
          <a:p>
            <a:pPr marL="0" indent="0" algn="ctr">
              <a:spcBef>
                <a:spcPts val="0"/>
              </a:spcBef>
              <a:spcAft>
                <a:spcPts val="600"/>
              </a:spcAft>
              <a:buNone/>
            </a:pPr>
            <a:r>
              <a:rPr lang="en-US" sz="3200" b="0" dirty="0">
                <a:cs typeface="Calibri" panose="020F0502020204030204" pitchFamily="34" charset="0"/>
              </a:rPr>
              <a:t>Report Back</a:t>
            </a:r>
          </a:p>
          <a:p>
            <a:pPr algn="ctr">
              <a:spcBef>
                <a:spcPts val="0"/>
              </a:spcBef>
              <a:spcAft>
                <a:spcPts val="600"/>
              </a:spcAft>
            </a:pPr>
            <a:endParaRPr lang="en-US" sz="4000" dirty="0">
              <a:cs typeface="Calibri" panose="020F0502020204030204" pitchFamily="34" charset="0"/>
            </a:endParaRPr>
          </a:p>
        </p:txBody>
      </p:sp>
      <p:sp>
        <p:nvSpPr>
          <p:cNvPr id="3" name="Slide Number Placeholder 2">
            <a:extLst>
              <a:ext uri="{FF2B5EF4-FFF2-40B4-BE49-F238E27FC236}">
                <a16:creationId xmlns:a16="http://schemas.microsoft.com/office/drawing/2014/main" id="{9A081A7F-D5AE-4725-B000-17FD02C279F9}"/>
              </a:ext>
            </a:extLst>
          </p:cNvPr>
          <p:cNvSpPr>
            <a:spLocks noGrp="1"/>
          </p:cNvSpPr>
          <p:nvPr>
            <p:ph type="title" idx="4294967295"/>
          </p:nvPr>
        </p:nvSpPr>
        <p:spPr>
          <a:xfrm>
            <a:off x="7024006" y="4889954"/>
            <a:ext cx="2057400" cy="274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18288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ARGC TTX 	</a:t>
            </a:r>
            <a:fld id="{C8CD2B6A-C5F3-4A3D-9EBD-96DD822C4980}" type="slidenum">
              <a:rPr kumimoji="0" lang="en-US" sz="1050" b="0" i="0" u="none" strike="noStrike" kern="1200" cap="none" spc="0" normalizeH="0" baseline="0" noProof="0" smtClean="0">
                <a:ln>
                  <a:noFill/>
                </a:ln>
                <a:solidFill>
                  <a:schemeClr val="bg2"/>
                </a:solidFill>
                <a:effectLst/>
                <a:uLnTx/>
                <a:uFillTx/>
                <a:latin typeface="Calibri" panose="020F0502020204030204" pitchFamily="34" charset="0"/>
                <a:ea typeface="+mn-ea"/>
                <a:cs typeface="Calibri" panose="020F0502020204030204" pitchFamily="34" charset="0"/>
              </a:rPr>
              <a:pPr marL="0" marR="0" lvl="0" indent="0" algn="r" defTabSz="182880" rtl="0" eaLnBrk="0" fontAlgn="base" latinLnBrk="0" hangingPunct="0">
                <a:lnSpc>
                  <a:spcPct val="100000"/>
                </a:lnSpc>
                <a:spcBef>
                  <a:spcPct val="0"/>
                </a:spcBef>
                <a:spcAft>
                  <a:spcPct val="0"/>
                </a:spcAft>
                <a:buClrTx/>
                <a:buSzTx/>
                <a:buFontTx/>
                <a:buNone/>
                <a:tabLst/>
                <a:defRPr/>
              </a:pPr>
              <a:t>39</a:t>
            </a:fld>
            <a:endParaRPr kumimoji="0" lang="en-US" sz="105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9442151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5FF8A7E-B124-4ED3-B78D-F7120E6DA375}"/>
              </a:ext>
              <a:ext uri="{C183D7F6-B498-43B3-948B-1728B52AA6E4}">
                <adec:decorative xmlns:adec="http://schemas.microsoft.com/office/drawing/2017/decorative" val="0"/>
              </a:ext>
            </a:extLst>
          </p:cNvPr>
          <p:cNvSpPr txBox="1">
            <a:spLocks/>
          </p:cNvSpPr>
          <p:nvPr/>
        </p:nvSpPr>
        <p:spPr>
          <a:xfrm>
            <a:off x="152400" y="312164"/>
            <a:ext cx="8839199" cy="437516"/>
          </a:xfrm>
          <a:prstGeom prst="rect">
            <a:avLst/>
          </a:prstGeom>
        </p:spPr>
        <p:txBody>
          <a:bodyPr/>
          <a:lstStyle>
            <a:lvl1pPr algn="l" rtl="0" eaLnBrk="0" fontAlgn="base" hangingPunct="0">
              <a:lnSpc>
                <a:spcPts val="3000"/>
              </a:lnSpc>
              <a:spcBef>
                <a:spcPct val="0"/>
              </a:spcBef>
              <a:spcAft>
                <a:spcPct val="0"/>
              </a:spcAft>
              <a:defRPr sz="2800" b="1" kern="1200" baseline="0">
                <a:solidFill>
                  <a:srgbClr val="256169"/>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nSpc>
                <a:spcPct val="100000"/>
              </a:lnSpc>
            </a:pPr>
            <a:r>
              <a:rPr lang="en-US" sz="1400" dirty="0">
                <a:solidFill>
                  <a:schemeClr val="bg2"/>
                </a:solidFill>
              </a:rPr>
              <a:t>CDC’s Division of STD Prevention </a:t>
            </a:r>
            <a:r>
              <a:rPr lang="en-US" sz="1400" dirty="0">
                <a:solidFill>
                  <a:schemeClr val="bg2"/>
                </a:solidFill>
                <a:cs typeface="Calibri" panose="020F0502020204030204" pitchFamily="34" charset="0"/>
              </a:rPr>
              <a:t>│ </a:t>
            </a:r>
            <a:r>
              <a:rPr lang="en-US" sz="1400" dirty="0">
                <a:solidFill>
                  <a:schemeClr val="bg2"/>
                </a:solidFill>
              </a:rPr>
              <a:t>Antibiotic-Resistant Gonorrhea Tabletop Exercise</a:t>
            </a:r>
          </a:p>
          <a:p>
            <a:pPr>
              <a:lnSpc>
                <a:spcPct val="100000"/>
              </a:lnSpc>
            </a:pPr>
            <a:endParaRPr lang="en-US" altLang="en-US" sz="1600" b="0" dirty="0">
              <a:solidFill>
                <a:schemeClr val="bg2"/>
              </a:solidFill>
            </a:endParaRPr>
          </a:p>
        </p:txBody>
      </p:sp>
      <p:sp>
        <p:nvSpPr>
          <p:cNvPr id="7170" name="Title 3"/>
          <p:cNvSpPr>
            <a:spLocks noGrp="1"/>
          </p:cNvSpPr>
          <p:nvPr>
            <p:ph type="title"/>
          </p:nvPr>
        </p:nvSpPr>
        <p:spPr>
          <a:xfrm>
            <a:off x="457200" y="1481542"/>
            <a:ext cx="8229600" cy="866834"/>
          </a:xfrm>
        </p:spPr>
        <p:txBody>
          <a:bodyPr/>
          <a:lstStyle/>
          <a:p>
            <a:pPr algn="ctr"/>
            <a:r>
              <a:rPr lang="en-US" altLang="en-US" sz="2900" dirty="0"/>
              <a:t>Antibiotic-Resistant Gonorrhea</a:t>
            </a:r>
            <a:br>
              <a:rPr lang="en-US" altLang="en-US" sz="2900" dirty="0"/>
            </a:br>
            <a:r>
              <a:rPr lang="en-US" altLang="en-US" sz="2900" dirty="0"/>
              <a:t>Tabletop Exercise: </a:t>
            </a:r>
            <a:r>
              <a:rPr lang="en-US" altLang="en-US" sz="2900" i="1" dirty="0">
                <a:solidFill>
                  <a:srgbClr val="FF0000"/>
                </a:solidFill>
              </a:rPr>
              <a:t>[insert location]</a:t>
            </a:r>
            <a:br>
              <a:rPr lang="en-US" altLang="en-US" sz="2900" i="1" dirty="0">
                <a:solidFill>
                  <a:srgbClr val="FF0000"/>
                </a:solidFill>
              </a:rPr>
            </a:br>
            <a:endParaRPr lang="en-US" altLang="en-US" sz="2600" i="1" dirty="0">
              <a:solidFill>
                <a:srgbClr val="FF0000"/>
              </a:solidFill>
            </a:endParaRPr>
          </a:p>
        </p:txBody>
      </p:sp>
      <p:sp>
        <p:nvSpPr>
          <p:cNvPr id="6" name="Text Placeholder 5"/>
          <p:cNvSpPr>
            <a:spLocks noGrp="1"/>
          </p:cNvSpPr>
          <p:nvPr>
            <p:ph type="body" sz="quarter" idx="10"/>
          </p:nvPr>
        </p:nvSpPr>
        <p:spPr>
          <a:xfrm>
            <a:off x="1371599" y="2441125"/>
            <a:ext cx="6400800" cy="385206"/>
          </a:xfrm>
        </p:spPr>
        <p:txBody>
          <a:bodyPr/>
          <a:lstStyle/>
          <a:p>
            <a:pPr algn="ctr"/>
            <a:r>
              <a:rPr lang="en-US" sz="1700" i="1" dirty="0">
                <a:solidFill>
                  <a:srgbClr val="FF0000"/>
                </a:solidFill>
              </a:rPr>
              <a:t>Date</a:t>
            </a:r>
          </a:p>
        </p:txBody>
      </p:sp>
      <p:sp>
        <p:nvSpPr>
          <p:cNvPr id="2" name="Subtitle 1"/>
          <p:cNvSpPr>
            <a:spLocks noGrp="1"/>
          </p:cNvSpPr>
          <p:nvPr>
            <p:ph type="subTitle" idx="1"/>
          </p:nvPr>
        </p:nvSpPr>
        <p:spPr>
          <a:xfrm>
            <a:off x="290946" y="3085928"/>
            <a:ext cx="8395854" cy="1524648"/>
          </a:xfrm>
        </p:spPr>
        <p:txBody>
          <a:bodyPr/>
          <a:lstStyle/>
          <a:p>
            <a:r>
              <a:rPr lang="en-US" sz="1800" dirty="0"/>
              <a:t>          </a:t>
            </a:r>
          </a:p>
          <a:p>
            <a:r>
              <a:rPr lang="en-US" dirty="0"/>
              <a:t>Collaboration between:</a:t>
            </a:r>
          </a:p>
          <a:p>
            <a:r>
              <a:rPr lang="en-US" i="1" dirty="0">
                <a:solidFill>
                  <a:srgbClr val="FF0000"/>
                </a:solidFill>
              </a:rPr>
              <a:t> [list agencies]</a:t>
            </a:r>
          </a:p>
          <a:p>
            <a:endParaRPr lang="en-US" dirty="0"/>
          </a:p>
          <a:p>
            <a:endParaRPr lang="en-US" dirty="0"/>
          </a:p>
        </p:txBody>
      </p:sp>
    </p:spTree>
    <p:extLst>
      <p:ext uri="{BB962C8B-B14F-4D97-AF65-F5344CB8AC3E}">
        <p14:creationId xmlns:p14="http://schemas.microsoft.com/office/powerpoint/2010/main" val="12413844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682523"/>
            <a:ext cx="8229600" cy="1163863"/>
          </a:xfrm>
        </p:spPr>
        <p:txBody>
          <a:bodyPr/>
          <a:lstStyle/>
          <a:p>
            <a:pPr marL="0" indent="0" algn="ctr">
              <a:spcBef>
                <a:spcPts val="0"/>
              </a:spcBef>
              <a:spcAft>
                <a:spcPts val="600"/>
              </a:spcAft>
              <a:buNone/>
            </a:pPr>
            <a:r>
              <a:rPr lang="en-US" sz="6600" dirty="0">
                <a:cs typeface="Calibri" panose="020F0502020204030204" pitchFamily="34" charset="0"/>
              </a:rPr>
              <a:t>ENDEX</a:t>
            </a:r>
          </a:p>
        </p:txBody>
      </p:sp>
      <p:sp>
        <p:nvSpPr>
          <p:cNvPr id="3" name="Slide Number Placeholder 2">
            <a:extLst>
              <a:ext uri="{FF2B5EF4-FFF2-40B4-BE49-F238E27FC236}">
                <a16:creationId xmlns:a16="http://schemas.microsoft.com/office/drawing/2014/main" id="{3A2EF1DC-4A0F-4CCE-BC00-DF52320CDE2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40</a:t>
            </a:fld>
            <a:endParaRPr lang="en-US" dirty="0"/>
          </a:p>
        </p:txBody>
      </p:sp>
    </p:spTree>
    <p:extLst>
      <p:ext uri="{BB962C8B-B14F-4D97-AF65-F5344CB8AC3E}">
        <p14:creationId xmlns:p14="http://schemas.microsoft.com/office/powerpoint/2010/main" val="25696673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7833" y="1770743"/>
            <a:ext cx="8229600" cy="1088571"/>
          </a:xfrm>
        </p:spPr>
        <p:txBody>
          <a:bodyPr/>
          <a:lstStyle/>
          <a:p>
            <a:pPr algn="ctr"/>
            <a:r>
              <a:rPr lang="en-US" sz="6600" dirty="0" err="1">
                <a:cs typeface="Calibri" panose="020F0502020204030204" pitchFamily="34" charset="0"/>
              </a:rPr>
              <a:t>Hotwash</a:t>
            </a:r>
            <a:endParaRPr lang="en-US" sz="6600" dirty="0">
              <a:cs typeface="Calibri" panose="020F0502020204030204" pitchFamily="34" charset="0"/>
            </a:endParaRPr>
          </a:p>
        </p:txBody>
      </p:sp>
      <p:sp>
        <p:nvSpPr>
          <p:cNvPr id="3" name="Slide Number Placeholder 2">
            <a:extLst>
              <a:ext uri="{FF2B5EF4-FFF2-40B4-BE49-F238E27FC236}">
                <a16:creationId xmlns:a16="http://schemas.microsoft.com/office/drawing/2014/main" id="{22470F48-86C2-47AA-B20E-2C9271E3709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41</a:t>
            </a:fld>
            <a:endParaRPr lang="en-US" dirty="0"/>
          </a:p>
        </p:txBody>
      </p:sp>
    </p:spTree>
    <p:extLst>
      <p:ext uri="{BB962C8B-B14F-4D97-AF65-F5344CB8AC3E}">
        <p14:creationId xmlns:p14="http://schemas.microsoft.com/office/powerpoint/2010/main" val="474420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833" y="14"/>
            <a:ext cx="8229600" cy="1094498"/>
          </a:xfrm>
        </p:spPr>
        <p:txBody>
          <a:bodyPr/>
          <a:lstStyle/>
          <a:p>
            <a:pPr algn="ctr"/>
            <a:r>
              <a:rPr lang="en-US" dirty="0">
                <a:cs typeface="Calibri" panose="020F0502020204030204" pitchFamily="34" charset="0"/>
              </a:rPr>
              <a:t>Next Steps</a:t>
            </a:r>
          </a:p>
        </p:txBody>
      </p:sp>
      <p:sp>
        <p:nvSpPr>
          <p:cNvPr id="4" name="Text Placeholder 3"/>
          <p:cNvSpPr>
            <a:spLocks noGrp="1"/>
          </p:cNvSpPr>
          <p:nvPr>
            <p:ph type="body" sz="quarter" idx="10"/>
          </p:nvPr>
        </p:nvSpPr>
        <p:spPr>
          <a:xfrm>
            <a:off x="301584" y="1094512"/>
            <a:ext cx="8565331" cy="2938219"/>
          </a:xfrm>
        </p:spPr>
        <p:txBody>
          <a:bodyPr/>
          <a:lstStyle/>
          <a:p>
            <a:pPr>
              <a:spcBef>
                <a:spcPts val="0"/>
              </a:spcBef>
              <a:spcAft>
                <a:spcPts val="600"/>
              </a:spcAft>
            </a:pPr>
            <a:endParaRPr lang="en-US" sz="1800" dirty="0">
              <a:cs typeface="Calibri" panose="020F0502020204030204" pitchFamily="34" charset="0"/>
            </a:endParaRPr>
          </a:p>
        </p:txBody>
      </p:sp>
      <p:sp>
        <p:nvSpPr>
          <p:cNvPr id="3" name="Slide Number Placeholder 2">
            <a:extLst>
              <a:ext uri="{FF2B5EF4-FFF2-40B4-BE49-F238E27FC236}">
                <a16:creationId xmlns:a16="http://schemas.microsoft.com/office/drawing/2014/main" id="{8BA62F70-A250-40B6-B3E3-5228CDD8EA6A}"/>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42</a:t>
            </a:fld>
            <a:endParaRPr lang="en-US" dirty="0"/>
          </a:p>
        </p:txBody>
      </p:sp>
    </p:spTree>
    <p:extLst>
      <p:ext uri="{BB962C8B-B14F-4D97-AF65-F5344CB8AC3E}">
        <p14:creationId xmlns:p14="http://schemas.microsoft.com/office/powerpoint/2010/main" val="34103409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833" y="1553028"/>
            <a:ext cx="8229600" cy="580571"/>
          </a:xfrm>
        </p:spPr>
        <p:txBody>
          <a:bodyPr/>
          <a:lstStyle/>
          <a:p>
            <a:pPr algn="ctr"/>
            <a:r>
              <a:rPr lang="en-US" dirty="0">
                <a:cs typeface="Calibri" panose="020F0502020204030204" pitchFamily="34" charset="0"/>
              </a:rPr>
              <a:t>Closing</a:t>
            </a:r>
          </a:p>
        </p:txBody>
      </p:sp>
      <p:cxnSp>
        <p:nvCxnSpPr>
          <p:cNvPr id="8" name="Straight Connector 7">
            <a:extLst>
              <a:ext uri="{FF2B5EF4-FFF2-40B4-BE49-F238E27FC236}">
                <a16:creationId xmlns:a16="http://schemas.microsoft.com/office/drawing/2014/main" id="{E18398AA-A080-4D3B-9801-13E1011BF9C6}"/>
              </a:ext>
              <a:ext uri="{C183D7F6-B498-43B3-948B-1728B52AA6E4}">
                <adec:decorative xmlns:adec="http://schemas.microsoft.com/office/drawing/2017/decorative" val="1"/>
              </a:ext>
            </a:extLst>
          </p:cNvPr>
          <p:cNvCxnSpPr/>
          <p:nvPr/>
        </p:nvCxnSpPr>
        <p:spPr>
          <a:xfrm>
            <a:off x="1034597" y="2298019"/>
            <a:ext cx="7074807" cy="0"/>
          </a:xfrm>
          <a:prstGeom prst="line">
            <a:avLst/>
          </a:prstGeom>
          <a:ln>
            <a:solidFill>
              <a:srgbClr val="256169"/>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0"/>
          </p:nvPr>
        </p:nvSpPr>
        <p:spPr>
          <a:xfrm>
            <a:off x="467833" y="2438399"/>
            <a:ext cx="8229600" cy="571500"/>
          </a:xfrm>
        </p:spPr>
        <p:txBody>
          <a:bodyPr/>
          <a:lstStyle/>
          <a:p>
            <a:pPr marL="0" indent="0" algn="ctr">
              <a:spcBef>
                <a:spcPts val="0"/>
              </a:spcBef>
              <a:spcAft>
                <a:spcPts val="600"/>
              </a:spcAft>
              <a:buNone/>
            </a:pPr>
            <a:r>
              <a:rPr lang="en-US" dirty="0">
                <a:cs typeface="Calibri" panose="020F0502020204030204" pitchFamily="34" charset="0"/>
              </a:rPr>
              <a:t>Questions &amp; Comments</a:t>
            </a:r>
          </a:p>
        </p:txBody>
      </p:sp>
      <p:sp>
        <p:nvSpPr>
          <p:cNvPr id="3" name="Slide Number Placeholder 2">
            <a:extLst>
              <a:ext uri="{FF2B5EF4-FFF2-40B4-BE49-F238E27FC236}">
                <a16:creationId xmlns:a16="http://schemas.microsoft.com/office/drawing/2014/main" id="{C015804B-71C9-4942-923D-C7400760ABFD}"/>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43</a:t>
            </a:fld>
            <a:endParaRPr lang="en-US" dirty="0"/>
          </a:p>
        </p:txBody>
      </p:sp>
    </p:spTree>
    <p:extLst>
      <p:ext uri="{BB962C8B-B14F-4D97-AF65-F5344CB8AC3E}">
        <p14:creationId xmlns:p14="http://schemas.microsoft.com/office/powerpoint/2010/main" val="29119645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1066800"/>
            <a:ext cx="8229600" cy="3157538"/>
          </a:xfrm>
        </p:spPr>
        <p:txBody>
          <a:bodyPr/>
          <a:lstStyle/>
          <a:p>
            <a:r>
              <a:rPr lang="en-US" i="1" dirty="0"/>
              <a:t>Neisseria </a:t>
            </a:r>
            <a:r>
              <a:rPr lang="en-US" i="1" dirty="0" err="1"/>
              <a:t>gonorrhoeae</a:t>
            </a:r>
            <a:r>
              <a:rPr lang="en-US" i="1" dirty="0"/>
              <a:t> </a:t>
            </a:r>
            <a:r>
              <a:rPr lang="en-US" dirty="0"/>
              <a:t>has repeatedly acquired resistance to each class of antibiotics used to treat it</a:t>
            </a:r>
          </a:p>
          <a:p>
            <a:pPr lvl="1"/>
            <a:r>
              <a:rPr lang="en-US" b="1" dirty="0"/>
              <a:t>penicillin, sulfonamides, tetracycline, fluoroquinolones</a:t>
            </a:r>
          </a:p>
          <a:p>
            <a:r>
              <a:rPr lang="en-US" dirty="0"/>
              <a:t>CDC considers it a top antibiotic resistant threat</a:t>
            </a:r>
          </a:p>
          <a:p>
            <a:r>
              <a:rPr lang="en-US" dirty="0"/>
              <a:t>Limited alternate treatment options are available</a:t>
            </a:r>
          </a:p>
          <a:p>
            <a:r>
              <a:rPr lang="en-US" dirty="0"/>
              <a:t>A widespread outbreak of ceftriaxone-resistant gonorrhea could undermine control efforts, facilitate transmission, and lead to devastating complications  </a:t>
            </a:r>
          </a:p>
          <a:p>
            <a:pPr lvl="1"/>
            <a:r>
              <a:rPr lang="en-US" b="1" dirty="0"/>
              <a:t>Pelvic inflammatory disease, infertility, facilitate HIV transmission </a:t>
            </a:r>
          </a:p>
        </p:txBody>
      </p:sp>
      <p:sp>
        <p:nvSpPr>
          <p:cNvPr id="2" name="Title 1"/>
          <p:cNvSpPr>
            <a:spLocks noGrp="1"/>
          </p:cNvSpPr>
          <p:nvPr>
            <p:ph type="title"/>
          </p:nvPr>
        </p:nvSpPr>
        <p:spPr>
          <a:xfrm>
            <a:off x="323850" y="205979"/>
            <a:ext cx="8362950" cy="708421"/>
          </a:xfrm>
        </p:spPr>
        <p:txBody>
          <a:bodyPr/>
          <a:lstStyle/>
          <a:p>
            <a:r>
              <a:rPr lang="en-US" dirty="0"/>
              <a:t>Growing Concern about Antibiotic-Resistant Gonorrhea </a:t>
            </a:r>
          </a:p>
        </p:txBody>
      </p:sp>
      <p:sp>
        <p:nvSpPr>
          <p:cNvPr id="5" name="Slide Number Placeholder 4">
            <a:extLst>
              <a:ext uri="{FF2B5EF4-FFF2-40B4-BE49-F238E27FC236}">
                <a16:creationId xmlns:a16="http://schemas.microsoft.com/office/drawing/2014/main" id="{29011615-5EAA-4CEB-9BB4-68D72A89D935}"/>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5</a:t>
            </a:fld>
            <a:endParaRPr lang="en-US" dirty="0"/>
          </a:p>
        </p:txBody>
      </p:sp>
    </p:spTree>
    <p:extLst>
      <p:ext uri="{BB962C8B-B14F-4D97-AF65-F5344CB8AC3E}">
        <p14:creationId xmlns:p14="http://schemas.microsoft.com/office/powerpoint/2010/main" val="10862063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007"/>
            <a:ext cx="8229600" cy="857250"/>
          </a:xfrm>
        </p:spPr>
        <p:txBody>
          <a:bodyPr/>
          <a:lstStyle/>
          <a:p>
            <a:pPr algn="ctr"/>
            <a:r>
              <a:rPr lang="en-US" dirty="0"/>
              <a:t>Purpose</a:t>
            </a:r>
          </a:p>
        </p:txBody>
      </p:sp>
      <p:sp>
        <p:nvSpPr>
          <p:cNvPr id="3" name="Text Placeholder 2"/>
          <p:cNvSpPr>
            <a:spLocks noGrp="1"/>
          </p:cNvSpPr>
          <p:nvPr>
            <p:ph type="body" sz="quarter" idx="10"/>
          </p:nvPr>
        </p:nvSpPr>
        <p:spPr>
          <a:xfrm>
            <a:off x="457200" y="1822903"/>
            <a:ext cx="8229600" cy="979674"/>
          </a:xfrm>
        </p:spPr>
        <p:txBody>
          <a:bodyPr/>
          <a:lstStyle/>
          <a:p>
            <a:pPr marL="0" indent="0">
              <a:buNone/>
            </a:pPr>
            <a:r>
              <a:rPr lang="en-US" dirty="0">
                <a:cs typeface="Calibri" panose="020F0502020204030204" pitchFamily="34" charset="0"/>
              </a:rPr>
              <a:t>Enhance local, state, and federal preparedness for an outbreak of Antibiotic-Resistant Gonorrhea (ARGC) in the United States</a:t>
            </a:r>
          </a:p>
          <a:p>
            <a:pPr marL="0" indent="0">
              <a:buNone/>
            </a:pPr>
            <a:endParaRPr lang="en-US" dirty="0"/>
          </a:p>
        </p:txBody>
      </p:sp>
      <p:sp>
        <p:nvSpPr>
          <p:cNvPr id="6" name="Slide Number Placeholder 5">
            <a:extLst>
              <a:ext uri="{FF2B5EF4-FFF2-40B4-BE49-F238E27FC236}">
                <a16:creationId xmlns:a16="http://schemas.microsoft.com/office/drawing/2014/main" id="{D8D43A59-D8C7-4903-8B3C-E88F70AA556C}"/>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6</a:t>
            </a:fld>
            <a:endParaRPr lang="en-US" dirty="0"/>
          </a:p>
        </p:txBody>
      </p:sp>
    </p:spTree>
    <p:extLst>
      <p:ext uri="{BB962C8B-B14F-4D97-AF65-F5344CB8AC3E}">
        <p14:creationId xmlns:p14="http://schemas.microsoft.com/office/powerpoint/2010/main" val="38506743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Text Placeholder 2"/>
          <p:cNvSpPr>
            <a:spLocks noGrp="1"/>
          </p:cNvSpPr>
          <p:nvPr>
            <p:ph type="body" sz="quarter" idx="10"/>
          </p:nvPr>
        </p:nvSpPr>
        <p:spPr/>
        <p:txBody>
          <a:bodyPr/>
          <a:lstStyle/>
          <a:p>
            <a:r>
              <a:rPr lang="en-US" dirty="0">
                <a:solidFill>
                  <a:schemeClr val="accent5"/>
                </a:solidFill>
              </a:rPr>
              <a:t>Improve state and local capacity to effectively respond to outbreaks of antibiotic-resistant gonorrhea</a:t>
            </a:r>
          </a:p>
          <a:p>
            <a:endParaRPr lang="en-US" sz="500" dirty="0">
              <a:solidFill>
                <a:schemeClr val="accent5"/>
              </a:solidFill>
            </a:endParaRPr>
          </a:p>
          <a:p>
            <a:r>
              <a:rPr lang="en-US" dirty="0">
                <a:solidFill>
                  <a:schemeClr val="accent5"/>
                </a:solidFill>
              </a:rPr>
              <a:t>Assess how local response plan addresses an outbreak</a:t>
            </a:r>
          </a:p>
          <a:p>
            <a:endParaRPr lang="en-US" sz="500" dirty="0">
              <a:solidFill>
                <a:schemeClr val="accent5"/>
              </a:solidFill>
            </a:endParaRPr>
          </a:p>
          <a:p>
            <a:r>
              <a:rPr lang="en-US" dirty="0">
                <a:solidFill>
                  <a:schemeClr val="accent5"/>
                </a:solidFill>
              </a:rPr>
              <a:t>Identify future steps to improve response planning</a:t>
            </a:r>
          </a:p>
          <a:p>
            <a:endParaRPr lang="en-US" sz="500" dirty="0">
              <a:solidFill>
                <a:schemeClr val="accent5"/>
              </a:solidFill>
            </a:endParaRPr>
          </a:p>
          <a:p>
            <a:endParaRPr lang="en-US" dirty="0">
              <a:solidFill>
                <a:schemeClr val="accent5"/>
              </a:solidFill>
            </a:endParaRPr>
          </a:p>
        </p:txBody>
      </p:sp>
      <p:sp>
        <p:nvSpPr>
          <p:cNvPr id="5" name="Slide Number Placeholder 4">
            <a:extLst>
              <a:ext uri="{FF2B5EF4-FFF2-40B4-BE49-F238E27FC236}">
                <a16:creationId xmlns:a16="http://schemas.microsoft.com/office/drawing/2014/main" id="{2424F6A7-1075-4393-8785-DE137149D0C0}"/>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7</a:t>
            </a:fld>
            <a:endParaRPr lang="en-US" dirty="0"/>
          </a:p>
        </p:txBody>
      </p:sp>
    </p:spTree>
    <p:extLst>
      <p:ext uri="{BB962C8B-B14F-4D97-AF65-F5344CB8AC3E}">
        <p14:creationId xmlns:p14="http://schemas.microsoft.com/office/powerpoint/2010/main" val="14124912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
            </a:r>
          </a:p>
        </p:txBody>
      </p:sp>
      <p:sp>
        <p:nvSpPr>
          <p:cNvPr id="3" name="Text Placeholder 2"/>
          <p:cNvSpPr>
            <a:spLocks noGrp="1"/>
          </p:cNvSpPr>
          <p:nvPr>
            <p:ph type="body" sz="quarter" idx="10"/>
          </p:nvPr>
        </p:nvSpPr>
        <p:spPr>
          <a:xfrm>
            <a:off x="457200" y="1063229"/>
            <a:ext cx="8229600" cy="3437334"/>
          </a:xfrm>
        </p:spPr>
        <p:txBody>
          <a:bodyPr/>
          <a:lstStyle/>
          <a:p>
            <a:r>
              <a:rPr lang="en-US" dirty="0">
                <a:solidFill>
                  <a:schemeClr val="accent5"/>
                </a:solidFill>
                <a:cs typeface="Calibri" panose="020F0502020204030204" pitchFamily="34" charset="0"/>
              </a:rPr>
              <a:t>Discussion-based </a:t>
            </a:r>
          </a:p>
          <a:p>
            <a:r>
              <a:rPr lang="en-US" dirty="0">
                <a:solidFill>
                  <a:schemeClr val="accent5"/>
                </a:solidFill>
                <a:cs typeface="Calibri" panose="020F0502020204030204" pitchFamily="34" charset="0"/>
              </a:rPr>
              <a:t>Off of the presented emergency scenario </a:t>
            </a:r>
          </a:p>
          <a:p>
            <a:r>
              <a:rPr lang="en-US" dirty="0">
                <a:solidFill>
                  <a:schemeClr val="accent5"/>
                </a:solidFill>
                <a:cs typeface="Calibri" panose="020F0502020204030204" pitchFamily="34" charset="0"/>
              </a:rPr>
              <a:t>3 Modules with discussion questions</a:t>
            </a:r>
          </a:p>
          <a:p>
            <a:pPr lvl="2">
              <a:spcBef>
                <a:spcPts val="0"/>
              </a:spcBef>
              <a:spcAft>
                <a:spcPts val="400"/>
              </a:spcAft>
            </a:pPr>
            <a:r>
              <a:rPr lang="en-US" sz="1800" b="1" dirty="0">
                <a:solidFill>
                  <a:schemeClr val="accent5"/>
                </a:solidFill>
                <a:cs typeface="Calibri" panose="020F0502020204030204" pitchFamily="34" charset="0"/>
              </a:rPr>
              <a:t>Module 1:  Preparedness</a:t>
            </a:r>
          </a:p>
          <a:p>
            <a:pPr lvl="2">
              <a:spcBef>
                <a:spcPts val="0"/>
              </a:spcBef>
              <a:spcAft>
                <a:spcPts val="400"/>
              </a:spcAft>
            </a:pPr>
            <a:r>
              <a:rPr lang="en-US" sz="1800" b="1" dirty="0">
                <a:solidFill>
                  <a:schemeClr val="accent5"/>
                </a:solidFill>
                <a:cs typeface="Calibri" panose="020F0502020204030204" pitchFamily="34" charset="0"/>
              </a:rPr>
              <a:t>Module 2:  Response</a:t>
            </a:r>
          </a:p>
          <a:p>
            <a:pPr lvl="2">
              <a:spcBef>
                <a:spcPts val="0"/>
              </a:spcBef>
              <a:spcAft>
                <a:spcPts val="400"/>
              </a:spcAft>
            </a:pPr>
            <a:r>
              <a:rPr lang="en-US" sz="1800" b="1" dirty="0">
                <a:solidFill>
                  <a:schemeClr val="accent5"/>
                </a:solidFill>
                <a:cs typeface="Calibri" panose="020F0502020204030204" pitchFamily="34" charset="0"/>
              </a:rPr>
              <a:t>Module 3:  Recovery</a:t>
            </a:r>
          </a:p>
          <a:p>
            <a:r>
              <a:rPr lang="en-US" dirty="0">
                <a:solidFill>
                  <a:schemeClr val="accent5"/>
                </a:solidFill>
                <a:cs typeface="Calibri" panose="020F0502020204030204" pitchFamily="34" charset="0"/>
              </a:rPr>
              <a:t>Identify triggers, decisions, actions, data requirements, etc.</a:t>
            </a:r>
          </a:p>
          <a:p>
            <a:r>
              <a:rPr lang="en-US" dirty="0">
                <a:solidFill>
                  <a:schemeClr val="accent5"/>
                </a:solidFill>
                <a:cs typeface="Calibri" panose="020F0502020204030204" pitchFamily="34" charset="0"/>
              </a:rPr>
              <a:t>Focus: test outbreak response plan</a:t>
            </a:r>
          </a:p>
          <a:p>
            <a:r>
              <a:rPr lang="en-US" dirty="0">
                <a:solidFill>
                  <a:schemeClr val="accent5"/>
                </a:solidFill>
                <a:cs typeface="Calibri" panose="020F0502020204030204" pitchFamily="34" charset="0"/>
              </a:rPr>
              <a:t>Learning environment</a:t>
            </a:r>
          </a:p>
          <a:p>
            <a:endParaRPr lang="en-US" sz="1600" dirty="0">
              <a:solidFill>
                <a:schemeClr val="accent5"/>
              </a:solidFill>
              <a:latin typeface="Arial" panose="020B0604020202020204" pitchFamily="34" charset="0"/>
              <a:cs typeface="Arial" panose="020B0604020202020204" pitchFamily="34" charset="0"/>
            </a:endParaRPr>
          </a:p>
          <a:p>
            <a:endParaRPr lang="en-US" dirty="0">
              <a:solidFill>
                <a:schemeClr val="accent5"/>
              </a:solidFill>
            </a:endParaRPr>
          </a:p>
          <a:p>
            <a:endParaRPr lang="en-US" dirty="0">
              <a:solidFill>
                <a:schemeClr val="accent5"/>
              </a:solidFill>
            </a:endParaRPr>
          </a:p>
        </p:txBody>
      </p:sp>
      <p:sp>
        <p:nvSpPr>
          <p:cNvPr id="5" name="Slide Number Placeholder 4">
            <a:extLst>
              <a:ext uri="{FF2B5EF4-FFF2-40B4-BE49-F238E27FC236}">
                <a16:creationId xmlns:a16="http://schemas.microsoft.com/office/drawing/2014/main" id="{7F1836FE-5552-4BAA-B9CB-41173CB64823}"/>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8</a:t>
            </a:fld>
            <a:endParaRPr lang="en-US" dirty="0"/>
          </a:p>
        </p:txBody>
      </p:sp>
    </p:spTree>
    <p:extLst>
      <p:ext uri="{BB962C8B-B14F-4D97-AF65-F5344CB8AC3E}">
        <p14:creationId xmlns:p14="http://schemas.microsoft.com/office/powerpoint/2010/main" val="31944100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sz="quarter" idx="10"/>
          </p:nvPr>
        </p:nvSpPr>
        <p:spPr/>
        <p:txBody>
          <a:bodyPr/>
          <a:lstStyle/>
          <a:p>
            <a:r>
              <a:rPr lang="en-US" dirty="0">
                <a:solidFill>
                  <a:schemeClr val="accent5"/>
                </a:solidFill>
              </a:rPr>
              <a:t>State and/or local Ceftriaxone-Resistant Outbreak Response Plan</a:t>
            </a:r>
          </a:p>
          <a:p>
            <a:r>
              <a:rPr lang="en-US" dirty="0">
                <a:solidFill>
                  <a:schemeClr val="accent5"/>
                </a:solidFill>
              </a:rPr>
              <a:t>Glossary</a:t>
            </a:r>
          </a:p>
          <a:p>
            <a:r>
              <a:rPr lang="en-US" dirty="0">
                <a:solidFill>
                  <a:schemeClr val="accent5"/>
                </a:solidFill>
              </a:rPr>
              <a:t>Gonorrhea review</a:t>
            </a:r>
          </a:p>
          <a:p>
            <a:r>
              <a:rPr lang="en-US" dirty="0">
                <a:solidFill>
                  <a:schemeClr val="accent5"/>
                </a:solidFill>
              </a:rPr>
              <a:t>Sample specimen collection and laboratory supplies</a:t>
            </a:r>
          </a:p>
          <a:p>
            <a:r>
              <a:rPr lang="en-US" dirty="0">
                <a:solidFill>
                  <a:schemeClr val="accent5"/>
                </a:solidFill>
              </a:rPr>
              <a:t>Webinar slides</a:t>
            </a:r>
          </a:p>
          <a:p>
            <a:r>
              <a:rPr lang="en-US" dirty="0">
                <a:solidFill>
                  <a:schemeClr val="accent5"/>
                </a:solidFill>
              </a:rPr>
              <a:t>CDC</a:t>
            </a:r>
          </a:p>
        </p:txBody>
      </p:sp>
      <p:sp>
        <p:nvSpPr>
          <p:cNvPr id="5" name="Slide Number Placeholder 4">
            <a:extLst>
              <a:ext uri="{FF2B5EF4-FFF2-40B4-BE49-F238E27FC236}">
                <a16:creationId xmlns:a16="http://schemas.microsoft.com/office/drawing/2014/main" id="{2EB97D5D-E61C-4BE8-AADE-390A2F835637}"/>
              </a:ext>
            </a:extLst>
          </p:cNvPr>
          <p:cNvSpPr>
            <a:spLocks noGrp="1"/>
          </p:cNvSpPr>
          <p:nvPr>
            <p:ph type="sldNum" sz="quarter" idx="11"/>
          </p:nvPr>
        </p:nvSpPr>
        <p:spPr/>
        <p:txBody>
          <a:bodyPr/>
          <a:lstStyle/>
          <a:p>
            <a:pPr defTabSz="182880"/>
            <a:r>
              <a:rPr lang="en-US"/>
              <a:t>ARGC TTX 	</a:t>
            </a:r>
            <a:fld id="{C8CD2B6A-C5F3-4A3D-9EBD-96DD822C4980}" type="slidenum">
              <a:rPr lang="en-US" smtClean="0"/>
              <a:pPr defTabSz="182880"/>
              <a:t>9</a:t>
            </a:fld>
            <a:endParaRPr lang="en-US" dirty="0"/>
          </a:p>
        </p:txBody>
      </p:sp>
    </p:spTree>
    <p:extLst>
      <p:ext uri="{BB962C8B-B14F-4D97-AF65-F5344CB8AC3E}">
        <p14:creationId xmlns:p14="http://schemas.microsoft.com/office/powerpoint/2010/main" val="1995160301"/>
      </p:ext>
    </p:extLst>
  </p:cSld>
  <p:clrMapOvr>
    <a:masterClrMapping/>
  </p:clrMapOvr>
  <p:transition>
    <p:fade/>
  </p:transition>
</p:sld>
</file>

<file path=ppt/theme/theme1.xml><?xml version="1.0" encoding="utf-8"?>
<a:theme xmlns:a="http://schemas.openxmlformats.org/drawingml/2006/main" name="NCEH_ATSDR_combined">
  <a:themeElements>
    <a:clrScheme name="ARGC TTX">
      <a:dk1>
        <a:srgbClr val="256169"/>
      </a:dk1>
      <a:lt1>
        <a:srgbClr val="FFC000"/>
      </a:lt1>
      <a:dk2>
        <a:srgbClr val="26225B"/>
      </a:dk2>
      <a:lt2>
        <a:srgbClr val="FFFFFF"/>
      </a:lt2>
      <a:accent1>
        <a:srgbClr val="31808B"/>
      </a:accent1>
      <a:accent2>
        <a:srgbClr val="3EA2B0"/>
      </a:accent2>
      <a:accent3>
        <a:srgbClr val="544CBC"/>
      </a:accent3>
      <a:accent4>
        <a:srgbClr val="7F7F7F"/>
      </a:accent4>
      <a:accent5>
        <a:srgbClr val="3F3F3F"/>
      </a:accent5>
      <a:accent6>
        <a:srgbClr val="FFE38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5710</TotalTime>
  <Words>3488</Words>
  <Application>Microsoft Office PowerPoint</Application>
  <PresentationFormat>On-screen Show (16:9)</PresentationFormat>
  <Paragraphs>392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Calibri</vt:lpstr>
      <vt:lpstr>Times New Roman</vt:lpstr>
      <vt:lpstr>Courier New</vt:lpstr>
      <vt:lpstr>Arial</vt:lpstr>
      <vt:lpstr>Wingdings</vt:lpstr>
      <vt:lpstr>Myriad Web Pro</vt:lpstr>
      <vt:lpstr>NCEH_ATSDR_combined</vt:lpstr>
      <vt:lpstr>Antibiotic-Resistant Gonorrhea [Insert location] Tabletop Exercise </vt:lpstr>
      <vt:lpstr>Administration/Logistics</vt:lpstr>
      <vt:lpstr>Introductions and Opening Comments </vt:lpstr>
      <vt:lpstr>Antibiotic-Resistant Gonorrhea Tabletop Exercise: [insert location] </vt:lpstr>
      <vt:lpstr>Growing Concern about Antibiotic-Resistant Gonorrhea </vt:lpstr>
      <vt:lpstr>Purpose</vt:lpstr>
      <vt:lpstr>Objectives</vt:lpstr>
      <vt:lpstr>Design</vt:lpstr>
      <vt:lpstr>Resources </vt:lpstr>
      <vt:lpstr>Next Steps</vt:lpstr>
      <vt:lpstr>Acknowledgements</vt:lpstr>
      <vt:lpstr>Sequence of Events</vt:lpstr>
      <vt:lpstr>Control and Evaluation</vt:lpstr>
      <vt:lpstr>Assumptions and Artificialities</vt:lpstr>
      <vt:lpstr>Guidelines</vt:lpstr>
      <vt:lpstr>Module Instructions</vt:lpstr>
      <vt:lpstr>Module 1: Preparedness</vt:lpstr>
      <vt:lpstr>Module 1 Scenario</vt:lpstr>
      <vt:lpstr>Module 1 Questions (1 of 3)</vt:lpstr>
      <vt:lpstr>Module 1 Questions (2 of 3)</vt:lpstr>
      <vt:lpstr>Module 1 Questions (3 of 3)</vt:lpstr>
      <vt:lpstr>(Optional)</vt:lpstr>
      <vt:lpstr>Module 1: Preparedness Report Back </vt:lpstr>
      <vt:lpstr>Module 2: Response</vt:lpstr>
      <vt:lpstr>Module 2 Scenario (1 of 5)</vt:lpstr>
      <vt:lpstr>Module 2 Scenario (2 of 5)</vt:lpstr>
      <vt:lpstr>Module 2 Scenario (3 of 5)</vt:lpstr>
      <vt:lpstr>Module 2 Scenario (4 of 5)</vt:lpstr>
      <vt:lpstr>Module 2 Scenario (4 of 5)</vt:lpstr>
      <vt:lpstr>Module 2 Scenario (5 of 5)</vt:lpstr>
      <vt:lpstr>Module 2 Questions (1 of 3)</vt:lpstr>
      <vt:lpstr>Module 2 Questions (2 of 3)</vt:lpstr>
      <vt:lpstr>Module 2 Questions (3 of 3)</vt:lpstr>
      <vt:lpstr>ARGC TTX  34</vt:lpstr>
      <vt:lpstr>Module 3: Recovery</vt:lpstr>
      <vt:lpstr>Module 3 Scenario</vt:lpstr>
      <vt:lpstr>Module 3 Questions (1 of 2)</vt:lpstr>
      <vt:lpstr>Module 3 Questions (2 of 2)</vt:lpstr>
      <vt:lpstr>ARGC TTX  39</vt:lpstr>
      <vt:lpstr>ENDEX</vt:lpstr>
      <vt:lpstr>Hotwash</vt:lpstr>
      <vt:lpstr>Next Steps</vt:lpstr>
      <vt:lpstr>Closing</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Herald, Amber (CDC/DDID/NCHHSTP/DSTDP)</cp:lastModifiedBy>
  <cp:revision>366</cp:revision>
  <cp:lastPrinted>2019-04-10T17:24:00Z</cp:lastPrinted>
  <dcterms:created xsi:type="dcterms:W3CDTF">2011-03-17T17:43:16Z</dcterms:created>
  <dcterms:modified xsi:type="dcterms:W3CDTF">2021-05-12T22:16:30Z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etDate">
    <vt:lpwstr>2021-03-01T16:14:31Z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b1d838b2-4717-47f5-917f-08e89497b545</vt:lpwstr>
  </property>
  <property fmtid="{D5CDD505-2E9C-101B-9397-08002B2CF9AE}" pid="9" name="MSIP_Label_8af03ff0-41c5-4c41-b55e-fabb8fae94be_ContentBits">
    <vt:lpwstr>0</vt:lpwstr>
  </property>
</Properties>
</file>