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5"/>
    <p:sldMasterId id="2147483730" r:id="rId6"/>
    <p:sldMasterId id="2147483740" r:id="rId7"/>
  </p:sldMasterIdLst>
  <p:notesMasterIdLst>
    <p:notesMasterId r:id="rId73"/>
  </p:notesMasterIdLst>
  <p:handoutMasterIdLst>
    <p:handoutMasterId r:id="rId74"/>
  </p:handoutMasterIdLst>
  <p:sldIdLst>
    <p:sldId id="539" r:id="rId8"/>
    <p:sldId id="649" r:id="rId9"/>
    <p:sldId id="650" r:id="rId10"/>
    <p:sldId id="572" r:id="rId11"/>
    <p:sldId id="569" r:id="rId12"/>
    <p:sldId id="608" r:id="rId13"/>
    <p:sldId id="609" r:id="rId14"/>
    <p:sldId id="610" r:id="rId15"/>
    <p:sldId id="622" r:id="rId16"/>
    <p:sldId id="624" r:id="rId17"/>
    <p:sldId id="630" r:id="rId18"/>
    <p:sldId id="648" r:id="rId19"/>
    <p:sldId id="619" r:id="rId20"/>
    <p:sldId id="556" r:id="rId21"/>
    <p:sldId id="582" r:id="rId22"/>
    <p:sldId id="594" r:id="rId23"/>
    <p:sldId id="603" r:id="rId24"/>
    <p:sldId id="583" r:id="rId25"/>
    <p:sldId id="625" r:id="rId26"/>
    <p:sldId id="591" r:id="rId27"/>
    <p:sldId id="639" r:id="rId28"/>
    <p:sldId id="575" r:id="rId29"/>
    <p:sldId id="611" r:id="rId30"/>
    <p:sldId id="612" r:id="rId31"/>
    <p:sldId id="614" r:id="rId32"/>
    <p:sldId id="613" r:id="rId33"/>
    <p:sldId id="589" r:id="rId34"/>
    <p:sldId id="626" r:id="rId35"/>
    <p:sldId id="635" r:id="rId36"/>
    <p:sldId id="640" r:id="rId37"/>
    <p:sldId id="576" r:id="rId38"/>
    <p:sldId id="565" r:id="rId39"/>
    <p:sldId id="585" r:id="rId40"/>
    <p:sldId id="597" r:id="rId41"/>
    <p:sldId id="620" r:id="rId42"/>
    <p:sldId id="584" r:id="rId43"/>
    <p:sldId id="627" r:id="rId44"/>
    <p:sldId id="593" r:id="rId45"/>
    <p:sldId id="641" r:id="rId46"/>
    <p:sldId id="578" r:id="rId47"/>
    <p:sldId id="615" r:id="rId48"/>
    <p:sldId id="616" r:id="rId49"/>
    <p:sldId id="617" r:id="rId50"/>
    <p:sldId id="618" r:id="rId51"/>
    <p:sldId id="590" r:id="rId52"/>
    <p:sldId id="628" r:id="rId53"/>
    <p:sldId id="636" r:id="rId54"/>
    <p:sldId id="642" r:id="rId55"/>
    <p:sldId id="579" r:id="rId56"/>
    <p:sldId id="566" r:id="rId57"/>
    <p:sldId id="588" r:id="rId58"/>
    <p:sldId id="600" r:id="rId59"/>
    <p:sldId id="607" r:id="rId60"/>
    <p:sldId id="623" r:id="rId61"/>
    <p:sldId id="629" r:id="rId62"/>
    <p:sldId id="595" r:id="rId63"/>
    <p:sldId id="643" r:id="rId64"/>
    <p:sldId id="637" r:id="rId65"/>
    <p:sldId id="644" r:id="rId66"/>
    <p:sldId id="598" r:id="rId67"/>
    <p:sldId id="645" r:id="rId68"/>
    <p:sldId id="605" r:id="rId69"/>
    <p:sldId id="646" r:id="rId70"/>
    <p:sldId id="634" r:id="rId71"/>
    <p:sldId id="647" r:id="rId72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 pos="936" userDrawn="1">
          <p15:clr>
            <a:srgbClr val="A4A3A4"/>
          </p15:clr>
        </p15:guide>
        <p15:guide id="3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  <p:cmAuthor id="2" name="Park, Sohyun (CDC/DDNID/NCCDPHP/DNPAO)" initials="PS(" lastIdx="15" clrIdx="2">
    <p:extLst>
      <p:ext uri="{19B8F6BF-5375-455C-9EA6-DF929625EA0E}">
        <p15:presenceInfo xmlns:p15="http://schemas.microsoft.com/office/powerpoint/2012/main" userId="S::GEO7@cdc.gov::b1367bfa-f2a1-44e3-a648-ec9ee192bfac" providerId="AD"/>
      </p:ext>
    </p:extLst>
  </p:cmAuthor>
  <p:cmAuthor id="3" name="Seung Hee" initials="SH" lastIdx="3" clrIdx="3">
    <p:extLst>
      <p:ext uri="{19B8F6BF-5375-455C-9EA6-DF929625EA0E}">
        <p15:presenceInfo xmlns:p15="http://schemas.microsoft.com/office/powerpoint/2012/main" userId="S::xde5@cdc.gov::62db3593-58ad-4ec6-b072-1cdac82d1a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080808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39673-A7BC-4FF3-8107-A15BAAF95A01}" v="11" dt="2023-09-01T14:33:1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8" autoAdjust="0"/>
    <p:restoredTop sz="95507" autoAdjust="0"/>
  </p:normalViewPr>
  <p:slideViewPr>
    <p:cSldViewPr snapToGrid="0">
      <p:cViewPr varScale="1">
        <p:scale>
          <a:sx n="109" d="100"/>
          <a:sy n="109" d="100"/>
        </p:scale>
        <p:origin x="1080" y="102"/>
      </p:cViewPr>
      <p:guideLst>
        <p:guide orient="horz" pos="3632"/>
        <p:guide pos="936"/>
        <p:guide pos="576"/>
      </p:guideLst>
    </p:cSldViewPr>
  </p:slideViewPr>
  <p:outlineViewPr>
    <p:cViewPr>
      <p:scale>
        <a:sx n="33" d="100"/>
        <a:sy n="33" d="100"/>
      </p:scale>
      <p:origin x="0" y="-12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4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Lixia (CDC/DDNID/NCCDPHP/DNPAO)" userId="4676f9d5-1308-442c-a674-67b1138ed07f" providerId="ADAL" clId="{77139673-A7BC-4FF3-8107-A15BAAF95A01}"/>
    <pc:docChg chg="custSel addSld delSld modSld">
      <pc:chgData name="Zhao, Lixia (CDC/DDNID/NCCDPHP/DNPAO)" userId="4676f9d5-1308-442c-a674-67b1138ed07f" providerId="ADAL" clId="{77139673-A7BC-4FF3-8107-A15BAAF95A01}" dt="2023-09-01T14:33:15.234" v="35"/>
      <pc:docMkLst>
        <pc:docMk/>
      </pc:docMkLst>
      <pc:sldChg chg="addSp delSp modSp">
        <pc:chgData name="Zhao, Lixia (CDC/DDNID/NCCDPHP/DNPAO)" userId="4676f9d5-1308-442c-a674-67b1138ed07f" providerId="ADAL" clId="{77139673-A7BC-4FF3-8107-A15BAAF95A01}" dt="2023-09-01T14:13:19.506" v="8"/>
        <pc:sldMkLst>
          <pc:docMk/>
          <pc:sldMk cId="2952914100" sldId="619"/>
        </pc:sldMkLst>
        <pc:picChg chg="add del mod">
          <ac:chgData name="Zhao, Lixia (CDC/DDNID/NCCDPHP/DNPAO)" userId="4676f9d5-1308-442c-a674-67b1138ed07f" providerId="ADAL" clId="{77139673-A7BC-4FF3-8107-A15BAAF95A01}" dt="2023-09-01T14:13:19.506" v="8"/>
          <ac:picMkLst>
            <pc:docMk/>
            <pc:sldMk cId="2952914100" sldId="619"/>
            <ac:picMk id="3" creationId="{630E8F30-1246-5F18-4F4D-89A96633FF91}"/>
          </ac:picMkLst>
        </pc:picChg>
      </pc:sldChg>
      <pc:sldChg chg="del">
        <pc:chgData name="Zhao, Lixia (CDC/DDNID/NCCDPHP/DNPAO)" userId="4676f9d5-1308-442c-a674-67b1138ed07f" providerId="ADAL" clId="{77139673-A7BC-4FF3-8107-A15BAAF95A01}" dt="2023-09-01T14:13:02.360" v="6" actId="2696"/>
        <pc:sldMkLst>
          <pc:docMk/>
          <pc:sldMk cId="2429015099" sldId="638"/>
        </pc:sldMkLst>
      </pc:sldChg>
      <pc:sldChg chg="setBg">
        <pc:chgData name="Zhao, Lixia (CDC/DDNID/NCCDPHP/DNPAO)" userId="4676f9d5-1308-442c-a674-67b1138ed07f" providerId="ADAL" clId="{77139673-A7BC-4FF3-8107-A15BAAF95A01}" dt="2023-09-01T14:32:28.140" v="32"/>
        <pc:sldMkLst>
          <pc:docMk/>
          <pc:sldMk cId="3295236317" sldId="640"/>
        </pc:sldMkLst>
      </pc:sldChg>
      <pc:sldChg chg="setBg">
        <pc:chgData name="Zhao, Lixia (CDC/DDNID/NCCDPHP/DNPAO)" userId="4676f9d5-1308-442c-a674-67b1138ed07f" providerId="ADAL" clId="{77139673-A7BC-4FF3-8107-A15BAAF95A01}" dt="2023-09-01T14:32:48.385" v="33"/>
        <pc:sldMkLst>
          <pc:docMk/>
          <pc:sldMk cId="2634174368" sldId="642"/>
        </pc:sldMkLst>
      </pc:sldChg>
      <pc:sldChg chg="setBg">
        <pc:chgData name="Zhao, Lixia (CDC/DDNID/NCCDPHP/DNPAO)" userId="4676f9d5-1308-442c-a674-67b1138ed07f" providerId="ADAL" clId="{77139673-A7BC-4FF3-8107-A15BAAF95A01}" dt="2023-09-01T14:33:00.021" v="34"/>
        <pc:sldMkLst>
          <pc:docMk/>
          <pc:sldMk cId="2134341854" sldId="644"/>
        </pc:sldMkLst>
      </pc:sldChg>
      <pc:sldChg chg="setBg">
        <pc:chgData name="Zhao, Lixia (CDC/DDNID/NCCDPHP/DNPAO)" userId="4676f9d5-1308-442c-a674-67b1138ed07f" providerId="ADAL" clId="{77139673-A7BC-4FF3-8107-A15BAAF95A01}" dt="2023-09-01T14:33:15.234" v="35"/>
        <pc:sldMkLst>
          <pc:docMk/>
          <pc:sldMk cId="993943952" sldId="646"/>
        </pc:sldMkLst>
      </pc:sldChg>
      <pc:sldChg chg="addSp delSp modSp add mod">
        <pc:chgData name="Zhao, Lixia (CDC/DDNID/NCCDPHP/DNPAO)" userId="4676f9d5-1308-442c-a674-67b1138ed07f" providerId="ADAL" clId="{77139673-A7BC-4FF3-8107-A15BAAF95A01}" dt="2023-09-01T14:14:11.230" v="29" actId="1036"/>
        <pc:sldMkLst>
          <pc:docMk/>
          <pc:sldMk cId="33857785" sldId="648"/>
        </pc:sldMkLst>
        <pc:spChg chg="mod">
          <ac:chgData name="Zhao, Lixia (CDC/DDNID/NCCDPHP/DNPAO)" userId="4676f9d5-1308-442c-a674-67b1138ed07f" providerId="ADAL" clId="{77139673-A7BC-4FF3-8107-A15BAAF95A01}" dt="2023-09-01T14:12:43.724" v="4" actId="20577"/>
          <ac:spMkLst>
            <pc:docMk/>
            <pc:sldMk cId="33857785" sldId="648"/>
            <ac:spMk id="10" creationId="{51665F26-1797-40FF-A24F-3CC830169361}"/>
          </ac:spMkLst>
        </pc:spChg>
        <pc:picChg chg="add mod ord">
          <ac:chgData name="Zhao, Lixia (CDC/DDNID/NCCDPHP/DNPAO)" userId="4676f9d5-1308-442c-a674-67b1138ed07f" providerId="ADAL" clId="{77139673-A7BC-4FF3-8107-A15BAAF95A01}" dt="2023-09-01T14:14:11.230" v="29" actId="1036"/>
          <ac:picMkLst>
            <pc:docMk/>
            <pc:sldMk cId="33857785" sldId="648"/>
            <ac:picMk id="2" creationId="{A3107632-43AA-A82C-930A-2183D61700FD}"/>
          </ac:picMkLst>
        </pc:picChg>
        <pc:picChg chg="del">
          <ac:chgData name="Zhao, Lixia (CDC/DDNID/NCCDPHP/DNPAO)" userId="4676f9d5-1308-442c-a674-67b1138ed07f" providerId="ADAL" clId="{77139673-A7BC-4FF3-8107-A15BAAF95A01}" dt="2023-09-01T14:12:50.552" v="5" actId="478"/>
          <ac:picMkLst>
            <pc:docMk/>
            <pc:sldMk cId="33857785" sldId="648"/>
            <ac:picMk id="6" creationId="{B6300591-E2F7-4298-8464-8C793D815342}"/>
          </ac:picMkLst>
        </pc:picChg>
      </pc:sldChg>
      <pc:sldChg chg="add del setBg">
        <pc:chgData name="Zhao, Lixia (CDC/DDNID/NCCDPHP/DNPAO)" userId="4676f9d5-1308-442c-a674-67b1138ed07f" providerId="ADAL" clId="{77139673-A7BC-4FF3-8107-A15BAAF95A01}" dt="2023-09-01T14:12:09.685" v="1"/>
        <pc:sldMkLst>
          <pc:docMk/>
          <pc:sldMk cId="3761838934" sldId="6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4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4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5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02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51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1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9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63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3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3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2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7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53" y="321755"/>
            <a:ext cx="9495968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Definitions</a:t>
            </a:r>
          </a:p>
          <a:p>
            <a:r>
              <a:rPr lang="en-US" b="0" dirty="0">
                <a:solidFill>
                  <a:srgbClr val="080808"/>
                </a:solidFill>
              </a:rPr>
              <a:t>Obesity: Body mass index (BMI) of 30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higher.</a:t>
            </a:r>
          </a:p>
          <a:p>
            <a:pPr marL="0" indent="0">
              <a:buNone/>
            </a:pPr>
            <a:endParaRPr lang="en-US" b="0" dirty="0">
              <a:solidFill>
                <a:srgbClr val="080808"/>
              </a:solidFill>
            </a:endParaRPr>
          </a:p>
          <a:p>
            <a:r>
              <a:rPr lang="en-US" b="0" dirty="0">
                <a:solidFill>
                  <a:srgbClr val="080808"/>
                </a:solidFill>
              </a:rPr>
              <a:t>Body mass index (BMI): A calculated measure of weight relative to height, defined as body weight in kilograms divided by height in meters squared.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80" y="591947"/>
            <a:ext cx="9883815" cy="647653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2017-2019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White Adults, by State and Territory, BRFSS, 2017-2019">
            <a:extLst>
              <a:ext uri="{FF2B5EF4-FFF2-40B4-BE49-F238E27FC236}">
                <a16:creationId xmlns:a16="http://schemas.microsoft.com/office/drawing/2014/main" id="{5FEF096D-7C89-43AA-B53E-EC45CDE2E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4" y="1443102"/>
            <a:ext cx="7980062" cy="4902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9519" y="6383867"/>
            <a:ext cx="754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0916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65F26-1797-40FF-A24F-3CC8301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80" y="591947"/>
            <a:ext cx="9883815" cy="647653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2018-2020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White Adults, by State and Territory, BRFSS, 2018–2020">
            <a:extLst>
              <a:ext uri="{FF2B5EF4-FFF2-40B4-BE49-F238E27FC236}">
                <a16:creationId xmlns:a16="http://schemas.microsoft.com/office/drawing/2014/main" id="{B6300591-E2F7-4298-8464-8C793D81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204990"/>
            <a:ext cx="7913594" cy="49984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alence of Self-Reported Obesity Among Non-Hispanic White Adults, by State and Territory, BRFSS, 2019–2021">
            <a:extLst>
              <a:ext uri="{FF2B5EF4-FFF2-40B4-BE49-F238E27FC236}">
                <a16:creationId xmlns:a16="http://schemas.microsoft.com/office/drawing/2014/main" id="{A3107632-43AA-A82C-930A-2183D6170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45" y="985705"/>
            <a:ext cx="8491149" cy="54346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665F26-1797-40FF-A24F-3CC8301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80" y="591947"/>
            <a:ext cx="9883815" cy="647653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2019-2021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7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45456"/>
            <a:ext cx="9258300" cy="1296538"/>
          </a:xfrm>
        </p:spPr>
        <p:txBody>
          <a:bodyPr/>
          <a:lstStyle/>
          <a:p>
            <a:pPr lvl="0" indent="0"/>
            <a:endParaRPr lang="en-US" sz="900" dirty="0">
              <a:solidFill>
                <a:srgbClr val="060606"/>
              </a:solidFill>
              <a:latin typeface="Verdana" pitchFamily="34" charset="0"/>
            </a:endParaRP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22527"/>
              </p:ext>
            </p:extLst>
          </p:nvPr>
        </p:nvGraphicFramePr>
        <p:xfrm>
          <a:off x="819331" y="1161886"/>
          <a:ext cx="4251102" cy="4832907"/>
        </p:xfrm>
        <a:graphic>
          <a:graphicData uri="http://schemas.openxmlformats.org/drawingml/2006/table">
            <a:tbl>
              <a:tblPr firstRow="1"/>
              <a:tblGrid>
                <a:gridCol w="1519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6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(20.8, 23.3)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(18.2, 19.4)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(8.8, 11.3)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(23.7, 25.3)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(25.2, 27.2)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2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(15.1, 23.2)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(17.8, 20.8)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(28.6, 29.7)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(30.2, 31.8)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(29.3, 31.6)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(21.8, 23.1)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56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39675"/>
              </p:ext>
            </p:extLst>
          </p:nvPr>
        </p:nvGraphicFramePr>
        <p:xfrm>
          <a:off x="5337560" y="1161886"/>
          <a:ext cx="4167963" cy="4829474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6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141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2012-2014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70920"/>
              </p:ext>
            </p:extLst>
          </p:nvPr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(21.8, 23.4)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(18.6, 19.7)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(8.7, 11.3)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(14.6, 22.6)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(17.3, 20.3)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(22.0, 23.3)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59128"/>
              </p:ext>
            </p:extLst>
          </p:nvPr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(21.5, 23.5)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(35.4, 58.3)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9468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2013-2015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7"/>
          <a:ext cx="4251102" cy="4827490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(21.4, 23.1)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(18.5, 19.7)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(8.6, 11.4)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(16.7, 26.2)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(16.6, 19.4)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(22.9, 24.6)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(33.4, 58.0)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8618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2014-2016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6205986"/>
            <a:ext cx="9332384" cy="372235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7"/>
          <a:ext cx="4251102" cy="4837741"/>
        </p:xfrm>
        <a:graphic>
          <a:graphicData uri="http://schemas.openxmlformats.org/drawingml/2006/table">
            <a:tbl>
              <a:tblPr firstRow="1"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(21.9, 23.6)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(19.2, 20.4)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(8.5, 11.2)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(19.9, 30.5)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(16.3, 19.0)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79"/>
          <a:ext cx="4167963" cy="4824084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(24.8, 49.0)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2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106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856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2015-2017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5949017"/>
            <a:ext cx="9332384" cy="439040"/>
          </a:xfrm>
        </p:spPr>
        <p:txBody>
          <a:bodyPr/>
          <a:lstStyle/>
          <a:p>
            <a:pPr indent="0"/>
            <a:endParaRPr lang="en-US" sz="900" dirty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859809" y="1157125"/>
          <a:ext cx="4189863" cy="4840032"/>
        </p:xfrm>
        <a:graphic>
          <a:graphicData uri="http://schemas.openxmlformats.org/drawingml/2006/table">
            <a:tbl>
              <a:tblPr firstRow="1"/>
              <a:tblGrid>
                <a:gridCol w="144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(19.6, 20.9)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(9.0, 11.8)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(16.2, 18.9)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0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28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46901"/>
                  </a:ext>
                </a:extLst>
              </a:tr>
              <a:tr h="16474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79"/>
          <a:ext cx="4167963" cy="4835275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345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2016-2018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49" y="5957726"/>
            <a:ext cx="9332384" cy="439040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859809" y="1157523"/>
          <a:ext cx="4167963" cy="4835278"/>
        </p:xfrm>
        <a:graphic>
          <a:graphicData uri="http://schemas.openxmlformats.org/drawingml/2006/table">
            <a:tbl>
              <a:tblPr firstRow="1"/>
              <a:tblGrid>
                <a:gridCol w="143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(32.7, 34.9)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(28.6, 32.1)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(25.9, 27.7)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(33.4, 36.2)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(22.4, 24.2)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(20.5, 21.8)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(24.5, 26.0)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(29.4, 32.1)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(10.0, 12.6)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(26.1, 27.7)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(29.0, 31.3)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(24.0, 35.0)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(16.6, 19.2)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(26.6, 28.9)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(29.7, 31.9)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(33.7, 35.3)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(31.5, 32.8)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(34.2, 36.2)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(31.7, 34.2)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(28.9, 30.6)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(27.9, 29.5)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(24.0, 26.0)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(28.2, 29.2)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(32.6, 35.2)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4690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(30.9, 33.0)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79"/>
          <a:ext cx="4167963" cy="4835275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(37.6, 39.5)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8629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2017-2019</a:t>
            </a:r>
          </a:p>
        </p:txBody>
      </p:sp>
      <p:graphicFrame>
        <p:nvGraphicFramePr>
          <p:cNvPr id="7" name="Table 6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3E428FDE-B983-4693-ABE6-7827713A2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46232"/>
              </p:ext>
            </p:extLst>
          </p:nvPr>
        </p:nvGraphicFramePr>
        <p:xfrm>
          <a:off x="859809" y="1157523"/>
          <a:ext cx="4167963" cy="4835278"/>
        </p:xfrm>
        <a:graphic>
          <a:graphicData uri="http://schemas.openxmlformats.org/drawingml/2006/table">
            <a:tbl>
              <a:tblPr firstRow="1"/>
              <a:tblGrid>
                <a:gridCol w="143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(20.9, 22.3)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(10.1, 12.8)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(17.1, 19.6)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46901"/>
                  </a:ext>
                </a:extLst>
              </a:tr>
              <a:tr h="1702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8" name="Table 7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0456E0AA-3554-4C64-ABF4-AC41D969E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04887"/>
              </p:ext>
            </p:extLst>
          </p:nvPr>
        </p:nvGraphicFramePr>
        <p:xfrm>
          <a:off x="5337560" y="1161879"/>
          <a:ext cx="4167963" cy="4835275"/>
        </p:xfrm>
        <a:graphic>
          <a:graphicData uri="http://schemas.openxmlformats.org/drawingml/2006/table">
            <a:tbl>
              <a:tblPr firstRow="1"/>
              <a:tblGrid>
                <a:gridCol w="1406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4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(18.9, 47.0)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67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529BF75-9C52-42F7-988F-CB1F20680969}"/>
              </a:ext>
            </a:extLst>
          </p:cNvPr>
          <p:cNvSpPr txBox="1">
            <a:spLocks/>
          </p:cNvSpPr>
          <p:nvPr/>
        </p:nvSpPr>
        <p:spPr>
          <a:xfrm>
            <a:off x="493183" y="5671392"/>
            <a:ext cx="9258300" cy="1146413"/>
          </a:xfrm>
          <a:prstGeom prst="rect">
            <a:avLst/>
          </a:prstGeom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</a:pPr>
            <a:endParaRPr lang="en-US" sz="900" i="1" dirty="0">
              <a:latin typeface="Verdana" pitchFamily="34" charset="0"/>
            </a:endParaRPr>
          </a:p>
          <a:p>
            <a:pPr indent="0" fontAlgn="auto">
              <a:spcAft>
                <a:spcPts val="0"/>
              </a:spcAft>
            </a:pPr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fontAlgn="auto">
              <a:spcAft>
                <a:spcPts val="0"/>
              </a:spcAft>
            </a:pP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%, or no data in a specific year.</a:t>
            </a:r>
          </a:p>
          <a:p>
            <a:pPr indent="0" fontAlgn="auto">
              <a:spcAft>
                <a:spcPts val="0"/>
              </a:spcAft>
            </a:pPr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 fontAlgn="auto">
              <a:spcAft>
                <a:spcPts val="0"/>
              </a:spcAft>
            </a:pPr>
            <a:endParaRPr lang="en-US" sz="900" dirty="0">
              <a:latin typeface="Verdana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11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C688FB-E5F1-4CBA-9CED-70D1220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8" y="274638"/>
            <a:ext cx="9536344" cy="894739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data were collected through the Behavioral Risk Factor Surveillance System (BRFSS), an ongoing, state-based, telephone interview survey conducted by state health departments with assistance from CDC. 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Height and weight data used in the BMI calculations were self-reported.</a:t>
            </a:r>
          </a:p>
          <a:p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Three years of data were combined to ensure sufficient sample size.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03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9AD700-A372-4013-84B5-817286932F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7933" y="414867"/>
            <a:ext cx="9448800" cy="6688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Prevalence of Self-Reported Obesity Among Non-Hispanic White Adults, by State and Territory, BRFSS, 2018-2020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6D0B2F-1E2C-45B5-82E6-73C20CC7E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61886"/>
              </p:ext>
            </p:extLst>
          </p:nvPr>
        </p:nvGraphicFramePr>
        <p:xfrm>
          <a:off x="1041571" y="1112308"/>
          <a:ext cx="3962621" cy="4981128"/>
        </p:xfrm>
        <a:graphic>
          <a:graphicData uri="http://schemas.openxmlformats.org/drawingml/2006/table">
            <a:tbl>
              <a:tblPr firstRow="1"/>
              <a:tblGrid>
                <a:gridCol w="1270638">
                  <a:extLst>
                    <a:ext uri="{9D8B030D-6E8A-4147-A177-3AD203B41FA5}">
                      <a16:colId xmlns:a16="http://schemas.microsoft.com/office/drawing/2014/main" val="3335143963"/>
                    </a:ext>
                  </a:extLst>
                </a:gridCol>
                <a:gridCol w="1174495">
                  <a:extLst>
                    <a:ext uri="{9D8B030D-6E8A-4147-A177-3AD203B41FA5}">
                      <a16:colId xmlns:a16="http://schemas.microsoft.com/office/drawing/2014/main" val="2451146588"/>
                    </a:ext>
                  </a:extLst>
                </a:gridCol>
                <a:gridCol w="1517488">
                  <a:extLst>
                    <a:ext uri="{9D8B030D-6E8A-4147-A177-3AD203B41FA5}">
                      <a16:colId xmlns:a16="http://schemas.microsoft.com/office/drawing/2014/main" val="3752042098"/>
                    </a:ext>
                  </a:extLst>
                </a:gridCol>
              </a:tblGrid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789416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(33.2, 35.5)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27995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(27.3, 30.6)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36816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(26.6, 28.7)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0318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(34.9, 37.4)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131822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(23.3, 25.5)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98328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(21.2, 22.5)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7019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(25.7, 27.5)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21212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(32.0, 34.7)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86430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(10.1, 12.5)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47948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(26.4, 28.3)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09862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(29.6, 31.8)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54860"/>
                  </a:ext>
                </a:extLst>
              </a:tr>
              <a:tr h="1885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(20.8, 29.6)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9723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(17.6, 20.1)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474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(28.0, 30.3)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97574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(29.9, 32.3)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1938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(34.2, 35.9)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751800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(34.6, 36.0)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86856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(33.7, 35.2)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58822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(35.4, 37.6)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38299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(32.1, 34.5)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35016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(30.3, 32.0)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12983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(28.2, 29.7)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45106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(24.3, 26.2)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8243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(33.0, 34.7)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55054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(29.7, 30.8)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14403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(34.9, 37.4)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55454"/>
                  </a:ext>
                </a:extLst>
              </a:tr>
              <a:tr h="177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(32.6, 34.6)</a:t>
                      </a:r>
                    </a:p>
                  </a:txBody>
                  <a:tcPr marL="7522" marR="7522" marT="7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6277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D9E2B-21BB-4965-BA5E-505EDBFFA552}"/>
              </a:ext>
            </a:extLst>
          </p:cNvPr>
          <p:cNvGraphicFramePr>
            <a:graphicFrameLocks noGrp="1"/>
          </p:cNvGraphicFramePr>
          <p:nvPr/>
        </p:nvGraphicFramePr>
        <p:xfrm>
          <a:off x="5226657" y="1112308"/>
          <a:ext cx="3908062" cy="4981122"/>
        </p:xfrm>
        <a:graphic>
          <a:graphicData uri="http://schemas.openxmlformats.org/drawingml/2006/table">
            <a:tbl>
              <a:tblPr firstRow="1"/>
              <a:tblGrid>
                <a:gridCol w="1213830">
                  <a:extLst>
                    <a:ext uri="{9D8B030D-6E8A-4147-A177-3AD203B41FA5}">
                      <a16:colId xmlns:a16="http://schemas.microsoft.com/office/drawing/2014/main" val="2924074609"/>
                    </a:ext>
                  </a:extLst>
                </a:gridCol>
                <a:gridCol w="1197637">
                  <a:extLst>
                    <a:ext uri="{9D8B030D-6E8A-4147-A177-3AD203B41FA5}">
                      <a16:colId xmlns:a16="http://schemas.microsoft.com/office/drawing/2014/main" val="837630780"/>
                    </a:ext>
                  </a:extLst>
                </a:gridCol>
                <a:gridCol w="1496595">
                  <a:extLst>
                    <a:ext uri="{9D8B030D-6E8A-4147-A177-3AD203B41FA5}">
                      <a16:colId xmlns:a16="http://schemas.microsoft.com/office/drawing/2014/main" val="2615189299"/>
                    </a:ext>
                  </a:extLst>
                </a:gridCol>
              </a:tblGrid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51902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(26.0, 27.8)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97425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(33.1, 34.6)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666373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(27.2, 30.6)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7990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(29.6, 31.7)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06093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539784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(23.6, 26.1)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56008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(25.9, 27.3)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52939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(28.8, 31.1)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29494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(32.8, 35.1)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85586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(33.5, 35.0)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86885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(34.0, 36.2)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22296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(27.4, 29.2)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07542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(30.3, 32.3)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14017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(17.1, 45.0)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66417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(27.1, 29.5)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32553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(31.3, 33.5)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59732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(29.5, 32.3)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4806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(32.9, 35.2)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81783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(30.9, 33.5)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20000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(27.3, 28.6)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17367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(26.1, 28.1)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19810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(29.4, 31.2)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729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(28.6, 30.0)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838060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(38.4, 40.5)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795916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(30.8, 33.0)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03471"/>
                  </a:ext>
                </a:extLst>
              </a:tr>
              <a:tr h="184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(28.4, 30.7)</a:t>
                      </a:r>
                    </a:p>
                  </a:txBody>
                  <a:tcPr marL="7693" marR="7693" marT="76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04488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188" y="6142421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688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08" y="277906"/>
            <a:ext cx="9332384" cy="805827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White Adults, by State and Territory, BRFSS, 2019–2021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188" y="6142421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F150DE-3DA7-45CC-AD75-786397F7A97D}"/>
              </a:ext>
            </a:extLst>
          </p:cNvPr>
          <p:cNvGraphicFramePr>
            <a:graphicFrameLocks noGrp="1"/>
          </p:cNvGraphicFramePr>
          <p:nvPr/>
        </p:nvGraphicFramePr>
        <p:xfrm>
          <a:off x="1068235" y="1100699"/>
          <a:ext cx="3928524" cy="5008780"/>
        </p:xfrm>
        <a:graphic>
          <a:graphicData uri="http://schemas.openxmlformats.org/drawingml/2006/table">
            <a:tbl>
              <a:tblPr firstRow="1"/>
              <a:tblGrid>
                <a:gridCol w="1259705">
                  <a:extLst>
                    <a:ext uri="{9D8B030D-6E8A-4147-A177-3AD203B41FA5}">
                      <a16:colId xmlns:a16="http://schemas.microsoft.com/office/drawing/2014/main" val="1268040358"/>
                    </a:ext>
                  </a:extLst>
                </a:gridCol>
                <a:gridCol w="1184187">
                  <a:extLst>
                    <a:ext uri="{9D8B030D-6E8A-4147-A177-3AD203B41FA5}">
                      <a16:colId xmlns:a16="http://schemas.microsoft.com/office/drawing/2014/main" val="461707908"/>
                    </a:ext>
                  </a:extLst>
                </a:gridCol>
                <a:gridCol w="1484632">
                  <a:extLst>
                    <a:ext uri="{9D8B030D-6E8A-4147-A177-3AD203B41FA5}">
                      <a16:colId xmlns:a16="http://schemas.microsoft.com/office/drawing/2014/main" val="2421235107"/>
                    </a:ext>
                  </a:extLst>
                </a:gridCol>
              </a:tblGrid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49817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(34.0, 36.4)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474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(28.2, 31.3)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3483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(26.9, 28.8)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989996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(35.5, 38.0)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4470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(24.4, 26.8)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89377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(21.9, 23.3)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11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(26.5, 28.5)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95944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(31.6, 34.6)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8284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(10.2, 12.8)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8806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47158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(29.8, 32.2)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369836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(18.3, 26.9)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3110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(18.9, 21.5)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3473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(29.2, 31.2)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2790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(30.6, 33.2)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0897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(34.8, 36.5)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0528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(35.1, 36.6)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01585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(34.4, 35.8)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8786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(36.4, 38.7)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0583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(33.3, 35.8)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590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(30.8, 32.5)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6057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(28.9, 30.5)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4164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(24.5, 26.4)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36248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(33.6, 35.3)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116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(30.5, 31.7)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0835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(34.4, 37.0)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80699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(33.9, 35.7)</a:t>
                      </a:r>
                    </a:p>
                  </a:txBody>
                  <a:tcPr marL="7469" marR="7469" marT="7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693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8F7161-8AEF-462A-AC2D-E4AC0D8946AF}"/>
              </a:ext>
            </a:extLst>
          </p:cNvPr>
          <p:cNvGraphicFramePr>
            <a:graphicFrameLocks noGrp="1"/>
          </p:cNvGraphicFramePr>
          <p:nvPr/>
        </p:nvGraphicFramePr>
        <p:xfrm>
          <a:off x="5245381" y="1094124"/>
          <a:ext cx="3928524" cy="5008780"/>
        </p:xfrm>
        <a:graphic>
          <a:graphicData uri="http://schemas.openxmlformats.org/drawingml/2006/table">
            <a:tbl>
              <a:tblPr firstRow="1"/>
              <a:tblGrid>
                <a:gridCol w="1269717">
                  <a:extLst>
                    <a:ext uri="{9D8B030D-6E8A-4147-A177-3AD203B41FA5}">
                      <a16:colId xmlns:a16="http://schemas.microsoft.com/office/drawing/2014/main" val="3862187334"/>
                    </a:ext>
                  </a:extLst>
                </a:gridCol>
                <a:gridCol w="1143002">
                  <a:extLst>
                    <a:ext uri="{9D8B030D-6E8A-4147-A177-3AD203B41FA5}">
                      <a16:colId xmlns:a16="http://schemas.microsoft.com/office/drawing/2014/main" val="1881997102"/>
                    </a:ext>
                  </a:extLst>
                </a:gridCol>
                <a:gridCol w="1515805">
                  <a:extLst>
                    <a:ext uri="{9D8B030D-6E8A-4147-A177-3AD203B41FA5}">
                      <a16:colId xmlns:a16="http://schemas.microsoft.com/office/drawing/2014/main" val="827607094"/>
                    </a:ext>
                  </a:extLst>
                </a:gridCol>
              </a:tblGrid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6122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(27.7, 29.5)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7805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(33.8, 35.2)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0283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(28.3, 31.8)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67056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(30.0, 32.1)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5461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06451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(24.2, 26.8)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6275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(26.2, 27.6)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1968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(29.8, 32.2)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8223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(32.8, 35.0)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0648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(34.7, 36.2)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346999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(35.2, 37.5)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7756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(27.7, 29.6)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10738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(31.2, 33.3)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5644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07625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(28.0, 30.3)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13780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(31.6, 33.8)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6127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(32.0, 35.2)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26292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(32.8, 35.1)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8699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(30.4, 32.9)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4096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(28.4, 29.7)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8921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(26.5, 28.5)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8329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26760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(30.7, 32.5)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14504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(28.6, 30.0)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5255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(38.7, 40.7)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49442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(31.4, 33.6)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90783"/>
                  </a:ext>
                </a:extLst>
              </a:tr>
              <a:tr h="178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(29.3, 31.7)</a:t>
                      </a:r>
                    </a:p>
                  </a:txBody>
                  <a:tcPr marL="7645" marR="7645" marT="76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36027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85" y="589596"/>
            <a:ext cx="9282787" cy="667175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2011-2013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Black Adults, by State and Territory, BRFSS, 2011-2013">
            <a:extLst>
              <a:ext uri="{FF2B5EF4-FFF2-40B4-BE49-F238E27FC236}">
                <a16:creationId xmlns:a16="http://schemas.microsoft.com/office/drawing/2014/main" id="{CB8838E3-3407-45C7-8089-D9E38FC6C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55" y="1437761"/>
            <a:ext cx="7808094" cy="48721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001" y="6420465"/>
            <a:ext cx="7708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3378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2" y="454296"/>
            <a:ext cx="9411285" cy="799487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2012-2014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Black Adults, by State and Territory, BRFSS, 2012-2014">
            <a:extLst>
              <a:ext uri="{FF2B5EF4-FFF2-40B4-BE49-F238E27FC236}">
                <a16:creationId xmlns:a16="http://schemas.microsoft.com/office/drawing/2014/main" id="{778418EF-2F7E-4C51-980F-5B96A094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39" y="1472383"/>
            <a:ext cx="7846595" cy="4880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7" y="6391275"/>
            <a:ext cx="7743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367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86" y="253218"/>
            <a:ext cx="9495692" cy="1002278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2013-2015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Black Adults, by State and Territory, BRFSS, 2013-2015">
            <a:extLst>
              <a:ext uri="{FF2B5EF4-FFF2-40B4-BE49-F238E27FC236}">
                <a16:creationId xmlns:a16="http://schemas.microsoft.com/office/drawing/2014/main" id="{0FEEAD77-9040-4C04-B410-83D1298D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9" y="1336333"/>
            <a:ext cx="7886265" cy="4920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8357" y="6465359"/>
            <a:ext cx="7609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94973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5" y="298152"/>
            <a:ext cx="9322147" cy="995443"/>
          </a:xfrm>
        </p:spPr>
        <p:txBody>
          <a:bodyPr/>
          <a:lstStyle/>
          <a:p>
            <a: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2014-2016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Black Adults, by State and Territory, BRFSS, 2014-2016">
            <a:extLst>
              <a:ext uri="{FF2B5EF4-FFF2-40B4-BE49-F238E27FC236}">
                <a16:creationId xmlns:a16="http://schemas.microsoft.com/office/drawing/2014/main" id="{AEFDD9E8-0FCD-415A-AAC3-7E78CD2D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11" y="1437855"/>
            <a:ext cx="7792657" cy="4909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9912" y="6529589"/>
            <a:ext cx="7792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9865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185" y="656559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Black Adults, by State and Territory, BRFSS, 2015-2017">
            <a:extLst>
              <a:ext uri="{FF2B5EF4-FFF2-40B4-BE49-F238E27FC236}">
                <a16:creationId xmlns:a16="http://schemas.microsoft.com/office/drawing/2014/main" id="{F2915F72-3071-47DE-A54A-A741E05C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25" y="1422364"/>
            <a:ext cx="7866470" cy="4858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186" y="6375381"/>
            <a:ext cx="78664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55211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5" y="647732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2016-2018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Black Adults, by State and Territory, BRFSS, 2016-2018">
            <a:extLst>
              <a:ext uri="{FF2B5EF4-FFF2-40B4-BE49-F238E27FC236}">
                <a16:creationId xmlns:a16="http://schemas.microsoft.com/office/drawing/2014/main" id="{A5EC8AD5-31E3-4D76-AD8D-EF4346DC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7" y="1464456"/>
            <a:ext cx="7804039" cy="4845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4264" y="6344299"/>
            <a:ext cx="7727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85" y="640785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2017-2019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Black Adults, by State and Territory, BRFSS, 2017-2019">
            <a:extLst>
              <a:ext uri="{FF2B5EF4-FFF2-40B4-BE49-F238E27FC236}">
                <a16:creationId xmlns:a16="http://schemas.microsoft.com/office/drawing/2014/main" id="{2D611F06-8D63-4569-AE82-6980DCB6D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4" y="1474470"/>
            <a:ext cx="7820163" cy="4782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1196" y="6269898"/>
            <a:ext cx="7488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                                                    or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data in a specific year.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22956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D70A792-97BB-4C16-95F8-F41CF54B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5" y="640785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2018-2020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Black Adults, by State and Territory, BRFSS, 2018–2020">
            <a:extLst>
              <a:ext uri="{FF2B5EF4-FFF2-40B4-BE49-F238E27FC236}">
                <a16:creationId xmlns:a16="http://schemas.microsoft.com/office/drawing/2014/main" id="{996B8E7A-F828-44E0-A460-24E966ED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67" y="1335333"/>
            <a:ext cx="7836844" cy="4859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63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C40-89E4-BB36-EEC1-7F24FAEC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8" y="321755"/>
            <a:ext cx="9585949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Exclusion Criteria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b="0" dirty="0">
                <a:solidFill>
                  <a:srgbClr val="000000"/>
                </a:solidFill>
              </a:rPr>
              <a:t>Height:  &lt;3 feet or ≥8 feet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Weight:  &lt;50 pounds or ≥650 pounds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BMI: </a:t>
            </a:r>
            <a:r>
              <a:rPr lang="en-US" b="0" dirty="0">
                <a:solidFill>
                  <a:srgbClr val="080808"/>
                </a:solidFill>
              </a:rPr>
              <a:t>&lt;12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≥100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="0" baseline="30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Pregnant women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2160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3" y="537846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Black Adults, by State and Territory, BRFSS, 2019–2021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Black Adults, by State and Territory, BRFSS, 2019–2021">
            <a:extLst>
              <a:ext uri="{FF2B5EF4-FFF2-40B4-BE49-F238E27FC236}">
                <a16:creationId xmlns:a16="http://schemas.microsoft.com/office/drawing/2014/main" id="{CE8056A5-8C4E-4A78-AD40-A3FFDF217B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8" y="1095947"/>
            <a:ext cx="8426097" cy="5260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23631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41" y="257221"/>
            <a:ext cx="9349317" cy="817562"/>
          </a:xfrm>
        </p:spPr>
        <p:txBody>
          <a:bodyPr/>
          <a:lstStyle/>
          <a:p>
            <a:r>
              <a:rPr lang="en-US" sz="2000" kern="0" dirty="0">
                <a:latin typeface="Verdana"/>
              </a:rPr>
              <a:t>Prevalence of Self-Reported Obesity Among Non-Hispanic Black Adults, by State and Territory, BRFSS, 2011-2013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86399"/>
            <a:ext cx="9258300" cy="1371602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*Sample size &lt;50 or the relative standard error (dividing the standard error by the prevalence) ≥30%.</a:t>
            </a:r>
          </a:p>
          <a:p>
            <a:pPr lvl="0"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26385"/>
              </p:ext>
            </p:extLst>
          </p:nvPr>
        </p:nvGraphicFramePr>
        <p:xfrm>
          <a:off x="818707" y="1158467"/>
          <a:ext cx="4222970" cy="4944352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2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(30.6, 52.4)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(38.1, 46.0)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39609"/>
              </p:ext>
            </p:extLst>
          </p:nvPr>
        </p:nvGraphicFramePr>
        <p:xfrm>
          <a:off x="5337560" y="1161896"/>
          <a:ext cx="4257544" cy="4941333"/>
        </p:xfrm>
        <a:graphic>
          <a:graphicData uri="http://schemas.openxmlformats.org/drawingml/2006/table">
            <a:tbl>
              <a:tblPr firstRow="1"/>
              <a:tblGrid>
                <a:gridCol w="148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1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(15.6, 40.3)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(18.8, 34.7)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22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(11.2, 33.7)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12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</a:t>
                      </a:r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1813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2012-2014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03511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(40.5, 44.3)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(39.4, 45.6)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(21.1, 45.7)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73189"/>
              </p:ext>
            </p:extLst>
          </p:nvPr>
        </p:nvGraphicFramePr>
        <p:xfrm>
          <a:off x="5364856" y="1173708"/>
          <a:ext cx="4167963" cy="4817669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(14.4, 37.9)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(37.6, 43.6)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58751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2013-2015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84429"/>
              </p:ext>
            </p:extLst>
          </p:nvPr>
        </p:nvGraphicFramePr>
        <p:xfrm>
          <a:off x="790575" y="1158468"/>
          <a:ext cx="4251102" cy="4832906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(23.7, 45.1)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(37.5, 44.0)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(41.3, 45.2)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320965"/>
              </p:ext>
            </p:extLst>
          </p:nvPr>
        </p:nvGraphicFramePr>
        <p:xfrm>
          <a:off x="5364856" y="1173708"/>
          <a:ext cx="4167963" cy="4814654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(30.0, 45.6)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(12.4, 30.6)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(28.7, 58.5)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018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2014-2016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8"/>
          <a:ext cx="4251102" cy="4836002"/>
        </p:xfrm>
        <a:graphic>
          <a:graphicData uri="http://schemas.openxmlformats.org/drawingml/2006/table">
            <a:tbl>
              <a:tblPr firstRow="1"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5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(42.3, 46.0)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(32.6, 55.1)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(35.6, 39.9)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(40.0, 46.3)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07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(42.7, 46.6)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64856" y="1173708"/>
          <a:ext cx="4167963" cy="4820177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38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(35.2, 42.1)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(19.2, 44.2)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(9.6, 25.2)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(40.2, 43.3)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data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(41.7, 48.6)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(39.2, 45.7)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1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(39.3, 50.1)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(34.0, 46.1)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6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(29.3, 59.4)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0831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2015-2017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8"/>
          <a:ext cx="4218153" cy="4850426"/>
        </p:xfrm>
        <a:graphic>
          <a:graphicData uri="http://schemas.openxmlformats.org/drawingml/2006/table">
            <a:tbl>
              <a:tblPr firstRow="1"/>
              <a:tblGrid>
                <a:gridCol w="1417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18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(33.3, 56.8)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(39.9, 48.5)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(34.2, 40.7)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(12.3, 38.4)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(40.1, 45.0)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(16.2, 36.0)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(37.7, 42.1)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(43.4, 47.4)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776"/>
                  </a:ext>
                </a:extLst>
              </a:tr>
              <a:tr h="16263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64856" y="1173708"/>
          <a:ext cx="4167963" cy="4835196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(15.7, 39.7)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(38.9, 43.3)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(40.5, 43.6)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(43.1, 49.8)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(13.4, 36.1)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(38.2, 49.3)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(30.8, 59.7)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0638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2016-2018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500047"/>
            <a:ext cx="9258300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3933"/>
              </p:ext>
            </p:extLst>
          </p:nvPr>
        </p:nvGraphicFramePr>
        <p:xfrm>
          <a:off x="754181" y="1158469"/>
          <a:ext cx="4254548" cy="4828106"/>
        </p:xfrm>
        <a:graphic>
          <a:graphicData uri="http://schemas.openxmlformats.org/drawingml/2006/table">
            <a:tbl>
              <a:tblPr firstRow="1"/>
              <a:tblGrid>
                <a:gridCol w="142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1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(42.2, 46.0)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(30.9, 54.8)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(41.4, 49.5)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(35.5, 38.6)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(22.8, 40.7)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(37.3, 43.0)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(41.1, 46.0)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(17.5, 42.2)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(44.1, 48.1)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776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(38.4, 45.5)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64856" y="1173708"/>
          <a:ext cx="4167963" cy="4806930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(13.6, 42.5)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(37.2, 46.8)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(29.8, 40.0)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(13.4, 36.7)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(16.9, 31.6)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(36.5, 42.6)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(41.4, 48.0)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(36.4, 43.6)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(15.4, 37.7)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(20.9, 50.1)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2649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2017-2019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864D3D-2A2A-4ABC-A7D8-82C966292553}"/>
              </a:ext>
            </a:extLst>
          </p:cNvPr>
          <p:cNvSpPr txBox="1">
            <a:spLocks/>
          </p:cNvSpPr>
          <p:nvPr/>
        </p:nvSpPr>
        <p:spPr>
          <a:xfrm>
            <a:off x="493183" y="5671392"/>
            <a:ext cx="9258300" cy="1146413"/>
          </a:xfrm>
          <a:prstGeom prst="rect">
            <a:avLst/>
          </a:prstGeom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</a:pPr>
            <a:endParaRPr lang="en-US" sz="900" i="1" dirty="0">
              <a:latin typeface="Verdana" pitchFamily="34" charset="0"/>
            </a:endParaRPr>
          </a:p>
          <a:p>
            <a:pPr indent="0" fontAlgn="auto">
              <a:spcAft>
                <a:spcPts val="0"/>
              </a:spcAft>
            </a:pPr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 fontAlgn="auto">
              <a:spcAft>
                <a:spcPts val="0"/>
              </a:spcAft>
            </a:pPr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%, or no data in a specific year.</a:t>
            </a:r>
          </a:p>
          <a:p>
            <a:pPr indent="0" fontAlgn="auto">
              <a:spcAft>
                <a:spcPts val="0"/>
              </a:spcAft>
            </a:pPr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 fontAlgn="auto">
              <a:spcAft>
                <a:spcPts val="0"/>
              </a:spcAft>
            </a:pPr>
            <a:endParaRPr lang="en-US" sz="900" dirty="0">
              <a:latin typeface="Verdana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9" name="Table 8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06B3E685-8DCE-4E19-A105-774601547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559"/>
              </p:ext>
            </p:extLst>
          </p:nvPr>
        </p:nvGraphicFramePr>
        <p:xfrm>
          <a:off x="754181" y="1158469"/>
          <a:ext cx="4254548" cy="4828106"/>
        </p:xfrm>
        <a:graphic>
          <a:graphicData uri="http://schemas.openxmlformats.org/drawingml/2006/table">
            <a:tbl>
              <a:tblPr firstRow="1"/>
              <a:tblGrid>
                <a:gridCol w="142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1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(43.0, 46.9)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(29.1, 51.5)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(40.9, 48.5)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(35.9, 41.5)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(37.2, 41.2)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(37.9, 44.2)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(41.4, 45.9)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(18.1, 42.9)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1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(39.5, 42.5)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(39.5, 44.1)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(44.0, 48.0)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4776"/>
                  </a:ext>
                </a:extLst>
              </a:tr>
              <a:tr h="16566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(38.7, 45.4)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0" name="Table 9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EEC08929-2C64-41F7-9ED7-D4541B3A0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49262"/>
              </p:ext>
            </p:extLst>
          </p:nvPr>
        </p:nvGraphicFramePr>
        <p:xfrm>
          <a:off x="5364856" y="1173708"/>
          <a:ext cx="4167963" cy="4806930"/>
        </p:xfrm>
        <a:graphic>
          <a:graphicData uri="http://schemas.openxmlformats.org/drawingml/2006/table">
            <a:tbl>
              <a:tblPr firstRow="1"/>
              <a:tblGrid>
                <a:gridCol w="13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5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(13.6, 41.3)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(38.3, 47.1)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(14.9, 38.2)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(42.3, 47.3)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(20.5, 36.2)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(37.4, 42.8)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(37.8, 45.8)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(23.4, 39.3)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(38.5, 44.5)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(31.3, 41.5)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(41.8, 45.5)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(17.3, 48.7)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(41.8, 48.2)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(24.8, 40.7)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(22.0, 49.7)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(40.7, 44.8)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(40.2, 54.6)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(36.7, 49.3)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(20.7, 52.6)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4004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12071E-732D-46AE-AD3D-0D7DEB86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2018-2020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A4E637-1C41-4C25-BECF-9C70C35AA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69759"/>
              </p:ext>
            </p:extLst>
          </p:nvPr>
        </p:nvGraphicFramePr>
        <p:xfrm>
          <a:off x="1052035" y="1119176"/>
          <a:ext cx="4007852" cy="4882836"/>
        </p:xfrm>
        <a:graphic>
          <a:graphicData uri="http://schemas.openxmlformats.org/drawingml/2006/table">
            <a:tbl>
              <a:tblPr firstRow="1"/>
              <a:tblGrid>
                <a:gridCol w="1243817">
                  <a:extLst>
                    <a:ext uri="{9D8B030D-6E8A-4147-A177-3AD203B41FA5}">
                      <a16:colId xmlns:a16="http://schemas.microsoft.com/office/drawing/2014/main" val="3361439737"/>
                    </a:ext>
                  </a:extLst>
                </a:gridCol>
                <a:gridCol w="1136905">
                  <a:extLst>
                    <a:ext uri="{9D8B030D-6E8A-4147-A177-3AD203B41FA5}">
                      <a16:colId xmlns:a16="http://schemas.microsoft.com/office/drawing/2014/main" val="1756216994"/>
                    </a:ext>
                  </a:extLst>
                </a:gridCol>
                <a:gridCol w="1627130">
                  <a:extLst>
                    <a:ext uri="{9D8B030D-6E8A-4147-A177-3AD203B41FA5}">
                      <a16:colId xmlns:a16="http://schemas.microsoft.com/office/drawing/2014/main" val="2431566195"/>
                    </a:ext>
                  </a:extLst>
                </a:gridCol>
              </a:tblGrid>
              <a:tr h="1655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980710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46.2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(44.2, 48.2)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91564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41.6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(30.5, 53.6)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67166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(30.9, 40.9)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89822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(41.4, 48.5)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44889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(37.6, 45.8)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07818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(26.9, 35.5)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13781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40.3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(37.3, 43.4)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08142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(39.7, 46.3)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857615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39.1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(37.1, 41.1)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27925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(32.6, 38.9)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22276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40.5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(38.5, 42.6)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70544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(16.3, 41.2)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78608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33.1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(25.0, 42.4)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68219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(16.6, 49.6)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05408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(38.0, 44.1)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88597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(36.8, 42.7)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417501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45.4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(40.3, 50.7)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60375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43.3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(39.8, 46.9)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34268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43.0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(38.4, 47.8)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449461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45.2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(42.9, 47.6)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30400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34.8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(22.3, 49.8)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45392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39.9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(38.5, 41.3)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023274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30.9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(27.2, 35.0)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22939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42.3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(39.8, 44.8)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38946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(30.9, 36.6)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365708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46.7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(45.0, 48.4)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56630"/>
                  </a:ext>
                </a:extLst>
              </a:tr>
              <a:tr h="17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42.2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(39.1, 45.5)</a:t>
                      </a:r>
                    </a:p>
                  </a:txBody>
                  <a:tcPr marL="6747" marR="6747" marT="67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181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5BF8F8-A7B9-4172-BC55-2EAE3E632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45813"/>
              </p:ext>
            </p:extLst>
          </p:nvPr>
        </p:nvGraphicFramePr>
        <p:xfrm>
          <a:off x="5301403" y="1128701"/>
          <a:ext cx="4007849" cy="4842822"/>
        </p:xfrm>
        <a:graphic>
          <a:graphicData uri="http://schemas.openxmlformats.org/drawingml/2006/table">
            <a:tbl>
              <a:tblPr firstRow="1"/>
              <a:tblGrid>
                <a:gridCol w="1243816">
                  <a:extLst>
                    <a:ext uri="{9D8B030D-6E8A-4147-A177-3AD203B41FA5}">
                      <a16:colId xmlns:a16="http://schemas.microsoft.com/office/drawing/2014/main" val="1271635338"/>
                    </a:ext>
                  </a:extLst>
                </a:gridCol>
                <a:gridCol w="1136904">
                  <a:extLst>
                    <a:ext uri="{9D8B030D-6E8A-4147-A177-3AD203B41FA5}">
                      <a16:colId xmlns:a16="http://schemas.microsoft.com/office/drawing/2014/main" val="4122480355"/>
                    </a:ext>
                  </a:extLst>
                </a:gridCol>
                <a:gridCol w="1627129">
                  <a:extLst>
                    <a:ext uri="{9D8B030D-6E8A-4147-A177-3AD203B41FA5}">
                      <a16:colId xmlns:a16="http://schemas.microsoft.com/office/drawing/2014/main" val="3143671250"/>
                    </a:ext>
                  </a:extLst>
                </a:gridCol>
              </a:tblGrid>
              <a:tr h="161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5285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930397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(36.8, 45.5)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15231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(32.0, 43.0)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65634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(20.6, 44.4)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85177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608875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(29.0, 47.6)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71974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(32.9, 36.7)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7350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(44.1, 48.9)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84768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(18.5, 34.8)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17855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(37.9, 43.2)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2004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(39.2, 47.7)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0708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(25.5, 41.4)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28040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(38.8, 44.9)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64610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090" marR="7090" marT="7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148314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(30.8, 41.1)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8731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(41.8, 46.1)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4468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(19.8, 52.5)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02917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(40.9, 47.6)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47059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(35.8, 42.7)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84795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(27.1, 43.1)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1996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(24.2, 52.4)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6584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(40.6, 44.7)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7347"/>
                  </a:ext>
                </a:extLst>
              </a:tr>
              <a:tr h="1619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(30.1, 38.5)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74985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(39.0, 53.6)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08639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(39.3, 52.0)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284912"/>
                  </a:ext>
                </a:extLst>
              </a:tr>
              <a:tr h="179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(20.2, 53.4)</a:t>
                      </a:r>
                    </a:p>
                  </a:txBody>
                  <a:tcPr marL="7090" marR="7090" marT="70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5805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5353" y="5541157"/>
            <a:ext cx="9261093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9085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54" y="313899"/>
            <a:ext cx="9261093" cy="769834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Black Adults, by State and Territory, 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2019–2021</a:t>
            </a:r>
            <a:endParaRPr lang="en-US" sz="2000" kern="0" dirty="0">
              <a:latin typeface="Verdan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7AB8BD-7F52-455B-B051-E82E0F07911E}"/>
              </a:ext>
            </a:extLst>
          </p:cNvPr>
          <p:cNvGraphicFramePr>
            <a:graphicFrameLocks noGrp="1"/>
          </p:cNvGraphicFramePr>
          <p:nvPr/>
        </p:nvGraphicFramePr>
        <p:xfrm>
          <a:off x="1057379" y="1131207"/>
          <a:ext cx="3920650" cy="4871807"/>
        </p:xfrm>
        <a:graphic>
          <a:graphicData uri="http://schemas.openxmlformats.org/drawingml/2006/table">
            <a:tbl>
              <a:tblPr firstRow="1"/>
              <a:tblGrid>
                <a:gridCol w="1220993">
                  <a:extLst>
                    <a:ext uri="{9D8B030D-6E8A-4147-A177-3AD203B41FA5}">
                      <a16:colId xmlns:a16="http://schemas.microsoft.com/office/drawing/2014/main" val="2132922770"/>
                    </a:ext>
                  </a:extLst>
                </a:gridCol>
                <a:gridCol w="1114697">
                  <a:extLst>
                    <a:ext uri="{9D8B030D-6E8A-4147-A177-3AD203B41FA5}">
                      <a16:colId xmlns:a16="http://schemas.microsoft.com/office/drawing/2014/main" val="319335749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186119574"/>
                    </a:ext>
                  </a:extLst>
                </a:gridCol>
              </a:tblGrid>
              <a:tr h="163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59567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(46.0, 50.3)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05954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(33.2, 54.7)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54961"/>
                  </a:ext>
                </a:extLst>
              </a:tr>
              <a:tr h="176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(34.4, 43.7)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27203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(43.1, 50.8)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07936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(36.3, 45.1)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84303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(27.1, 35.0)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04744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(39.6, 46.4)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80254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42.6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(39.3, 46.1)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12016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(36.6, 41.0)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67169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16508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(39.0, 43.4)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465205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(17.0, 42.7)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05256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(23.0, 38.6)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21484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(30.0, 60.1)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464128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(36.2, 43.0)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75029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(39.3, 45.0)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345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44.0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(39.0, 49.2)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79193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42.4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(39.1, 45.8)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10073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(40.0, 49.6)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7956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(42.5, 47.3)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63118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(19.7, 40.9)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92915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41.7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(40.3, 43.1)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5762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33.9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(30.1, 37.9)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8975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42.5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(39.9, 45.1)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99748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(32.4, 37.9)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915591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47.1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(45.3, 49.0)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78005"/>
                  </a:ext>
                </a:extLst>
              </a:tr>
              <a:tr h="169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41.8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(39.0, 44.8)</a:t>
                      </a:r>
                    </a:p>
                  </a:txBody>
                  <a:tcPr marL="6258" marR="6258" marT="6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974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6230C6-D7F6-4225-834D-152C0A75EF0E}"/>
              </a:ext>
            </a:extLst>
          </p:cNvPr>
          <p:cNvGraphicFramePr>
            <a:graphicFrameLocks noGrp="1"/>
          </p:cNvGraphicFramePr>
          <p:nvPr/>
        </p:nvGraphicFramePr>
        <p:xfrm>
          <a:off x="5223342" y="1131661"/>
          <a:ext cx="3920650" cy="4878528"/>
        </p:xfrm>
        <a:graphic>
          <a:graphicData uri="http://schemas.openxmlformats.org/drawingml/2006/table">
            <a:tbl>
              <a:tblPr firstRow="1"/>
              <a:tblGrid>
                <a:gridCol w="1216753">
                  <a:extLst>
                    <a:ext uri="{9D8B030D-6E8A-4147-A177-3AD203B41FA5}">
                      <a16:colId xmlns:a16="http://schemas.microsoft.com/office/drawing/2014/main" val="1712187465"/>
                    </a:ext>
                  </a:extLst>
                </a:gridCol>
                <a:gridCol w="1112169">
                  <a:extLst>
                    <a:ext uri="{9D8B030D-6E8A-4147-A177-3AD203B41FA5}">
                      <a16:colId xmlns:a16="http://schemas.microsoft.com/office/drawing/2014/main" val="3331110941"/>
                    </a:ext>
                  </a:extLst>
                </a:gridCol>
                <a:gridCol w="1591728">
                  <a:extLst>
                    <a:ext uri="{9D8B030D-6E8A-4147-A177-3AD203B41FA5}">
                      <a16:colId xmlns:a16="http://schemas.microsoft.com/office/drawing/2014/main" val="2819117466"/>
                    </a:ext>
                  </a:extLst>
                </a:gridCol>
              </a:tblGrid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39694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9011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(35.7, 44.3)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98029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(28.6, 39.4)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71427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(19.4, 43.5)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004012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81774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(31.0, 48.6)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805128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(34.2, 38.0)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50439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(46.4, 51.2)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04702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(17.9, 34.3)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77221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(40.1, 45.4)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87869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(39.7, 48.1)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16420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(23.0, 37.7)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15750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(39.8, 45.8)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78818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96" marR="6496" marT="649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014516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(33.0, 42.9)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10617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(42.9, 47.6)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2051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(20.0, 51.4)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53586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(42.4, 49.3)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63537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(37.2, 43.8)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463131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(22.2, 36.8)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175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(26.3, 52.2)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39134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01767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(42.7, 46.9)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50525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(31.5, 39.5)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501726"/>
                  </a:ext>
                </a:extLst>
              </a:tr>
              <a:tr h="171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(38.8, 52.2)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13747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(45.4, 58.1)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27213"/>
                  </a:ext>
                </a:extLst>
              </a:tr>
              <a:tr h="1740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(16.0, 47.5)</a:t>
                      </a:r>
                    </a:p>
                  </a:txBody>
                  <a:tcPr marL="6496" marR="6496" marT="6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16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5353" y="5541157"/>
            <a:ext cx="9261093" cy="1146413"/>
          </a:xfrm>
        </p:spPr>
        <p:txBody>
          <a:bodyPr/>
          <a:lstStyle/>
          <a:p>
            <a:pPr indent="0"/>
            <a:endParaRPr lang="en-US" sz="900" i="1" dirty="0">
              <a:latin typeface="Verdana" pitchFamily="34" charset="0"/>
            </a:endParaRPr>
          </a:p>
          <a:p>
            <a:pPr indent="0"/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805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evalence of Self-Reported Obesity Among Non-Hispanic White Adults, by State and Territory, BRFSS, 2011-2013. Map details in table below."/>
          <p:cNvSpPr>
            <a:spLocks noGrp="1"/>
          </p:cNvSpPr>
          <p:nvPr>
            <p:ph type="title"/>
          </p:nvPr>
        </p:nvSpPr>
        <p:spPr>
          <a:xfrm>
            <a:off x="112542" y="1024"/>
            <a:ext cx="10174458" cy="1254471"/>
          </a:xfrm>
        </p:spPr>
        <p:txBody>
          <a:bodyPr/>
          <a:lstStyle/>
          <a:p>
            <a:r>
              <a:rPr lang="en-US" sz="2200" kern="0" dirty="0">
                <a:latin typeface="Verdana"/>
              </a:rPr>
              <a:t>Prevalence of Self-Reported Obesity Among Non-Hispanic White Adults, by State and Territory, BRFSS, 2011-2013</a:t>
            </a:r>
            <a:endParaRPr lang="en-US" sz="2200" dirty="0"/>
          </a:p>
        </p:txBody>
      </p:sp>
      <p:pic>
        <p:nvPicPr>
          <p:cNvPr id="5" name="Picture 4" descr="Prevalence of Self-Reported Obesity Among Non-Hispanic White Adults, by State and Territory, BRFSS, 2011-2013">
            <a:extLst>
              <a:ext uri="{FF2B5EF4-FFF2-40B4-BE49-F238E27FC236}">
                <a16:creationId xmlns:a16="http://schemas.microsoft.com/office/drawing/2014/main" id="{CE06615A-B419-4240-8CBC-D783B8D3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8008921" cy="5042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9831" y="6430298"/>
            <a:ext cx="775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8039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85" y="229414"/>
            <a:ext cx="9240584" cy="1027647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2011-2013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1-2013">
            <a:extLst>
              <a:ext uri="{FF2B5EF4-FFF2-40B4-BE49-F238E27FC236}">
                <a16:creationId xmlns:a16="http://schemas.microsoft.com/office/drawing/2014/main" id="{D69BA437-3657-41CA-BDC4-8B4B4337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97" y="1439857"/>
            <a:ext cx="7962059" cy="4879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1682" y="6420465"/>
            <a:ext cx="7688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9031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972" y="347134"/>
            <a:ext cx="8723728" cy="932966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2012-2014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2-2014">
            <a:extLst>
              <a:ext uri="{FF2B5EF4-FFF2-40B4-BE49-F238E27FC236}">
                <a16:creationId xmlns:a16="http://schemas.microsoft.com/office/drawing/2014/main" id="{40E3741E-30E1-42FB-BDC2-EAFA40141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12" y="1424639"/>
            <a:ext cx="8070784" cy="4966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6971" y="6391275"/>
            <a:ext cx="7600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597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44463"/>
            <a:ext cx="9268720" cy="908977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2013-2015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3-2015">
            <a:extLst>
              <a:ext uri="{FF2B5EF4-FFF2-40B4-BE49-F238E27FC236}">
                <a16:creationId xmlns:a16="http://schemas.microsoft.com/office/drawing/2014/main" id="{344FC12E-AAA4-444A-B720-3B048AB6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36" y="1389179"/>
            <a:ext cx="7924983" cy="4944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2424" y="6397497"/>
            <a:ext cx="765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25577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5" y="269879"/>
            <a:ext cx="9372612" cy="977370"/>
          </a:xfrm>
        </p:spPr>
        <p:txBody>
          <a:bodyPr/>
          <a:lstStyle/>
          <a:p>
            <a: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2014-2016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Hispanic Adults, by State and Territory, BRFSS, 2014-2016">
            <a:extLst>
              <a:ext uri="{FF2B5EF4-FFF2-40B4-BE49-F238E27FC236}">
                <a16:creationId xmlns:a16="http://schemas.microsoft.com/office/drawing/2014/main" id="{941D1CC4-6102-4452-879C-CA003C76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9" y="1324127"/>
            <a:ext cx="7927664" cy="5009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505" y="6375221"/>
            <a:ext cx="7799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55537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valence of Self-Reported Obesity Among Hispanic Adults, by State and Territory, BRFSS, 2014-2016">
            <a:extLst>
              <a:ext uri="{FF2B5EF4-FFF2-40B4-BE49-F238E27FC236}">
                <a16:creationId xmlns:a16="http://schemas.microsoft.com/office/drawing/2014/main" id="{E63CA03D-9F37-45AB-96F2-5FCBA808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1206091"/>
            <a:ext cx="7901504" cy="5052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4" y="433510"/>
            <a:ext cx="9372613" cy="81328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474" y="6356586"/>
            <a:ext cx="8586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435140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4" y="442734"/>
            <a:ext cx="9372613" cy="81328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2016-2018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Hispanic Adults, by State and Territory, BRFSS, 2016-2018">
            <a:extLst>
              <a:ext uri="{FF2B5EF4-FFF2-40B4-BE49-F238E27FC236}">
                <a16:creationId xmlns:a16="http://schemas.microsoft.com/office/drawing/2014/main" id="{04D5F35D-C400-417F-9457-9F0D0C04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2" y="1391375"/>
            <a:ext cx="7953946" cy="4918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047" y="6453352"/>
            <a:ext cx="765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4" y="443136"/>
            <a:ext cx="9372613" cy="81328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2017-2019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Hispanic Adults, by State and Territory, BRFSS, 2017-2019">
            <a:extLst>
              <a:ext uri="{FF2B5EF4-FFF2-40B4-BE49-F238E27FC236}">
                <a16:creationId xmlns:a16="http://schemas.microsoft.com/office/drawing/2014/main" id="{8F924D02-FB05-41A2-A668-1CCD0892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71" y="1328188"/>
            <a:ext cx="7999312" cy="4966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9167" y="6330064"/>
            <a:ext cx="7548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≥30%,</a:t>
            </a:r>
          </a:p>
          <a:p>
            <a:pPr>
              <a:defRPr/>
            </a:pP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6060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5439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0395F3E-9170-4699-9799-0ECA2051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4" y="443136"/>
            <a:ext cx="9372613" cy="81328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2018-2020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Hispanic Adults, by State and Territory, BRFSS, 2018–2020">
            <a:extLst>
              <a:ext uri="{FF2B5EF4-FFF2-40B4-BE49-F238E27FC236}">
                <a16:creationId xmlns:a16="http://schemas.microsoft.com/office/drawing/2014/main" id="{F606DF40-E70C-4941-9C41-ED8F6C87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59" y="1299524"/>
            <a:ext cx="7856800" cy="4967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6051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299624"/>
            <a:ext cx="9372613" cy="81328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Hispanic Adults, by State and Territory, BRFSS, 2019–2021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Prevalence of Self-Reported Obesity Among Hispanic Adults, by State and Territory, BRFSS, 2019–2021">
            <a:extLst>
              <a:ext uri="{FF2B5EF4-FFF2-40B4-BE49-F238E27FC236}">
                <a16:creationId xmlns:a16="http://schemas.microsoft.com/office/drawing/2014/main" id="{60F008B2-5A7B-42CB-B947-2A02F5CD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16" y="1198847"/>
            <a:ext cx="8374472" cy="5195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17436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92" y="319901"/>
            <a:ext cx="9258300" cy="754062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  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2011-2013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72112"/>
            <a:ext cx="9258300" cy="1243013"/>
          </a:xfrm>
        </p:spPr>
        <p:txBody>
          <a:bodyPr/>
          <a:lstStyle/>
          <a:p>
            <a:pPr lvl="0"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2509"/>
              </p:ext>
            </p:extLst>
          </p:nvPr>
        </p:nvGraphicFramePr>
        <p:xfrm>
          <a:off x="818707" y="1158467"/>
          <a:ext cx="4222970" cy="4844673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66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(14.1, 24.0)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(32.5, 42.9)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(22.2, 29.9)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05475"/>
              </p:ext>
            </p:extLst>
          </p:nvPr>
        </p:nvGraphicFramePr>
        <p:xfrm>
          <a:off x="5337560" y="1161886"/>
          <a:ext cx="4167963" cy="4841267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5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(17.4, 33.6)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(24.5, 30.9)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440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8381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93" y="343416"/>
            <a:ext cx="9268720" cy="912079"/>
          </a:xfrm>
        </p:spPr>
        <p:txBody>
          <a:bodyPr/>
          <a:lstStyle/>
          <a:p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2012-2014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White Adults, by State and Territory, BRFSS, 2012-2014">
            <a:extLst>
              <a:ext uri="{FF2B5EF4-FFF2-40B4-BE49-F238E27FC236}">
                <a16:creationId xmlns:a16="http://schemas.microsoft.com/office/drawing/2014/main" id="{F05329F4-0C5E-4E4E-9970-F6F4BE5A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898881" cy="4990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1376" y="6438188"/>
            <a:ext cx="770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01805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54" y="418280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2012-2014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9260"/>
              </p:ext>
            </p:extLst>
          </p:nvPr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(18.2, 34.3)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(33.1, 46.3)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(15.5, 26.7)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(23.1, 31.2)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(30.6, 40.8)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(17.2, 30.5)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(17.6, 32.4)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(22.4, 29.9)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(30.7, 40.6)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(14.8, 29.2)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86324"/>
              </p:ext>
            </p:extLst>
          </p:nvPr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(28.5, 43.1)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(29.1, 47.7)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44392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2013-2015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7"/>
          <a:ext cx="4251102" cy="484654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(20.5, 36.0)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(13.2, 25.1)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(17.9, 32.2)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(18.5, 33.5)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83"/>
          <a:ext cx="4167963" cy="4843131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(20.2, 36.8)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(34.1, 44.3)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(20.0, 39.5)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(15.4, 31.5)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(31.4, 49.6)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82325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2014-2016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79751"/>
            <a:ext cx="9189208" cy="512118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7"/>
          <a:ext cx="4251102" cy="4849179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(25.4, 40.3)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(15.0, 26.1)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(18.4, 33.0)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07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(33.8, 43.3)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760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(14.2, 33.4)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83"/>
          <a:ext cx="4167963" cy="4845469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8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(22.7, 33.5)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(25.1, 42.0)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(35.7, 39.1)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3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(28.7, 47.6)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9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366321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2015-2017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992660"/>
            <a:ext cx="9189208" cy="778249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r>
              <a:rPr lang="en-US" sz="900" dirty="0">
                <a:latin typeface="Verdana" pitchFamily="34" charset="0"/>
              </a:rPr>
              <a:t>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790575" y="1158468"/>
          <a:ext cx="4251102" cy="485170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(21.7, 37.1)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(15.1, 25.3)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(25.8, 39.6)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(23.4, 42.5)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(23.8, 31.8)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(34.4, 43.0)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8628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(23.8, 36.8)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/>
        </p:nvGraphicFramePr>
        <p:xfrm>
          <a:off x="5337560" y="1161883"/>
          <a:ext cx="4167963" cy="4848294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(16.7, 33.4)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(28.6, 45.1)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(25.0, 46.5)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(36.1, 39.8)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(18.7, 35.9)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9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12457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2016-2018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018790"/>
            <a:ext cx="9189208" cy="778249"/>
          </a:xfrm>
        </p:spPr>
        <p:txBody>
          <a:bodyPr/>
          <a:lstStyle/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r>
              <a:rPr lang="en-US" sz="900" dirty="0">
                <a:latin typeface="Verdana" pitchFamily="34" charset="0"/>
              </a:rPr>
              <a:t>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49364"/>
              </p:ext>
            </p:extLst>
          </p:nvPr>
        </p:nvGraphicFramePr>
        <p:xfrm>
          <a:off x="790575" y="1199108"/>
          <a:ext cx="4251102" cy="485170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8628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(30.3, 44.5)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39173"/>
              </p:ext>
            </p:extLst>
          </p:nvPr>
        </p:nvGraphicFramePr>
        <p:xfrm>
          <a:off x="5337560" y="1202523"/>
          <a:ext cx="4167963" cy="4836480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(20.7, 33.9)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(17.0, 33.1)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(26.5, 33.7)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(32.1, 49.0)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(34.3, 45.5)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(32.8, 41.3)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(23.6, 43.7)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(26.7, 41.4)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(17.1, 34.6)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9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(25.9, 32.8)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(25.5, 34.2)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223300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2017-2019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242C3D-1601-42E0-9D21-17BCD44BEB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350" y="6140714"/>
            <a:ext cx="9189208" cy="668866"/>
          </a:xfrm>
        </p:spPr>
        <p:txBody>
          <a:bodyPr/>
          <a:lstStyle/>
          <a:p>
            <a:pPr indent="0"/>
            <a:r>
              <a:rPr lang="en-US" sz="900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solidFill>
                  <a:srgbClr val="060606"/>
                </a:solidFill>
                <a:latin typeface="Verdana" pitchFamily="34" charset="0"/>
              </a:rPr>
              <a:t>%, or no data in a specific year.</a:t>
            </a:r>
          </a:p>
          <a:p>
            <a:pPr indent="0"/>
            <a:r>
              <a:rPr lang="en-US" sz="900" i="1" dirty="0">
                <a:latin typeface="Verdana" pitchFamily="34" charset="0"/>
              </a:rPr>
              <a:t>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r>
              <a:rPr lang="en-US" sz="900" dirty="0">
                <a:latin typeface="Verdana" pitchFamily="34" charset="0"/>
              </a:rPr>
              <a:t>. 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9" name="Table 8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A244BD27-B585-49E7-B430-6D157568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73736"/>
              </p:ext>
            </p:extLst>
          </p:nvPr>
        </p:nvGraphicFramePr>
        <p:xfrm>
          <a:off x="790575" y="1158468"/>
          <a:ext cx="4251102" cy="4851708"/>
        </p:xfrm>
        <a:graphic>
          <a:graphicData uri="http://schemas.openxmlformats.org/drawingml/2006/table">
            <a:tbl>
              <a:tblPr first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(26.2, 41.8)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(26.0, 42.3)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(29.1, 38.5)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(34.5, 42.2)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(33.6, 40.7)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(24.3, 39.8)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(21.2, 37.4)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(26.8, 32.9)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(35.8, 44.4)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(22.1, 41.2)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98628"/>
                  </a:ext>
                </a:extLst>
              </a:tr>
              <a:tr h="16471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(32.4, 45.7)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0" name="Table 9" descr="Prevalence of Self-Reported Obesity Among U.S. Adults" title="Prevalence of Self-Reported Obesity Among U.S. Adults">
            <a:extLst>
              <a:ext uri="{FF2B5EF4-FFF2-40B4-BE49-F238E27FC236}">
                <a16:creationId xmlns:a16="http://schemas.microsoft.com/office/drawing/2014/main" id="{E221810E-FF91-46DD-932B-6DD31C018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39724"/>
              </p:ext>
            </p:extLst>
          </p:nvPr>
        </p:nvGraphicFramePr>
        <p:xfrm>
          <a:off x="5337560" y="1161883"/>
          <a:ext cx="4167963" cy="4836480"/>
        </p:xfrm>
        <a:graphic>
          <a:graphicData uri="http://schemas.openxmlformats.org/drawingml/2006/table">
            <a:tbl>
              <a:tblPr firstRow="1"/>
              <a:tblGrid>
                <a:gridCol w="133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(22.4, 34.9)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(19.7, 37.0)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99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(31.5, 48.0)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(34.9, 45.8)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(25.2, 34.5)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(28.9, 49.2)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(26.3, 40.4)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(36.6, 40.9)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(10.5, 25.6)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9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(27.4, 34.7)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(24.6, 43.8)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(34.2, 46.0)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13651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0A0A64-7E4F-42CF-A72C-BB6D9BBC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3" y="414867"/>
            <a:ext cx="9448800" cy="668866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</a:t>
            </a:r>
            <a:br>
              <a:rPr lang="en-US" sz="2000" kern="0" dirty="0">
                <a:latin typeface="Verdana"/>
              </a:rPr>
            </a:br>
            <a:r>
              <a:rPr lang="en-US" sz="2000" kern="0" dirty="0">
                <a:latin typeface="Verdana"/>
              </a:rPr>
              <a:t>by State and Territory, BRFSS, 2018-2020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31F29C-EEFA-4F9C-958F-CDFFDBBE92F5}"/>
              </a:ext>
            </a:extLst>
          </p:cNvPr>
          <p:cNvGraphicFramePr>
            <a:graphicFrameLocks noGrp="1"/>
          </p:cNvGraphicFramePr>
          <p:nvPr/>
        </p:nvGraphicFramePr>
        <p:xfrm>
          <a:off x="1046742" y="1100931"/>
          <a:ext cx="4030579" cy="4894736"/>
        </p:xfrm>
        <a:graphic>
          <a:graphicData uri="http://schemas.openxmlformats.org/drawingml/2006/table">
            <a:tbl>
              <a:tblPr firstRow="1"/>
              <a:tblGrid>
                <a:gridCol w="1247623">
                  <a:extLst>
                    <a:ext uri="{9D8B030D-6E8A-4147-A177-3AD203B41FA5}">
                      <a16:colId xmlns:a16="http://schemas.microsoft.com/office/drawing/2014/main" val="1629300963"/>
                    </a:ext>
                  </a:extLst>
                </a:gridCol>
                <a:gridCol w="1150846">
                  <a:extLst>
                    <a:ext uri="{9D8B030D-6E8A-4147-A177-3AD203B41FA5}">
                      <a16:colId xmlns:a16="http://schemas.microsoft.com/office/drawing/2014/main" val="1887741920"/>
                    </a:ext>
                  </a:extLst>
                </a:gridCol>
                <a:gridCol w="1632110">
                  <a:extLst>
                    <a:ext uri="{9D8B030D-6E8A-4147-A177-3AD203B41FA5}">
                      <a16:colId xmlns:a16="http://schemas.microsoft.com/office/drawing/2014/main" val="3718536226"/>
                    </a:ext>
                  </a:extLst>
                </a:gridCol>
              </a:tblGrid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71578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(27.7, 43.8)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33497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(26.8, 42.0)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22871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(33.7, 38.1)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91681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(27.9, 40.7)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03548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(34.7, 37.8)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015556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(29.2, 32.6)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31005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(32.0, 37.0)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44407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(30.1, 39.2)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875136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(20.9, 30.1)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4854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(27.2, 32.3)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449798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(31.7, 40.0)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65234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(28.3, 41.7)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35306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(30.1, 36.1)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50904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(29.0, 37.5)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77415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35.4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(32.1, 38.8)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44217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(36.0, 44.1)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6249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(33.2, 39.7)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29098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(35.1, 41.0)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86388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(25.7, 41.8)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88430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(26.6, 38.4)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877949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(21.5, 35.9)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642919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(28.6, 34.1)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06480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(27.4, 33.5)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630666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(38.4, 48.0)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99589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(31.1, 36.8)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999759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(23.9, 43.5)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0571"/>
                  </a:ext>
                </a:extLst>
              </a:tr>
              <a:tr h="171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(33.4, 45.9)</a:t>
                      </a:r>
                    </a:p>
                  </a:txBody>
                  <a:tcPr marL="7172" marR="7172" marT="71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118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168FD3-8451-4C68-A9CD-D31D5469DA51}"/>
              </a:ext>
            </a:extLst>
          </p:cNvPr>
          <p:cNvGraphicFramePr>
            <a:graphicFrameLocks noGrp="1"/>
          </p:cNvGraphicFramePr>
          <p:nvPr/>
        </p:nvGraphicFramePr>
        <p:xfrm>
          <a:off x="5293892" y="1100918"/>
          <a:ext cx="4030578" cy="4894749"/>
        </p:xfrm>
        <a:graphic>
          <a:graphicData uri="http://schemas.openxmlformats.org/drawingml/2006/table">
            <a:tbl>
              <a:tblPr firstRow="1"/>
              <a:tblGrid>
                <a:gridCol w="1247622">
                  <a:extLst>
                    <a:ext uri="{9D8B030D-6E8A-4147-A177-3AD203B41FA5}">
                      <a16:colId xmlns:a16="http://schemas.microsoft.com/office/drawing/2014/main" val="3198623076"/>
                    </a:ext>
                  </a:extLst>
                </a:gridCol>
                <a:gridCol w="1150847">
                  <a:extLst>
                    <a:ext uri="{9D8B030D-6E8A-4147-A177-3AD203B41FA5}">
                      <a16:colId xmlns:a16="http://schemas.microsoft.com/office/drawing/2014/main" val="730110257"/>
                    </a:ext>
                  </a:extLst>
                </a:gridCol>
                <a:gridCol w="1632109">
                  <a:extLst>
                    <a:ext uri="{9D8B030D-6E8A-4147-A177-3AD203B41FA5}">
                      <a16:colId xmlns:a16="http://schemas.microsoft.com/office/drawing/2014/main" val="169782266"/>
                    </a:ext>
                  </a:extLst>
                </a:gridCol>
              </a:tblGrid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16786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(23.9, 36.2)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929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(33.3, 38.4)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2498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(30.0, 36.3)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842013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(19.1, 34.0)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67509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03615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(34.0, 37.4)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0859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(28.7, 32.1)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9602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(27.9, 34.8)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20801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(30.2, 46.2)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96612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(34.7, 44.8)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2816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(32.4, 40.2)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5536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(32.3, 38.6)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2136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(28.8, 37.3)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92717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(31.3, 33.3)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091392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(31.8, 38.8)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41956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(25.4, 37.1)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29913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(28.1, 48.5)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72980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(28.2, 42.4)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48893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(37.5, 41.9)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0351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(30.1, 34.6)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43397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(14.2, 31.8)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62061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(28.1, 34.7)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82768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(32.6, 37.2)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61395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(29.9, 49.6)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95654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(33.4, 44.9)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40235"/>
                  </a:ext>
                </a:extLst>
              </a:tr>
              <a:tr h="181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(27.8, 37.1)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5625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4662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995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52" y="272955"/>
            <a:ext cx="8718697" cy="810778"/>
          </a:xfrm>
        </p:spPr>
        <p:txBody>
          <a:bodyPr/>
          <a:lstStyle/>
          <a:p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Hispanic Adults, by State and Territory, BRFSS, 2019–2021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82047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 dirty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B4360D-33A7-49D0-9DB2-EBFC0C4C56C2}"/>
              </a:ext>
            </a:extLst>
          </p:cNvPr>
          <p:cNvGraphicFramePr>
            <a:graphicFrameLocks noGrp="1"/>
          </p:cNvGraphicFramePr>
          <p:nvPr/>
        </p:nvGraphicFramePr>
        <p:xfrm>
          <a:off x="1355339" y="1152350"/>
          <a:ext cx="3608547" cy="4894736"/>
        </p:xfrm>
        <a:graphic>
          <a:graphicData uri="http://schemas.openxmlformats.org/drawingml/2006/table">
            <a:tbl>
              <a:tblPr firstRow="1"/>
              <a:tblGrid>
                <a:gridCol w="1134144">
                  <a:extLst>
                    <a:ext uri="{9D8B030D-6E8A-4147-A177-3AD203B41FA5}">
                      <a16:colId xmlns:a16="http://schemas.microsoft.com/office/drawing/2014/main" val="2318305360"/>
                    </a:ext>
                  </a:extLst>
                </a:gridCol>
                <a:gridCol w="1022444">
                  <a:extLst>
                    <a:ext uri="{9D8B030D-6E8A-4147-A177-3AD203B41FA5}">
                      <a16:colId xmlns:a16="http://schemas.microsoft.com/office/drawing/2014/main" val="785657581"/>
                    </a:ext>
                  </a:extLst>
                </a:gridCol>
                <a:gridCol w="1451959">
                  <a:extLst>
                    <a:ext uri="{9D8B030D-6E8A-4147-A177-3AD203B41FA5}">
                      <a16:colId xmlns:a16="http://schemas.microsoft.com/office/drawing/2014/main" val="3995013311"/>
                    </a:ext>
                  </a:extLst>
                </a:gridCol>
              </a:tblGrid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8791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(30.1, 46.4)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6347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(30.7, 45.2)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9869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(34.5, 38.5)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0770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(28.0, 39.9)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63499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(35.4, 38.7)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1108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(29.8, 33.1)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6732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(33.0, 38.0)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23291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(31.7, 41.2)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2403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(21.8, 31.4)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18668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57657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(31.9, 40.4)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06109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(29.4, 43.9)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5475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(29.1, 35.1)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01348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(30.8, 38.5)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8218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(34.3, 42.5)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5844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(37.5, 44.7)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7601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(32.9, 39.3)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4250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(36.3, 41.9)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0897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(27.8, 44.2)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4235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(28.0, 40.4)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3594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(25.0, 38.6)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0985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(30.3, 35.5)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37797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(29.6, 35.5)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57332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(38.4, 48.2)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9875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(31.6, 37.0)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0782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(28.9, 52.2)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629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(32.1, 42.7)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9166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FC95FB-C347-4D6A-AD64-3B959D00EC92}"/>
              </a:ext>
            </a:extLst>
          </p:cNvPr>
          <p:cNvGraphicFramePr>
            <a:graphicFrameLocks noGrp="1"/>
          </p:cNvGraphicFramePr>
          <p:nvPr/>
        </p:nvGraphicFramePr>
        <p:xfrm>
          <a:off x="5189266" y="1152350"/>
          <a:ext cx="3608547" cy="4896780"/>
        </p:xfrm>
        <a:graphic>
          <a:graphicData uri="http://schemas.openxmlformats.org/drawingml/2006/table">
            <a:tbl>
              <a:tblPr firstRow="1"/>
              <a:tblGrid>
                <a:gridCol w="1116986">
                  <a:extLst>
                    <a:ext uri="{9D8B030D-6E8A-4147-A177-3AD203B41FA5}">
                      <a16:colId xmlns:a16="http://schemas.microsoft.com/office/drawing/2014/main" val="1064129706"/>
                    </a:ext>
                  </a:extLst>
                </a:gridCol>
                <a:gridCol w="1030345">
                  <a:extLst>
                    <a:ext uri="{9D8B030D-6E8A-4147-A177-3AD203B41FA5}">
                      <a16:colId xmlns:a16="http://schemas.microsoft.com/office/drawing/2014/main" val="3399547124"/>
                    </a:ext>
                  </a:extLst>
                </a:gridCol>
                <a:gridCol w="1461216">
                  <a:extLst>
                    <a:ext uri="{9D8B030D-6E8A-4147-A177-3AD203B41FA5}">
                      <a16:colId xmlns:a16="http://schemas.microsoft.com/office/drawing/2014/main" val="2347224647"/>
                    </a:ext>
                  </a:extLst>
                </a:gridCol>
              </a:tblGrid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6789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(29.3, 41.3)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5777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(34.1, 39.2)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48531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(30.8, 37.3)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0048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(26.0, 40.5)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8109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27572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86112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(29.4, 32.7)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73689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(28.5, 35.1)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19918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(29.7, 44.5)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046582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(32.7, 41.8)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(34.8, 42.6)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75390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(32.9, 39.3)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41967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(28.6, 37.1)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5787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(32.3, 34.5)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79720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(32.5, 39.1)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75561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(25.5, 37.3)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87426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(35.2, 55.6)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7791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(28.4, 42.0)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027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(39.0, 43.1)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70521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(32.4, 36.9)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61709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(15.7, 32.0)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130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81643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(28.7, 35.4)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16052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(32.2, 36.8)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11475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(34.1, 52.2)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91328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(30.3, 41.7)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081346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(29.2, 39.3)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08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3640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27" y="514698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Asian Adults, by State and Territory, BRFSS, 2018–2020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Prevalence of Self-Reported Obesity Among Non-Hispanic Asian Adults, by State and Territory, BRFSS, 2018–2020">
            <a:extLst>
              <a:ext uri="{FF2B5EF4-FFF2-40B4-BE49-F238E27FC236}">
                <a16:creationId xmlns:a16="http://schemas.microsoft.com/office/drawing/2014/main" id="{A39643F0-FB0C-493A-8D11-F149C82D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2" y="1020500"/>
            <a:ext cx="7873218" cy="5212398"/>
          </a:xfrm>
          <a:prstGeom prst="rect">
            <a:avLst/>
          </a:prstGeom>
        </p:spPr>
      </p:pic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2000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9495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valence of Self-Reported Obesity Among Non-Hispanic Asian Adults, by State and Territory, BRFSS, 2019–2021">
            <a:extLst>
              <a:ext uri="{FF2B5EF4-FFF2-40B4-BE49-F238E27FC236}">
                <a16:creationId xmlns:a16="http://schemas.microsoft.com/office/drawing/2014/main" id="{40393C5E-97CC-4EB4-BFBB-B461101B1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7" y="1035153"/>
            <a:ext cx="8310409" cy="526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27" y="514698"/>
            <a:ext cx="9322147" cy="597429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Asian Adults, by State and Territory, BRFSS, 2019–2021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2000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418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alence of Self-Reported Obesity Among Non-Hispanic White Adults, by State and Territory, BRFSS, 2013-2015">
            <a:extLst>
              <a:ext uri="{FF2B5EF4-FFF2-40B4-BE49-F238E27FC236}">
                <a16:creationId xmlns:a16="http://schemas.microsoft.com/office/drawing/2014/main" id="{36880DB0-59AA-4399-91A9-DB8D8421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765"/>
            <a:ext cx="7847332" cy="5121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696" y="310969"/>
            <a:ext cx="9312812" cy="942224"/>
          </a:xfrm>
        </p:spPr>
        <p:txBody>
          <a:bodyPr/>
          <a:lstStyle/>
          <a:p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2013-2015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803" y="6438189"/>
            <a:ext cx="7847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47138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13899"/>
            <a:ext cx="8982075" cy="791569"/>
          </a:xfrm>
        </p:spPr>
        <p:txBody>
          <a:bodyPr/>
          <a:lstStyle/>
          <a:p>
            <a:pPr>
              <a:lnSpc>
                <a:spcPts val="28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Asian Adults, by State and Territory, 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2018–2020</a:t>
            </a:r>
            <a:endParaRPr lang="en-US" sz="2000" kern="0" dirty="0">
              <a:latin typeface="Verdana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BAD376-66F4-4625-A4F8-EE1C553D3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18063"/>
              </p:ext>
            </p:extLst>
          </p:nvPr>
        </p:nvGraphicFramePr>
        <p:xfrm>
          <a:off x="1138769" y="1119439"/>
          <a:ext cx="3975275" cy="4922973"/>
        </p:xfrm>
        <a:graphic>
          <a:graphicData uri="http://schemas.openxmlformats.org/drawingml/2006/table">
            <a:tbl>
              <a:tblPr firstRow="1"/>
              <a:tblGrid>
                <a:gridCol w="1252662">
                  <a:extLst>
                    <a:ext uri="{9D8B030D-6E8A-4147-A177-3AD203B41FA5}">
                      <a16:colId xmlns:a16="http://schemas.microsoft.com/office/drawing/2014/main" val="2606539779"/>
                    </a:ext>
                  </a:extLst>
                </a:gridCol>
                <a:gridCol w="1158122">
                  <a:extLst>
                    <a:ext uri="{9D8B030D-6E8A-4147-A177-3AD203B41FA5}">
                      <a16:colId xmlns:a16="http://schemas.microsoft.com/office/drawing/2014/main" val="579528530"/>
                    </a:ext>
                  </a:extLst>
                </a:gridCol>
                <a:gridCol w="1564491">
                  <a:extLst>
                    <a:ext uri="{9D8B030D-6E8A-4147-A177-3AD203B41FA5}">
                      <a16:colId xmlns:a16="http://schemas.microsoft.com/office/drawing/2014/main" val="3942211345"/>
                    </a:ext>
                  </a:extLst>
                </a:gridCol>
              </a:tblGrid>
              <a:tr h="1730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26483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(8.7, 26.4)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9881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(17.2, 36.1)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44212"/>
                  </a:ext>
                </a:extLst>
              </a:tr>
              <a:tr h="1958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(8.1, 18.3)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88176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9180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(8.8, 12.5)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5578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(4.3, 9.3)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653849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(8.4, 15.9)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32027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(8.2, 21.2)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1578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(4.3, 12.2)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076541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(9.8, 22.2)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91862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(7.0, 18.7)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38317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(13.5, 18.5)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5946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(15.5, 17.8)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602082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(10.3, 32.5)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71091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12.1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</a:rPr>
                        <a:t>(9.1, 15.8)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28518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363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(9.4, 18.7)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01129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(8.5, 16.5)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344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19405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(9.4, 28.5)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13512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5033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(9.5, 14.5)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8063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(7.1, 12.8)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56045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(6.1, 12.6)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26594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(16.0, 22.0)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92550"/>
                  </a:ext>
                </a:extLst>
              </a:tr>
              <a:tr h="173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372" marR="7372" marT="73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82431"/>
                  </a:ext>
                </a:extLst>
              </a:tr>
              <a:tr h="174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140" marR="9140" marT="91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086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2EECD2-20DB-4A2A-ADCB-011481560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69554"/>
              </p:ext>
            </p:extLst>
          </p:nvPr>
        </p:nvGraphicFramePr>
        <p:xfrm>
          <a:off x="5267424" y="1119439"/>
          <a:ext cx="4022919" cy="4879710"/>
        </p:xfrm>
        <a:graphic>
          <a:graphicData uri="http://schemas.openxmlformats.org/drawingml/2006/table">
            <a:tbl>
              <a:tblPr firstRow="1"/>
              <a:tblGrid>
                <a:gridCol w="1272228">
                  <a:extLst>
                    <a:ext uri="{9D8B030D-6E8A-4147-A177-3AD203B41FA5}">
                      <a16:colId xmlns:a16="http://schemas.microsoft.com/office/drawing/2014/main" val="3221116391"/>
                    </a:ext>
                  </a:extLst>
                </a:gridCol>
                <a:gridCol w="1176209">
                  <a:extLst>
                    <a:ext uri="{9D8B030D-6E8A-4147-A177-3AD203B41FA5}">
                      <a16:colId xmlns:a16="http://schemas.microsoft.com/office/drawing/2014/main" val="1830442782"/>
                    </a:ext>
                  </a:extLst>
                </a:gridCol>
                <a:gridCol w="1574482">
                  <a:extLst>
                    <a:ext uri="{9D8B030D-6E8A-4147-A177-3AD203B41FA5}">
                      <a16:colId xmlns:a16="http://schemas.microsoft.com/office/drawing/2014/main" val="2335981441"/>
                    </a:ext>
                  </a:extLst>
                </a:gridCol>
              </a:tblGrid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05962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85371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(5.9, 14.3)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55677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(8.5, 20.7)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79971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(7.8, 23.1)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92467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67947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324934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(9.5, 13.5)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03962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(11.5, 24.2)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33788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(9.3, 28.1)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28824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(6.9, 15.5)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73475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(7.3, 19.8)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471963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(11.4, 23.7)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26950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(4.5, 11.2)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77524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57978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06020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(14.3, 36.7)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999553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286568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85157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(9.1, 16.9)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51543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(8.0, 16.6)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67023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19089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(9.0, 15.3)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09892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(8.2, 12.0)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52902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582014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(11.8, 26.7)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81610"/>
                  </a:ext>
                </a:extLst>
              </a:tr>
              <a:tr h="180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7681" marR="7681" marT="7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10548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7182" y="5757151"/>
            <a:ext cx="9448799" cy="64144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923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313899"/>
            <a:ext cx="8982075" cy="791569"/>
          </a:xfrm>
        </p:spPr>
        <p:txBody>
          <a:bodyPr/>
          <a:lstStyle/>
          <a:p>
            <a:pPr>
              <a:lnSpc>
                <a:spcPts val="28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000" kern="0" dirty="0">
                <a:latin typeface="Verdana"/>
              </a:rPr>
              <a:t>Prevalence of Self-Reported Obesity Among Non-Hispanic Asian Adults, by State and Territory, 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2019–2021</a:t>
            </a:r>
            <a:endParaRPr lang="en-US" sz="2000" kern="0" dirty="0">
              <a:latin typeface="Verdan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732C55-B07F-40BD-B24A-17D6CB08B6CC}"/>
              </a:ext>
            </a:extLst>
          </p:cNvPr>
          <p:cNvGraphicFramePr>
            <a:graphicFrameLocks noGrp="1"/>
          </p:cNvGraphicFramePr>
          <p:nvPr/>
        </p:nvGraphicFramePr>
        <p:xfrm>
          <a:off x="1062437" y="1131595"/>
          <a:ext cx="3918210" cy="4879868"/>
        </p:xfrm>
        <a:graphic>
          <a:graphicData uri="http://schemas.openxmlformats.org/drawingml/2006/table">
            <a:tbl>
              <a:tblPr firstRow="1"/>
              <a:tblGrid>
                <a:gridCol w="1250129">
                  <a:extLst>
                    <a:ext uri="{9D8B030D-6E8A-4147-A177-3AD203B41FA5}">
                      <a16:colId xmlns:a16="http://schemas.microsoft.com/office/drawing/2014/main" val="3156311273"/>
                    </a:ext>
                  </a:extLst>
                </a:gridCol>
                <a:gridCol w="1097813">
                  <a:extLst>
                    <a:ext uri="{9D8B030D-6E8A-4147-A177-3AD203B41FA5}">
                      <a16:colId xmlns:a16="http://schemas.microsoft.com/office/drawing/2014/main" val="2381003221"/>
                    </a:ext>
                  </a:extLst>
                </a:gridCol>
                <a:gridCol w="1570268">
                  <a:extLst>
                    <a:ext uri="{9D8B030D-6E8A-4147-A177-3AD203B41FA5}">
                      <a16:colId xmlns:a16="http://schemas.microsoft.com/office/drawing/2014/main" val="3285287268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283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107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(15.7, 32.1)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852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(10.1, 20.2)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0881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799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(8.2, 12.1)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163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(4.7, 9.8)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023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(9.4, 16.6)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18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(9.4, 23.5)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609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(3.9, 11.9)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89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965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(7.2, 21.1)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8226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(14.4, 19.9)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202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(15.0, 17.3)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9229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8086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(9.3, 16.1)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789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(4.2, 10.9)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2929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(7.1, 15.5)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59772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(7.3, 13.4)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902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608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(11.2, 29.3)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9216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0201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(10.5, 15.7)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310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(8.6, 14.4)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214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(6.5, 12.8)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3938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(16.7, 22.6)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15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(14.9, 43.5)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516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(7.6, 18.5)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834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00032C-9BAE-4A91-A29E-EDA572BF6E0C}"/>
              </a:ext>
            </a:extLst>
          </p:cNvPr>
          <p:cNvGraphicFramePr>
            <a:graphicFrameLocks noGrp="1"/>
          </p:cNvGraphicFramePr>
          <p:nvPr/>
        </p:nvGraphicFramePr>
        <p:xfrm>
          <a:off x="5217872" y="1131595"/>
          <a:ext cx="3918209" cy="4889085"/>
        </p:xfrm>
        <a:graphic>
          <a:graphicData uri="http://schemas.openxmlformats.org/drawingml/2006/table">
            <a:tbl>
              <a:tblPr firstRow="1"/>
              <a:tblGrid>
                <a:gridCol w="1212053">
                  <a:extLst>
                    <a:ext uri="{9D8B030D-6E8A-4147-A177-3AD203B41FA5}">
                      <a16:colId xmlns:a16="http://schemas.microsoft.com/office/drawing/2014/main" val="3365451040"/>
                    </a:ext>
                  </a:extLst>
                </a:gridCol>
                <a:gridCol w="1120577">
                  <a:extLst>
                    <a:ext uri="{9D8B030D-6E8A-4147-A177-3AD203B41FA5}">
                      <a16:colId xmlns:a16="http://schemas.microsoft.com/office/drawing/2014/main" val="3450586947"/>
                    </a:ext>
                  </a:extLst>
                </a:gridCol>
                <a:gridCol w="1585579">
                  <a:extLst>
                    <a:ext uri="{9D8B030D-6E8A-4147-A177-3AD203B41FA5}">
                      <a16:colId xmlns:a16="http://schemas.microsoft.com/office/drawing/2014/main" val="3293495627"/>
                    </a:ext>
                  </a:extLst>
                </a:gridCol>
              </a:tblGrid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3565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3500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(8.0, 17.4)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6095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(8.9, 21.2)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1003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(7.2, 18.2)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9136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9724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(9.2, 27.7)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11412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(9.8, 13.8)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203791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(13.3, 26.0)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506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(14.6, 35.3)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5957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(8.5, 16.7)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76640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(11.4, 27.5)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4192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(11.9, 22.8)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64592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(5.5, 12.5)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929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06413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(5.7, 15.4)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83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(12.3, 32.5)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3640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2014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78654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(9.7, 17.6)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5293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(7.0, 14.9)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394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44675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9993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(9.6, 15.9)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15487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(8.2, 11.8)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576412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8269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(9.8, 24.8)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4078"/>
                  </a:ext>
                </a:extLst>
              </a:tr>
              <a:tr h="174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887" marR="6887" marT="6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01836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2018" y="5757151"/>
            <a:ext cx="9448799" cy="64144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 dirty="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 dirty="0">
                <a:latin typeface="Verdana" pitchFamily="34" charset="0"/>
              </a:rPr>
              <a:t>  Source: </a:t>
            </a:r>
            <a:r>
              <a:rPr lang="en-US" sz="900" dirty="0">
                <a:latin typeface="Verdana" pitchFamily="34" charset="0"/>
              </a:rPr>
              <a:t>Behavioral Risk Factor Surveillance System, CDC. </a:t>
            </a:r>
            <a:endParaRPr lang="en-US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0656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" y="467866"/>
            <a:ext cx="9981592" cy="597429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American Indian or Alaska Native Adults, by State and Territory, BRFSS, 2018–2020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American Indian or Alaska Native Adults, by State and Territory, BRFSS, 2018–2020">
            <a:extLst>
              <a:ext uri="{FF2B5EF4-FFF2-40B4-BE49-F238E27FC236}">
                <a16:creationId xmlns:a16="http://schemas.microsoft.com/office/drawing/2014/main" id="{437BBCF4-EB4B-44E3-BBFB-2A4E579E2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62" y="1469896"/>
            <a:ext cx="7701331" cy="4714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6333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0851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 of Self-Reported Obesity Among Non-Hispanic American Indian or Alaska Native Adults, by State and Territory, BRFSS, 2019–2021">
            <a:extLst>
              <a:ext uri="{FF2B5EF4-FFF2-40B4-BE49-F238E27FC236}">
                <a16:creationId xmlns:a16="http://schemas.microsoft.com/office/drawing/2014/main" id="{8B6B0893-2E8B-49A9-BEC0-D6985AFDD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7" y="1041598"/>
            <a:ext cx="8404276" cy="528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" y="467866"/>
            <a:ext cx="9981592" cy="597429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American Indian or Alaska Native Adults, by State and Territory, BRFSS, 2019–2021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333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43952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8" y="262040"/>
            <a:ext cx="9994187" cy="769834"/>
          </a:xfrm>
        </p:spPr>
        <p:txBody>
          <a:bodyPr/>
          <a:lstStyle/>
          <a:p>
            <a:pPr>
              <a:lnSpc>
                <a:spcPts val="2600"/>
              </a:lnSpc>
            </a:pPr>
            <a:br>
              <a:rPr lang="en-US" sz="17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/>
              </a:rPr>
              <a:t>Prevalence of Self-Reported Obesity Among Non-Hispanic American Indian or Alaska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Native</a:t>
            </a:r>
            <a:r>
              <a:rPr lang="en-US" sz="1800" kern="0" dirty="0">
                <a:latin typeface="Verdana"/>
              </a:rPr>
              <a:t> Adults, by State and Territory, BRFSS,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2018–2020</a:t>
            </a:r>
            <a:endParaRPr lang="en-US" sz="1800" kern="0" dirty="0">
              <a:latin typeface="Verdana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C752FA4-551A-4EC5-8698-6F60EBCBEA51}"/>
              </a:ext>
            </a:extLst>
          </p:cNvPr>
          <p:cNvGraphicFramePr>
            <a:graphicFrameLocks noGrp="1"/>
          </p:cNvGraphicFramePr>
          <p:nvPr/>
        </p:nvGraphicFramePr>
        <p:xfrm>
          <a:off x="1063256" y="1125252"/>
          <a:ext cx="4051004" cy="4867968"/>
        </p:xfrm>
        <a:graphic>
          <a:graphicData uri="http://schemas.openxmlformats.org/drawingml/2006/table">
            <a:tbl>
              <a:tblPr firstRow="1"/>
              <a:tblGrid>
                <a:gridCol w="1266628">
                  <a:extLst>
                    <a:ext uri="{9D8B030D-6E8A-4147-A177-3AD203B41FA5}">
                      <a16:colId xmlns:a16="http://schemas.microsoft.com/office/drawing/2014/main" val="941486858"/>
                    </a:ext>
                  </a:extLst>
                </a:gridCol>
                <a:gridCol w="1241239">
                  <a:extLst>
                    <a:ext uri="{9D8B030D-6E8A-4147-A177-3AD203B41FA5}">
                      <a16:colId xmlns:a16="http://schemas.microsoft.com/office/drawing/2014/main" val="3590291401"/>
                    </a:ext>
                  </a:extLst>
                </a:gridCol>
                <a:gridCol w="1543137">
                  <a:extLst>
                    <a:ext uri="{9D8B030D-6E8A-4147-A177-3AD203B41FA5}">
                      <a16:colId xmlns:a16="http://schemas.microsoft.com/office/drawing/2014/main" val="4071761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294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(27.3, 44.5)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07625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(30.0, 38.2)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887257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(45.7, 55.1)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0002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(27.7, 47.6)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89792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(22.7, 44.3)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762460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(23.3, 38.0)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89921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(32.9, 58.3)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25656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(30.9, 58.7)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64089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(19.9, 50.3)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96668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(16.3, 30.2)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084483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(24.4, 50.4)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78873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09565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(15.3, 47.3)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90505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(31.2, 51.1)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061919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(19.7, 44.1)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225365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(32.3, 53.0)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12846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(27.1, 49.2)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71508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(35.4, 49.3)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08578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(19.3, 40.6)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105041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450945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(24.2, 45.2)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315821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(27.1, 43.6)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73849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(11.8, 35.1)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61490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(27.3, 44.4)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309634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(44.6, 55.0)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74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(24.7, 46.4)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470173"/>
                  </a:ext>
                </a:extLst>
              </a:tr>
              <a:tr h="168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(32.5, 51.7)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55028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16A6D06-D171-412A-B972-19137FD51F3D}"/>
              </a:ext>
            </a:extLst>
          </p:cNvPr>
          <p:cNvGraphicFramePr>
            <a:graphicFrameLocks noGrp="1"/>
          </p:cNvGraphicFramePr>
          <p:nvPr/>
        </p:nvGraphicFramePr>
        <p:xfrm>
          <a:off x="5337549" y="1116092"/>
          <a:ext cx="4221123" cy="4877128"/>
        </p:xfrm>
        <a:graphic>
          <a:graphicData uri="http://schemas.openxmlformats.org/drawingml/2006/table">
            <a:tbl>
              <a:tblPr firstRow="1"/>
              <a:tblGrid>
                <a:gridCol w="1368552">
                  <a:extLst>
                    <a:ext uri="{9D8B030D-6E8A-4147-A177-3AD203B41FA5}">
                      <a16:colId xmlns:a16="http://schemas.microsoft.com/office/drawing/2014/main" val="362647940"/>
                    </a:ext>
                  </a:extLst>
                </a:gridCol>
                <a:gridCol w="1217830">
                  <a:extLst>
                    <a:ext uri="{9D8B030D-6E8A-4147-A177-3AD203B41FA5}">
                      <a16:colId xmlns:a16="http://schemas.microsoft.com/office/drawing/2014/main" val="45130115"/>
                    </a:ext>
                  </a:extLst>
                </a:gridCol>
                <a:gridCol w="1634741">
                  <a:extLst>
                    <a:ext uri="{9D8B030D-6E8A-4147-A177-3AD203B41FA5}">
                      <a16:colId xmlns:a16="http://schemas.microsoft.com/office/drawing/2014/main" val="1379075454"/>
                    </a:ext>
                  </a:extLst>
                </a:gridCol>
              </a:tblGrid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7391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(38.9, 47.4)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06673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(37.1, 51.8)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5018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(30.5, 59.5)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1319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(24.9, 50.2)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11256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9972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(40.4, 47.6)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22174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(16.3, 34.1)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36450"/>
                  </a:ext>
                </a:extLst>
              </a:tr>
              <a:tr h="189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(38.7, 54.2)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721895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(45.8, 57.7)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90079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(20.1, 44.9)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819926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(37.3, 44.6)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38621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(28.8, 47.4)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6542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(32.1, 60.4)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7143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76785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(23.3, 47.7)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22443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(29.0, 52.0)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84612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(38.0, 49.9)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56184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(19.0, 38.0)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43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(25.7, 50.5)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7343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(35.0, 48.8)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5169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(24.3, 44.6)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8927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(18.9, 38.9)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21350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(32.5, 44.3)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7833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(26.7, 55.0)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8765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(33.3, 56.2)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3375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(29.3, 49.8)</a:t>
                      </a:r>
                    </a:p>
                  </a:txBody>
                  <a:tcPr marL="6676" marR="6676" marT="66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278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EF16FF-51F6-48A8-A3A7-73099E5287FC}"/>
              </a:ext>
            </a:extLst>
          </p:cNvPr>
          <p:cNvSpPr txBox="1"/>
          <p:nvPr/>
        </p:nvSpPr>
        <p:spPr>
          <a:xfrm>
            <a:off x="612085" y="6022572"/>
            <a:ext cx="809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%, or no data in a specific year.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Source: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Behavioral Risk Factor Surveillance System, CDC. </a:t>
            </a:r>
          </a:p>
        </p:txBody>
      </p:sp>
    </p:spTree>
    <p:extLst>
      <p:ext uri="{BB962C8B-B14F-4D97-AF65-F5344CB8AC3E}">
        <p14:creationId xmlns:p14="http://schemas.microsoft.com/office/powerpoint/2010/main" val="1198868466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8" y="262040"/>
            <a:ext cx="9994187" cy="769834"/>
          </a:xfrm>
        </p:spPr>
        <p:txBody>
          <a:bodyPr/>
          <a:lstStyle/>
          <a:p>
            <a:pPr>
              <a:lnSpc>
                <a:spcPts val="2600"/>
              </a:lnSpc>
            </a:pPr>
            <a:br>
              <a:rPr lang="en-US" sz="17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/>
              </a:rPr>
              <a:t>Prevalence of Self-Reported Obesity Among Non-Hispanic American Indian or Alaska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Native</a:t>
            </a:r>
            <a:r>
              <a:rPr lang="en-US" sz="1800" kern="0" dirty="0">
                <a:latin typeface="Verdana"/>
              </a:rPr>
              <a:t> Adults, by State and Territory, BRFSS,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2019–2021</a:t>
            </a:r>
            <a:endParaRPr lang="en-US" sz="1800" kern="0" dirty="0">
              <a:latin typeface="Verdan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F16FF-51F6-48A8-A3A7-73099E5287FC}"/>
              </a:ext>
            </a:extLst>
          </p:cNvPr>
          <p:cNvSpPr txBox="1"/>
          <p:nvPr/>
        </p:nvSpPr>
        <p:spPr>
          <a:xfrm>
            <a:off x="523431" y="5970318"/>
            <a:ext cx="809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%, or no data in a specific year.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Source: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Behavioral Risk Factor Surveillance System, CDC.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19BC8C-B8E7-425B-ADBE-F0788D542572}"/>
              </a:ext>
            </a:extLst>
          </p:cNvPr>
          <p:cNvGraphicFramePr>
            <a:graphicFrameLocks noGrp="1"/>
          </p:cNvGraphicFramePr>
          <p:nvPr/>
        </p:nvGraphicFramePr>
        <p:xfrm>
          <a:off x="951976" y="1110660"/>
          <a:ext cx="4113566" cy="4867968"/>
        </p:xfrm>
        <a:graphic>
          <a:graphicData uri="http://schemas.openxmlformats.org/drawingml/2006/table">
            <a:tbl>
              <a:tblPr firstRow="1"/>
              <a:tblGrid>
                <a:gridCol w="1276624">
                  <a:extLst>
                    <a:ext uri="{9D8B030D-6E8A-4147-A177-3AD203B41FA5}">
                      <a16:colId xmlns:a16="http://schemas.microsoft.com/office/drawing/2014/main" val="887080613"/>
                    </a:ext>
                  </a:extLst>
                </a:gridCol>
                <a:gridCol w="1166893">
                  <a:extLst>
                    <a:ext uri="{9D8B030D-6E8A-4147-A177-3AD203B41FA5}">
                      <a16:colId xmlns:a16="http://schemas.microsoft.com/office/drawing/2014/main" val="3233188283"/>
                    </a:ext>
                  </a:extLst>
                </a:gridCol>
                <a:gridCol w="1670049">
                  <a:extLst>
                    <a:ext uri="{9D8B030D-6E8A-4147-A177-3AD203B41FA5}">
                      <a16:colId xmlns:a16="http://schemas.microsoft.com/office/drawing/2014/main" val="923864884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441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(30.5, 49.6)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85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(33.6, 41.5)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351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(46.2, 54.8)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476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(22.1, 40.0)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9699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(21.0, 43.4)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3169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(24.8, 38.6)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4064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(28.8, 53.6)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0742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(33.6, 65.1)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73459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433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00922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(24.2, 48.0)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1729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638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060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(32.4, 50.5)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05960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(18.9, 45.5)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742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(29.7, 47.8)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275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(29.6, 51.5)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5655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(36.7, 49.7)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61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(20.0, 42.3)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7579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5619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(21.9, 39.1)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972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(24.2, 40.9)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6485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(12.7, 35.4)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5074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(25.4, 43.0)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7702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(41.6, 52.8)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(21.4, 42.7)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0721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(27.6, 45.4)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0387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0D6FAE-3DD7-432C-B98C-3C07C7F55025}"/>
              </a:ext>
            </a:extLst>
          </p:cNvPr>
          <p:cNvGraphicFramePr>
            <a:graphicFrameLocks noGrp="1"/>
          </p:cNvGraphicFramePr>
          <p:nvPr/>
        </p:nvGraphicFramePr>
        <p:xfrm>
          <a:off x="5344862" y="1110663"/>
          <a:ext cx="4101535" cy="4877178"/>
        </p:xfrm>
        <a:graphic>
          <a:graphicData uri="http://schemas.openxmlformats.org/drawingml/2006/table">
            <a:tbl>
              <a:tblPr firstRow="1"/>
              <a:tblGrid>
                <a:gridCol w="1272890">
                  <a:extLst>
                    <a:ext uri="{9D8B030D-6E8A-4147-A177-3AD203B41FA5}">
                      <a16:colId xmlns:a16="http://schemas.microsoft.com/office/drawing/2014/main" val="3767753079"/>
                    </a:ext>
                  </a:extLst>
                </a:gridCol>
                <a:gridCol w="1163480">
                  <a:extLst>
                    <a:ext uri="{9D8B030D-6E8A-4147-A177-3AD203B41FA5}">
                      <a16:colId xmlns:a16="http://schemas.microsoft.com/office/drawing/2014/main" val="1181917291"/>
                    </a:ext>
                  </a:extLst>
                </a:gridCol>
                <a:gridCol w="1665165">
                  <a:extLst>
                    <a:ext uri="{9D8B030D-6E8A-4147-A177-3AD203B41FA5}">
                      <a16:colId xmlns:a16="http://schemas.microsoft.com/office/drawing/2014/main" val="3869771566"/>
                    </a:ext>
                  </a:extLst>
                </a:gridCol>
              </a:tblGrid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10532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(38.4, 46.7)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5571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(38.8, 53.0)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74883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(34.9, 64.0)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2042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(22.0, 47.0)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4617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6090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(43.1, 50.4)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3802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(18.1, 35.6)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6736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(31.1, 44.3)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8149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(48.4, 59.6)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91403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(26.2, 49.0)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3300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(40.4, 47.5)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5148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(28.3, 45.7)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70270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(38.6, 68.0)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75520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879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(27.2, 51.1)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88641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(32.6, 54.0)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058209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(39.7, 53.2)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469882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(21.8, 39.1)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6706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(17.7, 37.4)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2617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(34.4, 49.0)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55688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(23.9, 43.3)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59617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9216" marR="9216" marT="9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275604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(19.6, 38.4)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08036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(36.3, 48.9)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31852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(26.1, 53.1)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5368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(33.8, 54.4)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08008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(25.8, 46.6)</a:t>
                      </a:r>
                    </a:p>
                  </a:txBody>
                  <a:tcPr marL="6446" marR="6446" marT="6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6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2791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835" y="127116"/>
            <a:ext cx="10761784" cy="1120617"/>
          </a:xfrm>
        </p:spPr>
        <p:txBody>
          <a:bodyPr/>
          <a:lstStyle/>
          <a:p>
            <a: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</a:t>
            </a:r>
            <a:b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Adults, by State </a:t>
            </a:r>
            <a:r>
              <a:rPr lang="en-US" sz="2200" kern="0" dirty="0">
                <a:solidFill>
                  <a:srgbClr val="0039A6"/>
                </a:solidFill>
                <a:latin typeface="Verdana"/>
              </a:rPr>
              <a:t>and Territory</a:t>
            </a:r>
            <a:r>
              <a:rPr lang="en-US" sz="2200" kern="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BRFSS, 2014-2016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&#10;White Adults, by State and Territory, BRFSS, 2014-2016">
            <a:extLst>
              <a:ext uri="{FF2B5EF4-FFF2-40B4-BE49-F238E27FC236}">
                <a16:creationId xmlns:a16="http://schemas.microsoft.com/office/drawing/2014/main" id="{9C9BF703-BE18-4341-A643-2FB26F4D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1" y="1427190"/>
            <a:ext cx="7923998" cy="4979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889" y="6478073"/>
            <a:ext cx="7627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&#10;&#10;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072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51" y="606656"/>
            <a:ext cx="9883815" cy="647653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2015-2017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Self-Reported Obesity Among Non-Hispanic White Adults, by State and Territory, BRFSS, 2015-2017">
            <a:extLst>
              <a:ext uri="{FF2B5EF4-FFF2-40B4-BE49-F238E27FC236}">
                <a16:creationId xmlns:a16="http://schemas.microsoft.com/office/drawing/2014/main" id="{73DF0083-29A3-4C4D-A350-4F5D891D8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54" y="1420318"/>
            <a:ext cx="7882192" cy="49570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5017" y="6377323"/>
            <a:ext cx="7882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942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04" y="595418"/>
            <a:ext cx="9883815" cy="647653"/>
          </a:xfrm>
        </p:spPr>
        <p:txBody>
          <a:bodyPr/>
          <a:lstStyle/>
          <a:p>
            <a:r>
              <a:rPr lang="en-US" sz="2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Non-Hispanic White Adults, by State and Territory, BRFSS, 2016-2018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Prevalence of Self-Reported Obesity Among Non-Hispanic White Adults, by State and Territory, BRFSS, 2016-2018">
            <a:extLst>
              <a:ext uri="{FF2B5EF4-FFF2-40B4-BE49-F238E27FC236}">
                <a16:creationId xmlns:a16="http://schemas.microsoft.com/office/drawing/2014/main" id="{98F0CDB9-8DD4-4B8B-A7A0-76F14681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2" y="1311661"/>
            <a:ext cx="7812254" cy="4998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9516" y="6383867"/>
            <a:ext cx="7690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6060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≥30%.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82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C4CDD9A0D7D49B69306346585885E" ma:contentTypeVersion="15" ma:contentTypeDescription="Create a new document." ma:contentTypeScope="" ma:versionID="57f697b053e0130f0eefb555af9f5844">
  <xsd:schema xmlns:xsd="http://www.w3.org/2001/XMLSchema" xmlns:xs="http://www.w3.org/2001/XMLSchema" xmlns:p="http://schemas.microsoft.com/office/2006/metadata/properties" xmlns:ns2="f7f5e8e1-eeb2-484a-be0b-65ad7cf1b353" xmlns:ns3="e5a8b70a-03bd-4c9e-ad13-a97afbeaed30" targetNamespace="http://schemas.microsoft.com/office/2006/metadata/properties" ma:root="true" ma:fieldsID="0a4f60c9745026012ab47863c5452b22" ns2:_="" ns3:_="">
    <xsd:import namespace="f7f5e8e1-eeb2-484a-be0b-65ad7cf1b353"/>
    <xsd:import namespace="e5a8b70a-03bd-4c9e-ad13-a97afbeae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5e8e1-eeb2-484a-be0b-65ad7cf1b3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3db0-3bb8-4d9f-9f18-c3703c1aae1b}" ma:internalName="TaxCatchAll" ma:showField="CatchAllData" ma:web="f7f5e8e1-eeb2-484a-be0b-65ad7cf1b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b70a-03bd-4c9e-ad13-a97afbea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f5e8e1-eeb2-484a-be0b-65ad7cf1b353" xsi:nil="true"/>
    <lcf76f155ced4ddcb4097134ff3c332f xmlns="e5a8b70a-03bd-4c9e-ad13-a97afbeaed30">
      <Terms xmlns="http://schemas.microsoft.com/office/infopath/2007/PartnerControls"/>
    </lcf76f155ced4ddcb4097134ff3c332f>
    <_dlc_DocId xmlns="f7f5e8e1-eeb2-484a-be0b-65ad7cf1b353">7UTKFZWMU4AY-517668884-4292</_dlc_DocId>
    <_dlc_DocIdUrl xmlns="f7f5e8e1-eeb2-484a-be0b-65ad7cf1b353">
      <Url>https://cdc.sharepoint.com/sites/NCCDPHP-DNPAO/OPCB/_layouts/15/DocIdRedir.aspx?ID=7UTKFZWMU4AY-517668884-4292</Url>
      <Description>7UTKFZWMU4AY-517668884-4292</Description>
    </_dlc_DocIdUrl>
  </documentManagement>
</p:properties>
</file>

<file path=customXml/itemProps1.xml><?xml version="1.0" encoding="utf-8"?>
<ds:datastoreItem xmlns:ds="http://schemas.openxmlformats.org/officeDocument/2006/customXml" ds:itemID="{826DE8D1-9D0E-45C2-927A-F93D1DF3B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5e8e1-eeb2-484a-be0b-65ad7cf1b353"/>
    <ds:schemaRef ds:uri="e5a8b70a-03bd-4c9e-ad13-a97afbea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2823EB-E734-45EF-B626-31039DC951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A1BDB-56CE-49CB-ADCC-C3C51EC5143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F2AC2EC-5CBF-4B45-A361-3B99BBF93592}">
  <ds:schemaRefs>
    <ds:schemaRef ds:uri="http://schemas.microsoft.com/office/2006/metadata/properties"/>
    <ds:schemaRef ds:uri="http://schemas.microsoft.com/office/infopath/2007/PartnerControls"/>
    <ds:schemaRef ds:uri="f7f5e8e1-eeb2-484a-be0b-65ad7cf1b353"/>
    <ds:schemaRef ds:uri="e5a8b70a-03bd-4c9e-ad13-a97afbeaed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7502</TotalTime>
  <Words>15298</Words>
  <Application>Microsoft Office PowerPoint</Application>
  <PresentationFormat>35mm Slides</PresentationFormat>
  <Paragraphs>5368</Paragraphs>
  <Slides>65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Calibri</vt:lpstr>
      <vt:lpstr>Myriad Web Pro</vt:lpstr>
      <vt:lpstr>Times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Obesity Based on Self-Reported Weight and Height Among US Adults by Race/Ethnicity, State and Territory, BRFSS </vt:lpstr>
      <vt:lpstr>Prevalence of Obesity Based on Self-Reported Weight and Height Among US Adults by Race/Ethnicity, State and Territory, BRFSS</vt:lpstr>
      <vt:lpstr>Prevalence of Obesity Based on Self-Reported Weight and Height Among US Adults by Race/Ethnicity, State and Territory, BRFSS  </vt:lpstr>
      <vt:lpstr>Prevalence of Self-Reported Obesity Among Non-Hispanic White Adults, by State and Territory, BRFSS, 2011-2013</vt:lpstr>
      <vt:lpstr>   Prevalence of Self-Reported Obesity Among Non-Hispanic White Adults, by State and Territory, BRFSS, 2012-2014</vt:lpstr>
      <vt:lpstr>   Prevalence of Self-Reported Obesity Among Non-Hispanic White Adults, by State and Territory, BRFSS, 2013-2015</vt:lpstr>
      <vt:lpstr>Prevalence of Self-Reported Obesity Among Non-Hispanic  White Adults, by State and Territory, BRFSS, 2014-2016</vt:lpstr>
      <vt:lpstr>Prevalence of Self-Reported Obesity Among Non-Hispanic White Adults, by State and Territory, BRFSS, 2015-2017</vt:lpstr>
      <vt:lpstr>Prevalence of Self-Reported Obesity Among Non-Hispanic White Adults, by State and Territory, BRFSS, 2016-2018</vt:lpstr>
      <vt:lpstr>Prevalence of Self-Reported Obesity Among Non-Hispanic White Adults, by State and Territory, BRFSS, 2017-2019</vt:lpstr>
      <vt:lpstr>Prevalence of Self-Reported Obesity Among Non-Hispanic White Adults, by State and Territory, BRFSS, 2018-2020</vt:lpstr>
      <vt:lpstr>Prevalence of Self-Reported Obesity Among Non-Hispanic White Adults, by State and Territory, BRFSS, 2019-2021</vt:lpstr>
      <vt:lpstr> Prevalence of Self-Reported Obesity Among Non-Hispanic White Adults, by State and Territory, BRFSS, 2011-2013</vt:lpstr>
      <vt:lpstr> Prevalence of Self-Reported Obesity Among Non-Hispanic White Adults, by State and Territory, BRFSS, 2012-2014</vt:lpstr>
      <vt:lpstr> Prevalence of Self-Reported Obesity Among Non-Hispanic White Adults, by State and Territory, BRFSS, 2013-2015</vt:lpstr>
      <vt:lpstr> Prevalence of Self-Reported Obesity Among Non-Hispanic White Adults, by State and Territory, BRFSS, 2014-2016</vt:lpstr>
      <vt:lpstr> Prevalence of Self-Reported Obesity Among Non-Hispanic White Adults, by State and Territory, BRFSS, 2015-2017</vt:lpstr>
      <vt:lpstr> Prevalence of Self-Reported Obesity Among Non-Hispanic White Adults, by State and Territory, BRFSS, 2016-2018</vt:lpstr>
      <vt:lpstr> Prevalence of Self-Reported Obesity Among Non-Hispanic White Adults, by State and Territory, BRFSS, 2017-2019</vt:lpstr>
      <vt:lpstr> Prevalence of Self-Reported Obesity Among Non-Hispanic White Adults, by State and Territory, BRFSS, 2018-2020</vt:lpstr>
      <vt:lpstr> Prevalence of Self-Reported Obesity Among Non-Hispanic White Adults, by State and Territory, BRFSS, 2019–2021</vt:lpstr>
      <vt:lpstr>Prevalence of Self-Reported Obesity Among Non-Hispanic Black Adults, by State and Territory, BRFSS, 2011-2013</vt:lpstr>
      <vt:lpstr>Prevalence of Self-Reported Obesity Among Non-Hispanic Black Adults, by State and Territory, BRFSS, 2012-2014</vt:lpstr>
      <vt:lpstr>Prevalence of Self-Reported Obesity Among Non-Hispanic Black Adults, by State and Territory, BRFSS, 2013-2015</vt:lpstr>
      <vt:lpstr>Prevalence of Self-Reported Obesity Among Non-Hispanic Black Adults, by State and Territory, BRFSS, 2014-2016</vt:lpstr>
      <vt:lpstr>Prevalence of Self-Reported Obesity Among Non-Hispanic Black Adults, by State and Territory, BRFSS, 2015-2017</vt:lpstr>
      <vt:lpstr>Prevalence of Self-Reported Obesity Among Non-Hispanic Black Adults, by State and Territory, BRFSS, 2016-2018</vt:lpstr>
      <vt:lpstr>Prevalence of Self-Reported Obesity Among Non-Hispanic Black Adults, by State and Territory, BRFSS, 2017-2019</vt:lpstr>
      <vt:lpstr>Prevalence of Self-Reported Obesity Among Non-Hispanic Black Adults, by State and Territory, BRFSS, 2018-2020</vt:lpstr>
      <vt:lpstr>Prevalence of Self-Reported Obesity Among Non-Hispanic Black Adults, by State and Territory, BRFSS, 2019–2021</vt:lpstr>
      <vt:lpstr>Prevalence of Self-Reported Obesity Among Non-Hispanic Black Adults, by State and Territory, BRFSS, 2011-2013 </vt:lpstr>
      <vt:lpstr> Prevalence of Self-Reported Obesity Among Non-Hispanic Black Adults, by State and Territory, BRFSS, 2012-2014</vt:lpstr>
      <vt:lpstr> Prevalence of Self-Reported Obesity Among Non-Hispanic Black Adults, by State and Territory, BRFSS, 2013-2015</vt:lpstr>
      <vt:lpstr> Prevalence of Self-Reported Obesity Among Non-Hispanic Black Adults, by State and Territory, BRFSS, 2014-2016</vt:lpstr>
      <vt:lpstr> Prevalence of Self-Reported Obesity Among Non-Hispanic Black Adults, by State and Territory, BRFSS, 2015-2017</vt:lpstr>
      <vt:lpstr> Prevalence of Self-Reported Obesity Among Non-Hispanic Black Adults, by State and Territory, BRFSS, 2016-2018</vt:lpstr>
      <vt:lpstr> Prevalence of Self-Reported Obesity Among Non-Hispanic Black Adults, by State and Territory, BRFSS, 2017-2019</vt:lpstr>
      <vt:lpstr> Prevalence of Self-Reported Obesity Among Non-Hispanic Black Adults, by State and Territory, BRFSS, 2018-2020</vt:lpstr>
      <vt:lpstr> Prevalence of Self-Reported Obesity Among Non-Hispanic Black Adults, by State and Territory, BRFSS, 2019–2021</vt:lpstr>
      <vt:lpstr>Prevalence of Self-Reported Obesity Among Hispanic Adults, by State and Territory, BRFSS, 2011-2013</vt:lpstr>
      <vt:lpstr>Prevalence of Self-Reported Obesity Among Hispanic Adults, by State and Territory, BRFSS, 2012-2014</vt:lpstr>
      <vt:lpstr>Prevalence of Self-Reported Obesity Among Hispanic Adults, by State and Territory, BRFSS, 2013-2015</vt:lpstr>
      <vt:lpstr>Prevalence of Self-Reported Obesity Among Hispanic Adults, by State and Territory, BRFSS, 2014-2016</vt:lpstr>
      <vt:lpstr>Prevalence of Self-Reported Obesity Among Hispanic Adults, by State and Territory, BRFSS, 2015-2017</vt:lpstr>
      <vt:lpstr>Prevalence of Self-Reported Obesity Among Hispanic Adults, by State and Territory, BRFSS, 2016-2018</vt:lpstr>
      <vt:lpstr>Prevalence of Self-Reported Obesity Among Hispanic Adults, by State and Territory, BRFSS, 2017-2019</vt:lpstr>
      <vt:lpstr>Prevalence of Self-Reported Obesity Among Hispanic Adults, by State and Territory, BRFSS, 2018-2020</vt:lpstr>
      <vt:lpstr>Prevalence of Self-Reported Obesity Among Hispanic Adults, by State and Territory, BRFSS, 2019–2021</vt:lpstr>
      <vt:lpstr> Prevalence of Self-Reported Obesity Among Hispanic Adults,   by State and Territory, BRFSS, 2011-2013</vt:lpstr>
      <vt:lpstr> Prevalence of Self-Reported Obesity Among Hispanic Adults, by State and Territory, BRFSS, 2012-2014</vt:lpstr>
      <vt:lpstr> Prevalence of Self-Reported Obesity Among Hispanic Adults, by State and Territory, BRFSS, 2013-2015</vt:lpstr>
      <vt:lpstr> Prevalence of Self-Reported Obesity Among Hispanic Adults, by State and Territory, BRFSS, 2014-2016</vt:lpstr>
      <vt:lpstr> Prevalence of Self-Reported Obesity Among Hispanic Adults, by State and Territory, BRFSS, 2015-2017</vt:lpstr>
      <vt:lpstr> Prevalence of Self-Reported Obesity Among Hispanic Adults, by State and Territory, BRFSS, 2016-2018</vt:lpstr>
      <vt:lpstr> Prevalence of Self-Reported Obesity Among Hispanic Adults, by State and Territory, BRFSS, 2017-2019</vt:lpstr>
      <vt:lpstr> Prevalence of Self-Reported Obesity Among Hispanic Adults, by State and Territory, BRFSS, 2018-2020</vt:lpstr>
      <vt:lpstr> Prevalence of Self-Reported Obesity Among Hispanic Adults, by State and Territory, BRFSS, 2019–2021</vt:lpstr>
      <vt:lpstr>Prevalence of Self-Reported Obesity Among Non-Hispanic Asian Adults, by State and Territory, BRFSS, 2018–2020</vt:lpstr>
      <vt:lpstr>Prevalence of Self-Reported Obesity Among Non-Hispanic Asian Adults, by State and Territory, BRFSS, 2019–2021</vt:lpstr>
      <vt:lpstr> Prevalence of Self-Reported Obesity Among Non-Hispanic Asian Adults, by State and Territory, BRFSS, 2018–2020</vt:lpstr>
      <vt:lpstr> Prevalence of Self-Reported Obesity Among Non-Hispanic Asian Adults, by State and Territory, BRFSS, 2019–2021</vt:lpstr>
      <vt:lpstr>Prevalence of Self-Reported Obesity Among Non-Hispanic American Indian or Alaska Native Adults, by State and Territory, BRFSS, 2018–2020</vt:lpstr>
      <vt:lpstr>Prevalence of Self-Reported Obesity Among Non-Hispanic American Indian or Alaska Native Adults, by State and Territory, BRFSS, 2019–2021</vt:lpstr>
      <vt:lpstr> Prevalence of Self-Reported Obesity Among Non-Hispanic American Indian or Alaska Native Adults, by State and Territory, BRFSS, 2018–2020</vt:lpstr>
      <vt:lpstr> Prevalence of Self-Reported Obesity Among Non-Hispanic American Indian or Alaska Native Adults, by State and Territory, BRFSS, 2019–2021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(CDC/DDNID/NCCDPHP/DNPAO)</cp:lastModifiedBy>
  <cp:revision>687</cp:revision>
  <cp:lastPrinted>2014-08-11T12:44:34Z</cp:lastPrinted>
  <dcterms:created xsi:type="dcterms:W3CDTF">2000-10-25T15:41:08Z</dcterms:created>
  <dcterms:modified xsi:type="dcterms:W3CDTF">2023-09-21T19:27:04Z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2021-08-09T18:32:01Z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79065406-344f-4a48-bdff-8253a8fa22e9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0x0101000F8C4CDD9A0D7D49B69306346585885E</vt:lpwstr>
  </property>
  <property fmtid="{D5CDD505-2E9C-101B-9397-08002B2CF9AE}" pid="11" name="_dlc_DocIdItemGuid">
    <vt:lpwstr>0a153c99-24c3-46a5-b1ba-3b21cb76061c</vt:lpwstr>
  </property>
</Properties>
</file>