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77" r:id="rId4"/>
    <p:sldMasterId id="2147483727" r:id="rId5"/>
    <p:sldMasterId id="2147483733" r:id="rId6"/>
    <p:sldMasterId id="2147483764" r:id="rId7"/>
    <p:sldMasterId id="2147483780" r:id="rId8"/>
    <p:sldMasterId id="2147483801" r:id="rId9"/>
    <p:sldMasterId id="2147483807" r:id="rId10"/>
    <p:sldMasterId id="2147483892" r:id="rId11"/>
    <p:sldMasterId id="2147483896" r:id="rId12"/>
    <p:sldMasterId id="2147483919" r:id="rId13"/>
    <p:sldMasterId id="2147483925" r:id="rId14"/>
    <p:sldMasterId id="2147483950" r:id="rId15"/>
    <p:sldMasterId id="2147483960" r:id="rId16"/>
    <p:sldMasterId id="2147483966" r:id="rId17"/>
    <p:sldMasterId id="2147483971" r:id="rId18"/>
    <p:sldMasterId id="2147483976" r:id="rId19"/>
    <p:sldMasterId id="2147483997" r:id="rId20"/>
    <p:sldMasterId id="2147484012" r:id="rId21"/>
    <p:sldMasterId id="2147484019" r:id="rId22"/>
    <p:sldMasterId id="2147484047" r:id="rId23"/>
    <p:sldMasterId id="2147484053" r:id="rId24"/>
  </p:sldMasterIdLst>
  <p:notesMasterIdLst>
    <p:notesMasterId r:id="rId59"/>
  </p:notesMasterIdLst>
  <p:handoutMasterIdLst>
    <p:handoutMasterId r:id="rId60"/>
  </p:handoutMasterIdLst>
  <p:sldIdLst>
    <p:sldId id="1032" r:id="rId25"/>
    <p:sldId id="998" r:id="rId26"/>
    <p:sldId id="831" r:id="rId27"/>
    <p:sldId id="289" r:id="rId28"/>
    <p:sldId id="1218" r:id="rId29"/>
    <p:sldId id="282" r:id="rId30"/>
    <p:sldId id="1219" r:id="rId31"/>
    <p:sldId id="292" r:id="rId32"/>
    <p:sldId id="293" r:id="rId33"/>
    <p:sldId id="284" r:id="rId34"/>
    <p:sldId id="1068" r:id="rId35"/>
    <p:sldId id="305" r:id="rId36"/>
    <p:sldId id="1221" r:id="rId37"/>
    <p:sldId id="432" r:id="rId38"/>
    <p:sldId id="433" r:id="rId39"/>
    <p:sldId id="1223" r:id="rId40"/>
    <p:sldId id="413" r:id="rId41"/>
    <p:sldId id="414" r:id="rId42"/>
    <p:sldId id="437" r:id="rId43"/>
    <p:sldId id="415" r:id="rId44"/>
    <p:sldId id="438" r:id="rId45"/>
    <p:sldId id="411" r:id="rId46"/>
    <p:sldId id="431" r:id="rId47"/>
    <p:sldId id="417" r:id="rId48"/>
    <p:sldId id="418" r:id="rId49"/>
    <p:sldId id="419" r:id="rId50"/>
    <p:sldId id="420" r:id="rId51"/>
    <p:sldId id="1222" r:id="rId52"/>
    <p:sldId id="421" r:id="rId53"/>
    <p:sldId id="426" r:id="rId54"/>
    <p:sldId id="427" r:id="rId55"/>
    <p:sldId id="429" r:id="rId56"/>
    <p:sldId id="430" r:id="rId57"/>
    <p:sldId id="912"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5"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2"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FFFFFF"/>
    <a:srgbClr val="3A4A6A"/>
    <a:srgbClr val="005DAB"/>
    <a:srgbClr val="E25423"/>
    <a:srgbClr val="81BC00"/>
    <a:srgbClr val="B07C57"/>
    <a:srgbClr val="004B44"/>
    <a:srgbClr val="E6E6E6"/>
    <a:srgbClr val="009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9" autoAdjust="0"/>
    <p:restoredTop sz="89758" autoAdjust="0"/>
  </p:normalViewPr>
  <p:slideViewPr>
    <p:cSldViewPr snapToGrid="0">
      <p:cViewPr varScale="1">
        <p:scale>
          <a:sx n="73" d="100"/>
          <a:sy n="73" d="100"/>
        </p:scale>
        <p:origin x="1094" y="62"/>
      </p:cViewPr>
      <p:guideLst/>
    </p:cSldViewPr>
  </p:slideViewPr>
  <p:outlineViewPr>
    <p:cViewPr>
      <p:scale>
        <a:sx n="33" d="100"/>
        <a:sy n="33" d="100"/>
      </p:scale>
      <p:origin x="0" y="-4008"/>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D1BFC-898B-4975-8E76-9579811DC7EB}" type="doc">
      <dgm:prSet loTypeId="urn:microsoft.com/office/officeart/2005/8/layout/target1" loCatId="relationship" qsTypeId="urn:microsoft.com/office/officeart/2005/8/quickstyle/simple1" qsCatId="simple" csTypeId="urn:microsoft.com/office/officeart/2005/8/colors/colorful4" csCatId="colorful" phldr="1"/>
      <dgm:spPr/>
      <dgm:t>
        <a:bodyPr/>
        <a:lstStyle/>
        <a:p>
          <a:endParaRPr lang="en-US"/>
        </a:p>
      </dgm:t>
    </dgm:pt>
    <dgm:pt modelId="{C9B24874-E868-4CC4-8E53-4B6CBD603277}">
      <dgm:prSet custT="1"/>
      <dgm:spPr/>
      <dgm:t>
        <a:bodyPr/>
        <a:lstStyle/>
        <a:p>
          <a:pPr rtl="0"/>
          <a:r>
            <a:rPr lang="en-US" sz="2800" b="1" dirty="0">
              <a:latin typeface="Calibri" panose="020F0502020204030204" pitchFamily="34" charset="0"/>
              <a:cs typeface="Calibri" panose="020F0502020204030204" pitchFamily="34" charset="0"/>
            </a:rPr>
            <a:t>Strong NMI Team</a:t>
          </a:r>
          <a:endParaRPr lang="en-US" sz="2800" dirty="0">
            <a:latin typeface="Calibri" panose="020F0502020204030204" pitchFamily="34" charset="0"/>
            <a:cs typeface="Calibri" panose="020F0502020204030204" pitchFamily="34" charset="0"/>
          </a:endParaRPr>
        </a:p>
      </dgm:t>
    </dgm:pt>
    <dgm:pt modelId="{545106F6-6ECE-4C4D-9B13-54718B8BC3E7}" type="parTrans" cxnId="{05091931-D80B-4DD9-886A-92D3D69D666A}">
      <dgm:prSet/>
      <dgm:spPr/>
      <dgm:t>
        <a:bodyPr/>
        <a:lstStyle/>
        <a:p>
          <a:endParaRPr lang="en-US"/>
        </a:p>
      </dgm:t>
    </dgm:pt>
    <dgm:pt modelId="{B4A1C78A-2B62-4297-BE50-7768B1E3B181}" type="sibTrans" cxnId="{05091931-D80B-4DD9-886A-92D3D69D666A}">
      <dgm:prSet/>
      <dgm:spPr/>
      <dgm:t>
        <a:bodyPr/>
        <a:lstStyle/>
        <a:p>
          <a:endParaRPr lang="en-US"/>
        </a:p>
      </dgm:t>
    </dgm:pt>
    <dgm:pt modelId="{9A993B4D-396E-484F-9609-9C6147103E09}">
      <dgm:prSet custT="1"/>
      <dgm:spPr/>
      <dgm:t>
        <a:bodyPr/>
        <a:lstStyle/>
        <a:p>
          <a:pPr rtl="0"/>
          <a:r>
            <a:rPr lang="en-US" sz="2800" b="1" dirty="0">
              <a:latin typeface="Calibri" panose="020F0502020204030204" pitchFamily="34" charset="0"/>
              <a:cs typeface="Calibri" panose="020F0502020204030204" pitchFamily="34" charset="0"/>
            </a:rPr>
            <a:t>Project Management Experience</a:t>
          </a:r>
          <a:endParaRPr lang="en-US" sz="2800" dirty="0">
            <a:latin typeface="Calibri" panose="020F0502020204030204" pitchFamily="34" charset="0"/>
            <a:cs typeface="Calibri" panose="020F0502020204030204" pitchFamily="34" charset="0"/>
          </a:endParaRPr>
        </a:p>
      </dgm:t>
    </dgm:pt>
    <dgm:pt modelId="{9463D437-6D67-44D5-836C-88CD0D3E648B}" type="parTrans" cxnId="{3FCE4144-75E9-4B68-B303-03E8B2BFEC6B}">
      <dgm:prSet/>
      <dgm:spPr/>
      <dgm:t>
        <a:bodyPr/>
        <a:lstStyle/>
        <a:p>
          <a:endParaRPr lang="en-US"/>
        </a:p>
      </dgm:t>
    </dgm:pt>
    <dgm:pt modelId="{8E40F136-268E-4970-A14E-E14DB977E6DB}" type="sibTrans" cxnId="{3FCE4144-75E9-4B68-B303-03E8B2BFEC6B}">
      <dgm:prSet/>
      <dgm:spPr/>
      <dgm:t>
        <a:bodyPr/>
        <a:lstStyle/>
        <a:p>
          <a:endParaRPr lang="en-US"/>
        </a:p>
      </dgm:t>
    </dgm:pt>
    <dgm:pt modelId="{ECA9A457-030F-4642-B9F8-65FBEA5B00B4}">
      <dgm:prSet custT="1"/>
      <dgm:spPr/>
      <dgm:t>
        <a:bodyPr/>
        <a:lstStyle/>
        <a:p>
          <a:pPr rtl="0"/>
          <a:r>
            <a:rPr lang="en-US" sz="2800" b="1" dirty="0">
              <a:latin typeface="Calibri" panose="020F0502020204030204" pitchFamily="34" charset="0"/>
              <a:cs typeface="Calibri" panose="020F0502020204030204" pitchFamily="34" charset="0"/>
            </a:rPr>
            <a:t>A Flexible EDX Platform</a:t>
          </a:r>
        </a:p>
      </dgm:t>
    </dgm:pt>
    <dgm:pt modelId="{56A5A6EE-1EE5-4517-B62B-1F3C3706A12D}" type="parTrans" cxnId="{68643E9E-5B8F-44DC-BB3A-839BD6D43280}">
      <dgm:prSet/>
      <dgm:spPr/>
      <dgm:t>
        <a:bodyPr/>
        <a:lstStyle/>
        <a:p>
          <a:endParaRPr lang="en-US"/>
        </a:p>
      </dgm:t>
    </dgm:pt>
    <dgm:pt modelId="{D2749F70-0592-4060-9EEB-9B27CC5CE606}" type="sibTrans" cxnId="{68643E9E-5B8F-44DC-BB3A-839BD6D43280}">
      <dgm:prSet/>
      <dgm:spPr/>
      <dgm:t>
        <a:bodyPr/>
        <a:lstStyle/>
        <a:p>
          <a:endParaRPr lang="en-US"/>
        </a:p>
      </dgm:t>
    </dgm:pt>
    <dgm:pt modelId="{3E78162F-3AA0-4E7D-B57C-3B0566EEDEFF}">
      <dgm:prSet custT="1"/>
      <dgm:spPr/>
      <dgm:t>
        <a:bodyPr/>
        <a:lstStyle/>
        <a:p>
          <a:pPr rtl="0"/>
          <a:r>
            <a:rPr lang="en-US" sz="2800" b="1" dirty="0">
              <a:latin typeface="Calibri" panose="020F0502020204030204" pitchFamily="34" charset="0"/>
              <a:cs typeface="Calibri" panose="020F0502020204030204" pitchFamily="34" charset="0"/>
            </a:rPr>
            <a:t>Excited Program Staff SMEs</a:t>
          </a:r>
          <a:endParaRPr lang="en-US" sz="2800" dirty="0">
            <a:latin typeface="Calibri" panose="020F0502020204030204" pitchFamily="34" charset="0"/>
            <a:cs typeface="Calibri" panose="020F0502020204030204" pitchFamily="34" charset="0"/>
          </a:endParaRPr>
        </a:p>
      </dgm:t>
    </dgm:pt>
    <dgm:pt modelId="{AB26CFD3-DE43-40B2-AA6E-331A77F279F4}" type="parTrans" cxnId="{8A051BF5-755D-4EE9-A49E-0168B92A8877}">
      <dgm:prSet/>
      <dgm:spPr/>
      <dgm:t>
        <a:bodyPr/>
        <a:lstStyle/>
        <a:p>
          <a:endParaRPr lang="en-US"/>
        </a:p>
      </dgm:t>
    </dgm:pt>
    <dgm:pt modelId="{D4BE174A-6071-49B4-ACBB-431F01228042}" type="sibTrans" cxnId="{8A051BF5-755D-4EE9-A49E-0168B92A8877}">
      <dgm:prSet/>
      <dgm:spPr/>
      <dgm:t>
        <a:bodyPr/>
        <a:lstStyle/>
        <a:p>
          <a:endParaRPr lang="en-US"/>
        </a:p>
      </dgm:t>
    </dgm:pt>
    <dgm:pt modelId="{19F171A2-8095-4B1B-BF53-080833C2D267}">
      <dgm:prSet custT="1"/>
      <dgm:spPr/>
      <dgm:t>
        <a:bodyPr/>
        <a:lstStyle/>
        <a:p>
          <a:pPr rtl="0"/>
          <a:r>
            <a:rPr lang="en-US" sz="2800" b="1" dirty="0">
              <a:latin typeface="Calibri" panose="020F0502020204030204" pitchFamily="34" charset="0"/>
              <a:cs typeface="Calibri" panose="020F0502020204030204" pitchFamily="34" charset="0"/>
            </a:rPr>
            <a:t>Mature Integrated Surveillance System</a:t>
          </a:r>
        </a:p>
      </dgm:t>
    </dgm:pt>
    <dgm:pt modelId="{A5C0DD35-BA08-4F73-86ED-E7E82979F0E4}" type="parTrans" cxnId="{7B1B646E-3C02-4D40-A5EE-A249C473C982}">
      <dgm:prSet/>
      <dgm:spPr/>
      <dgm:t>
        <a:bodyPr/>
        <a:lstStyle/>
        <a:p>
          <a:endParaRPr lang="en-US"/>
        </a:p>
      </dgm:t>
    </dgm:pt>
    <dgm:pt modelId="{E40B6F9E-8762-40A5-9C06-BA5E471F0F9B}" type="sibTrans" cxnId="{7B1B646E-3C02-4D40-A5EE-A249C473C982}">
      <dgm:prSet/>
      <dgm:spPr/>
      <dgm:t>
        <a:bodyPr/>
        <a:lstStyle/>
        <a:p>
          <a:endParaRPr lang="en-US"/>
        </a:p>
      </dgm:t>
    </dgm:pt>
    <dgm:pt modelId="{1814C459-8727-4C8B-8CC8-FC18C7C6EF16}" type="pres">
      <dgm:prSet presAssocID="{538D1BFC-898B-4975-8E76-9579811DC7EB}" presName="composite" presStyleCnt="0">
        <dgm:presLayoutVars>
          <dgm:chMax val="5"/>
          <dgm:dir/>
          <dgm:resizeHandles val="exact"/>
        </dgm:presLayoutVars>
      </dgm:prSet>
      <dgm:spPr/>
    </dgm:pt>
    <dgm:pt modelId="{D64FDBB2-1333-40B4-88FD-BF771153EF64}" type="pres">
      <dgm:prSet presAssocID="{C9B24874-E868-4CC4-8E53-4B6CBD603277}" presName="circle1" presStyleLbl="lnNode1" presStyleIdx="0" presStyleCnt="5" custLinFactNeighborY="-7089"/>
      <dgm:spPr/>
    </dgm:pt>
    <dgm:pt modelId="{F77EFECC-6C76-47A4-A6FB-D992F449B25B}" type="pres">
      <dgm:prSet presAssocID="{C9B24874-E868-4CC4-8E53-4B6CBD603277}" presName="text1" presStyleLbl="revTx" presStyleIdx="0" presStyleCnt="5" custScaleX="182009" custLinFactNeighborX="46625" custLinFactNeighborY="-1411">
        <dgm:presLayoutVars>
          <dgm:bulletEnabled val="1"/>
        </dgm:presLayoutVars>
      </dgm:prSet>
      <dgm:spPr/>
    </dgm:pt>
    <dgm:pt modelId="{C1756611-629E-47B6-8D5C-164104212216}" type="pres">
      <dgm:prSet presAssocID="{C9B24874-E868-4CC4-8E53-4B6CBD603277}" presName="line1" presStyleLbl="callout" presStyleIdx="0" presStyleCnt="10" custLinFactNeighborY="-97692"/>
      <dgm:spPr/>
    </dgm:pt>
    <dgm:pt modelId="{B4693E65-0C32-42FD-B25C-E0F50F1A5899}" type="pres">
      <dgm:prSet presAssocID="{C9B24874-E868-4CC4-8E53-4B6CBD603277}" presName="d1" presStyleLbl="callout" presStyleIdx="1" presStyleCnt="10" custLinFactNeighborY="-1434"/>
      <dgm:spPr/>
    </dgm:pt>
    <dgm:pt modelId="{0EC40386-EE80-4540-9610-F501831D9E94}" type="pres">
      <dgm:prSet presAssocID="{9A993B4D-396E-484F-9609-9C6147103E09}" presName="circle2" presStyleLbl="lnNode1" presStyleIdx="1" presStyleCnt="5" custLinFactNeighborY="-2364"/>
      <dgm:spPr/>
    </dgm:pt>
    <dgm:pt modelId="{22481FB2-5858-4D17-905F-3FD26A785589}" type="pres">
      <dgm:prSet presAssocID="{9A993B4D-396E-484F-9609-9C6147103E09}" presName="text2" presStyleLbl="revTx" presStyleIdx="1" presStyleCnt="5" custScaleX="255474" custLinFactNeighborX="78908" custLinFactNeighborY="-4233">
        <dgm:presLayoutVars>
          <dgm:bulletEnabled val="1"/>
        </dgm:presLayoutVars>
      </dgm:prSet>
      <dgm:spPr/>
    </dgm:pt>
    <dgm:pt modelId="{6F9A7461-C5DB-4672-AE54-C09D789990DC}" type="pres">
      <dgm:prSet presAssocID="{9A993B4D-396E-484F-9609-9C6147103E09}" presName="line2" presStyleLbl="callout" presStyleIdx="2" presStyleCnt="10" custLinFactNeighborY="-97692"/>
      <dgm:spPr/>
    </dgm:pt>
    <dgm:pt modelId="{1D027B8E-92CF-49AC-98F2-839E0DBDEFBF}" type="pres">
      <dgm:prSet presAssocID="{9A993B4D-396E-484F-9609-9C6147103E09}" presName="d2" presStyleLbl="callout" presStyleIdx="3" presStyleCnt="10" custLinFactNeighborY="-1746"/>
      <dgm:spPr/>
    </dgm:pt>
    <dgm:pt modelId="{721B11B4-612C-409A-858E-95A3B17DF91A}" type="pres">
      <dgm:prSet presAssocID="{19F171A2-8095-4B1B-BF53-080833C2D267}" presName="circle3" presStyleLbl="lnNode1" presStyleIdx="2" presStyleCnt="5"/>
      <dgm:spPr/>
    </dgm:pt>
    <dgm:pt modelId="{CCAC3EC3-3584-493F-ABF0-9B061CFAB4FC}" type="pres">
      <dgm:prSet presAssocID="{19F171A2-8095-4B1B-BF53-080833C2D267}" presName="text3" presStyleLbl="revTx" presStyleIdx="2" presStyleCnt="5" custScaleX="235588" custLinFactNeighborX="75645">
        <dgm:presLayoutVars>
          <dgm:bulletEnabled val="1"/>
        </dgm:presLayoutVars>
      </dgm:prSet>
      <dgm:spPr/>
    </dgm:pt>
    <dgm:pt modelId="{5E8ED2AC-B01F-42CB-9B48-1ACFC3876F69}" type="pres">
      <dgm:prSet presAssocID="{19F171A2-8095-4B1B-BF53-080833C2D267}" presName="line3" presStyleLbl="callout" presStyleIdx="4" presStyleCnt="10"/>
      <dgm:spPr/>
    </dgm:pt>
    <dgm:pt modelId="{0A9FB42F-5470-472B-85EB-5529FC89C734}" type="pres">
      <dgm:prSet presAssocID="{19F171A2-8095-4B1B-BF53-080833C2D267}" presName="d3" presStyleLbl="callout" presStyleIdx="5" presStyleCnt="10"/>
      <dgm:spPr/>
    </dgm:pt>
    <dgm:pt modelId="{0554B5C0-7372-4AA0-B814-52FC64ACCA9C}" type="pres">
      <dgm:prSet presAssocID="{ECA9A457-030F-4642-B9F8-65FBEA5B00B4}" presName="circle4" presStyleLbl="lnNode1" presStyleIdx="3" presStyleCnt="5"/>
      <dgm:spPr/>
    </dgm:pt>
    <dgm:pt modelId="{9F3FCC49-2CAE-4631-B48A-31BF8F8C9BD6}" type="pres">
      <dgm:prSet presAssocID="{ECA9A457-030F-4642-B9F8-65FBEA5B00B4}" presName="text4" presStyleLbl="revTx" presStyleIdx="3" presStyleCnt="5" custScaleX="235234" custLinFactNeighborX="72885">
        <dgm:presLayoutVars>
          <dgm:bulletEnabled val="1"/>
        </dgm:presLayoutVars>
      </dgm:prSet>
      <dgm:spPr/>
    </dgm:pt>
    <dgm:pt modelId="{FEFE9928-220C-430B-97BC-9F607854F6AF}" type="pres">
      <dgm:prSet presAssocID="{ECA9A457-030F-4642-B9F8-65FBEA5B00B4}" presName="line4" presStyleLbl="callout" presStyleIdx="6" presStyleCnt="10"/>
      <dgm:spPr/>
    </dgm:pt>
    <dgm:pt modelId="{AF4E34EA-D0DA-4D6B-9ACD-845F859B97E4}" type="pres">
      <dgm:prSet presAssocID="{ECA9A457-030F-4642-B9F8-65FBEA5B00B4}" presName="d4" presStyleLbl="callout" presStyleIdx="7" presStyleCnt="10"/>
      <dgm:spPr/>
    </dgm:pt>
    <dgm:pt modelId="{E20C4032-EFE2-4222-93FA-48522F9DEDB2}" type="pres">
      <dgm:prSet presAssocID="{3E78162F-3AA0-4E7D-B57C-3B0566EEDEFF}" presName="circle5" presStyleLbl="lnNode1" presStyleIdx="4" presStyleCnt="5"/>
      <dgm:spPr/>
    </dgm:pt>
    <dgm:pt modelId="{CE640D6D-BF8C-4682-8342-B1CFBA05CFBC}" type="pres">
      <dgm:prSet presAssocID="{3E78162F-3AA0-4E7D-B57C-3B0566EEDEFF}" presName="text5" presStyleLbl="revTx" presStyleIdx="4" presStyleCnt="5" custScaleX="209366" custLinFactNeighborX="61158">
        <dgm:presLayoutVars>
          <dgm:bulletEnabled val="1"/>
        </dgm:presLayoutVars>
      </dgm:prSet>
      <dgm:spPr/>
    </dgm:pt>
    <dgm:pt modelId="{F1BD6AC4-2306-4585-8420-46396806F42F}" type="pres">
      <dgm:prSet presAssocID="{3E78162F-3AA0-4E7D-B57C-3B0566EEDEFF}" presName="line5" presStyleLbl="callout" presStyleIdx="8" presStyleCnt="10"/>
      <dgm:spPr/>
    </dgm:pt>
    <dgm:pt modelId="{04A5B17A-7D86-4542-AFBE-8ADE778BA028}" type="pres">
      <dgm:prSet presAssocID="{3E78162F-3AA0-4E7D-B57C-3B0566EEDEFF}" presName="d5" presStyleLbl="callout" presStyleIdx="9" presStyleCnt="10"/>
      <dgm:spPr/>
    </dgm:pt>
  </dgm:ptLst>
  <dgm:cxnLst>
    <dgm:cxn modelId="{F43ADA02-BBFE-4B04-BCA8-905F1B36A3C3}" type="presOf" srcId="{3E78162F-3AA0-4E7D-B57C-3B0566EEDEFF}" destId="{CE640D6D-BF8C-4682-8342-B1CFBA05CFBC}" srcOrd="0" destOrd="0" presId="urn:microsoft.com/office/officeart/2005/8/layout/target1"/>
    <dgm:cxn modelId="{6F913C16-F023-4F79-ACAC-8E1EE6423275}" type="presOf" srcId="{ECA9A457-030F-4642-B9F8-65FBEA5B00B4}" destId="{9F3FCC49-2CAE-4631-B48A-31BF8F8C9BD6}" srcOrd="0" destOrd="0" presId="urn:microsoft.com/office/officeart/2005/8/layout/target1"/>
    <dgm:cxn modelId="{37A21F30-DACF-4D3E-B174-A5ACA18B6DB2}" type="presOf" srcId="{9A993B4D-396E-484F-9609-9C6147103E09}" destId="{22481FB2-5858-4D17-905F-3FD26A785589}" srcOrd="0" destOrd="0" presId="urn:microsoft.com/office/officeart/2005/8/layout/target1"/>
    <dgm:cxn modelId="{05091931-D80B-4DD9-886A-92D3D69D666A}" srcId="{538D1BFC-898B-4975-8E76-9579811DC7EB}" destId="{C9B24874-E868-4CC4-8E53-4B6CBD603277}" srcOrd="0" destOrd="0" parTransId="{545106F6-6ECE-4C4D-9B13-54718B8BC3E7}" sibTransId="{B4A1C78A-2B62-4297-BE50-7768B1E3B181}"/>
    <dgm:cxn modelId="{3FCE4144-75E9-4B68-B303-03E8B2BFEC6B}" srcId="{538D1BFC-898B-4975-8E76-9579811DC7EB}" destId="{9A993B4D-396E-484F-9609-9C6147103E09}" srcOrd="1" destOrd="0" parTransId="{9463D437-6D67-44D5-836C-88CD0D3E648B}" sibTransId="{8E40F136-268E-4970-A14E-E14DB977E6DB}"/>
    <dgm:cxn modelId="{7B1B646E-3C02-4D40-A5EE-A249C473C982}" srcId="{538D1BFC-898B-4975-8E76-9579811DC7EB}" destId="{19F171A2-8095-4B1B-BF53-080833C2D267}" srcOrd="2" destOrd="0" parTransId="{A5C0DD35-BA08-4F73-86ED-E7E82979F0E4}" sibTransId="{E40B6F9E-8762-40A5-9C06-BA5E471F0F9B}"/>
    <dgm:cxn modelId="{B4182056-1393-408E-9C68-63EDAA42DC4F}" type="presOf" srcId="{538D1BFC-898B-4975-8E76-9579811DC7EB}" destId="{1814C459-8727-4C8B-8CC8-FC18C7C6EF16}" srcOrd="0" destOrd="0" presId="urn:microsoft.com/office/officeart/2005/8/layout/target1"/>
    <dgm:cxn modelId="{68643E9E-5B8F-44DC-BB3A-839BD6D43280}" srcId="{538D1BFC-898B-4975-8E76-9579811DC7EB}" destId="{ECA9A457-030F-4642-B9F8-65FBEA5B00B4}" srcOrd="3" destOrd="0" parTransId="{56A5A6EE-1EE5-4517-B62B-1F3C3706A12D}" sibTransId="{D2749F70-0592-4060-9EEB-9B27CC5CE606}"/>
    <dgm:cxn modelId="{10493EA7-2A30-4A30-B2A7-87FEEDD1E092}" type="presOf" srcId="{C9B24874-E868-4CC4-8E53-4B6CBD603277}" destId="{F77EFECC-6C76-47A4-A6FB-D992F449B25B}" srcOrd="0" destOrd="0" presId="urn:microsoft.com/office/officeart/2005/8/layout/target1"/>
    <dgm:cxn modelId="{040FF6AC-A083-4F3A-845F-32E70C225DA0}" type="presOf" srcId="{19F171A2-8095-4B1B-BF53-080833C2D267}" destId="{CCAC3EC3-3584-493F-ABF0-9B061CFAB4FC}" srcOrd="0" destOrd="0" presId="urn:microsoft.com/office/officeart/2005/8/layout/target1"/>
    <dgm:cxn modelId="{8A051BF5-755D-4EE9-A49E-0168B92A8877}" srcId="{538D1BFC-898B-4975-8E76-9579811DC7EB}" destId="{3E78162F-3AA0-4E7D-B57C-3B0566EEDEFF}" srcOrd="4" destOrd="0" parTransId="{AB26CFD3-DE43-40B2-AA6E-331A77F279F4}" sibTransId="{D4BE174A-6071-49B4-ACBB-431F01228042}"/>
    <dgm:cxn modelId="{3CA76A72-BD40-4E6C-A664-B7A567D6F2A2}" type="presParOf" srcId="{1814C459-8727-4C8B-8CC8-FC18C7C6EF16}" destId="{D64FDBB2-1333-40B4-88FD-BF771153EF64}" srcOrd="0" destOrd="0" presId="urn:microsoft.com/office/officeart/2005/8/layout/target1"/>
    <dgm:cxn modelId="{1C4D8FBD-90DF-4FFF-92FD-BE447AB5EE80}" type="presParOf" srcId="{1814C459-8727-4C8B-8CC8-FC18C7C6EF16}" destId="{F77EFECC-6C76-47A4-A6FB-D992F449B25B}" srcOrd="1" destOrd="0" presId="urn:microsoft.com/office/officeart/2005/8/layout/target1"/>
    <dgm:cxn modelId="{195F44A0-874B-4304-8F52-2579B549F779}" type="presParOf" srcId="{1814C459-8727-4C8B-8CC8-FC18C7C6EF16}" destId="{C1756611-629E-47B6-8D5C-164104212216}" srcOrd="2" destOrd="0" presId="urn:microsoft.com/office/officeart/2005/8/layout/target1"/>
    <dgm:cxn modelId="{9B5804B5-9202-4973-ABF5-8FCE3F87EC07}" type="presParOf" srcId="{1814C459-8727-4C8B-8CC8-FC18C7C6EF16}" destId="{B4693E65-0C32-42FD-B25C-E0F50F1A5899}" srcOrd="3" destOrd="0" presId="urn:microsoft.com/office/officeart/2005/8/layout/target1"/>
    <dgm:cxn modelId="{1D9CC1ED-FD91-4962-A6EE-AAA005646D68}" type="presParOf" srcId="{1814C459-8727-4C8B-8CC8-FC18C7C6EF16}" destId="{0EC40386-EE80-4540-9610-F501831D9E94}" srcOrd="4" destOrd="0" presId="urn:microsoft.com/office/officeart/2005/8/layout/target1"/>
    <dgm:cxn modelId="{56E15AFA-9E7D-4F29-9E19-BBC3926BBD8B}" type="presParOf" srcId="{1814C459-8727-4C8B-8CC8-FC18C7C6EF16}" destId="{22481FB2-5858-4D17-905F-3FD26A785589}" srcOrd="5" destOrd="0" presId="urn:microsoft.com/office/officeart/2005/8/layout/target1"/>
    <dgm:cxn modelId="{26DB04D6-B546-41EC-87BD-885E8B900D58}" type="presParOf" srcId="{1814C459-8727-4C8B-8CC8-FC18C7C6EF16}" destId="{6F9A7461-C5DB-4672-AE54-C09D789990DC}" srcOrd="6" destOrd="0" presId="urn:microsoft.com/office/officeart/2005/8/layout/target1"/>
    <dgm:cxn modelId="{B30115A8-A7E9-4AFF-89FD-59D884BCA78D}" type="presParOf" srcId="{1814C459-8727-4C8B-8CC8-FC18C7C6EF16}" destId="{1D027B8E-92CF-49AC-98F2-839E0DBDEFBF}" srcOrd="7" destOrd="0" presId="urn:microsoft.com/office/officeart/2005/8/layout/target1"/>
    <dgm:cxn modelId="{39973566-537E-481D-93DC-59B0F15A69A9}" type="presParOf" srcId="{1814C459-8727-4C8B-8CC8-FC18C7C6EF16}" destId="{721B11B4-612C-409A-858E-95A3B17DF91A}" srcOrd="8" destOrd="0" presId="urn:microsoft.com/office/officeart/2005/8/layout/target1"/>
    <dgm:cxn modelId="{DF484566-9C24-4690-B670-6A6F193391B0}" type="presParOf" srcId="{1814C459-8727-4C8B-8CC8-FC18C7C6EF16}" destId="{CCAC3EC3-3584-493F-ABF0-9B061CFAB4FC}" srcOrd="9" destOrd="0" presId="urn:microsoft.com/office/officeart/2005/8/layout/target1"/>
    <dgm:cxn modelId="{F76DCBE0-82E4-4A86-9CC2-A59B7BA1C43D}" type="presParOf" srcId="{1814C459-8727-4C8B-8CC8-FC18C7C6EF16}" destId="{5E8ED2AC-B01F-42CB-9B48-1ACFC3876F69}" srcOrd="10" destOrd="0" presId="urn:microsoft.com/office/officeart/2005/8/layout/target1"/>
    <dgm:cxn modelId="{C2E47EA5-83E9-4A2D-9DFD-14C56EF1416E}" type="presParOf" srcId="{1814C459-8727-4C8B-8CC8-FC18C7C6EF16}" destId="{0A9FB42F-5470-472B-85EB-5529FC89C734}" srcOrd="11" destOrd="0" presId="urn:microsoft.com/office/officeart/2005/8/layout/target1"/>
    <dgm:cxn modelId="{5DEFFEF7-B601-46DA-B162-F21A187F1A8B}" type="presParOf" srcId="{1814C459-8727-4C8B-8CC8-FC18C7C6EF16}" destId="{0554B5C0-7372-4AA0-B814-52FC64ACCA9C}" srcOrd="12" destOrd="0" presId="urn:microsoft.com/office/officeart/2005/8/layout/target1"/>
    <dgm:cxn modelId="{3E8272D5-4993-479E-B2B2-735293DC6407}" type="presParOf" srcId="{1814C459-8727-4C8B-8CC8-FC18C7C6EF16}" destId="{9F3FCC49-2CAE-4631-B48A-31BF8F8C9BD6}" srcOrd="13" destOrd="0" presId="urn:microsoft.com/office/officeart/2005/8/layout/target1"/>
    <dgm:cxn modelId="{2B906DFD-D838-417B-A71B-D81428B39B1F}" type="presParOf" srcId="{1814C459-8727-4C8B-8CC8-FC18C7C6EF16}" destId="{FEFE9928-220C-430B-97BC-9F607854F6AF}" srcOrd="14" destOrd="0" presId="urn:microsoft.com/office/officeart/2005/8/layout/target1"/>
    <dgm:cxn modelId="{27F9AE02-E090-489E-80C5-ED4C79C3897B}" type="presParOf" srcId="{1814C459-8727-4C8B-8CC8-FC18C7C6EF16}" destId="{AF4E34EA-D0DA-4D6B-9ACD-845F859B97E4}" srcOrd="15" destOrd="0" presId="urn:microsoft.com/office/officeart/2005/8/layout/target1"/>
    <dgm:cxn modelId="{F88A35FD-9B45-4B50-8B16-5A963D22BE6A}" type="presParOf" srcId="{1814C459-8727-4C8B-8CC8-FC18C7C6EF16}" destId="{E20C4032-EFE2-4222-93FA-48522F9DEDB2}" srcOrd="16" destOrd="0" presId="urn:microsoft.com/office/officeart/2005/8/layout/target1"/>
    <dgm:cxn modelId="{D6550F89-C997-429C-91F3-EE17617FF33F}" type="presParOf" srcId="{1814C459-8727-4C8B-8CC8-FC18C7C6EF16}" destId="{CE640D6D-BF8C-4682-8342-B1CFBA05CFBC}" srcOrd="17" destOrd="0" presId="urn:microsoft.com/office/officeart/2005/8/layout/target1"/>
    <dgm:cxn modelId="{D822E033-C3DC-4C50-A26D-A127B6A99C0C}" type="presParOf" srcId="{1814C459-8727-4C8B-8CC8-FC18C7C6EF16}" destId="{F1BD6AC4-2306-4585-8420-46396806F42F}" srcOrd="18" destOrd="0" presId="urn:microsoft.com/office/officeart/2005/8/layout/target1"/>
    <dgm:cxn modelId="{247EF4B1-4714-4DCA-A5F6-8DAB81769931}" type="presParOf" srcId="{1814C459-8727-4C8B-8CC8-FC18C7C6EF16}" destId="{04A5B17A-7D86-4542-AFBE-8ADE778BA028}"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9DE60C-CF51-48B4-98A3-1B26DC9355F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43426F7-ED17-4898-9CDF-24BFA85E78B8}">
      <dgm:prSet/>
      <dgm:spPr/>
      <dgm:t>
        <a:bodyPr/>
        <a:lstStyle/>
        <a:p>
          <a:pPr rtl="0"/>
          <a:r>
            <a:rPr lang="en-US" b="1" dirty="0"/>
            <a:t>Pilotfish Integration Console</a:t>
          </a:r>
          <a:endParaRPr lang="en-US" dirty="0"/>
        </a:p>
      </dgm:t>
    </dgm:pt>
    <dgm:pt modelId="{BEF3D565-82B3-497B-9166-0D8291C1C6AF}" type="parTrans" cxnId="{31F04DA4-DE93-45D3-84CD-920DED0242BC}">
      <dgm:prSet/>
      <dgm:spPr/>
      <dgm:t>
        <a:bodyPr/>
        <a:lstStyle/>
        <a:p>
          <a:endParaRPr lang="en-US"/>
        </a:p>
      </dgm:t>
    </dgm:pt>
    <dgm:pt modelId="{A369FB35-66F3-4FD2-8D76-5205617DB3B0}" type="sibTrans" cxnId="{31F04DA4-DE93-45D3-84CD-920DED0242BC}">
      <dgm:prSet/>
      <dgm:spPr/>
      <dgm:t>
        <a:bodyPr/>
        <a:lstStyle/>
        <a:p>
          <a:endParaRPr lang="en-US"/>
        </a:p>
      </dgm:t>
    </dgm:pt>
    <dgm:pt modelId="{AF4A2DCF-80EB-448D-A3B0-469752D16A11}">
      <dgm:prSet custT="1"/>
      <dgm:spPr/>
      <dgm:t>
        <a:bodyPr/>
        <a:lstStyle/>
        <a:p>
          <a:pPr rtl="0"/>
          <a:r>
            <a:rPr lang="en-US" sz="2400" b="1" dirty="0"/>
            <a:t>Work in XML</a:t>
          </a:r>
        </a:p>
      </dgm:t>
    </dgm:pt>
    <dgm:pt modelId="{AA807587-7692-4A00-888C-75100D59BA72}" type="parTrans" cxnId="{D7BB600B-1103-4BF5-8F28-F0DB7641386D}">
      <dgm:prSet/>
      <dgm:spPr/>
      <dgm:t>
        <a:bodyPr/>
        <a:lstStyle/>
        <a:p>
          <a:endParaRPr lang="en-US"/>
        </a:p>
      </dgm:t>
    </dgm:pt>
    <dgm:pt modelId="{509F755C-2735-48C7-8566-3AB916285C51}" type="sibTrans" cxnId="{D7BB600B-1103-4BF5-8F28-F0DB7641386D}">
      <dgm:prSet/>
      <dgm:spPr/>
      <dgm:t>
        <a:bodyPr/>
        <a:lstStyle/>
        <a:p>
          <a:endParaRPr lang="en-US"/>
        </a:p>
      </dgm:t>
    </dgm:pt>
    <dgm:pt modelId="{9CA28672-2DD4-45A8-AAE9-68F1B2193091}">
      <dgm:prSet custT="1"/>
      <dgm:spPr/>
      <dgm:t>
        <a:bodyPr/>
        <a:lstStyle/>
        <a:p>
          <a:pPr rtl="0"/>
          <a:r>
            <a:rPr lang="en-US" sz="2400" b="1" dirty="0"/>
            <a:t>Custom Java processors </a:t>
          </a:r>
        </a:p>
      </dgm:t>
    </dgm:pt>
    <dgm:pt modelId="{947521B6-7648-4D2D-821E-B601454230AA}" type="parTrans" cxnId="{BACEF74C-2060-4117-A10A-B19804C27BD3}">
      <dgm:prSet/>
      <dgm:spPr/>
      <dgm:t>
        <a:bodyPr/>
        <a:lstStyle/>
        <a:p>
          <a:endParaRPr lang="en-US"/>
        </a:p>
      </dgm:t>
    </dgm:pt>
    <dgm:pt modelId="{3F89F0E6-7CFE-4268-82DB-1308BE694F21}" type="sibTrans" cxnId="{BACEF74C-2060-4117-A10A-B19804C27BD3}">
      <dgm:prSet/>
      <dgm:spPr/>
      <dgm:t>
        <a:bodyPr/>
        <a:lstStyle/>
        <a:p>
          <a:endParaRPr lang="en-US"/>
        </a:p>
      </dgm:t>
    </dgm:pt>
    <dgm:pt modelId="{EADECF9F-C5AE-4461-BFE3-1F7CD0913F5E}">
      <dgm:prSet custT="1"/>
      <dgm:spPr/>
      <dgm:t>
        <a:bodyPr/>
        <a:lstStyle/>
        <a:p>
          <a:pPr rtl="0"/>
          <a:r>
            <a:rPr lang="en-US" sz="2400" b="1" dirty="0"/>
            <a:t>Built in mechanisms for acquiring or delivering data</a:t>
          </a:r>
        </a:p>
      </dgm:t>
    </dgm:pt>
    <dgm:pt modelId="{17A104BB-DA43-4EC6-B921-C960DCFB1925}" type="parTrans" cxnId="{008607BE-CDAD-4930-BE97-E6F429A132E9}">
      <dgm:prSet/>
      <dgm:spPr/>
      <dgm:t>
        <a:bodyPr/>
        <a:lstStyle/>
        <a:p>
          <a:endParaRPr lang="en-US"/>
        </a:p>
      </dgm:t>
    </dgm:pt>
    <dgm:pt modelId="{FC7678C3-D781-4B9A-80E6-8CD4A70E47F6}" type="sibTrans" cxnId="{008607BE-CDAD-4930-BE97-E6F429A132E9}">
      <dgm:prSet/>
      <dgm:spPr/>
      <dgm:t>
        <a:bodyPr/>
        <a:lstStyle/>
        <a:p>
          <a:endParaRPr lang="en-US"/>
        </a:p>
      </dgm:t>
    </dgm:pt>
    <dgm:pt modelId="{20157F50-1FD8-4BD0-BDCC-E430DBB8086E}">
      <dgm:prSet/>
      <dgm:spPr/>
      <dgm:t>
        <a:bodyPr/>
        <a:lstStyle/>
        <a:p>
          <a:pPr rtl="0"/>
          <a:r>
            <a:rPr lang="en-US" b="1" dirty="0">
              <a:solidFill>
                <a:schemeClr val="tx1"/>
              </a:solidFill>
            </a:rPr>
            <a:t>Base X</a:t>
          </a:r>
          <a:endParaRPr lang="en-US" dirty="0">
            <a:solidFill>
              <a:schemeClr val="tx1"/>
            </a:solidFill>
          </a:endParaRPr>
        </a:p>
      </dgm:t>
    </dgm:pt>
    <dgm:pt modelId="{1DFBCC51-3449-4CA9-AE01-BFA4014568A6}" type="parTrans" cxnId="{C406DDCF-44A4-4D60-ACBB-D62BFF71C130}">
      <dgm:prSet/>
      <dgm:spPr/>
      <dgm:t>
        <a:bodyPr/>
        <a:lstStyle/>
        <a:p>
          <a:endParaRPr lang="en-US"/>
        </a:p>
      </dgm:t>
    </dgm:pt>
    <dgm:pt modelId="{04C3EDDB-6415-4972-99B3-F4F419BD8D5B}" type="sibTrans" cxnId="{C406DDCF-44A4-4D60-ACBB-D62BFF71C130}">
      <dgm:prSet/>
      <dgm:spPr/>
      <dgm:t>
        <a:bodyPr/>
        <a:lstStyle/>
        <a:p>
          <a:endParaRPr lang="en-US"/>
        </a:p>
      </dgm:t>
    </dgm:pt>
    <dgm:pt modelId="{E43BFED2-5EA2-4A79-8306-18EFF6F6311B}">
      <dgm:prSet custT="1"/>
      <dgm:spPr/>
      <dgm:t>
        <a:bodyPr/>
        <a:lstStyle/>
        <a:p>
          <a:pPr rtl="0"/>
          <a:r>
            <a:rPr lang="en-US" sz="2400" b="1" dirty="0"/>
            <a:t>Used for all translations</a:t>
          </a:r>
        </a:p>
      </dgm:t>
    </dgm:pt>
    <dgm:pt modelId="{E5E771C9-465E-41BF-851B-C6E66EF46913}" type="parTrans" cxnId="{51BE55CD-FEF9-4248-8669-87AACA46403C}">
      <dgm:prSet/>
      <dgm:spPr/>
      <dgm:t>
        <a:bodyPr/>
        <a:lstStyle/>
        <a:p>
          <a:endParaRPr lang="en-US"/>
        </a:p>
      </dgm:t>
    </dgm:pt>
    <dgm:pt modelId="{D4D0F592-CCE3-4556-A822-4E3EAFA4EA16}" type="sibTrans" cxnId="{51BE55CD-FEF9-4248-8669-87AACA46403C}">
      <dgm:prSet/>
      <dgm:spPr/>
      <dgm:t>
        <a:bodyPr/>
        <a:lstStyle/>
        <a:p>
          <a:endParaRPr lang="en-US"/>
        </a:p>
      </dgm:t>
    </dgm:pt>
    <dgm:pt modelId="{206E57DE-FD98-468B-A89D-399C1287AAEA}">
      <dgm:prSet custT="1"/>
      <dgm:spPr/>
      <dgm:t>
        <a:bodyPr/>
        <a:lstStyle/>
        <a:p>
          <a:pPr rtl="0"/>
          <a:r>
            <a:rPr lang="en-US" sz="2400" b="1" dirty="0"/>
            <a:t>Spreadsheet driven</a:t>
          </a:r>
        </a:p>
      </dgm:t>
    </dgm:pt>
    <dgm:pt modelId="{38610075-CBE1-4E58-9A0A-C5B4121AA582}" type="parTrans" cxnId="{A1A326FD-59AE-45F3-965A-A3B2A2A8C649}">
      <dgm:prSet/>
      <dgm:spPr/>
      <dgm:t>
        <a:bodyPr/>
        <a:lstStyle/>
        <a:p>
          <a:endParaRPr lang="en-US"/>
        </a:p>
      </dgm:t>
    </dgm:pt>
    <dgm:pt modelId="{AFC8EBA9-5FEA-40DC-B849-3C6B91F24399}" type="sibTrans" cxnId="{A1A326FD-59AE-45F3-965A-A3B2A2A8C649}">
      <dgm:prSet/>
      <dgm:spPr/>
      <dgm:t>
        <a:bodyPr/>
        <a:lstStyle/>
        <a:p>
          <a:endParaRPr lang="en-US"/>
        </a:p>
      </dgm:t>
    </dgm:pt>
    <dgm:pt modelId="{A8A92A2F-B427-42C9-9B28-24F57A773203}">
      <dgm:prSet custT="1"/>
      <dgm:spPr/>
      <dgm:t>
        <a:bodyPr/>
        <a:lstStyle/>
        <a:p>
          <a:pPr rtl="0"/>
          <a:r>
            <a:rPr lang="en-US" sz="2400" b="1" dirty="0"/>
            <a:t>Once concepts defined can re-use processes</a:t>
          </a:r>
        </a:p>
      </dgm:t>
    </dgm:pt>
    <dgm:pt modelId="{920E1090-3948-4521-80C6-E491A2755010}" type="parTrans" cxnId="{030EA0F4-DFF9-41EA-B26E-815FDCD75750}">
      <dgm:prSet/>
      <dgm:spPr/>
      <dgm:t>
        <a:bodyPr/>
        <a:lstStyle/>
        <a:p>
          <a:endParaRPr lang="en-US"/>
        </a:p>
      </dgm:t>
    </dgm:pt>
    <dgm:pt modelId="{7E8FBD7F-41D0-4EAD-99D1-C4752CC5E096}" type="sibTrans" cxnId="{030EA0F4-DFF9-41EA-B26E-815FDCD75750}">
      <dgm:prSet/>
      <dgm:spPr/>
      <dgm:t>
        <a:bodyPr/>
        <a:lstStyle/>
        <a:p>
          <a:endParaRPr lang="en-US"/>
        </a:p>
      </dgm:t>
    </dgm:pt>
    <dgm:pt modelId="{885B5E9A-2719-41AE-8DBF-07864778A732}">
      <dgm:prSet custT="1"/>
      <dgm:spPr/>
      <dgm:t>
        <a:bodyPr/>
        <a:lstStyle/>
        <a:p>
          <a:pPr rtl="0"/>
          <a:r>
            <a:rPr lang="en-US" sz="2400" b="1" dirty="0"/>
            <a:t>Pilotfish to convert to XML then to HL7</a:t>
          </a:r>
        </a:p>
      </dgm:t>
    </dgm:pt>
    <dgm:pt modelId="{8D3D5B58-7A65-491F-929D-97191974DF3C}" type="parTrans" cxnId="{D1C7F6BF-52F9-4387-B855-7EDF2A8C70DF}">
      <dgm:prSet/>
      <dgm:spPr/>
      <dgm:t>
        <a:bodyPr/>
        <a:lstStyle/>
        <a:p>
          <a:endParaRPr lang="en-US"/>
        </a:p>
      </dgm:t>
    </dgm:pt>
    <dgm:pt modelId="{6280D5E9-BE97-4B91-83D8-E3D58AAE3F9F}" type="sibTrans" cxnId="{D1C7F6BF-52F9-4387-B855-7EDF2A8C70DF}">
      <dgm:prSet/>
      <dgm:spPr/>
      <dgm:t>
        <a:bodyPr/>
        <a:lstStyle/>
        <a:p>
          <a:endParaRPr lang="en-US"/>
        </a:p>
      </dgm:t>
    </dgm:pt>
    <dgm:pt modelId="{5F43FEF8-87B3-4557-8DCC-917C2904058A}" type="pres">
      <dgm:prSet presAssocID="{D09DE60C-CF51-48B4-98A3-1B26DC9355FD}" presName="Name0" presStyleCnt="0">
        <dgm:presLayoutVars>
          <dgm:dir/>
          <dgm:animLvl val="lvl"/>
          <dgm:resizeHandles val="exact"/>
        </dgm:presLayoutVars>
      </dgm:prSet>
      <dgm:spPr/>
    </dgm:pt>
    <dgm:pt modelId="{E88A1BFB-AEF0-4622-A6FD-DBE714BCF23D}" type="pres">
      <dgm:prSet presAssocID="{443426F7-ED17-4898-9CDF-24BFA85E78B8}" presName="linNode" presStyleCnt="0"/>
      <dgm:spPr/>
    </dgm:pt>
    <dgm:pt modelId="{2C03B414-7B13-45F0-A451-A877E3006E22}" type="pres">
      <dgm:prSet presAssocID="{443426F7-ED17-4898-9CDF-24BFA85E78B8}" presName="parentText" presStyleLbl="node1" presStyleIdx="0" presStyleCnt="2">
        <dgm:presLayoutVars>
          <dgm:chMax val="1"/>
          <dgm:bulletEnabled val="1"/>
        </dgm:presLayoutVars>
      </dgm:prSet>
      <dgm:spPr/>
    </dgm:pt>
    <dgm:pt modelId="{2A3CE1F3-37FC-4C71-9533-AC2E31D31E3F}" type="pres">
      <dgm:prSet presAssocID="{443426F7-ED17-4898-9CDF-24BFA85E78B8}" presName="descendantText" presStyleLbl="alignAccFollowNode1" presStyleIdx="0" presStyleCnt="2">
        <dgm:presLayoutVars>
          <dgm:bulletEnabled val="1"/>
        </dgm:presLayoutVars>
      </dgm:prSet>
      <dgm:spPr/>
    </dgm:pt>
    <dgm:pt modelId="{488D02AA-12F5-4E7F-8F04-7D7177EC0E93}" type="pres">
      <dgm:prSet presAssocID="{A369FB35-66F3-4FD2-8D76-5205617DB3B0}" presName="sp" presStyleCnt="0"/>
      <dgm:spPr/>
    </dgm:pt>
    <dgm:pt modelId="{6875153E-E576-4BC8-8939-59862F6B6382}" type="pres">
      <dgm:prSet presAssocID="{20157F50-1FD8-4BD0-BDCC-E430DBB8086E}" presName="linNode" presStyleCnt="0"/>
      <dgm:spPr/>
    </dgm:pt>
    <dgm:pt modelId="{FB14E98E-1389-4DC4-9395-9A19CB57024F}" type="pres">
      <dgm:prSet presAssocID="{20157F50-1FD8-4BD0-BDCC-E430DBB8086E}" presName="parentText" presStyleLbl="node1" presStyleIdx="1" presStyleCnt="2">
        <dgm:presLayoutVars>
          <dgm:chMax val="1"/>
          <dgm:bulletEnabled val="1"/>
        </dgm:presLayoutVars>
      </dgm:prSet>
      <dgm:spPr/>
    </dgm:pt>
    <dgm:pt modelId="{808EF02F-98F8-4E82-89C1-290DBE8763F9}" type="pres">
      <dgm:prSet presAssocID="{20157F50-1FD8-4BD0-BDCC-E430DBB8086E}" presName="descendantText" presStyleLbl="alignAccFollowNode1" presStyleIdx="1" presStyleCnt="2" custScaleY="101575">
        <dgm:presLayoutVars>
          <dgm:bulletEnabled val="1"/>
        </dgm:presLayoutVars>
      </dgm:prSet>
      <dgm:spPr/>
    </dgm:pt>
  </dgm:ptLst>
  <dgm:cxnLst>
    <dgm:cxn modelId="{D7BB600B-1103-4BF5-8F28-F0DB7641386D}" srcId="{443426F7-ED17-4898-9CDF-24BFA85E78B8}" destId="{AF4A2DCF-80EB-448D-A3B0-469752D16A11}" srcOrd="0" destOrd="0" parTransId="{AA807587-7692-4A00-888C-75100D59BA72}" sibTransId="{509F755C-2735-48C7-8566-3AB916285C51}"/>
    <dgm:cxn modelId="{D9260525-D1EE-44D4-B1D1-1CA7E9B1A700}" type="presOf" srcId="{D09DE60C-CF51-48B4-98A3-1B26DC9355FD}" destId="{5F43FEF8-87B3-4557-8DCC-917C2904058A}" srcOrd="0" destOrd="0" presId="urn:microsoft.com/office/officeart/2005/8/layout/vList5"/>
    <dgm:cxn modelId="{CEF24627-CB47-457F-A91C-31DB2C4D3AEC}" type="presOf" srcId="{9CA28672-2DD4-45A8-AAE9-68F1B2193091}" destId="{2A3CE1F3-37FC-4C71-9533-AC2E31D31E3F}" srcOrd="0" destOrd="1" presId="urn:microsoft.com/office/officeart/2005/8/layout/vList5"/>
    <dgm:cxn modelId="{3149963B-F01A-4E17-8DFB-978AE3BA9F60}" type="presOf" srcId="{20157F50-1FD8-4BD0-BDCC-E430DBB8086E}" destId="{FB14E98E-1389-4DC4-9395-9A19CB57024F}" srcOrd="0" destOrd="0" presId="urn:microsoft.com/office/officeart/2005/8/layout/vList5"/>
    <dgm:cxn modelId="{324FEC43-2217-4E48-9E0C-67075B3999E3}" type="presOf" srcId="{206E57DE-FD98-468B-A89D-399C1287AAEA}" destId="{808EF02F-98F8-4E82-89C1-290DBE8763F9}" srcOrd="0" destOrd="1" presId="urn:microsoft.com/office/officeart/2005/8/layout/vList5"/>
    <dgm:cxn modelId="{EE6F4C46-830B-4A39-ACA2-E929C48A7656}" type="presOf" srcId="{885B5E9A-2719-41AE-8DBF-07864778A732}" destId="{808EF02F-98F8-4E82-89C1-290DBE8763F9}" srcOrd="0" destOrd="3" presId="urn:microsoft.com/office/officeart/2005/8/layout/vList5"/>
    <dgm:cxn modelId="{BACEF74C-2060-4117-A10A-B19804C27BD3}" srcId="{443426F7-ED17-4898-9CDF-24BFA85E78B8}" destId="{9CA28672-2DD4-45A8-AAE9-68F1B2193091}" srcOrd="1" destOrd="0" parTransId="{947521B6-7648-4D2D-821E-B601454230AA}" sibTransId="{3F89F0E6-7CFE-4268-82DB-1308BE694F21}"/>
    <dgm:cxn modelId="{3226C788-3F7C-4AE9-B902-A7DD194ABCB3}" type="presOf" srcId="{A8A92A2F-B427-42C9-9B28-24F57A773203}" destId="{808EF02F-98F8-4E82-89C1-290DBE8763F9}" srcOrd="0" destOrd="2" presId="urn:microsoft.com/office/officeart/2005/8/layout/vList5"/>
    <dgm:cxn modelId="{31F04DA4-DE93-45D3-84CD-920DED0242BC}" srcId="{D09DE60C-CF51-48B4-98A3-1B26DC9355FD}" destId="{443426F7-ED17-4898-9CDF-24BFA85E78B8}" srcOrd="0" destOrd="0" parTransId="{BEF3D565-82B3-497B-9166-0D8291C1C6AF}" sibTransId="{A369FB35-66F3-4FD2-8D76-5205617DB3B0}"/>
    <dgm:cxn modelId="{008607BE-CDAD-4930-BE97-E6F429A132E9}" srcId="{443426F7-ED17-4898-9CDF-24BFA85E78B8}" destId="{EADECF9F-C5AE-4461-BFE3-1F7CD0913F5E}" srcOrd="2" destOrd="0" parTransId="{17A104BB-DA43-4EC6-B921-C960DCFB1925}" sibTransId="{FC7678C3-D781-4B9A-80E6-8CD4A70E47F6}"/>
    <dgm:cxn modelId="{D1C7F6BF-52F9-4387-B855-7EDF2A8C70DF}" srcId="{20157F50-1FD8-4BD0-BDCC-E430DBB8086E}" destId="{885B5E9A-2719-41AE-8DBF-07864778A732}" srcOrd="3" destOrd="0" parTransId="{8D3D5B58-7A65-491F-929D-97191974DF3C}" sibTransId="{6280D5E9-BE97-4B91-83D8-E3D58AAE3F9F}"/>
    <dgm:cxn modelId="{51BE55CD-FEF9-4248-8669-87AACA46403C}" srcId="{20157F50-1FD8-4BD0-BDCC-E430DBB8086E}" destId="{E43BFED2-5EA2-4A79-8306-18EFF6F6311B}" srcOrd="0" destOrd="0" parTransId="{E5E771C9-465E-41BF-851B-C6E66EF46913}" sibTransId="{D4D0F592-CCE3-4556-A822-4E3EAFA4EA16}"/>
    <dgm:cxn modelId="{C406DDCF-44A4-4D60-ACBB-D62BFF71C130}" srcId="{D09DE60C-CF51-48B4-98A3-1B26DC9355FD}" destId="{20157F50-1FD8-4BD0-BDCC-E430DBB8086E}" srcOrd="1" destOrd="0" parTransId="{1DFBCC51-3449-4CA9-AE01-BFA4014568A6}" sibTransId="{04C3EDDB-6415-4972-99B3-F4F419BD8D5B}"/>
    <dgm:cxn modelId="{14CE9ED1-5FCD-473C-B38B-9E7911174B7D}" type="presOf" srcId="{E43BFED2-5EA2-4A79-8306-18EFF6F6311B}" destId="{808EF02F-98F8-4E82-89C1-290DBE8763F9}" srcOrd="0" destOrd="0" presId="urn:microsoft.com/office/officeart/2005/8/layout/vList5"/>
    <dgm:cxn modelId="{E56D63E7-0934-4038-AB50-6EE3C4D12BF2}" type="presOf" srcId="{AF4A2DCF-80EB-448D-A3B0-469752D16A11}" destId="{2A3CE1F3-37FC-4C71-9533-AC2E31D31E3F}" srcOrd="0" destOrd="0" presId="urn:microsoft.com/office/officeart/2005/8/layout/vList5"/>
    <dgm:cxn modelId="{030EA0F4-DFF9-41EA-B26E-815FDCD75750}" srcId="{20157F50-1FD8-4BD0-BDCC-E430DBB8086E}" destId="{A8A92A2F-B427-42C9-9B28-24F57A773203}" srcOrd="2" destOrd="0" parTransId="{920E1090-3948-4521-80C6-E491A2755010}" sibTransId="{7E8FBD7F-41D0-4EAD-99D1-C4752CC5E096}"/>
    <dgm:cxn modelId="{9709E5F7-806F-4839-B150-403FEBF3EAB9}" type="presOf" srcId="{EADECF9F-C5AE-4461-BFE3-1F7CD0913F5E}" destId="{2A3CE1F3-37FC-4C71-9533-AC2E31D31E3F}" srcOrd="0" destOrd="2" presId="urn:microsoft.com/office/officeart/2005/8/layout/vList5"/>
    <dgm:cxn modelId="{0CC899FB-E229-41F8-A50F-4FF862E3B358}" type="presOf" srcId="{443426F7-ED17-4898-9CDF-24BFA85E78B8}" destId="{2C03B414-7B13-45F0-A451-A877E3006E22}" srcOrd="0" destOrd="0" presId="urn:microsoft.com/office/officeart/2005/8/layout/vList5"/>
    <dgm:cxn modelId="{A1A326FD-59AE-45F3-965A-A3B2A2A8C649}" srcId="{20157F50-1FD8-4BD0-BDCC-E430DBB8086E}" destId="{206E57DE-FD98-468B-A89D-399C1287AAEA}" srcOrd="1" destOrd="0" parTransId="{38610075-CBE1-4E58-9A0A-C5B4121AA582}" sibTransId="{AFC8EBA9-5FEA-40DC-B849-3C6B91F24399}"/>
    <dgm:cxn modelId="{96B3DF00-CD17-421B-8E07-3D95CE4DC7B6}" type="presParOf" srcId="{5F43FEF8-87B3-4557-8DCC-917C2904058A}" destId="{E88A1BFB-AEF0-4622-A6FD-DBE714BCF23D}" srcOrd="0" destOrd="0" presId="urn:microsoft.com/office/officeart/2005/8/layout/vList5"/>
    <dgm:cxn modelId="{5665149F-B8F5-49BA-A782-61A18E179B41}" type="presParOf" srcId="{E88A1BFB-AEF0-4622-A6FD-DBE714BCF23D}" destId="{2C03B414-7B13-45F0-A451-A877E3006E22}" srcOrd="0" destOrd="0" presId="urn:microsoft.com/office/officeart/2005/8/layout/vList5"/>
    <dgm:cxn modelId="{D1401E2E-EAEC-44FC-A0D2-CFDCF6D68A3A}" type="presParOf" srcId="{E88A1BFB-AEF0-4622-A6FD-DBE714BCF23D}" destId="{2A3CE1F3-37FC-4C71-9533-AC2E31D31E3F}" srcOrd="1" destOrd="0" presId="urn:microsoft.com/office/officeart/2005/8/layout/vList5"/>
    <dgm:cxn modelId="{B2BB7FF3-CBC1-439A-8988-CAA7FD7107AD}" type="presParOf" srcId="{5F43FEF8-87B3-4557-8DCC-917C2904058A}" destId="{488D02AA-12F5-4E7F-8F04-7D7177EC0E93}" srcOrd="1" destOrd="0" presId="urn:microsoft.com/office/officeart/2005/8/layout/vList5"/>
    <dgm:cxn modelId="{BFE099A1-644D-4146-A1AF-0065DA935826}" type="presParOf" srcId="{5F43FEF8-87B3-4557-8DCC-917C2904058A}" destId="{6875153E-E576-4BC8-8939-59862F6B6382}" srcOrd="2" destOrd="0" presId="urn:microsoft.com/office/officeart/2005/8/layout/vList5"/>
    <dgm:cxn modelId="{68C94F86-2C88-40A4-9904-5AF6CFB82E0D}" type="presParOf" srcId="{6875153E-E576-4BC8-8939-59862F6B6382}" destId="{FB14E98E-1389-4DC4-9395-9A19CB57024F}" srcOrd="0" destOrd="0" presId="urn:microsoft.com/office/officeart/2005/8/layout/vList5"/>
    <dgm:cxn modelId="{9D5DD14C-AAE2-49F0-BBDB-BA4AC5BEC36C}" type="presParOf" srcId="{6875153E-E576-4BC8-8939-59862F6B6382}" destId="{808EF02F-98F8-4E82-89C1-290DBE8763F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C4032-EFE2-4222-93FA-48522F9DEDB2}">
      <dsp:nvSpPr>
        <dsp:cNvPr id="0" name=""/>
        <dsp:cNvSpPr/>
      </dsp:nvSpPr>
      <dsp:spPr>
        <a:xfrm>
          <a:off x="1780371" y="1193099"/>
          <a:ext cx="4102816" cy="4102816"/>
        </a:xfrm>
        <a:prstGeom prst="ellipse">
          <a:avLst/>
        </a:prstGeom>
        <a:solidFill>
          <a:schemeClr val="accent4">
            <a:hueOff val="9300951"/>
            <a:satOff val="0"/>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4B5C0-7372-4AA0-B814-52FC64ACCA9C}">
      <dsp:nvSpPr>
        <dsp:cNvPr id="0" name=""/>
        <dsp:cNvSpPr/>
      </dsp:nvSpPr>
      <dsp:spPr>
        <a:xfrm>
          <a:off x="2236126" y="1648853"/>
          <a:ext cx="3191307" cy="3191307"/>
        </a:xfrm>
        <a:prstGeom prst="ellipse">
          <a:avLst/>
        </a:prstGeom>
        <a:solidFill>
          <a:schemeClr val="accent4">
            <a:hueOff val="6975713"/>
            <a:satOff val="0"/>
            <a:lumOff val="-2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11B4-612C-409A-858E-95A3B17DF91A}">
      <dsp:nvSpPr>
        <dsp:cNvPr id="0" name=""/>
        <dsp:cNvSpPr/>
      </dsp:nvSpPr>
      <dsp:spPr>
        <a:xfrm>
          <a:off x="2691880" y="2104608"/>
          <a:ext cx="2279798" cy="2279798"/>
        </a:xfrm>
        <a:prstGeom prst="ellipse">
          <a:avLst/>
        </a:prstGeom>
        <a:solidFill>
          <a:schemeClr val="accent4">
            <a:hueOff val="4650476"/>
            <a:satOff val="0"/>
            <a:lumOff val="-1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40386-EE80-4540-9610-F501831D9E94}">
      <dsp:nvSpPr>
        <dsp:cNvPr id="0" name=""/>
        <dsp:cNvSpPr/>
      </dsp:nvSpPr>
      <dsp:spPr>
        <a:xfrm>
          <a:off x="3147977" y="2528374"/>
          <a:ext cx="1367605" cy="1367605"/>
        </a:xfrm>
        <a:prstGeom prst="ellipse">
          <a:avLst/>
        </a:prstGeom>
        <a:solidFill>
          <a:schemeClr val="accent4">
            <a:hueOff val="2325238"/>
            <a:satOff val="0"/>
            <a:lumOff val="-7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FDBB2-1333-40B4-88FD-BF771153EF64}">
      <dsp:nvSpPr>
        <dsp:cNvPr id="0" name=""/>
        <dsp:cNvSpPr/>
      </dsp:nvSpPr>
      <dsp:spPr>
        <a:xfrm>
          <a:off x="3603731" y="2984126"/>
          <a:ext cx="456096" cy="4560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EFECC-6C76-47A4-A6FB-D992F449B25B}">
      <dsp:nvSpPr>
        <dsp:cNvPr id="0" name=""/>
        <dsp:cNvSpPr/>
      </dsp:nvSpPr>
      <dsp:spPr>
        <a:xfrm>
          <a:off x="6682290" y="164286"/>
          <a:ext cx="3733747" cy="7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Strong NMI Team</a:t>
          </a:r>
          <a:endParaRPr lang="en-US" sz="2800" kern="1200" dirty="0">
            <a:latin typeface="Calibri" panose="020F0502020204030204" pitchFamily="34" charset="0"/>
            <a:cs typeface="Calibri" panose="020F0502020204030204" pitchFamily="34" charset="0"/>
          </a:endParaRPr>
        </a:p>
      </dsp:txBody>
      <dsp:txXfrm>
        <a:off x="6682290" y="164286"/>
        <a:ext cx="3733747" cy="724283"/>
      </dsp:txXfrm>
    </dsp:sp>
    <dsp:sp modelId="{C1756611-629E-47B6-8D5C-164104212216}">
      <dsp:nvSpPr>
        <dsp:cNvPr id="0" name=""/>
        <dsp:cNvSpPr/>
      </dsp:nvSpPr>
      <dsp:spPr>
        <a:xfrm>
          <a:off x="6054138" y="501479"/>
          <a:ext cx="51285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93E65-0C32-42FD-B25C-E0F50F1A5899}">
      <dsp:nvSpPr>
        <dsp:cNvPr id="0" name=""/>
        <dsp:cNvSpPr/>
      </dsp:nvSpPr>
      <dsp:spPr>
        <a:xfrm rot="5400000">
          <a:off x="3587320" y="742277"/>
          <a:ext cx="2707858" cy="2218939"/>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481FB2-5858-4D17-905F-3FD26A785589}">
      <dsp:nvSpPr>
        <dsp:cNvPr id="0" name=""/>
        <dsp:cNvSpPr/>
      </dsp:nvSpPr>
      <dsp:spPr>
        <a:xfrm>
          <a:off x="6591012" y="909706"/>
          <a:ext cx="5240814" cy="7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Project Management Experience</a:t>
          </a:r>
          <a:endParaRPr lang="en-US" sz="2800" kern="1200" dirty="0">
            <a:latin typeface="Calibri" panose="020F0502020204030204" pitchFamily="34" charset="0"/>
            <a:cs typeface="Calibri" panose="020F0502020204030204" pitchFamily="34" charset="0"/>
          </a:endParaRPr>
        </a:p>
      </dsp:txBody>
      <dsp:txXfrm>
        <a:off x="6591012" y="909706"/>
        <a:ext cx="5240814" cy="724283"/>
      </dsp:txXfrm>
    </dsp:sp>
    <dsp:sp modelId="{6F9A7461-C5DB-4672-AE54-C09D789990DC}">
      <dsp:nvSpPr>
        <dsp:cNvPr id="0" name=""/>
        <dsp:cNvSpPr/>
      </dsp:nvSpPr>
      <dsp:spPr>
        <a:xfrm>
          <a:off x="6054138" y="1267338"/>
          <a:ext cx="51285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27B8E-92CF-49AC-98F2-839E0DBDEFBF}">
      <dsp:nvSpPr>
        <dsp:cNvPr id="0" name=""/>
        <dsp:cNvSpPr/>
      </dsp:nvSpPr>
      <dsp:spPr>
        <a:xfrm rot="5400000">
          <a:off x="3985225" y="1449409"/>
          <a:ext cx="2254634" cy="1880457"/>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C3EC3-3584-493F-ABF0-9B061CFAB4FC}">
      <dsp:nvSpPr>
        <dsp:cNvPr id="0" name=""/>
        <dsp:cNvSpPr/>
      </dsp:nvSpPr>
      <dsp:spPr>
        <a:xfrm>
          <a:off x="6728046" y="1706224"/>
          <a:ext cx="4832871" cy="7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Mature Integrated Surveillance System</a:t>
          </a:r>
        </a:p>
      </dsp:txBody>
      <dsp:txXfrm>
        <a:off x="6728046" y="1706224"/>
        <a:ext cx="4832871" cy="724283"/>
      </dsp:txXfrm>
    </dsp:sp>
    <dsp:sp modelId="{5E8ED2AC-B01F-42CB-9B48-1ACFC3876F69}">
      <dsp:nvSpPr>
        <dsp:cNvPr id="0" name=""/>
        <dsp:cNvSpPr/>
      </dsp:nvSpPr>
      <dsp:spPr>
        <a:xfrm>
          <a:off x="6054138" y="2068366"/>
          <a:ext cx="51285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FB42F-5470-472B-85EB-5529FC89C734}">
      <dsp:nvSpPr>
        <dsp:cNvPr id="0" name=""/>
        <dsp:cNvSpPr/>
      </dsp:nvSpPr>
      <dsp:spPr>
        <a:xfrm rot="5400000">
          <a:off x="4375403" y="2167517"/>
          <a:ext cx="1777887" cy="1579584"/>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FCC49-2CAE-4631-B48A-31BF8F8C9BD6}">
      <dsp:nvSpPr>
        <dsp:cNvPr id="0" name=""/>
        <dsp:cNvSpPr/>
      </dsp:nvSpPr>
      <dsp:spPr>
        <a:xfrm>
          <a:off x="6675059" y="2455672"/>
          <a:ext cx="4825609" cy="7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A Flexible EDX Platform</a:t>
          </a:r>
        </a:p>
      </dsp:txBody>
      <dsp:txXfrm>
        <a:off x="6675059" y="2455672"/>
        <a:ext cx="4825609" cy="724283"/>
      </dsp:txXfrm>
    </dsp:sp>
    <dsp:sp modelId="{FEFE9928-220C-430B-97BC-9F607854F6AF}">
      <dsp:nvSpPr>
        <dsp:cNvPr id="0" name=""/>
        <dsp:cNvSpPr/>
      </dsp:nvSpPr>
      <dsp:spPr>
        <a:xfrm>
          <a:off x="6054138" y="2817814"/>
          <a:ext cx="51285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E34EA-D0DA-4D6B-9ACD-845F859B97E4}">
      <dsp:nvSpPr>
        <dsp:cNvPr id="0" name=""/>
        <dsp:cNvSpPr/>
      </dsp:nvSpPr>
      <dsp:spPr>
        <a:xfrm rot="5400000">
          <a:off x="4763803" y="2884143"/>
          <a:ext cx="1356664" cy="1224006"/>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40D6D-BF8C-4682-8342-B1CFBA05CFBC}">
      <dsp:nvSpPr>
        <dsp:cNvPr id="0" name=""/>
        <dsp:cNvSpPr/>
      </dsp:nvSpPr>
      <dsp:spPr>
        <a:xfrm>
          <a:off x="6699819" y="3183238"/>
          <a:ext cx="4294951" cy="7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Excited Program Staff SMEs</a:t>
          </a:r>
          <a:endParaRPr lang="en-US" sz="2800" kern="1200" dirty="0">
            <a:latin typeface="Calibri" panose="020F0502020204030204" pitchFamily="34" charset="0"/>
            <a:cs typeface="Calibri" panose="020F0502020204030204" pitchFamily="34" charset="0"/>
          </a:endParaRPr>
        </a:p>
      </dsp:txBody>
      <dsp:txXfrm>
        <a:off x="6699819" y="3183238"/>
        <a:ext cx="4294951" cy="724283"/>
      </dsp:txXfrm>
    </dsp:sp>
    <dsp:sp modelId="{F1BD6AC4-2306-4585-8420-46396806F42F}">
      <dsp:nvSpPr>
        <dsp:cNvPr id="0" name=""/>
        <dsp:cNvSpPr/>
      </dsp:nvSpPr>
      <dsp:spPr>
        <a:xfrm>
          <a:off x="6054138" y="3545380"/>
          <a:ext cx="51285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5B17A-7D86-4542-AFBE-8ADE778BA028}">
      <dsp:nvSpPr>
        <dsp:cNvPr id="0" name=""/>
        <dsp:cNvSpPr/>
      </dsp:nvSpPr>
      <dsp:spPr>
        <a:xfrm rot="5400000">
          <a:off x="5131005" y="3579570"/>
          <a:ext cx="957323" cy="888943"/>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CE1F3-37FC-4C71-9533-AC2E31D31E3F}">
      <dsp:nvSpPr>
        <dsp:cNvPr id="0" name=""/>
        <dsp:cNvSpPr/>
      </dsp:nvSpPr>
      <dsp:spPr>
        <a:xfrm rot="5400000">
          <a:off x="7091306" y="-2683115"/>
          <a:ext cx="1677977" cy="746380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Work in XML</a:t>
          </a:r>
        </a:p>
        <a:p>
          <a:pPr marL="228600" lvl="1" indent="-228600" algn="l" defTabSz="1066800" rtl="0">
            <a:lnSpc>
              <a:spcPct val="90000"/>
            </a:lnSpc>
            <a:spcBef>
              <a:spcPct val="0"/>
            </a:spcBef>
            <a:spcAft>
              <a:spcPct val="15000"/>
            </a:spcAft>
            <a:buChar char="•"/>
          </a:pPr>
          <a:r>
            <a:rPr lang="en-US" sz="2400" b="1" kern="1200" dirty="0"/>
            <a:t>Custom Java processors </a:t>
          </a:r>
        </a:p>
        <a:p>
          <a:pPr marL="228600" lvl="1" indent="-228600" algn="l" defTabSz="1066800" rtl="0">
            <a:lnSpc>
              <a:spcPct val="90000"/>
            </a:lnSpc>
            <a:spcBef>
              <a:spcPct val="0"/>
            </a:spcBef>
            <a:spcAft>
              <a:spcPct val="15000"/>
            </a:spcAft>
            <a:buChar char="•"/>
          </a:pPr>
          <a:r>
            <a:rPr lang="en-US" sz="2400" b="1" kern="1200" dirty="0"/>
            <a:t>Built in mechanisms for acquiring or delivering data</a:t>
          </a:r>
        </a:p>
      </dsp:txBody>
      <dsp:txXfrm rot="-5400000">
        <a:off x="4198391" y="291712"/>
        <a:ext cx="7381895" cy="1514153"/>
      </dsp:txXfrm>
    </dsp:sp>
    <dsp:sp modelId="{2C03B414-7B13-45F0-A451-A877E3006E22}">
      <dsp:nvSpPr>
        <dsp:cNvPr id="0" name=""/>
        <dsp:cNvSpPr/>
      </dsp:nvSpPr>
      <dsp:spPr>
        <a:xfrm>
          <a:off x="0" y="52"/>
          <a:ext cx="4198391" cy="20974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t>Pilotfish Integration Console</a:t>
          </a:r>
          <a:endParaRPr lang="en-US" sz="3800" kern="1200" dirty="0"/>
        </a:p>
      </dsp:txBody>
      <dsp:txXfrm>
        <a:off x="102390" y="102442"/>
        <a:ext cx="3993611" cy="1892692"/>
      </dsp:txXfrm>
    </dsp:sp>
    <dsp:sp modelId="{808EF02F-98F8-4E82-89C1-290DBE8763F9}">
      <dsp:nvSpPr>
        <dsp:cNvPr id="0" name=""/>
        <dsp:cNvSpPr/>
      </dsp:nvSpPr>
      <dsp:spPr>
        <a:xfrm rot="5400000">
          <a:off x="7078092" y="-480769"/>
          <a:ext cx="1704405" cy="7463807"/>
        </a:xfrm>
        <a:prstGeom prst="round2SameRect">
          <a:avLst/>
        </a:prstGeom>
        <a:solidFill>
          <a:schemeClr val="accent2">
            <a:tint val="40000"/>
            <a:alpha val="90000"/>
            <a:hueOff val="-7059787"/>
            <a:satOff val="37380"/>
            <a:lumOff val="6053"/>
            <a:alphaOff val="0"/>
          </a:schemeClr>
        </a:solidFill>
        <a:ln w="12700" cap="flat" cmpd="sng" algn="ctr">
          <a:solidFill>
            <a:schemeClr val="accent2">
              <a:tint val="40000"/>
              <a:alpha val="90000"/>
              <a:hueOff val="-7059787"/>
              <a:satOff val="37380"/>
              <a:lumOff val="60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Used for all translations</a:t>
          </a:r>
        </a:p>
        <a:p>
          <a:pPr marL="228600" lvl="1" indent="-228600" algn="l" defTabSz="1066800" rtl="0">
            <a:lnSpc>
              <a:spcPct val="90000"/>
            </a:lnSpc>
            <a:spcBef>
              <a:spcPct val="0"/>
            </a:spcBef>
            <a:spcAft>
              <a:spcPct val="15000"/>
            </a:spcAft>
            <a:buChar char="•"/>
          </a:pPr>
          <a:r>
            <a:rPr lang="en-US" sz="2400" b="1" kern="1200" dirty="0"/>
            <a:t>Spreadsheet driven</a:t>
          </a:r>
        </a:p>
        <a:p>
          <a:pPr marL="228600" lvl="1" indent="-228600" algn="l" defTabSz="1066800" rtl="0">
            <a:lnSpc>
              <a:spcPct val="90000"/>
            </a:lnSpc>
            <a:spcBef>
              <a:spcPct val="0"/>
            </a:spcBef>
            <a:spcAft>
              <a:spcPct val="15000"/>
            </a:spcAft>
            <a:buChar char="•"/>
          </a:pPr>
          <a:r>
            <a:rPr lang="en-US" sz="2400" b="1" kern="1200" dirty="0"/>
            <a:t>Once concepts defined can re-use processes</a:t>
          </a:r>
        </a:p>
        <a:p>
          <a:pPr marL="228600" lvl="1" indent="-228600" algn="l" defTabSz="1066800" rtl="0">
            <a:lnSpc>
              <a:spcPct val="90000"/>
            </a:lnSpc>
            <a:spcBef>
              <a:spcPct val="0"/>
            </a:spcBef>
            <a:spcAft>
              <a:spcPct val="15000"/>
            </a:spcAft>
            <a:buChar char="•"/>
          </a:pPr>
          <a:r>
            <a:rPr lang="en-US" sz="2400" b="1" kern="1200" dirty="0"/>
            <a:t>Pilotfish to convert to XML then to HL7</a:t>
          </a:r>
        </a:p>
      </dsp:txBody>
      <dsp:txXfrm rot="-5400000">
        <a:off x="4198391" y="2482134"/>
        <a:ext cx="7380605" cy="1538001"/>
      </dsp:txXfrm>
    </dsp:sp>
    <dsp:sp modelId="{FB14E98E-1389-4DC4-9395-9A19CB57024F}">
      <dsp:nvSpPr>
        <dsp:cNvPr id="0" name=""/>
        <dsp:cNvSpPr/>
      </dsp:nvSpPr>
      <dsp:spPr>
        <a:xfrm>
          <a:off x="0" y="2202398"/>
          <a:ext cx="4198391" cy="2097472"/>
        </a:xfrm>
        <a:prstGeom prst="roundRect">
          <a:avLst/>
        </a:prstGeom>
        <a:solidFill>
          <a:schemeClr val="accent2">
            <a:hueOff val="-6667787"/>
            <a:satOff val="-42342"/>
            <a:lumOff val="3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solidFill>
                <a:schemeClr val="tx1"/>
              </a:solidFill>
            </a:rPr>
            <a:t>Base X</a:t>
          </a:r>
          <a:endParaRPr lang="en-US" sz="3800" kern="1200" dirty="0">
            <a:solidFill>
              <a:schemeClr val="tx1"/>
            </a:solidFill>
          </a:endParaRPr>
        </a:p>
      </dsp:txBody>
      <dsp:txXfrm>
        <a:off x="102390" y="2304788"/>
        <a:ext cx="3993611" cy="189269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4/26/2021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61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6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4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a:t>
            </a:r>
            <a:r>
              <a:rPr lang="en-US" baseline="0" dirty="0"/>
              <a:t> name is Nancy Barrett and I am the Infectious Disease Section Informatics Program Lead at the Connecticut Department of Public Health. </a:t>
            </a:r>
            <a:r>
              <a:rPr lang="en-US" dirty="0"/>
              <a:t>This presentation</a:t>
            </a:r>
            <a:r>
              <a:rPr lang="en-US" baseline="0" dirty="0"/>
              <a:t> is updated from a presentation given at the 2019 CSTE conference in Raleigh, NC, and describes Connecticut’s journey to onboarding the new HL7 messages. I thank the eSHARE team for this invitation.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61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2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64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61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5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9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79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29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967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CSTE conference, we compared this journey to traveling the yellow brick road to Oz. </a:t>
            </a:r>
            <a:r>
              <a:rPr lang="en-US" baseline="0" dirty="0"/>
              <a:t>However, like Dorothy, we quickly encountered several challenges.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50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50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109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61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08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804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815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97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761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2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45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09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72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7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38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03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522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20.PNG"/><Relationship Id="rId1" Type="http://schemas.openxmlformats.org/officeDocument/2006/relationships/slideMaster" Target="../slideMasters/slideMaster22.xml"/><Relationship Id="rId5" Type="http://schemas.openxmlformats.org/officeDocument/2006/relationships/image" Target="../media/image21.png"/><Relationship Id="rId4" Type="http://schemas.openxmlformats.org/officeDocument/2006/relationships/hyperlink" Target="http://www.nealanalytics.com/neal-creative/templates/" TargetMode="External"/></Relationships>
</file>

<file path=ppt/slideLayouts/_rels/slideLayout119.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9.jpg"/><Relationship Id="rId1" Type="http://schemas.openxmlformats.org/officeDocument/2006/relationships/slideMaster" Target="../slideMasters/slideMaster22.xml"/><Relationship Id="rId4" Type="http://schemas.openxmlformats.org/officeDocument/2006/relationships/hyperlink" Target="http://www.nealanalytics.com/neal-creative/templates/" TargetMode="Externa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20.PNG"/><Relationship Id="rId1" Type="http://schemas.openxmlformats.org/officeDocument/2006/relationships/slideMaster" Target="../slideMasters/slideMaster24.xml"/><Relationship Id="rId5" Type="http://schemas.openxmlformats.org/officeDocument/2006/relationships/image" Target="../media/image21.png"/><Relationship Id="rId4" Type="http://schemas.openxmlformats.org/officeDocument/2006/relationships/hyperlink" Target="http://www.nealanalytics.com/neal-creative/templates/" TargetMode="External"/></Relationships>
</file>

<file path=ppt/slideLayouts/_rels/slideLayout151.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9.jpg"/><Relationship Id="rId1" Type="http://schemas.openxmlformats.org/officeDocument/2006/relationships/slideMaster" Target="../slideMasters/slideMaster24.xml"/><Relationship Id="rId4" Type="http://schemas.openxmlformats.org/officeDocument/2006/relationships/hyperlink" Target="http://www.nealanalytics.com/neal-creative/templates/" TargetMode="Externa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34549099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80199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047550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80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11741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818813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0723398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0126572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4243902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0918395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32693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27908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7413600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43060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7609587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4288787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2016657416"/>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708255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07083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9078277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3625697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
        <p:nvSpPr>
          <p:cNvPr id="4" name="Slide Number Placeholder 3"/>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2845652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rgbClr val="FFFFFF">
                    <a:lumMod val="95000"/>
                  </a:srgb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92321922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22793859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93588680"/>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045434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55649168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386254347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algn="ctr">
              <a:defRPr/>
            </a:pPr>
            <a:endParaRPr lang="en-US" kern="0">
              <a:solidFill>
                <a:srgbClr val="FFFFFF"/>
              </a:solidFill>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FFFFFF"/>
              </a:solidFill>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9432952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algn="ctr" defTabSz="457200">
              <a:defRPr/>
            </a:pPr>
            <a:endParaRPr lang="en-US" kern="0">
              <a:solidFill>
                <a:prstClr val="white"/>
              </a:solidFill>
              <a:latin typeface="Calibri"/>
            </a:endParaRPr>
          </a:p>
        </p:txBody>
      </p:sp>
    </p:spTree>
    <p:extLst>
      <p:ext uri="{BB962C8B-B14F-4D97-AF65-F5344CB8AC3E}">
        <p14:creationId xmlns:p14="http://schemas.microsoft.com/office/powerpoint/2010/main" val="2102548081"/>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95076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4206346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750238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rgbClr val="FFC000"/>
                </a:solidFill>
                <a:latin typeface="Arial Black" panose="020B0A04020102020204" pitchFamily="34" charset="0"/>
              </a:rPr>
              <a:t>“</a:t>
            </a:r>
            <a:endParaRPr lang="en-US" sz="2800" dirty="0">
              <a:solidFill>
                <a:srgbClr val="FFC000"/>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8994140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318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solidFill>
                  <a:srgbClr val="0074AF"/>
                </a:solidFill>
              </a:rPr>
              <a:pPr/>
              <a:t>‹#›</a:t>
            </a:fld>
            <a:endParaRPr lang="en-US">
              <a:solidFill>
                <a:srgbClr val="0074AF"/>
              </a:solidFill>
            </a:endParaRPr>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99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40926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412882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19295834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90349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solidFill>
                  <a:srgbClr val="FFFFFF"/>
                </a:solidFill>
              </a:rPr>
              <a:pPr/>
              <a:t>‹#›</a:t>
            </a:fld>
            <a:endParaRPr lang="en-US">
              <a:solidFill>
                <a:srgbClr val="FFFFFF"/>
              </a:solidFill>
            </a:endParaRP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9507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09933D5-9EB6-401A-9EB2-1FAE3CBC47C9}" type="slidenum">
              <a:rPr lang="en-US" smtClean="0"/>
              <a:t>‹#›</a:t>
            </a:fld>
            <a:endParaRPr lang="en-US"/>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30115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6944037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5273734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903627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6778122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93367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3099983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B0F0"/>
                </a:solidFill>
              </a:rPr>
              <a:pPr/>
              <a:t>‹#›</a:t>
            </a:fld>
            <a:endParaRPr lang="en-US">
              <a:solidFill>
                <a:srgbClr val="00B0F0"/>
              </a:solidFill>
            </a:endParaRPr>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3185986407"/>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4247128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00488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algn="ctr">
              <a:defRPr/>
            </a:pPr>
            <a:r>
              <a:rPr lang="en-US" sz="1050" kern="0" dirty="0">
                <a:solidFill>
                  <a:srgbClr val="000000"/>
                </a:solidFill>
              </a:rPr>
              <a:t>Neal Creative  | click &amp; </a:t>
            </a:r>
            <a:r>
              <a:rPr lang="en-US" sz="1050" b="1" kern="0" dirty="0">
                <a:solidFill>
                  <a:srgbClr val="000000"/>
                </a:solidFill>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a:defRPr/>
            </a:pPr>
            <a:r>
              <a:rPr lang="en-US" sz="1000" dirty="0">
                <a:solidFill>
                  <a:srgbClr val="000000"/>
                </a:solidFill>
              </a:rPr>
              <a:t>Neal Creative </a:t>
            </a:r>
            <a:r>
              <a:rPr lang="en-US" sz="900" dirty="0">
                <a:solidFill>
                  <a:srgbClr val="000000"/>
                </a:solidFill>
              </a:rPr>
              <a:t>©</a:t>
            </a:r>
            <a:r>
              <a:rPr lang="en-US" sz="1000" dirty="0">
                <a:solidFill>
                  <a:srgbClr val="000000"/>
                </a:solidFill>
              </a:rPr>
              <a:t> </a:t>
            </a:r>
            <a:endParaRPr lang="en-US" sz="1000" b="1" dirty="0">
              <a:solidFill>
                <a:srgbClr val="000000"/>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rgbClr val="000000">
                      <a:lumMod val="65000"/>
                      <a:lumOff val="35000"/>
                    </a:srgbClr>
                  </a:solidFill>
                </a:rPr>
                <a:t>TIP </a:t>
              </a:r>
              <a:r>
                <a:rPr lang="en-US" sz="900" dirty="0">
                  <a:solidFill>
                    <a:srgbClr val="000000">
                      <a:lumMod val="65000"/>
                      <a:lumOff val="35000"/>
                    </a:srgbClr>
                  </a:solidFill>
                  <a:latin typeface="Calibri" panose="020F0502020204030204" pitchFamily="34" charset="0"/>
                  <a:cs typeface="Calibri" panose="020F0502020204030204" pitchFamily="34" charset="0"/>
                </a:rPr>
                <a:t>│ Use the built-in c</a:t>
              </a:r>
              <a:r>
                <a:rPr lang="en-US" sz="900" dirty="0">
                  <a:solidFill>
                    <a:srgbClr val="000000">
                      <a:lumMod val="65000"/>
                      <a:lumOff val="35000"/>
                    </a:srgbClr>
                  </a:solidFill>
                </a:rPr>
                <a:t>olor palette with green and yellow for callouts and accents</a:t>
              </a:r>
            </a:p>
          </p:txBody>
        </p:sp>
      </p:grpSp>
    </p:spTree>
    <p:extLst>
      <p:ext uri="{BB962C8B-B14F-4D97-AF65-F5344CB8AC3E}">
        <p14:creationId xmlns:p14="http://schemas.microsoft.com/office/powerpoint/2010/main" val="38871566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rgbClr val="FFFFFF"/>
                </a:solidFill>
              </a:rPr>
              <a:t>Neal Creative  | click &amp; </a:t>
            </a:r>
            <a:r>
              <a:rPr lang="en-US" sz="1100" b="1" dirty="0">
                <a:solidFill>
                  <a:srgbClr val="FFFFFF"/>
                </a:solidFill>
              </a:rPr>
              <a:t>Learn more</a:t>
            </a: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a:defRPr/>
            </a:pPr>
            <a:r>
              <a:rPr lang="en-US" sz="1000" dirty="0">
                <a:solidFill>
                  <a:srgbClr val="0074AF">
                    <a:lumMod val="50000"/>
                  </a:srgbClr>
                </a:solidFill>
              </a:rPr>
              <a:t>Neal Creative </a:t>
            </a:r>
            <a:r>
              <a:rPr lang="en-US" sz="900" dirty="0">
                <a:solidFill>
                  <a:srgbClr val="0074AF">
                    <a:lumMod val="50000"/>
                  </a:srgbClr>
                </a:solidFill>
              </a:rPr>
              <a:t>©</a:t>
            </a:r>
            <a:r>
              <a:rPr lang="en-US" sz="1000" dirty="0">
                <a:solidFill>
                  <a:srgbClr val="0074AF">
                    <a:lumMod val="50000"/>
                  </a:srgbClr>
                </a:solidFill>
              </a:rPr>
              <a:t> </a:t>
            </a:r>
            <a:endParaRPr lang="en-US" sz="1000" b="1" dirty="0">
              <a:solidFill>
                <a:srgbClr val="0074AF">
                  <a:lumMod val="50000"/>
                </a:srgbClr>
              </a:solidFill>
            </a:endParaRPr>
          </a:p>
        </p:txBody>
      </p:sp>
    </p:spTree>
    <p:extLst>
      <p:ext uri="{BB962C8B-B14F-4D97-AF65-F5344CB8AC3E}">
        <p14:creationId xmlns:p14="http://schemas.microsoft.com/office/powerpoint/2010/main" val="140890407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a:defRPr/>
            </a:pPr>
            <a:r>
              <a:rPr lang="en-US" sz="1100" kern="0" dirty="0">
                <a:solidFill>
                  <a:srgbClr val="FFFFFF"/>
                </a:solidFill>
              </a:rPr>
              <a:t>Neal Creative  | click &amp; </a:t>
            </a:r>
            <a:r>
              <a:rPr lang="en-US" sz="1100" b="1" kern="0" dirty="0">
                <a:solidFill>
                  <a:srgbClr val="FFFFFF"/>
                </a:solidFill>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a:defRPr/>
            </a:pPr>
            <a:r>
              <a:rPr lang="en-US" sz="1000" dirty="0">
                <a:solidFill>
                  <a:srgbClr val="FFFFFF">
                    <a:lumMod val="75000"/>
                  </a:srgbClr>
                </a:solidFill>
              </a:rPr>
              <a:t>Neal Creative </a:t>
            </a:r>
            <a:r>
              <a:rPr lang="en-US" sz="900" dirty="0">
                <a:solidFill>
                  <a:srgbClr val="FFFFFF">
                    <a:lumMod val="75000"/>
                  </a:srgbClr>
                </a:solidFill>
              </a:rPr>
              <a:t>©</a:t>
            </a:r>
            <a:r>
              <a:rPr lang="en-US" sz="1000" dirty="0">
                <a:solidFill>
                  <a:srgbClr val="FFFFFF">
                    <a:lumMod val="75000"/>
                  </a:srgbClr>
                </a:solidFill>
              </a:rPr>
              <a:t> </a:t>
            </a:r>
            <a:endParaRPr lang="en-US" sz="1000" b="1" dirty="0">
              <a:solidFill>
                <a:srgbClr val="FFFFFF">
                  <a:lumMod val="75000"/>
                </a:srgbClr>
              </a:solidFill>
            </a:endParaRPr>
          </a:p>
        </p:txBody>
      </p:sp>
    </p:spTree>
    <p:extLst>
      <p:ext uri="{BB962C8B-B14F-4D97-AF65-F5344CB8AC3E}">
        <p14:creationId xmlns:p14="http://schemas.microsoft.com/office/powerpoint/2010/main" val="37686519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a:solidFill>
                  <a:srgbClr val="0F56DC"/>
                </a:solidFill>
              </a:rPr>
              <a:pPr algn="r" defTabSz="914377"/>
              <a:t>‹#›</a:t>
            </a:fld>
            <a:endParaRPr lang="en-US" dirty="0">
              <a:solidFill>
                <a:srgbClr val="0F56DC"/>
              </a:solidFill>
            </a:endParaRPr>
          </a:p>
        </p:txBody>
      </p:sp>
    </p:spTree>
    <p:extLst>
      <p:ext uri="{BB962C8B-B14F-4D97-AF65-F5344CB8AC3E}">
        <p14:creationId xmlns:p14="http://schemas.microsoft.com/office/powerpoint/2010/main" val="41084478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DC35040-4E83-4A79-B4F2-F9F76A8E6B4D}" type="slidenum">
              <a:rPr lang="en-US" smtClean="0"/>
              <a:t>‹#›</a:t>
            </a:fld>
            <a:endParaRPr lang="en-US"/>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3" name="Slide Number Placeholder 2"/>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4" name="Slide Number Placeholder 3"/>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CCA7473-51CB-491C-9B2B-CAB91687A9DC}" type="slidenum">
              <a:rPr lang="en-US" smtClean="0"/>
              <a:t>‹#›</a:t>
            </a:fld>
            <a:endParaRPr lang="en-US"/>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5" name="Slide Number Placeholder 4"/>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Slide Number Placeholder 4"/>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Slide Number Placeholder 5"/>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18B29558-7DDD-4F1E-80D9-A4A033FEF36C}" type="slidenum">
              <a:rPr lang="en-US" smtClean="0"/>
              <a:t>‹#›</a:t>
            </a:fld>
            <a:endParaRPr lang="en-US" dirty="0"/>
          </a:p>
        </p:txBody>
      </p:sp>
    </p:spTree>
    <p:extLst>
      <p:ext uri="{BB962C8B-B14F-4D97-AF65-F5344CB8AC3E}">
        <p14:creationId xmlns:p14="http://schemas.microsoft.com/office/powerpoint/2010/main" val="30906525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6526E55-0A73-427B-9F5E-CB966F7622CA}" type="slidenum">
              <a:rPr lang="en-US" smtClean="0"/>
              <a:t>‹#›</a:t>
            </a:fld>
            <a:endParaRPr lang="en-US"/>
          </a:p>
        </p:txBody>
      </p:sp>
    </p:spTree>
    <p:extLst>
      <p:ext uri="{BB962C8B-B14F-4D97-AF65-F5344CB8AC3E}">
        <p14:creationId xmlns:p14="http://schemas.microsoft.com/office/powerpoint/2010/main" val="37895460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650296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t>‹#›</a:t>
            </a:fld>
            <a:endParaRPr lang="en-US"/>
          </a:p>
        </p:txBody>
      </p:sp>
    </p:spTree>
    <p:extLst>
      <p:ext uri="{BB962C8B-B14F-4D97-AF65-F5344CB8AC3E}">
        <p14:creationId xmlns:p14="http://schemas.microsoft.com/office/powerpoint/2010/main" val="28190435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180560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1097398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30629864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142487204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47587422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8926739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85842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914729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95635987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3901166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23953357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769578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35409150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0397552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9810981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5471548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22060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8242545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4183251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950810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4981632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0869168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679882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07870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7053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589710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98973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440153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008004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22466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71442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883608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707467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5277332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Rectangle 3">
            <a:extLst>
              <a:ext uri="{FF2B5EF4-FFF2-40B4-BE49-F238E27FC236}">
                <a16:creationId xmlns:a16="http://schemas.microsoft.com/office/drawing/2014/main" id="{1FC1F237-150D-4B8D-8F45-00CD65E8D9BC}"/>
              </a:ext>
            </a:extLst>
          </p:cNvPr>
          <p:cNvSpPr/>
          <p:nvPr userDrawn="1"/>
        </p:nvSpPr>
        <p:spPr>
          <a:xfrm>
            <a:off x="10953218" y="6158310"/>
            <a:ext cx="457176" cy="369332"/>
          </a:xfrm>
          <a:prstGeom prst="rect">
            <a:avLst/>
          </a:prstGeom>
        </p:spPr>
        <p:txBody>
          <a:bodyPr wrap="none">
            <a:spAutoFit/>
          </a:bodyPr>
          <a:lstStyle/>
          <a:p>
            <a:fld id="{FDBFEB8F-90D2-46B9-BD99-A4F114DC9231}" type="slidenum">
              <a:rPr lang="en-US" sz="1800" smtClean="0"/>
              <a:pPr/>
              <a:t>‹#›</a:t>
            </a:fld>
            <a:endParaRPr lang="en-US" dirty="0"/>
          </a:p>
        </p:txBody>
      </p:sp>
    </p:spTree>
    <p:extLst>
      <p:ext uri="{BB962C8B-B14F-4D97-AF65-F5344CB8AC3E}">
        <p14:creationId xmlns:p14="http://schemas.microsoft.com/office/powerpoint/2010/main" val="256845881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9436825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40403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6722855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3648894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882983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4156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70421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1215412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513259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png"/><Relationship Id="rId5" Type="http://schemas.openxmlformats.org/officeDocument/2006/relationships/slideLayout" Target="../slideLayouts/slideLayout35.xml"/><Relationship Id="rId10" Type="http://schemas.openxmlformats.org/officeDocument/2006/relationships/theme" Target="../theme/theme1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4.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5.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6.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2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21.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theme" Target="../theme/theme22.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theme" Target="../theme/theme23.xml"/><Relationship Id="rId5" Type="http://schemas.openxmlformats.org/officeDocument/2006/relationships/slideLayout" Target="../slideLayouts/slideLayout125.xml"/><Relationship Id="rId4" Type="http://schemas.openxmlformats.org/officeDocument/2006/relationships/slideLayout" Target="../slideLayouts/slideLayout12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theme" Target="../theme/theme2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7.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defRPr>
            </a:lvl1pPr>
          </a:lstStyle>
          <a:p>
            <a:fld id="{64F467E7-8802-4F99-8838-CC99ED3274B5}" type="slidenum">
              <a:rPr lang="en-US" smtClean="0"/>
              <a:pPr/>
              <a:t>‹#›</a:t>
            </a:fld>
            <a:endParaRPr lang="en-US" dirty="0"/>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6526E55-0A73-427B-9F5E-CB966F7622CA}" type="slidenum">
              <a:rPr lang="en-US" smtClean="0"/>
              <a:pPr/>
              <a:t>‹#›</a:t>
            </a:fld>
            <a:endParaRPr lang="en-US" dirty="0"/>
          </a:p>
        </p:txBody>
      </p:sp>
    </p:spTree>
    <p:extLst>
      <p:ext uri="{BB962C8B-B14F-4D97-AF65-F5344CB8AC3E}">
        <p14:creationId xmlns:p14="http://schemas.microsoft.com/office/powerpoint/2010/main" val="2179307978"/>
      </p:ext>
    </p:extLst>
  </p:cSld>
  <p:clrMap bg1="lt1" tx1="dk1" bg2="lt2" tx2="dk2" accent1="accent1" accent2="accent2" accent3="accent3" accent4="accent4" accent5="accent5" accent6="accent6" hlink="hlink" folHlink="folHlink"/>
  <p:sldLayoutIdLst>
    <p:sldLayoutId id="2147483894" r:id="rId1"/>
    <p:sldLayoutId id="2147483895"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265150212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4F7446E-ADCB-4FB9-97A8-1BC9F1BB1B1A}" type="slidenum">
              <a:rPr lang="en-US" smtClean="0"/>
              <a:pPr/>
              <a:t>‹#›</a:t>
            </a:fld>
            <a:endParaRPr lang="en-US" dirty="0"/>
          </a:p>
        </p:txBody>
      </p:sp>
    </p:spTree>
    <p:extLst>
      <p:ext uri="{BB962C8B-B14F-4D97-AF65-F5344CB8AC3E}">
        <p14:creationId xmlns:p14="http://schemas.microsoft.com/office/powerpoint/2010/main" val="217433697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EE79D01D-6ADF-4B71-BE8F-16BD2087370A}" type="slidenum">
              <a:rPr lang="en-US" smtClean="0"/>
              <a:pPr/>
              <a:t>‹#›</a:t>
            </a:fld>
            <a:endParaRPr lang="en-US" dirty="0"/>
          </a:p>
        </p:txBody>
      </p:sp>
    </p:spTree>
    <p:extLst>
      <p:ext uri="{BB962C8B-B14F-4D97-AF65-F5344CB8AC3E}">
        <p14:creationId xmlns:p14="http://schemas.microsoft.com/office/powerpoint/2010/main" val="75518840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F594-BEC0-4FBD-89A5-D5C62554571E}" type="slidenum">
              <a:rPr lang="en-US" smtClean="0"/>
              <a:t>‹#›</a:t>
            </a:fld>
            <a:endParaRPr lang="en-US" dirty="0"/>
          </a:p>
        </p:txBody>
      </p:sp>
    </p:spTree>
    <p:extLst>
      <p:ext uri="{BB962C8B-B14F-4D97-AF65-F5344CB8AC3E}">
        <p14:creationId xmlns:p14="http://schemas.microsoft.com/office/powerpoint/2010/main" val="305649041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8412352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376FD2-2625-4EDE-AA75-4C1A75910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4275C-E6AF-4482-B75A-0DA9B1B6C297}" type="slidenum">
              <a:rPr lang="en-US" smtClean="0"/>
              <a:t>‹#›</a:t>
            </a:fld>
            <a:endParaRPr lang="en-US" dirty="0"/>
          </a:p>
        </p:txBody>
      </p:sp>
    </p:spTree>
    <p:extLst>
      <p:ext uri="{BB962C8B-B14F-4D97-AF65-F5344CB8AC3E}">
        <p14:creationId xmlns:p14="http://schemas.microsoft.com/office/powerpoint/2010/main" val="4969997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4322227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02002035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Lst>
  <p:hf sldNum="0"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1983305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dirty="0">
              <a:solidFill>
                <a:srgbClr val="0074AF"/>
              </a:solidFill>
            </a:endParaRPr>
          </a:p>
        </p:txBody>
      </p:sp>
    </p:spTree>
    <p:extLst>
      <p:ext uri="{BB962C8B-B14F-4D97-AF65-F5344CB8AC3E}">
        <p14:creationId xmlns:p14="http://schemas.microsoft.com/office/powerpoint/2010/main" val="259372115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 id="2147484078" r:id="rId25"/>
    <p:sldLayoutId id="2147484079" r:id="rId26"/>
    <p:sldLayoutId id="2147484080" r:id="rId27"/>
    <p:sldLayoutId id="2147484081" r:id="rId28"/>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2013B0E-9AFD-4D53-B222-B447233D0538}" type="slidenum">
              <a:rPr lang="en-US" smtClean="0"/>
              <a:pPr/>
              <a:t>‹#›</a:t>
            </a:fld>
            <a:endParaRPr lang="en-US" dirty="0"/>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09933D5-9EB6-401A-9EB2-1FAE3CBC47C9}" type="slidenum">
              <a:rPr lang="en-US" smtClean="0"/>
              <a:pPr/>
              <a:t>‹#›</a:t>
            </a:fld>
            <a:endParaRPr lang="en-US" dirty="0"/>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Excel_Worksheet.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15.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9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1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9.xml"/><Relationship Id="rId6" Type="http://schemas.openxmlformats.org/officeDocument/2006/relationships/image" Target="../media/image33.gif"/><Relationship Id="rId5" Type="http://schemas.openxmlformats.org/officeDocument/2006/relationships/image" Target="../media/image38.jp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3.xml"/><Relationship Id="rId1" Type="http://schemas.openxmlformats.org/officeDocument/2006/relationships/slideLayout" Target="../slideLayouts/slideLayout126.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6.xml"/><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104.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fontScale="90000"/>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A Jurisdiction’s Approach to Implementing HL7 Case Notification Messages </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November</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19, 2019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fld id="{AB959DF3-29B4-43EE-BEB6-42765D7D00A5}" type="slidenum">
              <a:rPr lang="en-US" smtClean="0">
                <a:solidFill>
                  <a:srgbClr val="FFFFFF"/>
                </a:solidFill>
              </a:rPr>
              <a:pPr/>
              <a:t>1</a:t>
            </a:fld>
            <a:endParaRPr lang="en-US" dirty="0">
              <a:solidFill>
                <a:srgbClr val="FFFFFF"/>
              </a:solidFill>
            </a:endParaRPr>
          </a:p>
        </p:txBody>
      </p:sp>
    </p:spTree>
    <p:extLst>
      <p:ext uri="{BB962C8B-B14F-4D97-AF65-F5344CB8AC3E}">
        <p14:creationId xmlns:p14="http://schemas.microsoft.com/office/powerpoint/2010/main" val="2818346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Piloting Status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10293584" cy="3231109"/>
        </p:xfrm>
        <a:graphic>
          <a:graphicData uri="http://schemas.openxmlformats.org/drawingml/2006/table">
            <a:tbl>
              <a:tblPr firstRow="1" firstCol="1" bandRow="1"/>
              <a:tblGrid>
                <a:gridCol w="2738909">
                  <a:extLst>
                    <a:ext uri="{9D8B030D-6E8A-4147-A177-3AD203B41FA5}">
                      <a16:colId xmlns:a16="http://schemas.microsoft.com/office/drawing/2014/main" val="84844175"/>
                    </a:ext>
                  </a:extLst>
                </a:gridCol>
                <a:gridCol w="3775127">
                  <a:extLst>
                    <a:ext uri="{9D8B030D-6E8A-4147-A177-3AD203B41FA5}">
                      <a16:colId xmlns:a16="http://schemas.microsoft.com/office/drawing/2014/main" val="870687818"/>
                    </a:ext>
                  </a:extLst>
                </a:gridCol>
                <a:gridCol w="3779548">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rPr>
                        <a:t>Message Mapping Guides (MMGs)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mn-lt"/>
                          <a:ea typeface="+mn-ea"/>
                          <a:cs typeface="+mn-cs"/>
                        </a:rPr>
                        <a:t>Piloting</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GA, KS, OR</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Lyme/TBRD</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5</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FL, ID, IL, MI, OR</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137790"/>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HAI MDRO</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 </a:t>
                      </a: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MI, OR</a:t>
                      </a:r>
                      <a:endParaRPr lang="en-US" sz="1900" b="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42645562"/>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Measles/Rubella/CRS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t>
                      </a:r>
                      <a:r>
                        <a:rPr lang="en-US" sz="1900" b="1" kern="1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AZ, FL,</a:t>
                      </a:r>
                      <a:r>
                        <a:rPr lang="en-US" sz="19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a:t>
                      </a:r>
                      <a:endPar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74045022"/>
                  </a:ext>
                </a:extLst>
              </a:tr>
              <a:tr h="70592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Total # of Individual</a:t>
                      </a:r>
                      <a:r>
                        <a:rPr lang="en-US" sz="1900" baseline="0" dirty="0">
                          <a:solidFill>
                            <a:schemeClr val="bg2"/>
                          </a:solidFill>
                          <a:effectLst/>
                        </a:rPr>
                        <a:t> </a:t>
                      </a:r>
                      <a:r>
                        <a:rPr lang="en-US" sz="1900" dirty="0">
                          <a:solidFill>
                            <a:schemeClr val="bg2"/>
                          </a:solidFill>
                          <a:effectLst/>
                        </a:rPr>
                        <a:t>States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b="1"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AL, AZ,</a:t>
                      </a:r>
                      <a:r>
                        <a:rPr lang="en-US" sz="1900" b="0" kern="1200" baseline="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 CO, FL, GA, ID, IL, KS, MI, OR</a:t>
                      </a:r>
                      <a:endPar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68034585"/>
                  </a:ext>
                </a:extLst>
              </a:tr>
            </a:tbl>
          </a:graphicData>
        </a:graphic>
      </p:graphicFrame>
      <p:sp>
        <p:nvSpPr>
          <p:cNvPr id="2" name="TextBox 1"/>
          <p:cNvSpPr txBox="1"/>
          <p:nvPr/>
        </p:nvSpPr>
        <p:spPr>
          <a:xfrm>
            <a:off x="9331825" y="6105908"/>
            <a:ext cx="15332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/19/2019</a:t>
            </a:r>
          </a:p>
        </p:txBody>
      </p:sp>
      <p:sp>
        <p:nvSpPr>
          <p:cNvPr id="7" name="TextBox 6"/>
          <p:cNvSpPr txBox="1"/>
          <p:nvPr/>
        </p:nvSpPr>
        <p:spPr>
          <a:xfrm>
            <a:off x="1090627" y="4403358"/>
            <a:ext cx="1723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Measles Only</a:t>
            </a:r>
          </a:p>
        </p:txBody>
      </p:sp>
      <p:sp>
        <p:nvSpPr>
          <p:cNvPr id="3" name="Slide Number Placeholder 2">
            <a:extLst>
              <a:ext uri="{FF2B5EF4-FFF2-40B4-BE49-F238E27FC236}">
                <a16:creationId xmlns:a16="http://schemas.microsoft.com/office/drawing/2014/main" id="{30CC1083-9250-479A-BCA3-3C5A91F9FACA}"/>
              </a:ext>
            </a:extLst>
          </p:cNvPr>
          <p:cNvSpPr>
            <a:spLocks noGrp="1"/>
          </p:cNvSpPr>
          <p:nvPr>
            <p:ph type="sldNum" sz="quarter" idx="11"/>
          </p:nvPr>
        </p:nvSpPr>
        <p:spPr>
          <a:xfrm>
            <a:off x="8627534" y="6356350"/>
            <a:ext cx="2743200" cy="365125"/>
          </a:xfrm>
        </p:spPr>
        <p:txBody>
          <a:bodyPr/>
          <a:lstStyle/>
          <a:p>
            <a:fld id="{BE9B5412-23E5-483C-89C1-E047B01A1ED9}" type="slidenum">
              <a:rPr lang="en-US" smtClean="0"/>
              <a:pPr/>
              <a:t>10</a:t>
            </a:fld>
            <a:endParaRPr lang="en-US" dirty="0"/>
          </a:p>
        </p:txBody>
      </p:sp>
    </p:spTree>
    <p:extLst>
      <p:ext uri="{BB962C8B-B14F-4D97-AF65-F5344CB8AC3E}">
        <p14:creationId xmlns:p14="http://schemas.microsoft.com/office/powerpoint/2010/main" val="18750061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p:txBody>
          <a:bodyPr/>
          <a:lstStyle/>
          <a:p>
            <a:fld id="{BE9B5412-23E5-483C-89C1-E047B01A1ED9}" type="slidenum">
              <a:rPr lang="en-US" smtClean="0"/>
              <a:pPr/>
              <a:t>11</a:t>
            </a:fld>
            <a:endParaRPr lang="en-US" dirty="0"/>
          </a:p>
        </p:txBody>
      </p:sp>
      <p:graphicFrame>
        <p:nvGraphicFramePr>
          <p:cNvPr id="5" name="Object 4" descr="Diagram of the NNDSS HL7 Message Mapping Guide Estimated Timeline. Showing the status of the guides in Development, Pre-Pilot, Piloting, Preparation for Production and Production ">
            <a:extLst>
              <a:ext uri="{FF2B5EF4-FFF2-40B4-BE49-F238E27FC236}">
                <a16:creationId xmlns:a16="http://schemas.microsoft.com/office/drawing/2014/main" id="{6573A486-865A-4F1F-A8B1-3333995B6E04}"/>
              </a:ext>
            </a:extLst>
          </p:cNvPr>
          <p:cNvGraphicFramePr>
            <a:graphicFrameLocks noChangeAspect="1"/>
          </p:cNvGraphicFramePr>
          <p:nvPr>
            <p:extLst>
              <p:ext uri="{D42A27DB-BD31-4B8C-83A1-F6EECF244321}">
                <p14:modId xmlns:p14="http://schemas.microsoft.com/office/powerpoint/2010/main" val="1312226620"/>
              </p:ext>
            </p:extLst>
          </p:nvPr>
        </p:nvGraphicFramePr>
        <p:xfrm>
          <a:off x="-303390" y="1219201"/>
          <a:ext cx="12798780" cy="5067300"/>
        </p:xfrm>
        <a:graphic>
          <a:graphicData uri="http://schemas.openxmlformats.org/presentationml/2006/ole">
            <mc:AlternateContent xmlns:mc="http://schemas.openxmlformats.org/markup-compatibility/2006">
              <mc:Choice xmlns:v="urn:schemas-microsoft-com:vml" Requires="v">
                <p:oleObj spid="_x0000_s3224" name="Worksheet" r:id="rId4" imgW="16465442" imgH="5429458" progId="Excel.Sheet.12">
                  <p:embed/>
                </p:oleObj>
              </mc:Choice>
              <mc:Fallback>
                <p:oleObj name="Worksheet" r:id="rId4" imgW="16465442" imgH="5429458" progId="Excel.Sheet.12">
                  <p:embed/>
                  <p:pic>
                    <p:nvPicPr>
                      <p:cNvPr id="4" name="Object 3">
                        <a:extLst>
                          <a:ext uri="{FF2B5EF4-FFF2-40B4-BE49-F238E27FC236}">
                            <a16:creationId xmlns:a16="http://schemas.microsoft.com/office/drawing/2014/main" id="{50707417-E1AC-46A3-81C0-D6928E82B32E}"/>
                          </a:ext>
                        </a:extLst>
                      </p:cNvPr>
                      <p:cNvPicPr/>
                      <p:nvPr/>
                    </p:nvPicPr>
                    <p:blipFill>
                      <a:blip r:embed="rId5"/>
                      <a:stretch>
                        <a:fillRect/>
                      </a:stretch>
                    </p:blipFill>
                    <p:spPr>
                      <a:xfrm>
                        <a:off x="-303390" y="1219201"/>
                        <a:ext cx="12798780" cy="5067300"/>
                      </a:xfrm>
                      <a:prstGeom prst="rect">
                        <a:avLst/>
                      </a:prstGeom>
                    </p:spPr>
                  </p:pic>
                </p:oleObj>
              </mc:Fallback>
            </mc:AlternateContent>
          </a:graphicData>
        </a:graphic>
      </p:graphicFrame>
    </p:spTree>
    <p:extLst>
      <p:ext uri="{BB962C8B-B14F-4D97-AF65-F5344CB8AC3E}">
        <p14:creationId xmlns:p14="http://schemas.microsoft.com/office/powerpoint/2010/main" val="35899031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 Jurisdiction’s Approach to Implementing HL7 Case Notification Messages </a:t>
            </a:r>
          </a:p>
        </p:txBody>
      </p:sp>
    </p:spTree>
    <p:extLst>
      <p:ext uri="{BB962C8B-B14F-4D97-AF65-F5344CB8AC3E}">
        <p14:creationId xmlns:p14="http://schemas.microsoft.com/office/powerpoint/2010/main" val="14361991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Title Slide containing a picture of Connecticut Department of Public Health"/>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125" b="3125"/>
          <a:stretch>
            <a:fillRect/>
          </a:stretch>
        </p:blipFill>
        <p:spPr/>
      </p:pic>
      <p:sp>
        <p:nvSpPr>
          <p:cNvPr id="4" name="Rectangle 3" descr="Title slide using the Connecticut Department of Public Health as the background photo. ">
            <a:extLst>
              <a:ext uri="{C183D7F6-B498-43B3-948B-1728B52AA6E4}">
                <adec:decorative xmlns:adec="http://schemas.microsoft.com/office/drawing/2017/decorative" val="0"/>
              </a:ext>
            </a:extLst>
          </p:cNvPr>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 name="Oval 13">
            <a:extLst>
              <a:ext uri="{C183D7F6-B498-43B3-948B-1728B52AA6E4}">
                <adec:decorative xmlns:adec="http://schemas.microsoft.com/office/drawing/2017/decorative" val="1"/>
              </a:ext>
            </a:extLst>
          </p:cNvPr>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5" name="Oval 14">
            <a:extLst>
              <a:ext uri="{C183D7F6-B498-43B3-948B-1728B52AA6E4}">
                <adec:decorative xmlns:adec="http://schemas.microsoft.com/office/drawing/2017/decorative" val="1"/>
              </a:ext>
            </a:extLst>
          </p:cNvPr>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6" name="Oval 15">
            <a:extLst>
              <a:ext uri="{C183D7F6-B498-43B3-948B-1728B52AA6E4}">
                <adec:decorative xmlns:adec="http://schemas.microsoft.com/office/drawing/2017/decorative" val="1"/>
              </a:ext>
            </a:extLst>
          </p:cNvPr>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 name="Oval 9">
            <a:extLst>
              <a:ext uri="{C183D7F6-B498-43B3-948B-1728B52AA6E4}">
                <adec:decorative xmlns:adec="http://schemas.microsoft.com/office/drawing/2017/decorative" val="1"/>
              </a:ext>
            </a:extLst>
          </p:cNvPr>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1" name="Oval 10">
            <a:extLst>
              <a:ext uri="{C183D7F6-B498-43B3-948B-1728B52AA6E4}">
                <adec:decorative xmlns:adec="http://schemas.microsoft.com/office/drawing/2017/decorative" val="1"/>
              </a:ext>
            </a:extLst>
          </p:cNvPr>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2" name="Oval 11">
            <a:extLst>
              <a:ext uri="{C183D7F6-B498-43B3-948B-1728B52AA6E4}">
                <adec:decorative xmlns:adec="http://schemas.microsoft.com/office/drawing/2017/decorative" val="1"/>
              </a:ext>
            </a:extLst>
          </p:cNvPr>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6" name="Rectangle 45"/>
          <p:cNvSpPr/>
          <p:nvPr/>
        </p:nvSpPr>
        <p:spPr>
          <a:xfrm flipH="1">
            <a:off x="491925" y="5391150"/>
            <a:ext cx="11179560" cy="11876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Nancy L Barrett, MS, MPH, Connecticut Department of Public Health</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Infectious Disease Section Informatics Program Lead</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November 2019 eShare Call</a:t>
            </a:r>
          </a:p>
        </p:txBody>
      </p:sp>
      <p:sp>
        <p:nvSpPr>
          <p:cNvPr id="7" name="Title 6"/>
          <p:cNvSpPr>
            <a:spLocks noGrp="1"/>
          </p:cNvSpPr>
          <p:nvPr>
            <p:ph type="ctrTitle"/>
          </p:nvPr>
        </p:nvSpPr>
        <p:spPr>
          <a:xfrm>
            <a:off x="469882" y="1273760"/>
            <a:ext cx="10875503" cy="1006429"/>
          </a:xfrm>
        </p:spPr>
        <p:txBody>
          <a:bodyPr/>
          <a:lstStyle/>
          <a:p>
            <a:r>
              <a:rPr lang="en-US" sz="6600" dirty="0"/>
              <a:t>From Zero to Five</a:t>
            </a:r>
          </a:p>
        </p:txBody>
      </p:sp>
      <p:sp>
        <p:nvSpPr>
          <p:cNvPr id="8" name="Text Placeholder 7"/>
          <p:cNvSpPr>
            <a:spLocks noGrp="1"/>
          </p:cNvSpPr>
          <p:nvPr>
            <p:ph type="body" sz="quarter" idx="13"/>
          </p:nvPr>
        </p:nvSpPr>
        <p:spPr>
          <a:xfrm>
            <a:off x="1219939" y="2534260"/>
            <a:ext cx="10704721" cy="1089529"/>
          </a:xfrm>
        </p:spPr>
        <p:txBody>
          <a:bodyPr/>
          <a:lstStyle/>
          <a:p>
            <a:r>
              <a:rPr lang="en-US" sz="3600" dirty="0"/>
              <a:t>Meeting NMI Objectives in Connecticut </a:t>
            </a:r>
          </a:p>
        </p:txBody>
      </p:sp>
    </p:spTree>
    <p:extLst>
      <p:ext uri="{BB962C8B-B14F-4D97-AF65-F5344CB8AC3E}">
        <p14:creationId xmlns:p14="http://schemas.microsoft.com/office/powerpoint/2010/main" val="9970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solidFill>
                  <a:schemeClr val="bg2"/>
                </a:solidFill>
              </a:rPr>
              <a:t>NMI Implementation Status                        </a:t>
            </a:r>
            <a:r>
              <a:rPr lang="en-US" dirty="0"/>
              <a:t>May 7, 2018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grpSp>
        <p:nvGrpSpPr>
          <p:cNvPr id="142" name="Group 141" descr="NMI Implementation Status as of May 7, 2018">
            <a:extLst>
              <a:ext uri="{FF2B5EF4-FFF2-40B4-BE49-F238E27FC236}">
                <a16:creationId xmlns:a16="http://schemas.microsoft.com/office/drawing/2014/main" id="{B1529002-0CD6-4478-964D-974E3016B7C0}"/>
              </a:ext>
            </a:extLst>
          </p:cNvPr>
          <p:cNvGrpSpPr/>
          <p:nvPr/>
        </p:nvGrpSpPr>
        <p:grpSpPr>
          <a:xfrm>
            <a:off x="534221" y="1639174"/>
            <a:ext cx="11123557" cy="4808433"/>
            <a:chOff x="529084" y="1575564"/>
            <a:chExt cx="11123557" cy="4808433"/>
          </a:xfrm>
        </p:grpSpPr>
        <p:grpSp>
          <p:nvGrpSpPr>
            <p:cNvPr id="143" name="Group 142">
              <a:extLst>
                <a:ext uri="{FF2B5EF4-FFF2-40B4-BE49-F238E27FC236}">
                  <a16:creationId xmlns:a16="http://schemas.microsoft.com/office/drawing/2014/main" id="{A5264390-DC7D-4D21-8298-0B5486E6C83C}"/>
                </a:ext>
              </a:extLst>
            </p:cNvPr>
            <p:cNvGrpSpPr/>
            <p:nvPr/>
          </p:nvGrpSpPr>
          <p:grpSpPr>
            <a:xfrm>
              <a:off x="531262" y="1575564"/>
              <a:ext cx="11121379" cy="4808433"/>
              <a:chOff x="365760" y="1367304"/>
              <a:chExt cx="10505440" cy="4679952"/>
            </a:xfrm>
          </p:grpSpPr>
          <p:sp>
            <p:nvSpPr>
              <p:cNvPr id="148" name="Rectangle 144">
                <a:extLst>
                  <a:ext uri="{FF2B5EF4-FFF2-40B4-BE49-F238E27FC236}">
                    <a16:creationId xmlns:a16="http://schemas.microsoft.com/office/drawing/2014/main" id="{96D76F50-CC7B-42EA-9BE5-5A21E3303B86}"/>
                  </a:ext>
                </a:extLst>
              </p:cNvPr>
              <p:cNvSpPr>
                <a:spLocks noChangeArrowheads="1"/>
              </p:cNvSpPr>
              <p:nvPr/>
            </p:nvSpPr>
            <p:spPr bwMode="auto">
              <a:xfrm>
                <a:off x="365760" y="5730240"/>
                <a:ext cx="365760" cy="121920"/>
              </a:xfrm>
              <a:prstGeom prst="rect">
                <a:avLst/>
              </a:prstGeom>
              <a:solidFill>
                <a:srgbClr val="00B05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0" name="Text Box 107">
                <a:extLst>
                  <a:ext uri="{FF2B5EF4-FFF2-40B4-BE49-F238E27FC236}">
                    <a16:creationId xmlns:a16="http://schemas.microsoft.com/office/drawing/2014/main" id="{CDE108D5-7D83-4C70-822C-750732532EA3}"/>
                  </a:ext>
                </a:extLst>
              </p:cNvPr>
              <p:cNvSpPr txBox="1">
                <a:spLocks noChangeArrowheads="1"/>
              </p:cNvSpPr>
              <p:nvPr/>
            </p:nvSpPr>
            <p:spPr bwMode="auto">
              <a:xfrm>
                <a:off x="9962735"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286" name="Line 137">
                <a:extLst>
                  <a:ext uri="{FF2B5EF4-FFF2-40B4-BE49-F238E27FC236}">
                    <a16:creationId xmlns:a16="http://schemas.microsoft.com/office/drawing/2014/main" id="{CD6384B1-6A07-4977-BAB8-507673FBBA59}"/>
                  </a:ext>
                </a:extLst>
              </p:cNvPr>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287" name="Rectangle 144">
                <a:extLst>
                  <a:ext uri="{FF2B5EF4-FFF2-40B4-BE49-F238E27FC236}">
                    <a16:creationId xmlns:a16="http://schemas.microsoft.com/office/drawing/2014/main" id="{BECDACD9-490F-4D8E-A059-22C6F6246A1A}"/>
                  </a:ext>
                </a:extLst>
              </p:cNvPr>
              <p:cNvSpPr>
                <a:spLocks noChangeArrowheads="1"/>
              </p:cNvSpPr>
              <p:nvPr/>
            </p:nvSpPr>
            <p:spPr bwMode="auto">
              <a:xfrm>
                <a:off x="365760" y="5508375"/>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8" name="Rectangle 145">
                <a:extLst>
                  <a:ext uri="{FF2B5EF4-FFF2-40B4-BE49-F238E27FC236}">
                    <a16:creationId xmlns:a16="http://schemas.microsoft.com/office/drawing/2014/main" id="{55DC1E90-F238-42D2-AFFC-39F3409922FF}"/>
                  </a:ext>
                </a:extLst>
              </p:cNvPr>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9" name="Rectangle 145">
                <a:extLst>
                  <a:ext uri="{FF2B5EF4-FFF2-40B4-BE49-F238E27FC236}">
                    <a16:creationId xmlns:a16="http://schemas.microsoft.com/office/drawing/2014/main" id="{A88B1D9C-C405-4FFF-B612-3754953EF4C5}"/>
                  </a:ext>
                </a:extLst>
              </p:cNvPr>
              <p:cNvSpPr>
                <a:spLocks noChangeArrowheads="1"/>
              </p:cNvSpPr>
              <p:nvPr/>
            </p:nvSpPr>
            <p:spPr bwMode="auto">
              <a:xfrm>
                <a:off x="853440"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25 (24 states + NYC)</a:t>
                </a:r>
                <a:r>
                  <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p>
            </p:txBody>
          </p:sp>
          <p:sp>
            <p:nvSpPr>
              <p:cNvPr id="290" name="Rectangle 145">
                <a:extLst>
                  <a:ext uri="{FF2B5EF4-FFF2-40B4-BE49-F238E27FC236}">
                    <a16:creationId xmlns:a16="http://schemas.microsoft.com/office/drawing/2014/main" id="{5AAAD535-6F65-4F1F-9405-D43DCE8D189C}"/>
                  </a:ext>
                </a:extLst>
              </p:cNvPr>
              <p:cNvSpPr>
                <a:spLocks noChangeArrowheads="1"/>
              </p:cNvSpPr>
              <p:nvPr/>
            </p:nvSpPr>
            <p:spPr bwMode="auto">
              <a:xfrm>
                <a:off x="853440" y="5447415"/>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5 (states)  </a:t>
                </a:r>
              </a:p>
            </p:txBody>
          </p:sp>
          <p:sp>
            <p:nvSpPr>
              <p:cNvPr id="291" name="Freeform 334">
                <a:extLst>
                  <a:ext uri="{FF2B5EF4-FFF2-40B4-BE49-F238E27FC236}">
                    <a16:creationId xmlns:a16="http://schemas.microsoft.com/office/drawing/2014/main" id="{8B9D9181-EA43-45A9-A659-E3CDAC79C3A8}"/>
                  </a:ext>
                </a:extLst>
              </p:cNvPr>
              <p:cNvSpPr>
                <a:spLocks noChangeArrowheads="1"/>
              </p:cNvSpPr>
              <p:nvPr/>
            </p:nvSpPr>
            <p:spPr bwMode="auto">
              <a:xfrm>
                <a:off x="9550400" y="1367304"/>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2" name="Freeform 335">
                <a:extLst>
                  <a:ext uri="{FF2B5EF4-FFF2-40B4-BE49-F238E27FC236}">
                    <a16:creationId xmlns:a16="http://schemas.microsoft.com/office/drawing/2014/main" id="{3842F23A-2C3F-42CE-8FEC-208E576E1A79}"/>
                  </a:ext>
                </a:extLst>
              </p:cNvPr>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336">
                <a:extLst>
                  <a:ext uri="{FF2B5EF4-FFF2-40B4-BE49-F238E27FC236}">
                    <a16:creationId xmlns:a16="http://schemas.microsoft.com/office/drawing/2014/main" id="{28633CD8-A15C-49D7-ABE5-A79579596599}"/>
                  </a:ext>
                </a:extLst>
              </p:cNvPr>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4" name="Freeform 337">
                <a:extLst>
                  <a:ext uri="{FF2B5EF4-FFF2-40B4-BE49-F238E27FC236}">
                    <a16:creationId xmlns:a16="http://schemas.microsoft.com/office/drawing/2014/main" id="{F6431D36-5B83-4277-9673-33D67A5CC312}"/>
                  </a:ext>
                </a:extLst>
              </p:cNvPr>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5" name="Freeform 338">
                <a:extLst>
                  <a:ext uri="{FF2B5EF4-FFF2-40B4-BE49-F238E27FC236}">
                    <a16:creationId xmlns:a16="http://schemas.microsoft.com/office/drawing/2014/main" id="{EB90B9F6-F4DA-4D73-B8D0-623629D3DA64}"/>
                  </a:ext>
                </a:extLst>
              </p:cNvPr>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 name="Freeform 339">
                <a:extLst>
                  <a:ext uri="{FF2B5EF4-FFF2-40B4-BE49-F238E27FC236}">
                    <a16:creationId xmlns:a16="http://schemas.microsoft.com/office/drawing/2014/main" id="{22B30BD2-58E9-4EF0-AD87-3065A97F2B0A}"/>
                  </a:ext>
                </a:extLst>
              </p:cNvPr>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7" name="Freeform 340">
                <a:extLst>
                  <a:ext uri="{FF2B5EF4-FFF2-40B4-BE49-F238E27FC236}">
                    <a16:creationId xmlns:a16="http://schemas.microsoft.com/office/drawing/2014/main" id="{20FB4884-A7EF-47AC-8B41-E9AD56FED606}"/>
                  </a:ext>
                </a:extLst>
              </p:cNvPr>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8" name="Freeform 341">
                <a:extLst>
                  <a:ext uri="{FF2B5EF4-FFF2-40B4-BE49-F238E27FC236}">
                    <a16:creationId xmlns:a16="http://schemas.microsoft.com/office/drawing/2014/main" id="{75C8AF73-91F8-430F-8367-FE12EFD5EBDD}"/>
                  </a:ext>
                </a:extLst>
              </p:cNvPr>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299" name="Freeform 342">
                <a:extLst>
                  <a:ext uri="{FF2B5EF4-FFF2-40B4-BE49-F238E27FC236}">
                    <a16:creationId xmlns:a16="http://schemas.microsoft.com/office/drawing/2014/main" id="{39EED962-42A4-4D66-9D17-DE9EB02ECC6F}"/>
                  </a:ext>
                </a:extLst>
              </p:cNvPr>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0" name="Freeform 343">
                <a:extLst>
                  <a:ext uri="{FF2B5EF4-FFF2-40B4-BE49-F238E27FC236}">
                    <a16:creationId xmlns:a16="http://schemas.microsoft.com/office/drawing/2014/main" id="{CC852CCB-9DF4-4E90-9B61-14A1B098F4E6}"/>
                  </a:ext>
                </a:extLst>
              </p:cNvPr>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1" name="Freeform 344">
                <a:extLst>
                  <a:ext uri="{FF2B5EF4-FFF2-40B4-BE49-F238E27FC236}">
                    <a16:creationId xmlns:a16="http://schemas.microsoft.com/office/drawing/2014/main" id="{47727266-366B-4C74-A202-28E56A8EE12A}"/>
                  </a:ext>
                </a:extLst>
              </p:cNvPr>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2" name="Freeform 345">
                <a:extLst>
                  <a:ext uri="{FF2B5EF4-FFF2-40B4-BE49-F238E27FC236}">
                    <a16:creationId xmlns:a16="http://schemas.microsoft.com/office/drawing/2014/main" id="{6B87DD02-0557-448D-BBD2-E8D60064E1E7}"/>
                  </a:ext>
                </a:extLst>
              </p:cNvPr>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3" name="Freeform 346">
                <a:extLst>
                  <a:ext uri="{FF2B5EF4-FFF2-40B4-BE49-F238E27FC236}">
                    <a16:creationId xmlns:a16="http://schemas.microsoft.com/office/drawing/2014/main" id="{D820B15A-8CE3-4E82-8051-CB11EB37B63F}"/>
                  </a:ext>
                </a:extLst>
              </p:cNvPr>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4" name="Freeform 347">
                <a:extLst>
                  <a:ext uri="{FF2B5EF4-FFF2-40B4-BE49-F238E27FC236}">
                    <a16:creationId xmlns:a16="http://schemas.microsoft.com/office/drawing/2014/main" id="{252A4972-24BB-4CD4-A39B-DB32BC32F781}"/>
                  </a:ext>
                </a:extLst>
              </p:cNvPr>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48">
                <a:extLst>
                  <a:ext uri="{FF2B5EF4-FFF2-40B4-BE49-F238E27FC236}">
                    <a16:creationId xmlns:a16="http://schemas.microsoft.com/office/drawing/2014/main" id="{3B6E39E4-5BCE-410A-9870-FC3D96543BC8}"/>
                  </a:ext>
                </a:extLst>
              </p:cNvPr>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6" name="Freeform 349">
                <a:extLst>
                  <a:ext uri="{FF2B5EF4-FFF2-40B4-BE49-F238E27FC236}">
                    <a16:creationId xmlns:a16="http://schemas.microsoft.com/office/drawing/2014/main" id="{EC40F1EF-6C20-4F95-A6FC-41A098DE1A79}"/>
                  </a:ext>
                </a:extLst>
              </p:cNvPr>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350">
                <a:extLst>
                  <a:ext uri="{FF2B5EF4-FFF2-40B4-BE49-F238E27FC236}">
                    <a16:creationId xmlns:a16="http://schemas.microsoft.com/office/drawing/2014/main" id="{9A7366AA-CC39-4FB0-887D-D8539157DAD7}"/>
                  </a:ext>
                </a:extLst>
              </p:cNvPr>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351">
                <a:extLst>
                  <a:ext uri="{FF2B5EF4-FFF2-40B4-BE49-F238E27FC236}">
                    <a16:creationId xmlns:a16="http://schemas.microsoft.com/office/drawing/2014/main" id="{8676A8FE-DAB3-41EB-BF6D-A8B59E57CD49}"/>
                  </a:ext>
                </a:extLst>
              </p:cNvPr>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9" name="Freeform 352">
                <a:extLst>
                  <a:ext uri="{FF2B5EF4-FFF2-40B4-BE49-F238E27FC236}">
                    <a16:creationId xmlns:a16="http://schemas.microsoft.com/office/drawing/2014/main" id="{FA0E5D38-2FA0-45C2-B59C-431BD1ABE671}"/>
                  </a:ext>
                </a:extLst>
              </p:cNvPr>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0" name="Freeform 353">
                <a:extLst>
                  <a:ext uri="{FF2B5EF4-FFF2-40B4-BE49-F238E27FC236}">
                    <a16:creationId xmlns:a16="http://schemas.microsoft.com/office/drawing/2014/main" id="{AF404CFB-FDB5-4FB1-AB39-7EDFAFAE62E6}"/>
                  </a:ext>
                </a:extLst>
              </p:cNvPr>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1" name="Freeform 354">
                <a:extLst>
                  <a:ext uri="{FF2B5EF4-FFF2-40B4-BE49-F238E27FC236}">
                    <a16:creationId xmlns:a16="http://schemas.microsoft.com/office/drawing/2014/main" id="{A4B700BA-A4CE-4953-9056-0CB0C8BB5F1C}"/>
                  </a:ext>
                </a:extLst>
              </p:cNvPr>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12" name="Freeform 355">
                <a:extLst>
                  <a:ext uri="{FF2B5EF4-FFF2-40B4-BE49-F238E27FC236}">
                    <a16:creationId xmlns:a16="http://schemas.microsoft.com/office/drawing/2014/main" id="{41B24E28-8844-48F6-B75F-244321125133}"/>
                  </a:ext>
                </a:extLst>
              </p:cNvPr>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3" name="Freeform 356">
                <a:extLst>
                  <a:ext uri="{FF2B5EF4-FFF2-40B4-BE49-F238E27FC236}">
                    <a16:creationId xmlns:a16="http://schemas.microsoft.com/office/drawing/2014/main" id="{26B8AE6E-0BBB-4407-B23B-5C0731747592}"/>
                  </a:ext>
                </a:extLst>
              </p:cNvPr>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4" name="Freeform 357">
                <a:extLst>
                  <a:ext uri="{FF2B5EF4-FFF2-40B4-BE49-F238E27FC236}">
                    <a16:creationId xmlns:a16="http://schemas.microsoft.com/office/drawing/2014/main" id="{5882038D-5EC1-4B7B-A2DD-DAE8362AA16C}"/>
                  </a:ext>
                </a:extLst>
              </p:cNvPr>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5" name="Freeform 358">
                <a:extLst>
                  <a:ext uri="{FF2B5EF4-FFF2-40B4-BE49-F238E27FC236}">
                    <a16:creationId xmlns:a16="http://schemas.microsoft.com/office/drawing/2014/main" id="{AFCF29D2-5D7C-486B-834A-055C5464E760}"/>
                  </a:ext>
                </a:extLst>
              </p:cNvPr>
              <p:cNvSpPr>
                <a:spLocks noChangeArrowheads="1"/>
              </p:cNvSpPr>
              <p:nvPr/>
            </p:nvSpPr>
            <p:spPr bwMode="auto">
              <a:xfrm>
                <a:off x="7757585" y="2139464"/>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359">
                <a:extLst>
                  <a:ext uri="{FF2B5EF4-FFF2-40B4-BE49-F238E27FC236}">
                    <a16:creationId xmlns:a16="http://schemas.microsoft.com/office/drawing/2014/main" id="{116B4ACE-9C46-4FDF-9D8F-44B9730648DA}"/>
                  </a:ext>
                </a:extLst>
              </p:cNvPr>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 name="Freeform 360">
                <a:extLst>
                  <a:ext uri="{FF2B5EF4-FFF2-40B4-BE49-F238E27FC236}">
                    <a16:creationId xmlns:a16="http://schemas.microsoft.com/office/drawing/2014/main" id="{96707008-CD19-4E0D-89D3-0895B82D86A6}"/>
                  </a:ext>
                </a:extLst>
              </p:cNvPr>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8" name="Freeform 361">
                <a:extLst>
                  <a:ext uri="{FF2B5EF4-FFF2-40B4-BE49-F238E27FC236}">
                    <a16:creationId xmlns:a16="http://schemas.microsoft.com/office/drawing/2014/main" id="{5B1B4F2D-E9AF-4189-996B-D4F01057A909}"/>
                  </a:ext>
                </a:extLst>
              </p:cNvPr>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9" name="Freeform 362">
                <a:extLst>
                  <a:ext uri="{FF2B5EF4-FFF2-40B4-BE49-F238E27FC236}">
                    <a16:creationId xmlns:a16="http://schemas.microsoft.com/office/drawing/2014/main" id="{7B454455-BC13-4EA8-A7FA-F96225281208}"/>
                  </a:ext>
                </a:extLst>
              </p:cNvPr>
              <p:cNvSpPr>
                <a:spLocks noChangeArrowheads="1"/>
              </p:cNvSpPr>
              <p:nvPr/>
            </p:nvSpPr>
            <p:spPr bwMode="auto">
              <a:xfrm>
                <a:off x="8026401" y="2789704"/>
                <a:ext cx="599017" cy="731520"/>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0" name="Freeform 363">
                <a:extLst>
                  <a:ext uri="{FF2B5EF4-FFF2-40B4-BE49-F238E27FC236}">
                    <a16:creationId xmlns:a16="http://schemas.microsoft.com/office/drawing/2014/main" id="{D06CC5E9-B481-4D75-80A1-5425A6CD0A8F}"/>
                  </a:ext>
                </a:extLst>
              </p:cNvPr>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21" name="Freeform 364">
                <a:extLst>
                  <a:ext uri="{FF2B5EF4-FFF2-40B4-BE49-F238E27FC236}">
                    <a16:creationId xmlns:a16="http://schemas.microsoft.com/office/drawing/2014/main" id="{F0AB5A34-6DBC-4D84-A7E3-D49AAADFA0EA}"/>
                  </a:ext>
                </a:extLst>
              </p:cNvPr>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2" name="Freeform 365">
                <a:extLst>
                  <a:ext uri="{FF2B5EF4-FFF2-40B4-BE49-F238E27FC236}">
                    <a16:creationId xmlns:a16="http://schemas.microsoft.com/office/drawing/2014/main" id="{35AE12F6-6349-41AC-A8D9-B089F607E2A3}"/>
                  </a:ext>
                </a:extLst>
              </p:cNvPr>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3" name="Freeform 366">
                <a:extLst>
                  <a:ext uri="{FF2B5EF4-FFF2-40B4-BE49-F238E27FC236}">
                    <a16:creationId xmlns:a16="http://schemas.microsoft.com/office/drawing/2014/main" id="{C3254B21-2F20-4AD0-8AFE-F2BFC4906A0D}"/>
                  </a:ext>
                </a:extLst>
              </p:cNvPr>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24" name="Freeform 367">
                <a:extLst>
                  <a:ext uri="{FF2B5EF4-FFF2-40B4-BE49-F238E27FC236}">
                    <a16:creationId xmlns:a16="http://schemas.microsoft.com/office/drawing/2014/main" id="{1ADF1BC0-7973-48AF-8BE3-543C258DE507}"/>
                  </a:ext>
                </a:extLst>
              </p:cNvPr>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5" name="Freeform 368">
                <a:extLst>
                  <a:ext uri="{FF2B5EF4-FFF2-40B4-BE49-F238E27FC236}">
                    <a16:creationId xmlns:a16="http://schemas.microsoft.com/office/drawing/2014/main" id="{DE1FEA4A-19DD-4BCD-9137-BC983CFCBCA2}"/>
                  </a:ext>
                </a:extLst>
              </p:cNvPr>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6" name="Freeform 369">
                <a:extLst>
                  <a:ext uri="{FF2B5EF4-FFF2-40B4-BE49-F238E27FC236}">
                    <a16:creationId xmlns:a16="http://schemas.microsoft.com/office/drawing/2014/main" id="{7B1422E8-BEAC-42B0-88BA-98F1259458CA}"/>
                  </a:ext>
                </a:extLst>
              </p:cNvPr>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 name="Freeform 370">
                <a:extLst>
                  <a:ext uri="{FF2B5EF4-FFF2-40B4-BE49-F238E27FC236}">
                    <a16:creationId xmlns:a16="http://schemas.microsoft.com/office/drawing/2014/main" id="{AD131BB1-B74E-4D2D-9859-290A5A9C20F0}"/>
                  </a:ext>
                </a:extLst>
              </p:cNvPr>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28" name="Freeform 371">
                <a:extLst>
                  <a:ext uri="{FF2B5EF4-FFF2-40B4-BE49-F238E27FC236}">
                    <a16:creationId xmlns:a16="http://schemas.microsoft.com/office/drawing/2014/main" id="{B03B6DF6-68BC-45BF-81DE-550FFE039F60}"/>
                  </a:ext>
                </a:extLst>
              </p:cNvPr>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9" name="Freeform 372">
                <a:extLst>
                  <a:ext uri="{FF2B5EF4-FFF2-40B4-BE49-F238E27FC236}">
                    <a16:creationId xmlns:a16="http://schemas.microsoft.com/office/drawing/2014/main" id="{35B445CA-AECC-4ABE-B124-558269EF677F}"/>
                  </a:ext>
                </a:extLst>
              </p:cNvPr>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0" name="Freeform 373">
                <a:extLst>
                  <a:ext uri="{FF2B5EF4-FFF2-40B4-BE49-F238E27FC236}">
                    <a16:creationId xmlns:a16="http://schemas.microsoft.com/office/drawing/2014/main" id="{3BC8E3E7-796D-4A38-8567-1BA90B136730}"/>
                  </a:ext>
                </a:extLst>
              </p:cNvPr>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1" name="Freeform 374">
                <a:extLst>
                  <a:ext uri="{FF2B5EF4-FFF2-40B4-BE49-F238E27FC236}">
                    <a16:creationId xmlns:a16="http://schemas.microsoft.com/office/drawing/2014/main" id="{880EC34C-0E8E-4AB6-B3BA-2989DC4996D0}"/>
                  </a:ext>
                </a:extLst>
              </p:cNvPr>
              <p:cNvSpPr>
                <a:spLocks noChangeArrowheads="1"/>
              </p:cNvSpPr>
              <p:nvPr/>
            </p:nvSpPr>
            <p:spPr bwMode="auto">
              <a:xfrm>
                <a:off x="9213852" y="2586505"/>
                <a:ext cx="222249" cy="452967"/>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2" name="Freeform 375">
                <a:extLst>
                  <a:ext uri="{FF2B5EF4-FFF2-40B4-BE49-F238E27FC236}">
                    <a16:creationId xmlns:a16="http://schemas.microsoft.com/office/drawing/2014/main" id="{05B8410C-0630-4864-B82D-F5F081A6A938}"/>
                  </a:ext>
                </a:extLst>
              </p:cNvPr>
              <p:cNvSpPr>
                <a:spLocks noChangeArrowheads="1"/>
              </p:cNvSpPr>
              <p:nvPr/>
            </p:nvSpPr>
            <p:spPr bwMode="auto">
              <a:xfrm>
                <a:off x="8655051" y="1934571"/>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3" name="Freeform 376">
                <a:extLst>
                  <a:ext uri="{FF2B5EF4-FFF2-40B4-BE49-F238E27FC236}">
                    <a16:creationId xmlns:a16="http://schemas.microsoft.com/office/drawing/2014/main" id="{FABE9257-97C0-418B-ACF2-CB5E29AE9993}"/>
                  </a:ext>
                </a:extLst>
              </p:cNvPr>
              <p:cNvSpPr>
                <a:spLocks noChangeArrowheads="1"/>
              </p:cNvSpPr>
              <p:nvPr/>
            </p:nvSpPr>
            <p:spPr bwMode="auto">
              <a:xfrm>
                <a:off x="9357784" y="1892239"/>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4" name="Freeform 377">
                <a:extLst>
                  <a:ext uri="{FF2B5EF4-FFF2-40B4-BE49-F238E27FC236}">
                    <a16:creationId xmlns:a16="http://schemas.microsoft.com/office/drawing/2014/main" id="{0FF345CE-2031-42DA-A6FA-757E84FF3580}"/>
                  </a:ext>
                </a:extLst>
              </p:cNvPr>
              <p:cNvSpPr>
                <a:spLocks noChangeArrowheads="1"/>
              </p:cNvSpPr>
              <p:nvPr/>
            </p:nvSpPr>
            <p:spPr bwMode="auto">
              <a:xfrm>
                <a:off x="9480552" y="2247839"/>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Freeform 378">
                <a:extLst>
                  <a:ext uri="{FF2B5EF4-FFF2-40B4-BE49-F238E27FC236}">
                    <a16:creationId xmlns:a16="http://schemas.microsoft.com/office/drawing/2014/main" id="{4CE58E59-B8EB-4173-968A-284E4B2E4DA9}"/>
                  </a:ext>
                </a:extLst>
              </p:cNvPr>
              <p:cNvSpPr>
                <a:spLocks noChangeArrowheads="1"/>
              </p:cNvSpPr>
              <p:nvPr/>
            </p:nvSpPr>
            <p:spPr bwMode="auto">
              <a:xfrm>
                <a:off x="9484784" y="2419288"/>
                <a:ext cx="370416" cy="167217"/>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36" name="Freeform 379">
                <a:extLst>
                  <a:ext uri="{FF2B5EF4-FFF2-40B4-BE49-F238E27FC236}">
                    <a16:creationId xmlns:a16="http://schemas.microsoft.com/office/drawing/2014/main" id="{CCF0580B-E46D-4D8E-84D4-E6D00E8EA9DC}"/>
                  </a:ext>
                </a:extLst>
              </p:cNvPr>
              <p:cNvSpPr>
                <a:spLocks noChangeArrowheads="1"/>
              </p:cNvSpPr>
              <p:nvPr/>
            </p:nvSpPr>
            <p:spPr bwMode="auto">
              <a:xfrm>
                <a:off x="9539819" y="2622489"/>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7" name="Freeform 380">
                <a:extLst>
                  <a:ext uri="{FF2B5EF4-FFF2-40B4-BE49-F238E27FC236}">
                    <a16:creationId xmlns:a16="http://schemas.microsoft.com/office/drawing/2014/main" id="{167115F3-ED28-4575-A2BF-436DF4B7CC5E}"/>
                  </a:ext>
                </a:extLst>
              </p:cNvPr>
              <p:cNvSpPr>
                <a:spLocks noChangeArrowheads="1"/>
              </p:cNvSpPr>
              <p:nvPr/>
            </p:nvSpPr>
            <p:spPr bwMode="auto">
              <a:xfrm>
                <a:off x="9550402" y="1773704"/>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8" name="Freeform 381">
                <a:extLst>
                  <a:ext uri="{FF2B5EF4-FFF2-40B4-BE49-F238E27FC236}">
                    <a16:creationId xmlns:a16="http://schemas.microsoft.com/office/drawing/2014/main" id="{52B54F01-D9EB-4EE8-AD6B-C575C47F20AA}"/>
                  </a:ext>
                </a:extLst>
              </p:cNvPr>
              <p:cNvSpPr>
                <a:spLocks noChangeArrowheads="1"/>
              </p:cNvSpPr>
              <p:nvPr/>
            </p:nvSpPr>
            <p:spPr bwMode="auto">
              <a:xfrm>
                <a:off x="9753600" y="2383305"/>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39" name="Group 51">
                <a:extLst>
                  <a:ext uri="{FF2B5EF4-FFF2-40B4-BE49-F238E27FC236}">
                    <a16:creationId xmlns:a16="http://schemas.microsoft.com/office/drawing/2014/main" id="{AE02B1F3-7AB7-4F7C-B6AD-9BCE2E84BC54}"/>
                  </a:ext>
                </a:extLst>
              </p:cNvPr>
              <p:cNvGrpSpPr>
                <a:grpSpLocks/>
              </p:cNvGrpSpPr>
              <p:nvPr/>
            </p:nvGrpSpPr>
            <p:grpSpPr bwMode="auto">
              <a:xfrm>
                <a:off x="1016000" y="3399304"/>
                <a:ext cx="1077384" cy="550333"/>
                <a:chOff x="288" y="2580"/>
                <a:chExt cx="509" cy="260"/>
              </a:xfrm>
              <a:solidFill>
                <a:sysClr val="window" lastClr="FFFFFF"/>
              </a:solidFill>
              <a:effectLst/>
            </p:grpSpPr>
            <p:grpSp>
              <p:nvGrpSpPr>
                <p:cNvPr id="408" name="Group 52">
                  <a:extLst>
                    <a:ext uri="{FF2B5EF4-FFF2-40B4-BE49-F238E27FC236}">
                      <a16:creationId xmlns:a16="http://schemas.microsoft.com/office/drawing/2014/main" id="{7A5E7733-9CBD-424F-9ADB-8DCDD5651CB8}"/>
                    </a:ext>
                  </a:extLst>
                </p:cNvPr>
                <p:cNvGrpSpPr>
                  <a:grpSpLocks/>
                </p:cNvGrpSpPr>
                <p:nvPr/>
              </p:nvGrpSpPr>
              <p:grpSpPr bwMode="auto">
                <a:xfrm>
                  <a:off x="288" y="2580"/>
                  <a:ext cx="510" cy="261"/>
                  <a:chOff x="288" y="2580"/>
                  <a:chExt cx="510" cy="261"/>
                </a:xfrm>
                <a:grpFill/>
              </p:grpSpPr>
              <p:sp>
                <p:nvSpPr>
                  <p:cNvPr id="410" name="Freeform 53">
                    <a:extLst>
                      <a:ext uri="{FF2B5EF4-FFF2-40B4-BE49-F238E27FC236}">
                        <a16:creationId xmlns:a16="http://schemas.microsoft.com/office/drawing/2014/main" id="{F823177D-419B-4FB0-A5D0-E8BE020B5AC6}"/>
                      </a:ext>
                    </a:extLst>
                  </p:cNvPr>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1" name="Freeform 54">
                    <a:extLst>
                      <a:ext uri="{FF2B5EF4-FFF2-40B4-BE49-F238E27FC236}">
                        <a16:creationId xmlns:a16="http://schemas.microsoft.com/office/drawing/2014/main" id="{D4E1ADC2-FA4A-458A-B996-3D2D5DDA359F}"/>
                      </a:ext>
                    </a:extLst>
                  </p:cNvPr>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2" name="Freeform 55">
                    <a:extLst>
                      <a:ext uri="{FF2B5EF4-FFF2-40B4-BE49-F238E27FC236}">
                        <a16:creationId xmlns:a16="http://schemas.microsoft.com/office/drawing/2014/main" id="{CD735FB9-64DC-4754-B62E-46783B07336F}"/>
                      </a:ext>
                    </a:extLst>
                  </p:cNvPr>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3" name="Freeform 56">
                    <a:extLst>
                      <a:ext uri="{FF2B5EF4-FFF2-40B4-BE49-F238E27FC236}">
                        <a16:creationId xmlns:a16="http://schemas.microsoft.com/office/drawing/2014/main" id="{315D8C7D-76FD-47AE-8187-F35B5C8DA978}"/>
                      </a:ext>
                    </a:extLst>
                  </p:cNvPr>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4" name="Freeform 57">
                    <a:extLst>
                      <a:ext uri="{FF2B5EF4-FFF2-40B4-BE49-F238E27FC236}">
                        <a16:creationId xmlns:a16="http://schemas.microsoft.com/office/drawing/2014/main" id="{FCDCAD27-7FA3-4E94-87C5-9609A2B96984}"/>
                      </a:ext>
                    </a:extLst>
                  </p:cNvPr>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5" name="Freeform 58">
                    <a:extLst>
                      <a:ext uri="{FF2B5EF4-FFF2-40B4-BE49-F238E27FC236}">
                        <a16:creationId xmlns:a16="http://schemas.microsoft.com/office/drawing/2014/main" id="{81FEE407-C552-4A2B-8E29-EC53196A7D36}"/>
                      </a:ext>
                    </a:extLst>
                  </p:cNvPr>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6" name="Freeform 59">
                    <a:extLst>
                      <a:ext uri="{FF2B5EF4-FFF2-40B4-BE49-F238E27FC236}">
                        <a16:creationId xmlns:a16="http://schemas.microsoft.com/office/drawing/2014/main" id="{A9276139-5609-482A-8A19-4E62DB56B654}"/>
                      </a:ext>
                    </a:extLst>
                  </p:cNvPr>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409" name="Freeform 60">
                  <a:extLst>
                    <a:ext uri="{FF2B5EF4-FFF2-40B4-BE49-F238E27FC236}">
                      <a16:creationId xmlns:a16="http://schemas.microsoft.com/office/drawing/2014/main" id="{378B7D1D-F842-4FC7-B69A-1E4758EEDDBD}"/>
                    </a:ext>
                  </a:extLst>
                </p:cNvPr>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40" name="Freeform 392">
                <a:extLst>
                  <a:ext uri="{FF2B5EF4-FFF2-40B4-BE49-F238E27FC236}">
                    <a16:creationId xmlns:a16="http://schemas.microsoft.com/office/drawing/2014/main" id="{C0005A7C-619B-45CA-B0E4-EC841C7D96A4}"/>
                  </a:ext>
                </a:extLst>
              </p:cNvPr>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1" name="Freeform 393">
                <a:extLst>
                  <a:ext uri="{FF2B5EF4-FFF2-40B4-BE49-F238E27FC236}">
                    <a16:creationId xmlns:a16="http://schemas.microsoft.com/office/drawing/2014/main" id="{321D2DF3-77F9-4EB0-B5FA-0A169E54F220}"/>
                  </a:ext>
                </a:extLst>
              </p:cNvPr>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2" name="Text Box 78">
                <a:extLst>
                  <a:ext uri="{FF2B5EF4-FFF2-40B4-BE49-F238E27FC236}">
                    <a16:creationId xmlns:a16="http://schemas.microsoft.com/office/drawing/2014/main" id="{BA4A1326-AE00-4F38-8B91-DDDC03519B55}"/>
                  </a:ext>
                </a:extLst>
              </p:cNvPr>
              <p:cNvSpPr txBox="1">
                <a:spLocks noChangeArrowheads="1"/>
              </p:cNvSpPr>
              <p:nvPr/>
            </p:nvSpPr>
            <p:spPr bwMode="auto">
              <a:xfrm>
                <a:off x="10159998"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343" name="Text Box 83">
                <a:extLst>
                  <a:ext uri="{FF2B5EF4-FFF2-40B4-BE49-F238E27FC236}">
                    <a16:creationId xmlns:a16="http://schemas.microsoft.com/office/drawing/2014/main" id="{0C0267E0-2EE5-4B8E-AB14-E70937F3BAE2}"/>
                  </a:ext>
                </a:extLst>
              </p:cNvPr>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344" name="Text Box 84">
                <a:extLst>
                  <a:ext uri="{FF2B5EF4-FFF2-40B4-BE49-F238E27FC236}">
                    <a16:creationId xmlns:a16="http://schemas.microsoft.com/office/drawing/2014/main" id="{B0616EDF-5877-4F81-9284-D5F1B6F71A8A}"/>
                  </a:ext>
                </a:extLst>
              </p:cNvPr>
              <p:cNvSpPr txBox="1">
                <a:spLocks noChangeArrowheads="1"/>
              </p:cNvSpPr>
              <p:nvPr/>
            </p:nvSpPr>
            <p:spPr bwMode="auto">
              <a:xfrm>
                <a:off x="3454399"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345" name="Text Box 85">
                <a:extLst>
                  <a:ext uri="{FF2B5EF4-FFF2-40B4-BE49-F238E27FC236}">
                    <a16:creationId xmlns:a16="http://schemas.microsoft.com/office/drawing/2014/main" id="{67B24D27-D51B-4A00-995E-7E29D4F3C5B2}"/>
                  </a:ext>
                </a:extLst>
              </p:cNvPr>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346" name="Text Box 86">
                <a:extLst>
                  <a:ext uri="{FF2B5EF4-FFF2-40B4-BE49-F238E27FC236}">
                    <a16:creationId xmlns:a16="http://schemas.microsoft.com/office/drawing/2014/main" id="{4E9ED648-EFF6-48BE-872B-9F9E67B772BA}"/>
                  </a:ext>
                </a:extLst>
              </p:cNvPr>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347" name="Text Box 87">
                <a:extLst>
                  <a:ext uri="{FF2B5EF4-FFF2-40B4-BE49-F238E27FC236}">
                    <a16:creationId xmlns:a16="http://schemas.microsoft.com/office/drawing/2014/main" id="{12B0D544-7A37-4179-BDC9-1F429B549732}"/>
                  </a:ext>
                </a:extLst>
              </p:cNvPr>
              <p:cNvSpPr txBox="1">
                <a:spLocks noChangeArrowheads="1"/>
              </p:cNvSpPr>
              <p:nvPr/>
            </p:nvSpPr>
            <p:spPr bwMode="auto">
              <a:xfrm>
                <a:off x="4876799" y="177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348" name="Text Box 88">
                <a:extLst>
                  <a:ext uri="{FF2B5EF4-FFF2-40B4-BE49-F238E27FC236}">
                    <a16:creationId xmlns:a16="http://schemas.microsoft.com/office/drawing/2014/main" id="{7942D925-A177-433C-A1A9-5FC4552CD91B}"/>
                  </a:ext>
                </a:extLst>
              </p:cNvPr>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349" name="Text Box 89">
                <a:extLst>
                  <a:ext uri="{FF2B5EF4-FFF2-40B4-BE49-F238E27FC236}">
                    <a16:creationId xmlns:a16="http://schemas.microsoft.com/office/drawing/2014/main" id="{85B2DB65-DE06-4021-91EB-1DA73D537E84}"/>
                  </a:ext>
                </a:extLst>
              </p:cNvPr>
              <p:cNvSpPr txBox="1">
                <a:spLocks noChangeArrowheads="1"/>
              </p:cNvSpPr>
              <p:nvPr/>
            </p:nvSpPr>
            <p:spPr bwMode="auto">
              <a:xfrm>
                <a:off x="4876799"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350" name="Text Box 90">
                <a:extLst>
                  <a:ext uri="{FF2B5EF4-FFF2-40B4-BE49-F238E27FC236}">
                    <a16:creationId xmlns:a16="http://schemas.microsoft.com/office/drawing/2014/main" id="{38B931A6-82CA-4F7A-A53A-C82365D0D2A9}"/>
                  </a:ext>
                </a:extLst>
              </p:cNvPr>
              <p:cNvSpPr txBox="1">
                <a:spLocks noChangeArrowheads="1"/>
              </p:cNvSpPr>
              <p:nvPr/>
            </p:nvSpPr>
            <p:spPr bwMode="auto">
              <a:xfrm>
                <a:off x="5994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351" name="Text Box 91">
                <a:extLst>
                  <a:ext uri="{FF2B5EF4-FFF2-40B4-BE49-F238E27FC236}">
                    <a16:creationId xmlns:a16="http://schemas.microsoft.com/office/drawing/2014/main" id="{A22347CD-9CF8-4C2E-A8F5-FA1C02514AB7}"/>
                  </a:ext>
                </a:extLst>
              </p:cNvPr>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352" name="Text Box 92">
                <a:extLst>
                  <a:ext uri="{FF2B5EF4-FFF2-40B4-BE49-F238E27FC236}">
                    <a16:creationId xmlns:a16="http://schemas.microsoft.com/office/drawing/2014/main" id="{668ED7A9-F625-424B-9AAF-F0B77C086D9E}"/>
                  </a:ext>
                </a:extLst>
              </p:cNvPr>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353" name="Text Box 93">
                <a:extLst>
                  <a:ext uri="{FF2B5EF4-FFF2-40B4-BE49-F238E27FC236}">
                    <a16:creationId xmlns:a16="http://schemas.microsoft.com/office/drawing/2014/main" id="{B18EE2BC-453A-4201-94D9-68CD63C0462E}"/>
                  </a:ext>
                </a:extLst>
              </p:cNvPr>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354" name="Text Box 94">
                <a:extLst>
                  <a:ext uri="{FF2B5EF4-FFF2-40B4-BE49-F238E27FC236}">
                    <a16:creationId xmlns:a16="http://schemas.microsoft.com/office/drawing/2014/main" id="{46936E22-C3B0-4A5C-8724-CD729775280E}"/>
                  </a:ext>
                </a:extLst>
              </p:cNvPr>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355" name="Text Box 95">
                <a:extLst>
                  <a:ext uri="{FF2B5EF4-FFF2-40B4-BE49-F238E27FC236}">
                    <a16:creationId xmlns:a16="http://schemas.microsoft.com/office/drawing/2014/main" id="{68EAA491-D551-4AD0-8D55-D295B3FCEBFF}"/>
                  </a:ext>
                </a:extLst>
              </p:cNvPr>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356" name="Text Box 96">
                <a:extLst>
                  <a:ext uri="{FF2B5EF4-FFF2-40B4-BE49-F238E27FC236}">
                    <a16:creationId xmlns:a16="http://schemas.microsoft.com/office/drawing/2014/main" id="{5538946F-FA34-4D9E-A3D0-1AB2FE7F08B7}"/>
                  </a:ext>
                </a:extLst>
              </p:cNvPr>
              <p:cNvSpPr txBox="1">
                <a:spLocks noChangeArrowheads="1"/>
              </p:cNvSpPr>
              <p:nvPr/>
            </p:nvSpPr>
            <p:spPr bwMode="auto">
              <a:xfrm>
                <a:off x="9651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357" name="Text Box 97">
                <a:extLst>
                  <a:ext uri="{FF2B5EF4-FFF2-40B4-BE49-F238E27FC236}">
                    <a16:creationId xmlns:a16="http://schemas.microsoft.com/office/drawing/2014/main" id="{7EA754A9-CDC6-4977-B4C7-9EAA7B146B9B}"/>
                  </a:ext>
                </a:extLst>
              </p:cNvPr>
              <p:cNvSpPr txBox="1">
                <a:spLocks noChangeArrowheads="1"/>
              </p:cNvSpPr>
              <p:nvPr/>
            </p:nvSpPr>
            <p:spPr bwMode="auto">
              <a:xfrm>
                <a:off x="9143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358" name="Text Box 98">
                <a:extLst>
                  <a:ext uri="{FF2B5EF4-FFF2-40B4-BE49-F238E27FC236}">
                    <a16:creationId xmlns:a16="http://schemas.microsoft.com/office/drawing/2014/main" id="{91DD1CBB-F707-4BF0-A978-12F591AC27D0}"/>
                  </a:ext>
                </a:extLst>
              </p:cNvPr>
              <p:cNvSpPr txBox="1">
                <a:spLocks noChangeArrowheads="1"/>
              </p:cNvSpPr>
              <p:nvPr/>
            </p:nvSpPr>
            <p:spPr bwMode="auto">
              <a:xfrm>
                <a:off x="91439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359" name="Text Box 99">
                <a:extLst>
                  <a:ext uri="{FF2B5EF4-FFF2-40B4-BE49-F238E27FC236}">
                    <a16:creationId xmlns:a16="http://schemas.microsoft.com/office/drawing/2014/main" id="{806B5667-7040-48C8-94E6-A5076F401967}"/>
                  </a:ext>
                </a:extLst>
              </p:cNvPr>
              <p:cNvSpPr txBox="1">
                <a:spLocks noChangeArrowheads="1"/>
              </p:cNvSpPr>
              <p:nvPr/>
            </p:nvSpPr>
            <p:spPr bwMode="auto">
              <a:xfrm>
                <a:off x="8839199"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360" name="Text Box 100">
                <a:extLst>
                  <a:ext uri="{FF2B5EF4-FFF2-40B4-BE49-F238E27FC236}">
                    <a16:creationId xmlns:a16="http://schemas.microsoft.com/office/drawing/2014/main" id="{04E227CF-9271-4147-A393-F825B7A9547A}"/>
                  </a:ext>
                </a:extLst>
              </p:cNvPr>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361" name="Text Box 101">
                <a:extLst>
                  <a:ext uri="{FF2B5EF4-FFF2-40B4-BE49-F238E27FC236}">
                    <a16:creationId xmlns:a16="http://schemas.microsoft.com/office/drawing/2014/main" id="{BFD1A46F-5918-48E0-B7CC-4DD06C115DF6}"/>
                  </a:ext>
                </a:extLst>
              </p:cNvPr>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362" name="Text Box 102">
                <a:extLst>
                  <a:ext uri="{FF2B5EF4-FFF2-40B4-BE49-F238E27FC236}">
                    <a16:creationId xmlns:a16="http://schemas.microsoft.com/office/drawing/2014/main" id="{93FA8860-2248-4DD4-99CC-288A0856DCF6}"/>
                  </a:ext>
                </a:extLst>
              </p:cNvPr>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363" name="Text Box 103">
                <a:extLst>
                  <a:ext uri="{FF2B5EF4-FFF2-40B4-BE49-F238E27FC236}">
                    <a16:creationId xmlns:a16="http://schemas.microsoft.com/office/drawing/2014/main" id="{8CDB4623-8A3F-4A29-BBFD-B159CCE71285}"/>
                  </a:ext>
                </a:extLst>
              </p:cNvPr>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364" name="Text Box 104">
                <a:extLst>
                  <a:ext uri="{FF2B5EF4-FFF2-40B4-BE49-F238E27FC236}">
                    <a16:creationId xmlns:a16="http://schemas.microsoft.com/office/drawing/2014/main" id="{12A5F8F6-FA3F-4A6F-9401-9B9DB1CC92E6}"/>
                  </a:ext>
                </a:extLst>
              </p:cNvPr>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365" name="Text Box 105">
                <a:extLst>
                  <a:ext uri="{FF2B5EF4-FFF2-40B4-BE49-F238E27FC236}">
                    <a16:creationId xmlns:a16="http://schemas.microsoft.com/office/drawing/2014/main" id="{416EC3CD-3AC5-46CF-8213-AB4495914691}"/>
                  </a:ext>
                </a:extLst>
              </p:cNvPr>
              <p:cNvSpPr txBox="1">
                <a:spLocks noChangeArrowheads="1"/>
              </p:cNvSpPr>
              <p:nvPr/>
            </p:nvSpPr>
            <p:spPr bwMode="auto">
              <a:xfrm>
                <a:off x="8839199"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366" name="Text Box 106">
                <a:extLst>
                  <a:ext uri="{FF2B5EF4-FFF2-40B4-BE49-F238E27FC236}">
                    <a16:creationId xmlns:a16="http://schemas.microsoft.com/office/drawing/2014/main" id="{1C856EF2-C3EC-435E-B20A-3E49A77388DD}"/>
                  </a:ext>
                </a:extLst>
              </p:cNvPr>
              <p:cNvSpPr txBox="1">
                <a:spLocks noChangeArrowheads="1"/>
              </p:cNvSpPr>
              <p:nvPr/>
            </p:nvSpPr>
            <p:spPr bwMode="auto">
              <a:xfrm>
                <a:off x="9448799"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367" name="Text Box 107">
                <a:extLst>
                  <a:ext uri="{FF2B5EF4-FFF2-40B4-BE49-F238E27FC236}">
                    <a16:creationId xmlns:a16="http://schemas.microsoft.com/office/drawing/2014/main" id="{33A27823-A8F3-4646-B22D-36CC9A5013F2}"/>
                  </a:ext>
                </a:extLst>
              </p:cNvPr>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368" name="Text Box 108">
                <a:extLst>
                  <a:ext uri="{FF2B5EF4-FFF2-40B4-BE49-F238E27FC236}">
                    <a16:creationId xmlns:a16="http://schemas.microsoft.com/office/drawing/2014/main" id="{2EF93813-2982-4308-88A4-C1003007FAD7}"/>
                  </a:ext>
                </a:extLst>
              </p:cNvPr>
              <p:cNvSpPr txBox="1">
                <a:spLocks noChangeArrowheads="1"/>
              </p:cNvSpPr>
              <p:nvPr/>
            </p:nvSpPr>
            <p:spPr bwMode="auto">
              <a:xfrm>
                <a:off x="9347199" y="146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369" name="Text Box 109">
                <a:extLst>
                  <a:ext uri="{FF2B5EF4-FFF2-40B4-BE49-F238E27FC236}">
                    <a16:creationId xmlns:a16="http://schemas.microsoft.com/office/drawing/2014/main" id="{9E51471F-006A-4AFA-8AED-FCB425BD7B2D}"/>
                  </a:ext>
                </a:extLst>
              </p:cNvPr>
              <p:cNvSpPr txBox="1">
                <a:spLocks noChangeArrowheads="1"/>
              </p:cNvSpPr>
              <p:nvPr/>
            </p:nvSpPr>
            <p:spPr bwMode="auto">
              <a:xfrm>
                <a:off x="10058398"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370" name="Text Box 110">
                <a:extLst>
                  <a:ext uri="{FF2B5EF4-FFF2-40B4-BE49-F238E27FC236}">
                    <a16:creationId xmlns:a16="http://schemas.microsoft.com/office/drawing/2014/main" id="{66FFB792-27DE-4D87-9CFC-3E2A338B07C5}"/>
                  </a:ext>
                </a:extLst>
              </p:cNvPr>
              <p:cNvSpPr txBox="1">
                <a:spLocks noChangeArrowheads="1"/>
              </p:cNvSpPr>
              <p:nvPr/>
            </p:nvSpPr>
            <p:spPr bwMode="auto">
              <a:xfrm>
                <a:off x="10058399" y="2180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371" name="Text Box 111">
                <a:extLst>
                  <a:ext uri="{FF2B5EF4-FFF2-40B4-BE49-F238E27FC236}">
                    <a16:creationId xmlns:a16="http://schemas.microsoft.com/office/drawing/2014/main" id="{14F8C70D-048B-4EEE-B280-31DCB91EC17A}"/>
                  </a:ext>
                </a:extLst>
              </p:cNvPr>
              <p:cNvSpPr txBox="1">
                <a:spLocks noChangeArrowheads="1"/>
              </p:cNvSpPr>
              <p:nvPr/>
            </p:nvSpPr>
            <p:spPr bwMode="auto">
              <a:xfrm>
                <a:off x="1727199"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372" name="Text Box 112">
                <a:extLst>
                  <a:ext uri="{FF2B5EF4-FFF2-40B4-BE49-F238E27FC236}">
                    <a16:creationId xmlns:a16="http://schemas.microsoft.com/office/drawing/2014/main" id="{2C0381F2-7578-4AFF-B9E4-6CFD3E792196}"/>
                  </a:ext>
                </a:extLst>
              </p:cNvPr>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373" name="Text Box 113">
                <a:extLst>
                  <a:ext uri="{FF2B5EF4-FFF2-40B4-BE49-F238E27FC236}">
                    <a16:creationId xmlns:a16="http://schemas.microsoft.com/office/drawing/2014/main" id="{B777116F-3E3B-4714-992E-93806747884A}"/>
                  </a:ext>
                </a:extLst>
              </p:cNvPr>
              <p:cNvSpPr txBox="1">
                <a:spLocks noChangeArrowheads="1"/>
              </p:cNvSpPr>
              <p:nvPr/>
            </p:nvSpPr>
            <p:spPr bwMode="auto">
              <a:xfrm>
                <a:off x="7035799" y="482805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374" name="Text Box 114">
                <a:extLst>
                  <a:ext uri="{FF2B5EF4-FFF2-40B4-BE49-F238E27FC236}">
                    <a16:creationId xmlns:a16="http://schemas.microsoft.com/office/drawing/2014/main" id="{BFD23922-1908-44A6-BBA6-6B48D6ECD147}"/>
                  </a:ext>
                </a:extLst>
              </p:cNvPr>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375" name="Text Box 115">
                <a:extLst>
                  <a:ext uri="{FF2B5EF4-FFF2-40B4-BE49-F238E27FC236}">
                    <a16:creationId xmlns:a16="http://schemas.microsoft.com/office/drawing/2014/main" id="{C26E8FB9-80C3-4635-82A3-3B05F503086A}"/>
                  </a:ext>
                </a:extLst>
              </p:cNvPr>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376" name="Text Box 116">
                <a:extLst>
                  <a:ext uri="{FF2B5EF4-FFF2-40B4-BE49-F238E27FC236}">
                    <a16:creationId xmlns:a16="http://schemas.microsoft.com/office/drawing/2014/main" id="{E5CE1D89-8B4B-4FEA-B8E5-B61665773FA9}"/>
                  </a:ext>
                </a:extLst>
              </p:cNvPr>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377" name="Text Box 117">
                <a:extLst>
                  <a:ext uri="{FF2B5EF4-FFF2-40B4-BE49-F238E27FC236}">
                    <a16:creationId xmlns:a16="http://schemas.microsoft.com/office/drawing/2014/main" id="{CBCD31B8-3936-458A-95F5-8A5FDFBE2103}"/>
                  </a:ext>
                </a:extLst>
              </p:cNvPr>
              <p:cNvSpPr txBox="1">
                <a:spLocks noChangeArrowheads="1"/>
              </p:cNvSpPr>
              <p:nvPr/>
            </p:nvSpPr>
            <p:spPr bwMode="auto">
              <a:xfrm>
                <a:off x="42671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378" name="Text Box 118">
                <a:extLst>
                  <a:ext uri="{FF2B5EF4-FFF2-40B4-BE49-F238E27FC236}">
                    <a16:creationId xmlns:a16="http://schemas.microsoft.com/office/drawing/2014/main" id="{1FB67B1F-96F0-42EB-BC40-0BE19DA197D1}"/>
                  </a:ext>
                </a:extLst>
              </p:cNvPr>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379" name="Text Box 120">
                <a:extLst>
                  <a:ext uri="{FF2B5EF4-FFF2-40B4-BE49-F238E27FC236}">
                    <a16:creationId xmlns:a16="http://schemas.microsoft.com/office/drawing/2014/main" id="{C213E883-FB14-4A15-BFC3-99B07862335B}"/>
                  </a:ext>
                </a:extLst>
              </p:cNvPr>
              <p:cNvSpPr txBox="1">
                <a:spLocks noChangeArrowheads="1"/>
              </p:cNvSpPr>
              <p:nvPr/>
            </p:nvSpPr>
            <p:spPr bwMode="auto">
              <a:xfrm>
                <a:off x="6603999" y="1875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380" name="Text Box 121">
                <a:extLst>
                  <a:ext uri="{FF2B5EF4-FFF2-40B4-BE49-F238E27FC236}">
                    <a16:creationId xmlns:a16="http://schemas.microsoft.com/office/drawing/2014/main" id="{7EF495B9-9703-4770-8C58-C37D2997262D}"/>
                  </a:ext>
                </a:extLst>
              </p:cNvPr>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381" name="Text Box 122">
                <a:extLst>
                  <a:ext uri="{FF2B5EF4-FFF2-40B4-BE49-F238E27FC236}">
                    <a16:creationId xmlns:a16="http://schemas.microsoft.com/office/drawing/2014/main" id="{84804DEA-9438-4189-9744-7E443F574FD9}"/>
                  </a:ext>
                </a:extLst>
              </p:cNvPr>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382" name="Text Box 123">
                <a:extLst>
                  <a:ext uri="{FF2B5EF4-FFF2-40B4-BE49-F238E27FC236}">
                    <a16:creationId xmlns:a16="http://schemas.microsoft.com/office/drawing/2014/main" id="{BABBFA30-69AB-4311-BDE2-E09345E5DEA2}"/>
                  </a:ext>
                </a:extLst>
              </p:cNvPr>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383" name="Text Box 124">
                <a:extLst>
                  <a:ext uri="{FF2B5EF4-FFF2-40B4-BE49-F238E27FC236}">
                    <a16:creationId xmlns:a16="http://schemas.microsoft.com/office/drawing/2014/main" id="{509E9E40-462E-4471-AAF6-9F020C61A286}"/>
                  </a:ext>
                </a:extLst>
              </p:cNvPr>
              <p:cNvSpPr txBox="1">
                <a:spLocks noChangeArrowheads="1"/>
              </p:cNvSpPr>
              <p:nvPr/>
            </p:nvSpPr>
            <p:spPr bwMode="auto">
              <a:xfrm>
                <a:off x="7416799"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384" name="Text Box 125">
                <a:extLst>
                  <a:ext uri="{FF2B5EF4-FFF2-40B4-BE49-F238E27FC236}">
                    <a16:creationId xmlns:a16="http://schemas.microsoft.com/office/drawing/2014/main" id="{73CCFD66-D63B-4A13-A395-01653BD63CA3}"/>
                  </a:ext>
                </a:extLst>
              </p:cNvPr>
              <p:cNvSpPr txBox="1">
                <a:spLocks noChangeArrowheads="1"/>
              </p:cNvSpPr>
              <p:nvPr/>
            </p:nvSpPr>
            <p:spPr bwMode="auto">
              <a:xfrm>
                <a:off x="8534399"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385" name="Text Box 126">
                <a:extLst>
                  <a:ext uri="{FF2B5EF4-FFF2-40B4-BE49-F238E27FC236}">
                    <a16:creationId xmlns:a16="http://schemas.microsoft.com/office/drawing/2014/main" id="{7969823F-51AE-4C2B-A376-431E4E189750}"/>
                  </a:ext>
                </a:extLst>
              </p:cNvPr>
              <p:cNvSpPr txBox="1">
                <a:spLocks noChangeArrowheads="1"/>
              </p:cNvSpPr>
              <p:nvPr/>
            </p:nvSpPr>
            <p:spPr bwMode="auto">
              <a:xfrm>
                <a:off x="7416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386" name="Text Box 127">
                <a:extLst>
                  <a:ext uri="{FF2B5EF4-FFF2-40B4-BE49-F238E27FC236}">
                    <a16:creationId xmlns:a16="http://schemas.microsoft.com/office/drawing/2014/main" id="{3B06793E-4A0F-4784-8415-CD8193565E99}"/>
                  </a:ext>
                </a:extLst>
              </p:cNvPr>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387" name="Text Box 128">
                <a:extLst>
                  <a:ext uri="{FF2B5EF4-FFF2-40B4-BE49-F238E27FC236}">
                    <a16:creationId xmlns:a16="http://schemas.microsoft.com/office/drawing/2014/main" id="{5C4B4C9D-B72A-47BD-A378-57BD380A580C}"/>
                  </a:ext>
                </a:extLst>
              </p:cNvPr>
              <p:cNvSpPr txBox="1">
                <a:spLocks noChangeArrowheads="1"/>
              </p:cNvSpPr>
              <p:nvPr/>
            </p:nvSpPr>
            <p:spPr bwMode="auto">
              <a:xfrm>
                <a:off x="8229599"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388" name="Text Box 129">
                <a:extLst>
                  <a:ext uri="{FF2B5EF4-FFF2-40B4-BE49-F238E27FC236}">
                    <a16:creationId xmlns:a16="http://schemas.microsoft.com/office/drawing/2014/main" id="{A833BFC3-0F38-48FF-B516-0B779A2B1177}"/>
                  </a:ext>
                </a:extLst>
              </p:cNvPr>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389" name="Line 131">
                <a:extLst>
                  <a:ext uri="{FF2B5EF4-FFF2-40B4-BE49-F238E27FC236}">
                    <a16:creationId xmlns:a16="http://schemas.microsoft.com/office/drawing/2014/main" id="{42E74CED-9D1F-4B79-92CC-D1C3815903F0}"/>
                  </a:ext>
                </a:extLst>
              </p:cNvPr>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0" name="Line 132">
                <a:extLst>
                  <a:ext uri="{FF2B5EF4-FFF2-40B4-BE49-F238E27FC236}">
                    <a16:creationId xmlns:a16="http://schemas.microsoft.com/office/drawing/2014/main" id="{4BACBDBA-BF1C-4B98-962A-509BE629C7E8}"/>
                  </a:ext>
                </a:extLst>
              </p:cNvPr>
              <p:cNvSpPr>
                <a:spLocks noChangeShapeType="1"/>
              </p:cNvSpPr>
              <p:nvPr/>
            </p:nvSpPr>
            <p:spPr bwMode="auto">
              <a:xfrm flipH="1" flipV="1">
                <a:off x="9753600" y="2484904"/>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1" name="Line 133">
                <a:extLst>
                  <a:ext uri="{FF2B5EF4-FFF2-40B4-BE49-F238E27FC236}">
                    <a16:creationId xmlns:a16="http://schemas.microsoft.com/office/drawing/2014/main" id="{E05E09F3-A2A9-47AD-9202-25FBC0477DCC}"/>
                  </a:ext>
                </a:extLst>
              </p:cNvPr>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2" name="Line 134">
                <a:extLst>
                  <a:ext uri="{FF2B5EF4-FFF2-40B4-BE49-F238E27FC236}">
                    <a16:creationId xmlns:a16="http://schemas.microsoft.com/office/drawing/2014/main" id="{5C99CB57-2DBE-4BBE-9A92-BC1C591C7D95}"/>
                  </a:ext>
                </a:extLst>
              </p:cNvPr>
              <p:cNvSpPr>
                <a:spLocks noChangeShapeType="1"/>
              </p:cNvSpPr>
              <p:nvPr/>
            </p:nvSpPr>
            <p:spPr bwMode="auto">
              <a:xfrm>
                <a:off x="9855200" y="2484904"/>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3" name="Line 135">
                <a:extLst>
                  <a:ext uri="{FF2B5EF4-FFF2-40B4-BE49-F238E27FC236}">
                    <a16:creationId xmlns:a16="http://schemas.microsoft.com/office/drawing/2014/main" id="{6D93F781-E690-4A9C-AA12-C7860DDF5684}"/>
                  </a:ext>
                </a:extLst>
              </p:cNvPr>
              <p:cNvSpPr>
                <a:spLocks noChangeShapeType="1"/>
              </p:cNvSpPr>
              <p:nvPr/>
            </p:nvSpPr>
            <p:spPr bwMode="auto">
              <a:xfrm flipH="1" flipV="1">
                <a:off x="9347200" y="177370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4" name="Line 136">
                <a:extLst>
                  <a:ext uri="{FF2B5EF4-FFF2-40B4-BE49-F238E27FC236}">
                    <a16:creationId xmlns:a16="http://schemas.microsoft.com/office/drawing/2014/main" id="{2C39444C-4A2B-4C1F-B9C1-568F65FC7FC4}"/>
                  </a:ext>
                </a:extLst>
              </p:cNvPr>
              <p:cNvSpPr>
                <a:spLocks noChangeShapeType="1"/>
              </p:cNvSpPr>
              <p:nvPr/>
            </p:nvSpPr>
            <p:spPr bwMode="auto">
              <a:xfrm>
                <a:off x="9550400" y="1672104"/>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5" name="Line 137">
                <a:extLst>
                  <a:ext uri="{FF2B5EF4-FFF2-40B4-BE49-F238E27FC236}">
                    <a16:creationId xmlns:a16="http://schemas.microsoft.com/office/drawing/2014/main" id="{84E72A2B-A593-44F3-B686-89C7E3227520}"/>
                  </a:ext>
                </a:extLst>
              </p:cNvPr>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6" name="Text Box 138">
                <a:extLst>
                  <a:ext uri="{FF2B5EF4-FFF2-40B4-BE49-F238E27FC236}">
                    <a16:creationId xmlns:a16="http://schemas.microsoft.com/office/drawing/2014/main" id="{D5E6B419-462C-41A2-8014-AE6D68A9BF4A}"/>
                  </a:ext>
                </a:extLst>
              </p:cNvPr>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397" name="Line 139">
                <a:extLst>
                  <a:ext uri="{FF2B5EF4-FFF2-40B4-BE49-F238E27FC236}">
                    <a16:creationId xmlns:a16="http://schemas.microsoft.com/office/drawing/2014/main" id="{EE812789-260B-4B98-A5AB-B6D80F8253A6}"/>
                  </a:ext>
                </a:extLst>
              </p:cNvPr>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8" name="Line 140">
                <a:extLst>
                  <a:ext uri="{FF2B5EF4-FFF2-40B4-BE49-F238E27FC236}">
                    <a16:creationId xmlns:a16="http://schemas.microsoft.com/office/drawing/2014/main" id="{9D0DB3DA-4589-4E3F-8BA8-0A5A339ECCFB}"/>
                  </a:ext>
                </a:extLst>
              </p:cNvPr>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9" name="Text Box 141">
                <a:extLst>
                  <a:ext uri="{FF2B5EF4-FFF2-40B4-BE49-F238E27FC236}">
                    <a16:creationId xmlns:a16="http://schemas.microsoft.com/office/drawing/2014/main" id="{2876306E-8CF5-40B9-99DA-1A41B6564ED6}"/>
                  </a:ext>
                </a:extLst>
              </p:cNvPr>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400" name="Text Box 118">
                <a:extLst>
                  <a:ext uri="{FF2B5EF4-FFF2-40B4-BE49-F238E27FC236}">
                    <a16:creationId xmlns:a16="http://schemas.microsoft.com/office/drawing/2014/main" id="{E3AF2731-D97B-4CE4-817E-3755252104AB}"/>
                  </a:ext>
                </a:extLst>
              </p:cNvPr>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401" name="Text Box 107">
                <a:extLst>
                  <a:ext uri="{FF2B5EF4-FFF2-40B4-BE49-F238E27FC236}">
                    <a16:creationId xmlns:a16="http://schemas.microsoft.com/office/drawing/2014/main" id="{FAC1EAD0-ED9C-4194-9615-5A50447A73E1}"/>
                  </a:ext>
                </a:extLst>
              </p:cNvPr>
              <p:cNvSpPr txBox="1">
                <a:spLocks noChangeArrowheads="1"/>
              </p:cNvSpPr>
              <p:nvPr/>
            </p:nvSpPr>
            <p:spPr bwMode="auto">
              <a:xfrm>
                <a:off x="9448798"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402" name="Line 137">
                <a:extLst>
                  <a:ext uri="{FF2B5EF4-FFF2-40B4-BE49-F238E27FC236}">
                    <a16:creationId xmlns:a16="http://schemas.microsoft.com/office/drawing/2014/main" id="{0EB32F7D-2E20-4789-9345-53EA8408D3D4}"/>
                  </a:ext>
                </a:extLst>
              </p:cNvPr>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3" name="Text Box 106">
                <a:extLst>
                  <a:ext uri="{FF2B5EF4-FFF2-40B4-BE49-F238E27FC236}">
                    <a16:creationId xmlns:a16="http://schemas.microsoft.com/office/drawing/2014/main" id="{E33E96EC-3D53-4D6C-80CC-F4EEFB586C91}"/>
                  </a:ext>
                </a:extLst>
              </p:cNvPr>
              <p:cNvSpPr txBox="1">
                <a:spLocks noChangeArrowheads="1"/>
              </p:cNvSpPr>
              <p:nvPr/>
            </p:nvSpPr>
            <p:spPr bwMode="auto">
              <a:xfrm>
                <a:off x="9755604" y="2797550"/>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404" name="Line 137">
                <a:extLst>
                  <a:ext uri="{FF2B5EF4-FFF2-40B4-BE49-F238E27FC236}">
                    <a16:creationId xmlns:a16="http://schemas.microsoft.com/office/drawing/2014/main" id="{BE2DF48C-F187-41AA-8418-35B98242A0F0}"/>
                  </a:ext>
                </a:extLst>
              </p:cNvPr>
              <p:cNvSpPr>
                <a:spLocks noChangeShapeType="1"/>
              </p:cNvSpPr>
              <p:nvPr/>
            </p:nvSpPr>
            <p:spPr bwMode="auto">
              <a:xfrm>
                <a:off x="9550400" y="2688104"/>
                <a:ext cx="2032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405" name="Oval 465">
                <a:extLst>
                  <a:ext uri="{FF2B5EF4-FFF2-40B4-BE49-F238E27FC236}">
                    <a16:creationId xmlns:a16="http://schemas.microsoft.com/office/drawing/2014/main" id="{AC9669B8-DA0E-41D2-8B5C-60B9D8DBA1AE}"/>
                  </a:ext>
                </a:extLst>
              </p:cNvPr>
              <p:cNvSpPr/>
              <p:nvPr/>
            </p:nvSpPr>
            <p:spPr>
              <a:xfrm>
                <a:off x="9093200" y="3149537"/>
                <a:ext cx="101600" cy="101600"/>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6" name="Oval 472">
                <a:extLst>
                  <a:ext uri="{FF2B5EF4-FFF2-40B4-BE49-F238E27FC236}">
                    <a16:creationId xmlns:a16="http://schemas.microsoft.com/office/drawing/2014/main" id="{AF1F103E-52EF-46FB-A0CE-DA3685BD9B75}"/>
                  </a:ext>
                </a:extLst>
              </p:cNvPr>
              <p:cNvSpPr/>
              <p:nvPr/>
            </p:nvSpPr>
            <p:spPr>
              <a:xfrm>
                <a:off x="9469643" y="2628189"/>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966"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7" name="Freeform 69">
                <a:extLst>
                  <a:ext uri="{FF2B5EF4-FFF2-40B4-BE49-F238E27FC236}">
                    <a16:creationId xmlns:a16="http://schemas.microsoft.com/office/drawing/2014/main" id="{BE891D5C-769F-4F06-BF53-5FC3E078022A}"/>
                  </a:ext>
                </a:extLst>
              </p:cNvPr>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144" name="Rectangle 143">
              <a:extLst>
                <a:ext uri="{FF2B5EF4-FFF2-40B4-BE49-F238E27FC236}">
                  <a16:creationId xmlns:a16="http://schemas.microsoft.com/office/drawing/2014/main" id="{E175E9E5-4969-45A3-9CD8-57FF6B5E2E6A}"/>
                </a:ext>
              </a:extLst>
            </p:cNvPr>
            <p:cNvSpPr/>
            <p:nvPr/>
          </p:nvSpPr>
          <p:spPr>
            <a:xfrm>
              <a:off x="958895" y="5500743"/>
              <a:ext cx="514721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5 (states)</a:t>
              </a:r>
            </a:p>
          </p:txBody>
        </p:sp>
        <p:sp>
          <p:nvSpPr>
            <p:cNvPr id="145" name="Rectangle 144">
              <a:extLst>
                <a:ext uri="{FF2B5EF4-FFF2-40B4-BE49-F238E27FC236}">
                  <a16:creationId xmlns:a16="http://schemas.microsoft.com/office/drawing/2014/main" id="{67FA6545-59E5-4B4E-A626-306CA9CB287F}"/>
                </a:ext>
              </a:extLst>
            </p:cNvPr>
            <p:cNvSpPr>
              <a:spLocks noChangeArrowheads="1"/>
            </p:cNvSpPr>
            <p:nvPr/>
          </p:nvSpPr>
          <p:spPr bwMode="auto">
            <a:xfrm>
              <a:off x="529084" y="5610329"/>
              <a:ext cx="386601" cy="131168"/>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sp>
        <p:nvSpPr>
          <p:cNvPr id="417" name="Rounded Rectangle 4" descr="Title of &quot;Where we were&quot;">
            <a:extLst>
              <a:ext uri="{FF2B5EF4-FFF2-40B4-BE49-F238E27FC236}">
                <a16:creationId xmlns:a16="http://schemas.microsoft.com/office/drawing/2014/main" id="{D7B4C396-F13E-4595-AA83-2D61844D674A}"/>
              </a:ext>
            </a:extLst>
          </p:cNvPr>
          <p:cNvSpPr/>
          <p:nvPr/>
        </p:nvSpPr>
        <p:spPr>
          <a:xfrm>
            <a:off x="10184938" y="2659574"/>
            <a:ext cx="338355" cy="230528"/>
          </a:xfrm>
          <a:prstGeom prst="roundRect">
            <a:avLst/>
          </a:prstGeom>
          <a:noFill/>
          <a:ln w="28575" cap="flat" cmpd="sng" algn="ctr">
            <a:solidFill>
              <a:srgbClr val="B7472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46" name="Flowchart: Connector 145" descr="Descriptive title of &quot;Where we are&quot;"/>
          <p:cNvSpPr/>
          <p:nvPr/>
        </p:nvSpPr>
        <p:spPr>
          <a:xfrm>
            <a:off x="106681" y="-972820"/>
            <a:ext cx="2772322" cy="2349500"/>
          </a:xfrm>
          <a:prstGeom prst="flowChartConnector">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7" name="Title 1"/>
          <p:cNvSpPr txBox="1">
            <a:spLocks/>
          </p:cNvSpPr>
          <p:nvPr/>
        </p:nvSpPr>
        <p:spPr>
          <a:xfrm>
            <a:off x="316322" y="61484"/>
            <a:ext cx="2375877" cy="1118255"/>
          </a:xfrm>
          <a:prstGeom prst="rect">
            <a:avLst/>
          </a:prstGeom>
        </p:spPr>
        <p:txBody>
          <a:bodyPr vert="horz" wrap="square" lIns="91440" tIns="45720" rIns="91440" bIns="45720" rtlCol="0" anchor="b" anchorCtr="0">
            <a:spAutoFit/>
          </a:bodyPr>
          <a:lstStyle>
            <a:lvl1pPr algn="l" defTabSz="914400" rtl="0" eaLnBrk="1" latinLnBrk="0" hangingPunct="1">
              <a:lnSpc>
                <a:spcPts val="4000"/>
              </a:lnSpc>
              <a:spcBef>
                <a:spcPct val="0"/>
              </a:spcBef>
              <a:buNone/>
              <a:defRPr lang="en-US" sz="3733" b="1" i="0" kern="1200" spc="300" baseline="0">
                <a:solidFill>
                  <a:srgbClr val="2F97DA"/>
                </a:solidFill>
                <a:effectLst/>
                <a:latin typeface="Calibri" pitchFamily="34" charset="0"/>
                <a:ea typeface="+mn-ea"/>
                <a:cs typeface="Segoe UI Semibold" panose="020B0702040204020203" pitchFamily="34" charset="0"/>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3200" b="1" i="0" u="none" strike="noStrike" kern="1200" cap="none" spc="30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Where we were</a:t>
            </a:r>
          </a:p>
        </p:txBody>
      </p:sp>
    </p:spTree>
    <p:extLst>
      <p:ext uri="{BB962C8B-B14F-4D97-AF65-F5344CB8AC3E}">
        <p14:creationId xmlns:p14="http://schemas.microsoft.com/office/powerpoint/2010/main" val="33760512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solidFill>
                  <a:schemeClr val="bg2"/>
                </a:solidFill>
              </a:rPr>
              <a:t>NMI Implementation Status                        </a:t>
            </a:r>
            <a:r>
              <a:rPr lang="en-US" dirty="0"/>
              <a:t>Nov 19, 2019 </a:t>
            </a:r>
          </a:p>
        </p:txBody>
      </p:sp>
      <p:grpSp>
        <p:nvGrpSpPr>
          <p:cNvPr id="146" name="Group 145" descr="Graphic of state map containing states that are Onboarding and in Production of HL7 message mapping guides"/>
          <p:cNvGrpSpPr/>
          <p:nvPr/>
        </p:nvGrpSpPr>
        <p:grpSpPr>
          <a:xfrm>
            <a:off x="664517" y="1458892"/>
            <a:ext cx="10828504" cy="4872383"/>
            <a:chOff x="259564" y="1785467"/>
            <a:chExt cx="10828504" cy="4872383"/>
          </a:xfrm>
        </p:grpSpPr>
        <p:sp>
          <p:nvSpPr>
            <p:cNvPr id="147"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grpSp>
          <p:nvGrpSpPr>
            <p:cNvPr id="149" name="Group 148"/>
            <p:cNvGrpSpPr/>
            <p:nvPr/>
          </p:nvGrpSpPr>
          <p:grpSpPr>
            <a:xfrm>
              <a:off x="259564" y="1785467"/>
              <a:ext cx="10828504" cy="4872383"/>
              <a:chOff x="259564" y="1797190"/>
              <a:chExt cx="10828504" cy="4872383"/>
            </a:xfrm>
          </p:grpSpPr>
          <p:sp>
            <p:nvSpPr>
              <p:cNvPr id="151"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2" name="Group 151" descr="Map of NMI Arboviral Implementation Status" title="NMI Arboviral Implementation Status"/>
              <p:cNvGrpSpPr/>
              <p:nvPr/>
            </p:nvGrpSpPr>
            <p:grpSpPr>
              <a:xfrm>
                <a:off x="259564" y="1797190"/>
                <a:ext cx="10828504" cy="4872383"/>
                <a:chOff x="642408" y="1305063"/>
                <a:chExt cx="10228792" cy="4742193"/>
              </a:xfrm>
            </p:grpSpPr>
            <p:sp>
              <p:nvSpPr>
                <p:cNvPr id="153" name="Rectangle 144"/>
                <p:cNvSpPr>
                  <a:spLocks noChangeArrowheads="1"/>
                </p:cNvSpPr>
                <p:nvPr/>
              </p:nvSpPr>
              <p:spPr bwMode="auto">
                <a:xfrm>
                  <a:off x="1111186" y="5749587"/>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4"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55"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56" name="Rectangle 144"/>
                <p:cNvSpPr>
                  <a:spLocks noChangeArrowheads="1"/>
                </p:cNvSpPr>
                <p:nvPr/>
              </p:nvSpPr>
              <p:spPr bwMode="auto">
                <a:xfrm>
                  <a:off x="1111186" y="5514439"/>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7"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8"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a:t>
                  </a:r>
                  <a:r>
                    <a:rPr lang="en-US" sz="1600" kern="0" dirty="0">
                      <a:solidFill>
                        <a:prstClr val="black">
                          <a:lumMod val="95000"/>
                          <a:lumOff val="5000"/>
                        </a:prstClr>
                      </a:solidFill>
                      <a:latin typeface="Calibri" panose="020F0502020204030204" pitchFamily="34" charset="0"/>
                      <a:cs typeface="Arial" charset="0"/>
                    </a:rPr>
                    <a:t>40</a:t>
                  </a: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(39 states + NYC)</a:t>
                  </a:r>
                  <a:endPar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9"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4 (states)</a:t>
                  </a:r>
                </a:p>
              </p:txBody>
            </p:sp>
            <p:sp>
              <p:nvSpPr>
                <p:cNvPr id="160"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914332"/>
                  <a:endParaRPr lang="en-US" sz="1067" u="dottedHeavy" kern="0" dirty="0">
                    <a:solidFill>
                      <a:srgbClr val="FFFFFF"/>
                    </a:solidFill>
                    <a:latin typeface="Arial" charset="0"/>
                    <a:cs typeface="Arial" charset="0"/>
                  </a:endParaRPr>
                </a:p>
              </p:txBody>
            </p:sp>
            <p:sp>
              <p:nvSpPr>
                <p:cNvPr id="166"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342"/>
                <p:cNvSpPr>
                  <a:spLocks noChangeArrowheads="1"/>
                </p:cNvSpPr>
                <p:nvPr/>
              </p:nvSpPr>
              <p:spPr bwMode="auto">
                <a:xfrm>
                  <a:off x="4076701" y="1548664"/>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170"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3"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8"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9"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7"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9"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0"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03"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8"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277" name="Group 52"/>
                  <p:cNvGrpSpPr>
                    <a:grpSpLocks/>
                  </p:cNvGrpSpPr>
                  <p:nvPr/>
                </p:nvGrpSpPr>
                <p:grpSpPr bwMode="auto">
                  <a:xfrm>
                    <a:off x="288" y="2580"/>
                    <a:ext cx="510" cy="261"/>
                    <a:chOff x="288" y="2580"/>
                    <a:chExt cx="510" cy="261"/>
                  </a:xfrm>
                  <a:grpFill/>
                </p:grpSpPr>
                <p:sp>
                  <p:nvSpPr>
                    <p:cNvPr id="279"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0"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1"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2"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3"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4"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5"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78"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09"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212"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213"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214"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215"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216"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217"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218"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219"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220"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221"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222"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223"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224"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225"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226"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227"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228"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229"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230"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231"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232"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233"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234"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235"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236"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237"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238"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239"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240"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241"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242"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243"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244"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245"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246"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247"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248"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249"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250"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251"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252"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253"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254"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255"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256"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257"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258"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59"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0"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1"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2"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3"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4"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5"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266"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7"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8"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269"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270"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271"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2"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273"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4" name="Oval 465"/>
                <p:cNvSpPr/>
                <p:nvPr/>
              </p:nvSpPr>
              <p:spPr>
                <a:xfrm>
                  <a:off x="9093200" y="3149537"/>
                  <a:ext cx="146639" cy="144577"/>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5" name="Oval 472"/>
                <p:cNvSpPr/>
                <p:nvPr/>
              </p:nvSpPr>
              <p:spPr>
                <a:xfrm>
                  <a:off x="9420153" y="2642096"/>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142" name="Flowchart: Connector 141">
            <a:extLst>
              <a:ext uri="{C183D7F6-B498-43B3-948B-1728B52AA6E4}">
                <adec:decorative xmlns:adec="http://schemas.microsoft.com/office/drawing/2017/decorative" val="1"/>
              </a:ext>
            </a:extLst>
          </p:cNvPr>
          <p:cNvSpPr/>
          <p:nvPr/>
        </p:nvSpPr>
        <p:spPr>
          <a:xfrm>
            <a:off x="106681" y="-972820"/>
            <a:ext cx="2772322" cy="2349500"/>
          </a:xfrm>
          <a:prstGeom prst="flowChartConnector">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3" name="Title 1"/>
          <p:cNvSpPr txBox="1">
            <a:spLocks/>
          </p:cNvSpPr>
          <p:nvPr/>
        </p:nvSpPr>
        <p:spPr>
          <a:xfrm>
            <a:off x="316322" y="61484"/>
            <a:ext cx="2375877" cy="1118255"/>
          </a:xfrm>
          <a:prstGeom prst="rect">
            <a:avLst/>
          </a:prstGeom>
        </p:spPr>
        <p:txBody>
          <a:bodyPr vert="horz" wrap="square" lIns="91440" tIns="45720" rIns="91440" bIns="45720" rtlCol="0" anchor="b" anchorCtr="0">
            <a:spAutoFit/>
          </a:bodyPr>
          <a:lstStyle>
            <a:lvl1pPr algn="l" defTabSz="914400" rtl="0" eaLnBrk="1" latinLnBrk="0" hangingPunct="1">
              <a:lnSpc>
                <a:spcPts val="4000"/>
              </a:lnSpc>
              <a:spcBef>
                <a:spcPct val="0"/>
              </a:spcBef>
              <a:buNone/>
              <a:defRPr lang="en-US" sz="3733" b="1" i="0" kern="1200" spc="300" baseline="0">
                <a:solidFill>
                  <a:srgbClr val="2F97DA"/>
                </a:solidFill>
                <a:effectLst/>
                <a:latin typeface="Calibri" pitchFamily="34" charset="0"/>
                <a:ea typeface="+mn-ea"/>
                <a:cs typeface="Segoe UI Semibold" panose="020B0702040204020203" pitchFamily="34" charset="0"/>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3200" b="1" i="0" u="none" strike="noStrike" kern="1200" cap="none" spc="30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Where we are</a:t>
            </a:r>
          </a:p>
        </p:txBody>
      </p:sp>
    </p:spTree>
    <p:extLst>
      <p:ext uri="{BB962C8B-B14F-4D97-AF65-F5344CB8AC3E}">
        <p14:creationId xmlns:p14="http://schemas.microsoft.com/office/powerpoint/2010/main" val="37324240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19" name="Diagram 18" descr="Screenshot of Connecticut's Strengths in the Onboarding process which includes a strong NMI Team, Project Management Experience, Mature integrated Surveillance System, A Flexible EDX Platform, Excited Program Staff SMEs"/>
          <p:cNvGraphicFramePr/>
          <p:nvPr/>
        </p:nvGraphicFramePr>
        <p:xfrm>
          <a:off x="-411073" y="698765"/>
          <a:ext cx="11993474" cy="5470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16</a:t>
            </a:r>
          </a:p>
        </p:txBody>
      </p:sp>
      <p:pic>
        <p:nvPicPr>
          <p:cNvPr id="23" name="Picture 22" descr="Keeping Connecticut Healthy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6" name="Rectangle 5"/>
          <p:cNvSpPr/>
          <p:nvPr/>
        </p:nvSpPr>
        <p:spPr>
          <a:xfrm>
            <a:off x="216311" y="175545"/>
            <a:ext cx="2639762"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mn-ea"/>
                <a:cs typeface="+mn-cs"/>
              </a:rPr>
              <a:t>Our Strengths </a:t>
            </a:r>
          </a:p>
        </p:txBody>
      </p:sp>
      <p:sp>
        <p:nvSpPr>
          <p:cNvPr id="9" name="Text Placeholder 8" hidden="1">
            <a:extLst>
              <a:ext uri="{FF2B5EF4-FFF2-40B4-BE49-F238E27FC236}">
                <a16:creationId xmlns:a16="http://schemas.microsoft.com/office/drawing/2014/main" id="{0CC86DA9-AE75-44D2-A45E-5DEB8492C291}"/>
              </a:ext>
            </a:extLst>
          </p:cNvPr>
          <p:cNvSpPr>
            <a:spLocks noGrp="1"/>
          </p:cNvSpPr>
          <p:nvPr>
            <p:ph type="body" sz="quarter" idx="14"/>
          </p:nvPr>
        </p:nvSpPr>
        <p:spPr/>
        <p:txBody>
          <a:bodyPr/>
          <a:lstStyle/>
          <a:p>
            <a:r>
              <a:rPr lang="en-US" dirty="0">
                <a:solidFill>
                  <a:schemeClr val="bg2"/>
                </a:solidFill>
              </a:rPr>
              <a:t>Test</a:t>
            </a:r>
            <a:r>
              <a:rPr lang="en-US" dirty="0"/>
              <a:t> </a:t>
            </a:r>
          </a:p>
        </p:txBody>
      </p:sp>
      <p:sp>
        <p:nvSpPr>
          <p:cNvPr id="2" name="Title 1">
            <a:extLst>
              <a:ext uri="{FF2B5EF4-FFF2-40B4-BE49-F238E27FC236}">
                <a16:creationId xmlns:a16="http://schemas.microsoft.com/office/drawing/2014/main" id="{55601EA0-D834-47D3-A6B9-0A8A7CDF0E38}"/>
              </a:ext>
            </a:extLst>
          </p:cNvPr>
          <p:cNvSpPr>
            <a:spLocks noGrp="1"/>
          </p:cNvSpPr>
          <p:nvPr>
            <p:ph type="title" idx="4294967295"/>
          </p:nvPr>
        </p:nvSpPr>
        <p:spPr>
          <a:xfrm>
            <a:off x="317089" y="437155"/>
            <a:ext cx="11658600" cy="523220"/>
          </a:xfrm>
        </p:spPr>
        <p:txBody>
          <a:bodyPr/>
          <a:lstStyle/>
          <a:p>
            <a:pPr lvl="0" algn="ctr">
              <a:lnSpc>
                <a:spcPct val="100000"/>
              </a:lnSpc>
              <a:spcBef>
                <a:spcPts val="0"/>
              </a:spcBef>
              <a:defRPr/>
            </a:pPr>
            <a:r>
              <a:rPr lang="en-US" sz="2800" b="1" spc="0" dirty="0">
                <a:solidFill>
                  <a:schemeClr val="bg2"/>
                </a:solidFill>
                <a:latin typeface="Segoe UI"/>
              </a:rPr>
              <a:t>Our Strengths </a:t>
            </a:r>
          </a:p>
        </p:txBody>
      </p:sp>
    </p:spTree>
    <p:extLst>
      <p:ext uri="{BB962C8B-B14F-4D97-AF65-F5344CB8AC3E}">
        <p14:creationId xmlns:p14="http://schemas.microsoft.com/office/powerpoint/2010/main" val="32435597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806456" y="177799"/>
            <a:ext cx="1446038"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Define</a:t>
            </a:r>
          </a:p>
        </p:txBody>
      </p:sp>
      <p:pic>
        <p:nvPicPr>
          <p:cNvPr id="7" name="Picture 6" descr="Diagram of the Surveillance System Data Tier, EDX Platform, and CDC MVPS"/>
          <p:cNvPicPr>
            <a:picLocks noChangeAspect="1"/>
          </p:cNvPicPr>
          <p:nvPr/>
        </p:nvPicPr>
        <p:blipFill>
          <a:blip r:embed="rId3"/>
          <a:stretch>
            <a:fillRect/>
          </a:stretch>
        </p:blipFill>
        <p:spPr>
          <a:xfrm>
            <a:off x="6669895" y="203200"/>
            <a:ext cx="5189667" cy="6499750"/>
          </a:xfrm>
          <a:prstGeom prst="rect">
            <a:avLst/>
          </a:prstGeom>
        </p:spPr>
      </p:pic>
      <p:sp>
        <p:nvSpPr>
          <p:cNvPr id="8" name="Text Placeholder 17"/>
          <p:cNvSpPr>
            <a:spLocks noGrp="1"/>
          </p:cNvSpPr>
          <p:nvPr>
            <p:ph type="body" sz="quarter" idx="13"/>
          </p:nvPr>
        </p:nvSpPr>
        <p:spPr>
          <a:xfrm>
            <a:off x="301413" y="1920593"/>
            <a:ext cx="6204895" cy="3194721"/>
          </a:xfrm>
        </p:spPr>
        <p:txBody>
          <a:bodyPr/>
          <a:lstStyle/>
          <a:p>
            <a:pPr marL="514350" indent="-514350">
              <a:buAutoNum type="arabicPeriod"/>
            </a:pPr>
            <a:r>
              <a:rPr lang="en-US" sz="3200" b="1" dirty="0">
                <a:solidFill>
                  <a:schemeClr val="tx1"/>
                </a:solidFill>
              </a:rPr>
              <a:t>Talk with other Maven states</a:t>
            </a:r>
          </a:p>
          <a:p>
            <a:pPr marL="514350" indent="-514350">
              <a:buAutoNum type="arabicPeriod"/>
            </a:pPr>
            <a:endParaRPr lang="en-US" sz="3200" b="1" dirty="0">
              <a:solidFill>
                <a:schemeClr val="tx1"/>
              </a:solidFill>
            </a:endParaRPr>
          </a:p>
          <a:p>
            <a:pPr marL="514350" indent="-514350">
              <a:buAutoNum type="arabicPeriod"/>
            </a:pPr>
            <a:r>
              <a:rPr lang="en-US" sz="3200" b="1" dirty="0">
                <a:solidFill>
                  <a:schemeClr val="tx1"/>
                </a:solidFill>
              </a:rPr>
              <a:t>Learn CT Reporting Criteria</a:t>
            </a:r>
          </a:p>
          <a:p>
            <a:pPr marL="514350" indent="-514350">
              <a:buAutoNum type="arabicPeriod"/>
            </a:pPr>
            <a:endParaRPr lang="en-US" sz="3200" b="1" dirty="0">
              <a:solidFill>
                <a:schemeClr val="tx1"/>
              </a:solidFill>
            </a:endParaRPr>
          </a:p>
          <a:p>
            <a:pPr marL="514350" indent="-514350">
              <a:buAutoNum type="arabicPeriod"/>
            </a:pPr>
            <a:r>
              <a:rPr lang="en-US" sz="3200" b="1" dirty="0">
                <a:solidFill>
                  <a:schemeClr val="tx1"/>
                </a:solidFill>
              </a:rPr>
              <a:t>Gap Analysis</a:t>
            </a:r>
          </a:p>
          <a:p>
            <a:pPr marL="514350" indent="-514350">
              <a:buAutoNum type="arabicPeriod"/>
            </a:pPr>
            <a:endParaRPr lang="en-US" sz="3200" b="1" dirty="0">
              <a:solidFill>
                <a:schemeClr val="tx1"/>
              </a:solidFill>
            </a:endParaRPr>
          </a:p>
          <a:p>
            <a:pPr marL="514350" indent="-514350">
              <a:buAutoNum type="arabicPeriod"/>
            </a:pPr>
            <a:r>
              <a:rPr lang="en-US" sz="3200" b="1" dirty="0">
                <a:solidFill>
                  <a:schemeClr val="tx1"/>
                </a:solidFill>
              </a:rPr>
              <a:t>Flow Diagram  </a:t>
            </a:r>
            <a:endParaRPr lang="en-US" sz="3200" dirty="0">
              <a:solidFill>
                <a:schemeClr val="tx1"/>
              </a:solidFill>
            </a:endParaRPr>
          </a:p>
        </p:txBody>
      </p:sp>
      <p:sp>
        <p:nvSpPr>
          <p:cNvPr id="11" name="TextBox 10"/>
          <p:cNvSpPr txBox="1"/>
          <p:nvPr/>
        </p:nvSpPr>
        <p:spPr>
          <a:xfrm>
            <a:off x="9464705" y="1102618"/>
            <a:ext cx="2144485" cy="646331"/>
          </a:xfrm>
          <a:prstGeom prst="rect">
            <a:avLst/>
          </a:prstGeom>
          <a:solidFill>
            <a:schemeClr val="bg2">
              <a:lumMod val="20000"/>
              <a:lumOff val="80000"/>
            </a:schemeClr>
          </a:solidFill>
          <a:ln>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Surveillance System – Data Tier</a:t>
            </a:r>
          </a:p>
        </p:txBody>
      </p:sp>
      <p:sp>
        <p:nvSpPr>
          <p:cNvPr id="12" name="TextBox 11"/>
          <p:cNvSpPr txBox="1"/>
          <p:nvPr/>
        </p:nvSpPr>
        <p:spPr>
          <a:xfrm>
            <a:off x="9165346" y="3453075"/>
            <a:ext cx="2144485" cy="369332"/>
          </a:xfrm>
          <a:prstGeom prst="rect">
            <a:avLst/>
          </a:prstGeom>
          <a:solidFill>
            <a:srgbClr val="FFABAB"/>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EDX Platform</a:t>
            </a:r>
          </a:p>
        </p:txBody>
      </p:sp>
      <p:sp>
        <p:nvSpPr>
          <p:cNvPr id="13" name="TextBox 12"/>
          <p:cNvSpPr txBox="1"/>
          <p:nvPr/>
        </p:nvSpPr>
        <p:spPr>
          <a:xfrm>
            <a:off x="8343475" y="5739933"/>
            <a:ext cx="2144485" cy="369332"/>
          </a:xfrm>
          <a:prstGeom prst="rect">
            <a:avLst/>
          </a:prstGeom>
          <a:solidFill>
            <a:srgbClr val="EFC2F6"/>
          </a:solid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CDC MVPS</a:t>
            </a:r>
          </a:p>
        </p:txBody>
      </p:sp>
      <p:cxnSp>
        <p:nvCxnSpPr>
          <p:cNvPr id="3" name="Straight Arrow Connector 2">
            <a:extLst>
              <a:ext uri="{C183D7F6-B498-43B3-948B-1728B52AA6E4}">
                <adec:decorative xmlns:adec="http://schemas.microsoft.com/office/drawing/2017/decorative" val="1"/>
              </a:ext>
            </a:extLst>
          </p:cNvPr>
          <p:cNvCxnSpPr/>
          <p:nvPr/>
        </p:nvCxnSpPr>
        <p:spPr>
          <a:xfrm>
            <a:off x="3704492" y="4878676"/>
            <a:ext cx="2415672" cy="0"/>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403752" y="6285468"/>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17</a:t>
            </a:r>
          </a:p>
        </p:txBody>
      </p:sp>
      <p:pic>
        <p:nvPicPr>
          <p:cNvPr id="16" name="Picture 15" descr="Keeping Connecticut Healthy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 name="Title 1" hidden="1">
            <a:extLst>
              <a:ext uri="{FF2B5EF4-FFF2-40B4-BE49-F238E27FC236}">
                <a16:creationId xmlns:a16="http://schemas.microsoft.com/office/drawing/2014/main" id="{73D4B67F-9583-482F-9C62-020B3415144D}"/>
              </a:ext>
            </a:extLst>
          </p:cNvPr>
          <p:cNvSpPr>
            <a:spLocks noGrp="1"/>
          </p:cNvSpPr>
          <p:nvPr>
            <p:ph type="title" idx="4294967295"/>
          </p:nvPr>
        </p:nvSpPr>
        <p:spPr/>
        <p:txBody>
          <a:bodyPr/>
          <a:lstStyle/>
          <a:p>
            <a:r>
              <a:rPr lang="en-US" dirty="0"/>
              <a:t>Define </a:t>
            </a:r>
          </a:p>
        </p:txBody>
      </p:sp>
    </p:spTree>
    <p:extLst>
      <p:ext uri="{BB962C8B-B14F-4D97-AF65-F5344CB8AC3E}">
        <p14:creationId xmlns:p14="http://schemas.microsoft.com/office/powerpoint/2010/main" val="217760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9" name="Rectangle 8"/>
          <p:cNvSpPr/>
          <p:nvPr/>
        </p:nvSpPr>
        <p:spPr>
          <a:xfrm>
            <a:off x="4060524" y="136799"/>
            <a:ext cx="5182829"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FF00"/>
                </a:solidFill>
                <a:effectLst/>
                <a:uLnTx/>
                <a:uFillTx/>
                <a:latin typeface="Segoe UI"/>
                <a:ea typeface="+mn-ea"/>
                <a:cs typeface="+mn-cs"/>
              </a:rPr>
              <a:t>NMI Flow Diagram</a:t>
            </a:r>
          </a:p>
        </p:txBody>
      </p:sp>
      <p:sp>
        <p:nvSpPr>
          <p:cNvPr id="10" name="Text Placeholder 17"/>
          <p:cNvSpPr>
            <a:spLocks noGrp="1"/>
          </p:cNvSpPr>
          <p:nvPr>
            <p:ph type="body" sz="quarter" idx="13"/>
          </p:nvPr>
        </p:nvSpPr>
        <p:spPr>
          <a:xfrm>
            <a:off x="406400" y="1613534"/>
            <a:ext cx="4953000" cy="867930"/>
          </a:xfrm>
        </p:spPr>
        <p:txBody>
          <a:bodyPr/>
          <a:lstStyle/>
          <a:p>
            <a:pPr marL="0" indent="0"/>
            <a:r>
              <a:rPr lang="en-US" sz="2800" b="1" dirty="0">
                <a:solidFill>
                  <a:schemeClr val="tx1"/>
                </a:solidFill>
              </a:rPr>
              <a:t>Surveillance Data Tier: CTEDSS-Maven</a:t>
            </a:r>
            <a:endParaRPr lang="en-US" sz="2800" dirty="0">
              <a:solidFill>
                <a:schemeClr val="tx1"/>
              </a:solidFill>
            </a:endParaRPr>
          </a:p>
        </p:txBody>
      </p:sp>
      <p:sp>
        <p:nvSpPr>
          <p:cNvPr id="18" name="TextBox 17"/>
          <p:cNvSpPr txBox="1"/>
          <p:nvPr/>
        </p:nvSpPr>
        <p:spPr>
          <a:xfrm>
            <a:off x="259291" y="2533730"/>
            <a:ext cx="4858809" cy="3293209"/>
          </a:xfrm>
          <a:prstGeom prst="rect">
            <a:avLst/>
          </a:prstGeom>
          <a:solidFill>
            <a:schemeClr val="bg2">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Daily Scheduler: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Disease </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CT resident  Event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Case not pending deduplication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Case previously transmitted:</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NO  label as Final (F)</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YES  Is Case Updated</a:t>
            </a: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YES  label Corrected (C)</a:t>
            </a: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Marked “not a case”  label Rescinded (R)</a:t>
            </a: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endParaRPr kumimoji="0" lang="en-US" sz="5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Further assess by </a:t>
            </a: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Disease Subtype (e.g. </a:t>
            </a:r>
            <a:r>
              <a:rPr kumimoji="0" lang="en-US" sz="1800" b="0" i="1"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S. paratyphi</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AND</a:t>
            </a:r>
          </a:p>
          <a:p>
            <a:pPr marL="0" marR="0" lvl="0" indent="0" algn="l" defTabSz="914400" rtl="0" eaLnBrk="1" fontAlgn="auto" latinLnBrk="0" hangingPunct="1">
              <a:lnSpc>
                <a:spcPct val="100000"/>
              </a:lnSpc>
              <a:spcBef>
                <a:spcPts val="0"/>
              </a:spcBef>
              <a:spcAft>
                <a:spcPts val="0"/>
              </a:spcAft>
              <a:buClrTx/>
              <a:buSzTx/>
              <a:buFontTx/>
              <a:buNone/>
              <a:tabLst>
                <a:tab pos="292100" algn="l"/>
                <a:tab pos="13716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Disease Status (Probable/Confirmed)</a:t>
            </a:r>
          </a:p>
        </p:txBody>
      </p:sp>
      <p:sp>
        <p:nvSpPr>
          <p:cNvPr id="19" name="TextBox 18"/>
          <p:cNvSpPr txBox="1"/>
          <p:nvPr/>
        </p:nvSpPr>
        <p:spPr>
          <a:xfrm>
            <a:off x="5681320" y="1424059"/>
            <a:ext cx="6019800" cy="2462213"/>
          </a:xfrm>
          <a:prstGeom prst="rect">
            <a:avLst/>
          </a:prstGeom>
          <a:solidFill>
            <a:srgbClr val="FDBBBB"/>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Build HL7 Message: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MSH (with MMG name)</a:t>
            </a:r>
            <a:endPar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PID (format with integration engine code)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OBR (Local Record ID) (F, C, X) (CDC Condition Code)</a:t>
            </a: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OBX: Run Queries</a:t>
            </a: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5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Generate HL7 Message  </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Send via PHINMS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Generate NMI record tags </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uploaded into CTEDSS</a:t>
            </a:r>
            <a:endPar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0" name="Text Placeholder 17"/>
          <p:cNvSpPr>
            <a:spLocks noGrp="1"/>
          </p:cNvSpPr>
          <p:nvPr>
            <p:ph type="body" sz="quarter" idx="13"/>
          </p:nvPr>
        </p:nvSpPr>
        <p:spPr>
          <a:xfrm>
            <a:off x="5703092" y="903377"/>
            <a:ext cx="6019800" cy="480131"/>
          </a:xfrm>
        </p:spPr>
        <p:txBody>
          <a:bodyPr/>
          <a:lstStyle/>
          <a:p>
            <a:pPr marL="0" indent="0"/>
            <a:r>
              <a:rPr lang="en-US" sz="2800" b="1" dirty="0">
                <a:solidFill>
                  <a:schemeClr val="tx1"/>
                </a:solidFill>
              </a:rPr>
              <a:t>Electronic Data Exchange Platform</a:t>
            </a:r>
            <a:endParaRPr lang="en-US" sz="2800" dirty="0">
              <a:solidFill>
                <a:schemeClr val="tx1"/>
              </a:solidFill>
            </a:endParaRPr>
          </a:p>
        </p:txBody>
      </p:sp>
      <p:sp>
        <p:nvSpPr>
          <p:cNvPr id="21" name="TextBox 20"/>
          <p:cNvSpPr txBox="1"/>
          <p:nvPr/>
        </p:nvSpPr>
        <p:spPr>
          <a:xfrm>
            <a:off x="5681320" y="4590931"/>
            <a:ext cx="6019800" cy="1477328"/>
          </a:xfrm>
          <a:prstGeom prst="rect">
            <a:avLst/>
          </a:prstGeom>
          <a:solidFill>
            <a:srgbClr val="EFC2F6"/>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Receive 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Validate: </a:t>
            </a:r>
            <a:r>
              <a:rPr kumimoji="0" lang="en-US" sz="1800" b="0" i="0" u="none" strike="noStrike" kern="1200" cap="none" spc="0" normalizeH="0" baseline="0" noProof="0" dirty="0">
                <a:ln>
                  <a:noFill/>
                </a:ln>
                <a:solidFill>
                  <a:srgbClr val="000000"/>
                </a:solidFill>
                <a:effectLst/>
                <a:uLnTx/>
                <a:uFillTx/>
                <a:latin typeface="Segoe UI"/>
                <a:ea typeface="+mn-ea"/>
                <a:cs typeface="+mn-cs"/>
              </a:rPr>
              <a:t>Warnings and </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Errors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Review</a:t>
            </a:r>
            <a:r>
              <a:rPr kumimoji="0" lang="en-US" sz="1800" b="0" i="0" u="none" strike="noStrike" kern="1200" cap="none" spc="0" normalizeH="0" baseline="0" noProof="0" dirty="0">
                <a:ln>
                  <a:noFill/>
                </a:ln>
                <a:solidFill>
                  <a:srgbClr val="000000"/>
                </a:solidFill>
                <a:effectLst/>
                <a:uLnTx/>
                <a:uFillTx/>
                <a:latin typeface="Segoe UI"/>
                <a:ea typeface="+mn-ea"/>
                <a:cs typeface="+mn-cs"/>
                <a:sym typeface="Wingdings" panose="05000000000000000000" pitchFamily="2" charset="2"/>
              </a:rPr>
              <a:t> and reprocess if needed</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800" b="1" i="0" u="none" strike="noStrike" kern="1200" cap="none" spc="0" normalizeH="0" baseline="0" noProof="0" dirty="0">
                <a:ln>
                  <a:noFill/>
                </a:ln>
                <a:solidFill>
                  <a:srgbClr val="C00000"/>
                </a:solidFill>
                <a:effectLst/>
                <a:uLnTx/>
                <a:uFillTx/>
                <a:latin typeface="Segoe UI"/>
                <a:ea typeface="+mn-ea"/>
                <a:cs typeface="+mn-cs"/>
              </a:rPr>
              <a:t>Still perfecting a process to mark a duplicate merged case as rescinded.</a:t>
            </a:r>
          </a:p>
        </p:txBody>
      </p:sp>
      <p:sp>
        <p:nvSpPr>
          <p:cNvPr id="22" name="Text Placeholder 17"/>
          <p:cNvSpPr>
            <a:spLocks noGrp="1"/>
          </p:cNvSpPr>
          <p:nvPr>
            <p:ph type="body" sz="quarter" idx="13"/>
          </p:nvPr>
        </p:nvSpPr>
        <p:spPr>
          <a:xfrm>
            <a:off x="5681320" y="4055400"/>
            <a:ext cx="4953000" cy="535531"/>
          </a:xfrm>
        </p:spPr>
        <p:txBody>
          <a:bodyPr/>
          <a:lstStyle/>
          <a:p>
            <a:pPr marL="0" indent="0"/>
            <a:r>
              <a:rPr lang="en-US" sz="3200" b="1" dirty="0">
                <a:solidFill>
                  <a:schemeClr val="tx1"/>
                </a:solidFill>
              </a:rPr>
              <a:t>CDC MVPS</a:t>
            </a:r>
            <a:endParaRPr lang="en-US" sz="3200" dirty="0">
              <a:solidFill>
                <a:schemeClr val="tx1"/>
              </a:solidFill>
            </a:endParaRPr>
          </a:p>
        </p:txBody>
      </p:sp>
      <p:sp>
        <p:nvSpPr>
          <p:cNvPr id="11" name="Rectangle 10"/>
          <p:cNvSpPr/>
          <p:nvPr/>
        </p:nvSpPr>
        <p:spPr>
          <a:xfrm>
            <a:off x="720600" y="177799"/>
            <a:ext cx="161775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Design</a:t>
            </a:r>
          </a:p>
        </p:txBody>
      </p:sp>
      <p:cxnSp>
        <p:nvCxnSpPr>
          <p:cNvPr id="12" name="Straight Arrow Connector 11" descr="Surveillance Data Tier of CTEDSS-Maven pointing to the Electronic Data Exchange Platform"/>
          <p:cNvCxnSpPr/>
          <p:nvPr/>
        </p:nvCxnSpPr>
        <p:spPr>
          <a:xfrm flipV="1">
            <a:off x="5118100" y="1669774"/>
            <a:ext cx="584992" cy="1311965"/>
          </a:xfrm>
          <a:prstGeom prst="straightConnector1">
            <a:avLst/>
          </a:prstGeom>
          <a:ln w="76200">
            <a:solidFill>
              <a:schemeClr val="tx1"/>
            </a:solidFill>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descr="Electronic Data Exchange Platform pointing to the CDC MVPS "/>
          <p:cNvCxnSpPr/>
          <p:nvPr/>
        </p:nvCxnSpPr>
        <p:spPr>
          <a:xfrm flipH="1">
            <a:off x="8878957" y="3886272"/>
            <a:ext cx="13252" cy="704659"/>
          </a:xfrm>
          <a:prstGeom prst="straightConnector1">
            <a:avLst/>
          </a:prstGeom>
          <a:ln w="76200">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23" name="TextBox 22"/>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18</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 name="Title 1" hidden="1">
            <a:extLst>
              <a:ext uri="{FF2B5EF4-FFF2-40B4-BE49-F238E27FC236}">
                <a16:creationId xmlns:a16="http://schemas.microsoft.com/office/drawing/2014/main" id="{DB92F78C-C7B5-4C02-A453-1B136A30C063}"/>
              </a:ext>
            </a:extLst>
          </p:cNvPr>
          <p:cNvSpPr>
            <a:spLocks noGrp="1"/>
          </p:cNvSpPr>
          <p:nvPr>
            <p:ph type="title" idx="4294967295"/>
          </p:nvPr>
        </p:nvSpPr>
        <p:spPr/>
        <p:txBody>
          <a:bodyPr/>
          <a:lstStyle/>
          <a:p>
            <a:r>
              <a:rPr lang="en-US" dirty="0"/>
              <a:t>Design</a:t>
            </a:r>
          </a:p>
        </p:txBody>
      </p:sp>
    </p:spTree>
    <p:extLst>
      <p:ext uri="{BB962C8B-B14F-4D97-AF65-F5344CB8AC3E}">
        <p14:creationId xmlns:p14="http://schemas.microsoft.com/office/powerpoint/2010/main" val="222050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descr="Screenshot of the CTEDSS NMI Question Package for DPH Staff Only "/>
          <p:cNvPicPr>
            <a:picLocks noChangeAspect="1"/>
          </p:cNvPicPr>
          <p:nvPr/>
        </p:nvPicPr>
        <p:blipFill>
          <a:blip r:embed="rId3"/>
          <a:stretch>
            <a:fillRect/>
          </a:stretch>
        </p:blipFill>
        <p:spPr>
          <a:xfrm>
            <a:off x="373920" y="777602"/>
            <a:ext cx="11639827" cy="2591912"/>
          </a:xfrm>
          <a:prstGeom prst="rect">
            <a:avLst/>
          </a:prstGeom>
        </p:spPr>
      </p:pic>
      <p:sp>
        <p:nvSpPr>
          <p:cNvPr id="5" name="TextBox 4"/>
          <p:cNvSpPr txBox="1"/>
          <p:nvPr/>
        </p:nvSpPr>
        <p:spPr>
          <a:xfrm>
            <a:off x="373919" y="285538"/>
            <a:ext cx="6066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CTEDSS NMI Question Package</a:t>
            </a:r>
          </a:p>
        </p:txBody>
      </p:sp>
      <p:sp>
        <p:nvSpPr>
          <p:cNvPr id="6" name="TextBox 5"/>
          <p:cNvSpPr txBox="1"/>
          <p:nvPr/>
        </p:nvSpPr>
        <p:spPr>
          <a:xfrm>
            <a:off x="373920" y="3470253"/>
            <a:ext cx="11639827" cy="28315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Date case first sent to CDC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populated from output generated from the EDX system after HL7 file processed. This output file is uploaded into CTEDSS. This date is fixed and never changed.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NMI MMWR Year, Week, NMI Code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all populated the first time a case is sent.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Date updated case sent (HL7) –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populated from output if a “date case first sent” is filled in and 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“changes made to this event”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has been selected. Currently program staff manually choose the “change made” button, but we are working to automate this process.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a case is rescinded, the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Date Case Rescinded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is populated.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8" name="TextBox 7"/>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19</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itle 1">
            <a:extLst>
              <a:ext uri="{FF2B5EF4-FFF2-40B4-BE49-F238E27FC236}">
                <a16:creationId xmlns:a16="http://schemas.microsoft.com/office/drawing/2014/main" id="{5B95FE81-7162-40A3-A886-CAD0757DCC85}"/>
              </a:ext>
            </a:extLst>
          </p:cNvPr>
          <p:cNvSpPr>
            <a:spLocks noGrp="1"/>
          </p:cNvSpPr>
          <p:nvPr>
            <p:ph type="title"/>
          </p:nvPr>
        </p:nvSpPr>
        <p:spPr>
          <a:xfrm>
            <a:off x="2098058" y="5828966"/>
            <a:ext cx="8804365" cy="1311128"/>
          </a:xfrm>
        </p:spPr>
        <p:txBody>
          <a:bodyPr/>
          <a:lstStyle/>
          <a:p>
            <a:r>
              <a:rPr lang="en-US" dirty="0">
                <a:solidFill>
                  <a:schemeClr val="accent2">
                    <a:lumMod val="60000"/>
                    <a:lumOff val="40000"/>
                  </a:schemeClr>
                </a:solidFill>
              </a:rPr>
              <a:t>CTEDSS </a:t>
            </a:r>
          </a:p>
        </p:txBody>
      </p:sp>
      <p:sp>
        <p:nvSpPr>
          <p:cNvPr id="3" name="Text Placeholder 2">
            <a:extLst>
              <a:ext uri="{FF2B5EF4-FFF2-40B4-BE49-F238E27FC236}">
                <a16:creationId xmlns:a16="http://schemas.microsoft.com/office/drawing/2014/main" id="{84BC4EFC-1585-420C-9B80-24B07AFCDDCE}"/>
              </a:ext>
            </a:extLst>
          </p:cNvPr>
          <p:cNvSpPr>
            <a:spLocks noGrp="1"/>
          </p:cNvSpPr>
          <p:nvPr>
            <p:ph type="body" sz="quarter" idx="13"/>
          </p:nvPr>
        </p:nvSpPr>
        <p:spPr>
          <a:xfrm>
            <a:off x="10103224" y="3971108"/>
            <a:ext cx="939426" cy="369332"/>
          </a:xfrm>
        </p:spPr>
        <p:txBody>
          <a:bodyPr/>
          <a:lstStyle/>
          <a:p>
            <a:endParaRPr lang="en-US" sz="2000" dirty="0">
              <a:solidFill>
                <a:schemeClr val="tx2"/>
              </a:solidFill>
            </a:endParaRPr>
          </a:p>
        </p:txBody>
      </p:sp>
    </p:spTree>
    <p:extLst>
      <p:ext uri="{BB962C8B-B14F-4D97-AF65-F5344CB8AC3E}">
        <p14:creationId xmlns:p14="http://schemas.microsoft.com/office/powerpoint/2010/main" val="915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773114"/>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spcAft>
                <a:spcPts val="600"/>
              </a:spcAft>
            </a:pPr>
            <a:r>
              <a:rPr lang="en-US" sz="2670" dirty="0"/>
              <a:t>Welcome and Announcements</a:t>
            </a:r>
          </a:p>
          <a:p>
            <a:r>
              <a:rPr lang="en-US" dirty="0"/>
              <a:t>A Jurisdiction’s Approach to Implementing HL7 Case Notification Messages “From Zero to Five: Meeting NMI Objectives in Connecticut” </a:t>
            </a:r>
          </a:p>
          <a:p>
            <a:pPr lvl="1"/>
            <a:r>
              <a:rPr lang="en-US" dirty="0"/>
              <a:t>Nancy L. Barrett, Infectious Disease Section Informatics Program Lead, Connecticut Department of Public Health</a:t>
            </a:r>
          </a:p>
          <a:p>
            <a:r>
              <a:rPr lang="en-US" dirty="0"/>
              <a:t>Questions and Answers  </a:t>
            </a:r>
          </a:p>
          <a:p>
            <a:pPr>
              <a:spcBef>
                <a:spcPts val="600"/>
              </a:spcBef>
              <a:spcAft>
                <a:spcPts val="600"/>
              </a:spcAft>
            </a:pPr>
            <a:endParaRPr lang="en-US" sz="2500" dirty="0"/>
          </a:p>
          <a:p>
            <a:pPr marL="0" indent="0">
              <a:spcBef>
                <a:spcPts val="600"/>
              </a:spcBef>
              <a:spcAft>
                <a:spcPts val="600"/>
              </a:spcAft>
              <a:buFont typeface="Wingdings" panose="05000000000000000000" pitchFamily="2" charset="2"/>
              <a:buNone/>
            </a:pPr>
            <a:endParaRPr lang="en-US" sz="2500" dirty="0">
              <a:solidFill>
                <a:srgbClr val="5F5F5F"/>
              </a:solidFill>
            </a:endParaRPr>
          </a:p>
          <a:p>
            <a:pPr marL="0" indent="0">
              <a:spcBef>
                <a:spcPts val="600"/>
              </a:spcBef>
              <a:spcAft>
                <a:spcPts val="600"/>
              </a:spcAft>
              <a:buFont typeface="Wingdings" panose="05000000000000000000" pitchFamily="2" charset="2"/>
              <a:buNone/>
            </a:pPr>
            <a:endParaRPr lang="en-US" sz="250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800" dirty="0"/>
          </a:p>
          <a:p>
            <a:pPr marL="0" indent="0">
              <a:spcBef>
                <a:spcPts val="600"/>
              </a:spcBef>
              <a:spcAft>
                <a:spcPts val="600"/>
              </a:spcAft>
              <a:buFont typeface="Wingdings" panose="05000000000000000000" pitchFamily="2" charset="2"/>
              <a:buNone/>
            </a:pPr>
            <a:endParaRPr lang="en-US" sz="2800" dirty="0"/>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fld id="{B1808B90-C856-4DD9-AE7E-B04D6EB9DAE8}" type="slidenum">
              <a:rPr lang="en-US" smtClean="0"/>
              <a:pPr/>
              <a:t>2</a:t>
            </a:fld>
            <a:endParaRPr lang="en-US" dirty="0"/>
          </a:p>
        </p:txBody>
      </p:sp>
    </p:spTree>
    <p:extLst>
      <p:ext uri="{BB962C8B-B14F-4D97-AF65-F5344CB8AC3E}">
        <p14:creationId xmlns:p14="http://schemas.microsoft.com/office/powerpoint/2010/main" val="1238502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221950" y="129749"/>
            <a:ext cx="2549737"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EDX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Develop</a:t>
            </a:r>
          </a:p>
        </p:txBody>
      </p:sp>
      <p:sp>
        <p:nvSpPr>
          <p:cNvPr id="10" name="Text Placeholder 17"/>
          <p:cNvSpPr>
            <a:spLocks noGrp="1"/>
          </p:cNvSpPr>
          <p:nvPr>
            <p:ph type="body" sz="quarter" idx="13"/>
          </p:nvPr>
        </p:nvSpPr>
        <p:spPr>
          <a:xfrm>
            <a:off x="2645191" y="174158"/>
            <a:ext cx="9067800" cy="1311128"/>
          </a:xfrm>
        </p:spPr>
        <p:txBody>
          <a:bodyPr/>
          <a:lstStyle/>
          <a:p>
            <a:pPr marL="0" indent="0" algn="ctr"/>
            <a:r>
              <a:rPr lang="en-US" sz="4400" b="1" dirty="0">
                <a:solidFill>
                  <a:schemeClr val="tx1"/>
                </a:solidFill>
              </a:rPr>
              <a:t>Electronic Data Exchange </a:t>
            </a:r>
          </a:p>
          <a:p>
            <a:pPr marL="0" indent="0" algn="ctr"/>
            <a:r>
              <a:rPr lang="en-US" sz="4400" b="1" dirty="0">
                <a:solidFill>
                  <a:schemeClr val="tx1"/>
                </a:solidFill>
              </a:rPr>
              <a:t>(EDX) Platform</a:t>
            </a:r>
            <a:endParaRPr lang="en-US" sz="4400" dirty="0">
              <a:solidFill>
                <a:schemeClr val="tx1"/>
              </a:solidFill>
            </a:endParaRPr>
          </a:p>
        </p:txBody>
      </p:sp>
      <p:sp>
        <p:nvSpPr>
          <p:cNvPr id="8" name="TextBox 7"/>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mn-cs"/>
              </a:rPr>
              <a:t>20</a:t>
            </a:r>
          </a:p>
        </p:txBody>
      </p:sp>
      <p:graphicFrame>
        <p:nvGraphicFramePr>
          <p:cNvPr id="12" name="Diagram 11" descr="Screenshot of the Electronic Data Exchange (EDX) Platform containing the Pilotfish Integration Console and Base X"/>
          <p:cNvGraphicFramePr/>
          <p:nvPr>
            <p:extLst>
              <p:ext uri="{D42A27DB-BD31-4B8C-83A1-F6EECF244321}">
                <p14:modId xmlns:p14="http://schemas.microsoft.com/office/powerpoint/2010/main" val="446479077"/>
              </p:ext>
            </p:extLst>
          </p:nvPr>
        </p:nvGraphicFramePr>
        <p:xfrm>
          <a:off x="259291" y="1679771"/>
          <a:ext cx="11662199" cy="429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 name="Title 1" hidden="1">
            <a:extLst>
              <a:ext uri="{FF2B5EF4-FFF2-40B4-BE49-F238E27FC236}">
                <a16:creationId xmlns:a16="http://schemas.microsoft.com/office/drawing/2014/main" id="{2DACFE1B-F100-46E3-AF7C-41C8741E5F77}"/>
              </a:ext>
            </a:extLst>
          </p:cNvPr>
          <p:cNvSpPr>
            <a:spLocks noGrp="1"/>
          </p:cNvSpPr>
          <p:nvPr>
            <p:ph type="title" idx="4294967295"/>
          </p:nvPr>
        </p:nvSpPr>
        <p:spPr>
          <a:xfrm>
            <a:off x="533400" y="1397640"/>
            <a:ext cx="11658600" cy="203133"/>
          </a:xfrm>
        </p:spPr>
        <p:txBody>
          <a:bodyPr/>
          <a:lstStyle/>
          <a:p>
            <a:r>
              <a:rPr lang="en-US" sz="800" dirty="0">
                <a:latin typeface="Segoe UI" panose="020B0502040204020203" pitchFamily="34" charset="0"/>
                <a:cs typeface="Segoe UI" panose="020B0502040204020203" pitchFamily="34" charset="0"/>
              </a:rPr>
              <a:t>EDXPlatform Develop </a:t>
            </a:r>
            <a:r>
              <a:rPr lang="en-US" sz="800" baseline="0" dirty="0">
                <a:latin typeface="Segoe UI" panose="020B0502040204020203" pitchFamily="34" charset="0"/>
                <a:cs typeface="Segoe UI" panose="020B0502040204020203" pitchFamily="34" charset="0"/>
              </a:rPr>
              <a:t> </a:t>
            </a:r>
            <a:endParaRPr lang="en-US" sz="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8320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2" name="Table 1" descr="Screenshot of a truncated example from spreadsheet on Code, Type, Value.1, Value.2, Value. 3, Value.5"/>
          <p:cNvGraphicFramePr>
            <a:graphicFrameLocks noGrp="1"/>
          </p:cNvGraphicFramePr>
          <p:nvPr>
            <p:extLst>
              <p:ext uri="{D42A27DB-BD31-4B8C-83A1-F6EECF244321}">
                <p14:modId xmlns:p14="http://schemas.microsoft.com/office/powerpoint/2010/main" val="2758947135"/>
              </p:ext>
            </p:extLst>
          </p:nvPr>
        </p:nvGraphicFramePr>
        <p:xfrm>
          <a:off x="585838" y="1120782"/>
          <a:ext cx="11142221" cy="3331467"/>
        </p:xfrm>
        <a:graphic>
          <a:graphicData uri="http://schemas.openxmlformats.org/drawingml/2006/table">
            <a:tbl>
              <a:tblPr firstRow="1">
                <a:tableStyleId>{5C22544A-7EE6-4342-B048-85BDC9FD1C3A}</a:tableStyleId>
              </a:tblPr>
              <a:tblGrid>
                <a:gridCol w="1577125">
                  <a:extLst>
                    <a:ext uri="{9D8B030D-6E8A-4147-A177-3AD203B41FA5}">
                      <a16:colId xmlns:a16="http://schemas.microsoft.com/office/drawing/2014/main" val="20000"/>
                    </a:ext>
                  </a:extLst>
                </a:gridCol>
                <a:gridCol w="1665613">
                  <a:extLst>
                    <a:ext uri="{9D8B030D-6E8A-4147-A177-3AD203B41FA5}">
                      <a16:colId xmlns:a16="http://schemas.microsoft.com/office/drawing/2014/main" val="20001"/>
                    </a:ext>
                  </a:extLst>
                </a:gridCol>
                <a:gridCol w="2664873">
                  <a:extLst>
                    <a:ext uri="{9D8B030D-6E8A-4147-A177-3AD203B41FA5}">
                      <a16:colId xmlns:a16="http://schemas.microsoft.com/office/drawing/2014/main" val="20002"/>
                    </a:ext>
                  </a:extLst>
                </a:gridCol>
                <a:gridCol w="967409">
                  <a:extLst>
                    <a:ext uri="{9D8B030D-6E8A-4147-A177-3AD203B41FA5}">
                      <a16:colId xmlns:a16="http://schemas.microsoft.com/office/drawing/2014/main" val="20003"/>
                    </a:ext>
                  </a:extLst>
                </a:gridCol>
                <a:gridCol w="834887">
                  <a:extLst>
                    <a:ext uri="{9D8B030D-6E8A-4147-A177-3AD203B41FA5}">
                      <a16:colId xmlns:a16="http://schemas.microsoft.com/office/drawing/2014/main" val="20004"/>
                    </a:ext>
                  </a:extLst>
                </a:gridCol>
                <a:gridCol w="2509146">
                  <a:extLst>
                    <a:ext uri="{9D8B030D-6E8A-4147-A177-3AD203B41FA5}">
                      <a16:colId xmlns:a16="http://schemas.microsoft.com/office/drawing/2014/main" val="20005"/>
                    </a:ext>
                  </a:extLst>
                </a:gridCol>
                <a:gridCol w="923168">
                  <a:extLst>
                    <a:ext uri="{9D8B030D-6E8A-4147-A177-3AD203B41FA5}">
                      <a16:colId xmlns:a16="http://schemas.microsoft.com/office/drawing/2014/main" val="20006"/>
                    </a:ext>
                  </a:extLst>
                </a:gridCol>
              </a:tblGrid>
              <a:tr h="416497">
                <a:tc>
                  <a:txBody>
                    <a:bodyPr/>
                    <a:lstStyle/>
                    <a:p>
                      <a:pPr algn="l" fontAlgn="b"/>
                      <a:r>
                        <a:rPr lang="en-US" sz="1800" b="1" u="none" strike="noStrike" dirty="0">
                          <a:effectLst/>
                          <a:latin typeface="Calibri" panose="020F0502020204030204" pitchFamily="34" charset="0"/>
                          <a:cs typeface="Calibri" panose="020F0502020204030204" pitchFamily="34" charset="0"/>
                        </a:rPr>
                        <a:t>Code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Type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Value.1</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55563" indent="0" algn="l" fontAlgn="b"/>
                      <a:r>
                        <a:rPr lang="en-US" sz="1800" b="1" u="none" strike="noStrike" dirty="0">
                          <a:effectLst/>
                          <a:latin typeface="Calibri" panose="020F0502020204030204" pitchFamily="34" charset="0"/>
                          <a:cs typeface="Calibri" panose="020F0502020204030204" pitchFamily="34" charset="0"/>
                        </a:rPr>
                        <a:t>Value.2</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Value.3</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Value.5</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Value.24</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16497">
                <a:tc>
                  <a:txBody>
                    <a:bodyPr/>
                    <a:lstStyle/>
                    <a:p>
                      <a:pPr algn="l" fontAlgn="b"/>
                      <a:r>
                        <a:rPr lang="en-US" sz="1800" u="none" strike="noStrike" dirty="0">
                          <a:effectLst/>
                          <a:latin typeface="Calibri" panose="020F0502020204030204" pitchFamily="34" charset="0"/>
                          <a:cs typeface="Calibri" panose="020F0502020204030204" pitchFamily="34" charset="0"/>
                        </a:rPr>
                        <a:t>MMGGENERIC</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MMGMapping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CASE_HOSPITALIZED</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77974-4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CWE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PHINVADS.YesNoUnknown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O</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16497">
                <a:tc>
                  <a:txBody>
                    <a:bodyPr/>
                    <a:lstStyle/>
                    <a:p>
                      <a:pPr algn="l" fontAlgn="b"/>
                      <a:r>
                        <a:rPr lang="en-US" sz="1800" u="none" strike="noStrike" dirty="0">
                          <a:effectLst/>
                          <a:latin typeface="Calibri" panose="020F0502020204030204" pitchFamily="34" charset="0"/>
                          <a:cs typeface="Calibri" panose="020F0502020204030204" pitchFamily="34" charset="0"/>
                        </a:rPr>
                        <a:t>MMGGENERIC</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MMGMapping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DIAGNOSIS_DATE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77975-1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TS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416497">
                <a:tc>
                  <a:txBody>
                    <a:bodyPr/>
                    <a:lstStyle/>
                    <a:p>
                      <a:pPr algn="l" fontAlgn="b"/>
                      <a:r>
                        <a:rPr lang="en-US" sz="1800" u="none" strike="noStrike" dirty="0">
                          <a:effectLst/>
                          <a:latin typeface="Calibri" panose="020F0502020204030204" pitchFamily="34" charset="0"/>
                          <a:cs typeface="Calibri" panose="020F0502020204030204" pitchFamily="34" charset="0"/>
                        </a:rPr>
                        <a:t>MMGGENERIC</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MMGMapping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DATE_ILLNESS_RESOLVED</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77976-9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TS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O</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16497">
                <a:tc>
                  <a:txBody>
                    <a:bodyPr/>
                    <a:lstStyle/>
                    <a:p>
                      <a:pPr algn="l" fontAlgn="b"/>
                      <a:r>
                        <a:rPr lang="en-US" sz="1800" u="none" strike="noStrike" dirty="0">
                          <a:effectLst/>
                          <a:latin typeface="Calibri" panose="020F0502020204030204" pitchFamily="34" charset="0"/>
                          <a:cs typeface="Calibri" panose="020F0502020204030204" pitchFamily="34" charset="0"/>
                        </a:rPr>
                        <a:t>MMGGENERIC</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MMGMapping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DURATION_OF_SYMPTOMS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77977-7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TS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O</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16497">
                <a:tc>
                  <a:txBody>
                    <a:bodyPr/>
                    <a:lstStyle/>
                    <a:p>
                      <a:pPr algn="l" fontAlgn="b"/>
                      <a:r>
                        <a:rPr lang="en-US" sz="1800" u="none" strike="noStrike" dirty="0">
                          <a:effectLst/>
                          <a:latin typeface="Calibri" panose="020F0502020204030204" pitchFamily="34" charset="0"/>
                          <a:cs typeface="Calibri" panose="020F0502020204030204" pitchFamily="34" charset="0"/>
                        </a:rPr>
                        <a:t>MMGGENERIC</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MMGMapping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OUTCOME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77978-5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CWE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PHINVADS.OutcomeDeath</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u="none" strike="noStrike" dirty="0">
                          <a:effectLst/>
                          <a:latin typeface="Calibri" panose="020F0502020204030204" pitchFamily="34" charset="0"/>
                          <a:cs typeface="Calibri" panose="020F0502020204030204" pitchFamily="34" charset="0"/>
                        </a:rPr>
                        <a:t>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16497">
                <a:tc>
                  <a:txBody>
                    <a:bodyPr/>
                    <a:lstStyle/>
                    <a:p>
                      <a:pPr algn="l" fontAlgn="b"/>
                      <a:r>
                        <a:rPr lang="en-US" sz="1800" b="1" u="none" strike="noStrike" dirty="0">
                          <a:effectLst/>
                          <a:latin typeface="Calibri" panose="020F0502020204030204" pitchFamily="34" charset="0"/>
                          <a:cs typeface="Calibri" panose="020F0502020204030204" pitchFamily="34" charset="0"/>
                        </a:rPr>
                        <a:t>Source MMG</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(PF category)</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CTEDSS Question ID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b="1" u="none" strike="noStrike" dirty="0">
                          <a:effectLst/>
                          <a:latin typeface="Calibri" panose="020F0502020204030204" pitchFamily="34" charset="0"/>
                          <a:cs typeface="Calibri" panose="020F0502020204030204" pitchFamily="34" charset="0"/>
                        </a:rPr>
                        <a:t>MMG LOINC</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b="1" u="none" strike="noStrike" dirty="0">
                          <a:effectLst/>
                          <a:latin typeface="Calibri" panose="020F0502020204030204" pitchFamily="34" charset="0"/>
                          <a:cs typeface="Calibri" panose="020F0502020204030204" pitchFamily="34" charset="0"/>
                        </a:rPr>
                        <a:t>MMG Data type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PHINVADS variables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en-US" sz="1800" b="1" u="none" strike="noStrike" dirty="0">
                          <a:effectLst/>
                          <a:latin typeface="Calibri" panose="020F0502020204030204" pitchFamily="34" charset="0"/>
                          <a:cs typeface="Calibri" panose="020F0502020204030204" pitchFamily="34" charset="0"/>
                        </a:rPr>
                        <a:t>MMG Usage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3" name="TextBox 2"/>
          <p:cNvSpPr txBox="1"/>
          <p:nvPr/>
        </p:nvSpPr>
        <p:spPr>
          <a:xfrm>
            <a:off x="373919" y="285538"/>
            <a:ext cx="6066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Truncated example from spreadsheet</a:t>
            </a:r>
          </a:p>
        </p:txBody>
      </p:sp>
      <p:sp>
        <p:nvSpPr>
          <p:cNvPr id="4" name="TextBox 3"/>
          <p:cNvSpPr txBox="1"/>
          <p:nvPr/>
        </p:nvSpPr>
        <p:spPr>
          <a:xfrm>
            <a:off x="373919" y="4825829"/>
            <a:ext cx="100952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Top row are the categories used in the Pilotfish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Bottom row are where these items come from in the MMG mapping.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6" name="TextBox 5"/>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21</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7" name="Title 6">
            <a:extLst>
              <a:ext uri="{FF2B5EF4-FFF2-40B4-BE49-F238E27FC236}">
                <a16:creationId xmlns:a16="http://schemas.microsoft.com/office/drawing/2014/main" id="{8B122ADA-4EFE-40C4-9519-F83DB2D3F610}"/>
              </a:ext>
            </a:extLst>
          </p:cNvPr>
          <p:cNvSpPr>
            <a:spLocks noGrp="1"/>
          </p:cNvSpPr>
          <p:nvPr>
            <p:ph type="title"/>
          </p:nvPr>
        </p:nvSpPr>
        <p:spPr>
          <a:xfrm>
            <a:off x="1536193" y="5737219"/>
            <a:ext cx="1368372" cy="175433"/>
          </a:xfrm>
        </p:spPr>
        <p:txBody>
          <a:bodyPr/>
          <a:lstStyle/>
          <a:p>
            <a:r>
              <a:rPr lang="en-US" sz="600" dirty="0">
                <a:solidFill>
                  <a:schemeClr val="accent2">
                    <a:lumMod val="60000"/>
                    <a:lumOff val="40000"/>
                  </a:schemeClr>
                </a:solidFill>
              </a:rPr>
              <a:t>t</a:t>
            </a:r>
          </a:p>
        </p:txBody>
      </p:sp>
      <p:sp>
        <p:nvSpPr>
          <p:cNvPr id="8" name="Text Placeholder 7">
            <a:extLst>
              <a:ext uri="{FF2B5EF4-FFF2-40B4-BE49-F238E27FC236}">
                <a16:creationId xmlns:a16="http://schemas.microsoft.com/office/drawing/2014/main" id="{BB493193-BCC0-4880-B064-FCE019F998E1}"/>
              </a:ext>
            </a:extLst>
          </p:cNvPr>
          <p:cNvSpPr>
            <a:spLocks noGrp="1"/>
          </p:cNvSpPr>
          <p:nvPr>
            <p:ph type="body" sz="quarter" idx="13"/>
          </p:nvPr>
        </p:nvSpPr>
        <p:spPr>
          <a:xfrm>
            <a:off x="9439834" y="5656826"/>
            <a:ext cx="2024455" cy="203133"/>
          </a:xfrm>
        </p:spPr>
        <p:txBody>
          <a:bodyPr/>
          <a:lstStyle/>
          <a:p>
            <a:r>
              <a:rPr lang="en-US" sz="800" dirty="0">
                <a:solidFill>
                  <a:schemeClr val="accent2">
                    <a:lumMod val="60000"/>
                    <a:lumOff val="40000"/>
                  </a:schemeClr>
                </a:solidFill>
              </a:rPr>
              <a:t>t</a:t>
            </a:r>
          </a:p>
        </p:txBody>
      </p:sp>
    </p:spTree>
    <p:extLst>
      <p:ext uri="{BB962C8B-B14F-4D97-AF65-F5344CB8AC3E}">
        <p14:creationId xmlns:p14="http://schemas.microsoft.com/office/powerpoint/2010/main" val="177234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72924" y="1697796"/>
            <a:ext cx="4688360" cy="978729"/>
          </a:xfrm>
        </p:spPr>
        <p:txBody>
          <a:bodyPr/>
          <a:lstStyle/>
          <a:p>
            <a:pPr algn="ctr"/>
            <a:r>
              <a:rPr lang="en-US" sz="3200" b="1" dirty="0">
                <a:solidFill>
                  <a:schemeClr val="tx1"/>
                </a:solidFill>
              </a:rPr>
              <a:t>What we thought we were starting</a:t>
            </a:r>
          </a:p>
        </p:txBody>
      </p:sp>
      <p:sp>
        <p:nvSpPr>
          <p:cNvPr id="3" name="Text Placeholder 2"/>
          <p:cNvSpPr>
            <a:spLocks noGrp="1"/>
          </p:cNvSpPr>
          <p:nvPr>
            <p:ph type="body" sz="quarter" idx="14"/>
          </p:nvPr>
        </p:nvSpPr>
        <p:spPr>
          <a:xfrm>
            <a:off x="8143081" y="7411998"/>
            <a:ext cx="8097838" cy="369332"/>
          </a:xfrm>
        </p:spPr>
        <p:txBody>
          <a:bodyPr/>
          <a:lstStyle/>
          <a:p>
            <a:r>
              <a:rPr lang="en-US" dirty="0"/>
              <a:t>—RACHEL GILLETT, FAST COMPANY</a:t>
            </a:r>
          </a:p>
        </p:txBody>
      </p:sp>
      <p:sp>
        <p:nvSpPr>
          <p:cNvPr id="5" name="Rectangle 4"/>
          <p:cNvSpPr/>
          <p:nvPr/>
        </p:nvSpPr>
        <p:spPr>
          <a:xfrm>
            <a:off x="207637" y="152400"/>
            <a:ext cx="2643673" cy="584775"/>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Expectations</a:t>
            </a:r>
            <a:endParaRPr kumimoji="0" lang="en-US" sz="3200" b="1" i="0" u="none" strike="noStrike" kern="1200" cap="none" spc="0" normalizeH="0" baseline="0" noProof="0" dirty="0">
              <a:ln w="22225">
                <a:solidFill>
                  <a:srgbClr val="FFC000">
                    <a:lumMod val="75000"/>
                  </a:srgbClr>
                </a:solidFill>
                <a:prstDash val="solid"/>
              </a:ln>
              <a:solidFill>
                <a:srgbClr val="000000"/>
              </a:solidFill>
              <a:effectLst/>
              <a:uLnTx/>
              <a:uFillTx/>
              <a:latin typeface="Segoe UI"/>
              <a:ea typeface="+mn-ea"/>
              <a:cs typeface="+mn-cs"/>
            </a:endParaRPr>
          </a:p>
        </p:txBody>
      </p:sp>
      <p:sp>
        <p:nvSpPr>
          <p:cNvPr id="12" name="Text Placeholder 17"/>
          <p:cNvSpPr txBox="1">
            <a:spLocks/>
          </p:cNvSpPr>
          <p:nvPr/>
        </p:nvSpPr>
        <p:spPr>
          <a:xfrm>
            <a:off x="448607" y="4880937"/>
            <a:ext cx="4688360" cy="535531"/>
          </a:xfrm>
          <a:prstGeom prst="rect">
            <a:avLst/>
          </a:prstGeom>
        </p:spPr>
        <p:txBody>
          <a:bodyPr vert="horz" wrap="square" lIns="91440" tIns="45720" rIns="91440" bIns="45720" rtlCol="0" anchor="ctr">
            <a:spAutoFit/>
          </a:bodyPr>
          <a:lstStyle>
            <a:lvl1pPr marL="231775" indent="-231775" algn="l" defTabSz="914400" rtl="0" eaLnBrk="1" latinLnBrk="0" hangingPunct="1">
              <a:lnSpc>
                <a:spcPct val="90000"/>
              </a:lnSpc>
              <a:spcBef>
                <a:spcPts val="0"/>
              </a:spcBef>
              <a:buFont typeface="Arial" panose="020B0604020202020204" pitchFamily="34" charset="0"/>
              <a:buNone/>
              <a:defRPr sz="3600" b="0" kern="1200" baseline="0">
                <a:gradFill>
                  <a:gsLst>
                    <a:gs pos="0">
                      <a:schemeClr val="accent1">
                        <a:lumMod val="5000"/>
                        <a:lumOff val="95000"/>
                      </a:schemeClr>
                    </a:gs>
                    <a:gs pos="100000">
                      <a:schemeClr val="bg1"/>
                    </a:gs>
                  </a:gsLst>
                  <a:lin ang="5400000" scaled="1"/>
                </a:gradFill>
                <a:latin typeface="+mn-lt"/>
                <a:ea typeface="+mn-ea"/>
                <a:cs typeface="+mn-cs"/>
              </a:defRPr>
            </a:lvl1pPr>
            <a:lvl2pPr marL="109538" indent="0" algn="l" defTabSz="914400" rtl="0" eaLnBrk="1" latinLnBrk="0" hangingPunct="1">
              <a:lnSpc>
                <a:spcPct val="90000"/>
              </a:lnSpc>
              <a:spcBef>
                <a:spcPts val="0"/>
              </a:spcBef>
              <a:buFont typeface="Arial" panose="020B0604020202020204" pitchFamily="34" charset="0"/>
              <a:buNone/>
              <a:defRPr sz="3600" b="1" kern="1200">
                <a:gradFill>
                  <a:gsLst>
                    <a:gs pos="0">
                      <a:schemeClr val="accent1">
                        <a:lumMod val="5000"/>
                        <a:lumOff val="95000"/>
                      </a:schemeClr>
                    </a:gs>
                    <a:gs pos="100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What we encountered</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8143081" y="4599379"/>
            <a:ext cx="1088806" cy="109864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83247" y="4384995"/>
            <a:ext cx="1939571" cy="1527412"/>
          </a:xfrm>
          <a:prstGeom prst="rect">
            <a:avLst/>
          </a:prstGeom>
        </p:spPr>
      </p:pic>
      <p:pic>
        <p:nvPicPr>
          <p:cNvPr id="13" name="Picture 12" descr="Picture of the yellow brick road as it relates to what Connecticut thought they were starting and what they actually had encountered in the process of onboard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727" y="572922"/>
            <a:ext cx="4310182" cy="3228476"/>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15" name="TextBox 14"/>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22</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itle 1" hidden="1">
            <a:extLst>
              <a:ext uri="{FF2B5EF4-FFF2-40B4-BE49-F238E27FC236}">
                <a16:creationId xmlns:a16="http://schemas.microsoft.com/office/drawing/2014/main" id="{4937F654-521D-4FC2-BA32-B936C088E857}"/>
              </a:ext>
            </a:extLst>
          </p:cNvPr>
          <p:cNvSpPr>
            <a:spLocks noGrp="1"/>
          </p:cNvSpPr>
          <p:nvPr>
            <p:ph type="title" idx="4294967295"/>
          </p:nvPr>
        </p:nvSpPr>
        <p:spPr>
          <a:xfrm>
            <a:off x="34290" y="1012725"/>
            <a:ext cx="11658600" cy="590931"/>
          </a:xfrm>
        </p:spPr>
        <p:txBody>
          <a:bodyPr/>
          <a:lstStyle/>
          <a:p>
            <a:r>
              <a:rPr lang="en-US" sz="1000" dirty="0">
                <a:solidFill>
                  <a:schemeClr val="bg2"/>
                </a:solidFill>
                <a:latin typeface="Segoe UI" panose="020B0502040204020203" pitchFamily="34" charset="0"/>
                <a:cs typeface="Segoe UI" panose="020B0502040204020203" pitchFamily="34" charset="0"/>
              </a:rPr>
              <a:t>Expectations</a:t>
            </a:r>
            <a:r>
              <a:rPr lang="en-US" dirty="0"/>
              <a:t> </a:t>
            </a:r>
          </a:p>
        </p:txBody>
      </p:sp>
    </p:spTree>
    <p:extLst>
      <p:ext uri="{BB962C8B-B14F-4D97-AF65-F5344CB8AC3E}">
        <p14:creationId xmlns:p14="http://schemas.microsoft.com/office/powerpoint/2010/main" val="4284947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350569" y="1811195"/>
            <a:ext cx="9107555" cy="701731"/>
          </a:xfrm>
        </p:spPr>
        <p:txBody>
          <a:bodyPr/>
          <a:lstStyle/>
          <a:p>
            <a:r>
              <a:rPr lang="en-US" sz="4400" dirty="0">
                <a:solidFill>
                  <a:schemeClr val="bg1"/>
                </a:solidFill>
                <a:latin typeface="Calibri" panose="020F0502020204030204" pitchFamily="34" charset="0"/>
                <a:cs typeface="Calibri" panose="020F0502020204030204" pitchFamily="34" charset="0"/>
              </a:rPr>
              <a:t>Successes and Challenges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5" name="TextBox 4"/>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23</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13908189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133775" y="2212165"/>
            <a:ext cx="3714704" cy="2482731"/>
          </a:xfrm>
        </p:spPr>
        <p:txBody>
          <a:bodyPr/>
          <a:lstStyle/>
          <a:p>
            <a:pPr>
              <a:spcAft>
                <a:spcPts val="1200"/>
              </a:spcAft>
            </a:pPr>
            <a:r>
              <a:rPr lang="en-US" sz="2800" dirty="0">
                <a:solidFill>
                  <a:schemeClr val="tx1"/>
                </a:solidFill>
              </a:rPr>
              <a:t>NMI Lead</a:t>
            </a:r>
          </a:p>
          <a:p>
            <a:pPr>
              <a:spcAft>
                <a:spcPts val="0"/>
              </a:spcAft>
            </a:pPr>
            <a:endParaRPr lang="en-US" sz="600" dirty="0"/>
          </a:p>
          <a:p>
            <a:pPr marL="747713" lvl="1" indent="-342900" algn="l">
              <a:spcBef>
                <a:spcPts val="600"/>
              </a:spcBef>
              <a:buFont typeface="Arial" panose="020B0604020202020204" pitchFamily="34" charset="0"/>
              <a:buChar char="•"/>
            </a:pPr>
            <a:r>
              <a:rPr lang="en-US" sz="2400" b="1" dirty="0"/>
              <a:t>Need the right person</a:t>
            </a:r>
          </a:p>
          <a:p>
            <a:pPr marL="747713" lvl="1" indent="-342900" algn="l">
              <a:spcBef>
                <a:spcPts val="600"/>
              </a:spcBef>
              <a:buFont typeface="Arial" panose="020B0604020202020204" pitchFamily="34" charset="0"/>
              <a:buChar char="•"/>
            </a:pPr>
            <a:r>
              <a:rPr lang="en-US" sz="2400" b="1" dirty="0"/>
              <a:t>Deep cross-MMG understanding</a:t>
            </a:r>
          </a:p>
        </p:txBody>
      </p:sp>
      <p:sp>
        <p:nvSpPr>
          <p:cNvPr id="11" name="Content Placeholder 10"/>
          <p:cNvSpPr>
            <a:spLocks noGrp="1"/>
          </p:cNvSpPr>
          <p:nvPr>
            <p:ph idx="14"/>
          </p:nvPr>
        </p:nvSpPr>
        <p:spPr>
          <a:xfrm>
            <a:off x="3764919" y="1316937"/>
            <a:ext cx="4562530" cy="5216813"/>
          </a:xfrm>
        </p:spPr>
        <p:txBody>
          <a:bodyPr/>
          <a:lstStyle/>
          <a:p>
            <a:pPr marL="806450" algn="l">
              <a:lnSpc>
                <a:spcPct val="100000"/>
              </a:lnSpc>
              <a:spcBef>
                <a:spcPts val="0"/>
              </a:spcBef>
            </a:pPr>
            <a:r>
              <a:rPr lang="en-US" sz="2800" dirty="0">
                <a:solidFill>
                  <a:schemeClr val="tx1"/>
                </a:solidFill>
              </a:rPr>
              <a:t>Program SMEs</a:t>
            </a:r>
          </a:p>
          <a:p>
            <a:pPr marL="569913" lvl="1" indent="-225425" algn="l">
              <a:lnSpc>
                <a:spcPct val="100000"/>
              </a:lnSpc>
              <a:spcBef>
                <a:spcPts val="1200"/>
              </a:spcBef>
              <a:spcAft>
                <a:spcPts val="600"/>
              </a:spcAft>
              <a:buFont typeface="Arial" panose="020B0604020202020204" pitchFamily="34" charset="0"/>
              <a:buChar char="•"/>
            </a:pPr>
            <a:r>
              <a:rPr lang="en-US" sz="2400" b="1" dirty="0"/>
              <a:t>Invested in process</a:t>
            </a:r>
          </a:p>
          <a:p>
            <a:pPr marL="685800" lvl="1" indent="-225425" algn="l">
              <a:lnSpc>
                <a:spcPct val="100000"/>
              </a:lnSpc>
              <a:spcBef>
                <a:spcPts val="0"/>
              </a:spcBef>
              <a:spcAft>
                <a:spcPts val="600"/>
              </a:spcAft>
            </a:pPr>
            <a:r>
              <a:rPr lang="en-US" sz="2200" b="1" dirty="0">
                <a:solidFill>
                  <a:srgbClr val="FFFF00"/>
                </a:solidFill>
              </a:rPr>
              <a:t>- 1-2 staff max to assist</a:t>
            </a:r>
          </a:p>
          <a:p>
            <a:pPr marL="569913" lvl="1" indent="-225425" algn="l">
              <a:lnSpc>
                <a:spcPct val="100000"/>
              </a:lnSpc>
              <a:spcBef>
                <a:spcPts val="0"/>
              </a:spcBef>
              <a:spcAft>
                <a:spcPts val="600"/>
              </a:spcAft>
              <a:buFont typeface="Arial" panose="020B0604020202020204" pitchFamily="34" charset="0"/>
              <a:buChar char="•"/>
            </a:pPr>
            <a:r>
              <a:rPr lang="en-US" sz="2400" b="1" dirty="0"/>
              <a:t>Change in data to be collected</a:t>
            </a:r>
          </a:p>
          <a:p>
            <a:pPr marL="685800" lvl="1" indent="-225425" algn="l">
              <a:lnSpc>
                <a:spcPct val="100000"/>
              </a:lnSpc>
              <a:spcBef>
                <a:spcPts val="0"/>
              </a:spcBef>
              <a:spcAft>
                <a:spcPts val="600"/>
              </a:spcAft>
            </a:pPr>
            <a:r>
              <a:rPr lang="en-US" sz="2200" b="1" dirty="0">
                <a:solidFill>
                  <a:srgbClr val="FFFF00"/>
                </a:solidFill>
              </a:rPr>
              <a:t>- Sometimes more than expected by staff</a:t>
            </a:r>
          </a:p>
          <a:p>
            <a:pPr marL="569913" lvl="1" indent="-225425" algn="l">
              <a:lnSpc>
                <a:spcPct val="100000"/>
              </a:lnSpc>
              <a:spcBef>
                <a:spcPts val="600"/>
              </a:spcBef>
              <a:spcAft>
                <a:spcPts val="600"/>
              </a:spcAft>
              <a:buFont typeface="Arial" panose="020B0604020202020204" pitchFamily="34" charset="0"/>
              <a:buChar char="•"/>
            </a:pPr>
            <a:r>
              <a:rPr lang="en-US" sz="2200" b="1" dirty="0">
                <a:solidFill>
                  <a:srgbClr val="FFFF00"/>
                </a:solidFill>
              </a:rPr>
              <a:t>↑ staff awareness of case reporting and data collected – gives them a fresh look at how they do surveillance. Move away from visualizing data as a paper form.</a:t>
            </a:r>
          </a:p>
        </p:txBody>
      </p:sp>
      <p:sp>
        <p:nvSpPr>
          <p:cNvPr id="18" name="Content Placeholder 17"/>
          <p:cNvSpPr>
            <a:spLocks noGrp="1"/>
          </p:cNvSpPr>
          <p:nvPr>
            <p:ph idx="15"/>
          </p:nvPr>
        </p:nvSpPr>
        <p:spPr>
          <a:xfrm>
            <a:off x="8148413" y="1831579"/>
            <a:ext cx="3498155" cy="2530949"/>
          </a:xfrm>
        </p:spPr>
        <p:txBody>
          <a:bodyPr/>
          <a:lstStyle/>
          <a:p>
            <a:pPr>
              <a:spcAft>
                <a:spcPts val="1400"/>
              </a:spcAft>
            </a:pPr>
            <a:r>
              <a:rPr lang="en-US" sz="2800" dirty="0">
                <a:solidFill>
                  <a:schemeClr val="tx1"/>
                </a:solidFill>
              </a:rPr>
              <a:t>Surveillance system changes (CTEDSS)</a:t>
            </a:r>
          </a:p>
          <a:p>
            <a:pPr marL="355600" lvl="1" indent="-342900" algn="l" defTabSz="1485900">
              <a:spcBef>
                <a:spcPts val="0"/>
              </a:spcBef>
              <a:buFont typeface="Arial" panose="020B0604020202020204" pitchFamily="34" charset="0"/>
              <a:buChar char="•"/>
            </a:pPr>
            <a:r>
              <a:rPr lang="en-US" sz="2400" b="1" dirty="0"/>
              <a:t>Harmonize data elements to MMG</a:t>
            </a:r>
          </a:p>
          <a:p>
            <a:pPr marL="342900" lvl="1" indent="-342900" algn="l">
              <a:spcBef>
                <a:spcPts val="0"/>
              </a:spcBef>
              <a:buFont typeface="Arial" panose="020B0604020202020204" pitchFamily="34" charset="0"/>
              <a:buChar char="•"/>
            </a:pPr>
            <a:r>
              <a:rPr lang="en-US" sz="2400" b="1" dirty="0"/>
              <a:t>Add NMI tracking variables</a:t>
            </a:r>
          </a:p>
        </p:txBody>
      </p:sp>
      <p:sp>
        <p:nvSpPr>
          <p:cNvPr id="4" name="Oval 3" descr="Title descriptive of Gap Analysis Successes"/>
          <p:cNvSpPr/>
          <p:nvPr/>
        </p:nvSpPr>
        <p:spPr>
          <a:xfrm>
            <a:off x="0" y="-1500973"/>
            <a:ext cx="3221502" cy="30019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7" name="Group 6" descr="Title of Gap Analysis Successes&#10;"/>
          <p:cNvGrpSpPr/>
          <p:nvPr/>
        </p:nvGrpSpPr>
        <p:grpSpPr>
          <a:xfrm>
            <a:off x="-529202" y="143230"/>
            <a:ext cx="4146779" cy="901109"/>
            <a:chOff x="-540088" y="165002"/>
            <a:chExt cx="4146779" cy="901109"/>
          </a:xfrm>
        </p:grpSpPr>
        <p:sp>
          <p:nvSpPr>
            <p:cNvPr id="12" name="Title 1"/>
            <p:cNvSpPr txBox="1">
              <a:spLocks/>
            </p:cNvSpPr>
            <p:nvPr/>
          </p:nvSpPr>
          <p:spPr>
            <a:xfrm>
              <a:off x="-122601" y="165002"/>
              <a:ext cx="3333217"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GAP ANALYSIS</a:t>
              </a:r>
            </a:p>
          </p:txBody>
        </p:sp>
        <p:sp>
          <p:nvSpPr>
            <p:cNvPr id="16" name="Text Placeholder 5"/>
            <p:cNvSpPr txBox="1">
              <a:spLocks/>
            </p:cNvSpPr>
            <p:nvPr/>
          </p:nvSpPr>
          <p:spPr>
            <a:xfrm>
              <a:off x="-540088" y="530580"/>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Successes</a:t>
              </a:r>
            </a:p>
          </p:txBody>
        </p:sp>
      </p:grpSp>
      <p:sp>
        <p:nvSpPr>
          <p:cNvPr id="17" name="TextBox 16"/>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24</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cxnSp>
        <p:nvCxnSpPr>
          <p:cNvPr id="3" name="Straight Connector 2">
            <a:extLst>
              <a:ext uri="{C183D7F6-B498-43B3-948B-1728B52AA6E4}">
                <adec:decorative xmlns:adec="http://schemas.microsoft.com/office/drawing/2017/decorative" val="1"/>
              </a:ext>
            </a:extLst>
          </p:cNvPr>
          <p:cNvCxnSpPr/>
          <p:nvPr/>
        </p:nvCxnSpPr>
        <p:spPr>
          <a:xfrm flipV="1">
            <a:off x="589547" y="2754465"/>
            <a:ext cx="2743200" cy="1203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a:off x="4027515" y="1872581"/>
            <a:ext cx="4120898" cy="1804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C183D7F6-B498-43B3-948B-1728B52AA6E4}">
                <adec:decorative xmlns:adec="http://schemas.microsoft.com/office/drawing/2017/decorative" val="1"/>
              </a:ext>
            </a:extLst>
          </p:cNvPr>
          <p:cNvCxnSpPr/>
          <p:nvPr/>
        </p:nvCxnSpPr>
        <p:spPr>
          <a:xfrm flipV="1">
            <a:off x="8408753" y="2736417"/>
            <a:ext cx="3237815" cy="1203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137D71D3-55CB-4E05-ABB9-4477D1E45429}"/>
              </a:ext>
            </a:extLst>
          </p:cNvPr>
          <p:cNvSpPr>
            <a:spLocks noGrp="1"/>
          </p:cNvSpPr>
          <p:nvPr>
            <p:ph type="title"/>
          </p:nvPr>
        </p:nvSpPr>
        <p:spPr/>
        <p:txBody>
          <a:bodyPr/>
          <a:lstStyle/>
          <a:p>
            <a:r>
              <a:rPr lang="en-US" dirty="0"/>
              <a:t>Gap Analysis Successes </a:t>
            </a:r>
          </a:p>
        </p:txBody>
      </p:sp>
    </p:spTree>
    <p:extLst>
      <p:ext uri="{BB962C8B-B14F-4D97-AF65-F5344CB8AC3E}">
        <p14:creationId xmlns:p14="http://schemas.microsoft.com/office/powerpoint/2010/main" val="11924419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8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8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decel="100000" fill="hold" grpId="0"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additive="base">
                                        <p:cTn id="30"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1" dur="800" fill="hold"/>
                                        <p:tgtEl>
                                          <p:spTgt spid="11">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additive="base">
                                        <p:cTn id="34" dur="8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5" dur="800" fill="hold"/>
                                        <p:tgtEl>
                                          <p:spTgt spid="11">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 calcmode="lin" valueType="num">
                                      <p:cBhvr additive="base">
                                        <p:cTn id="38" dur="8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9" dur="800" fill="hold"/>
                                        <p:tgtEl>
                                          <p:spTgt spid="11">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 calcmode="lin" valueType="num">
                                      <p:cBhvr additive="base">
                                        <p:cTn id="42" dur="8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3" dur="8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decel="100000" fill="hold" grpId="0"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additive="base">
                                        <p:cTn id="48"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9"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 calcmode="lin" valueType="num">
                                      <p:cBhvr additive="base">
                                        <p:cTn id="52"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3"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18">
                                            <p:txEl>
                                              <p:pRg st="2" end="2"/>
                                            </p:txEl>
                                          </p:spTgt>
                                        </p:tgtEl>
                                        <p:attrNameLst>
                                          <p:attrName>style.visibility</p:attrName>
                                        </p:attrNameLst>
                                      </p:cBhvr>
                                      <p:to>
                                        <p:strVal val="visible"/>
                                      </p:to>
                                    </p:set>
                                    <p:anim calcmode="lin" valueType="num">
                                      <p:cBhvr additive="base">
                                        <p:cTn id="56"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7" dur="8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413065"/>
            <a:ext cx="3112168" cy="1636345"/>
          </a:xfrm>
        </p:spPr>
        <p:txBody>
          <a:bodyPr/>
          <a:lstStyle/>
          <a:p>
            <a:pPr>
              <a:spcAft>
                <a:spcPts val="2400"/>
              </a:spcAft>
            </a:pPr>
            <a:r>
              <a:rPr lang="en-US" sz="2800" dirty="0">
                <a:solidFill>
                  <a:schemeClr val="tx1"/>
                </a:solidFill>
              </a:rPr>
              <a:t>NMI</a:t>
            </a:r>
            <a:r>
              <a:rPr lang="en-US" sz="2800" dirty="0"/>
              <a:t> </a:t>
            </a:r>
            <a:r>
              <a:rPr lang="en-US" sz="2800" dirty="0">
                <a:solidFill>
                  <a:schemeClr val="tx1"/>
                </a:solidFill>
              </a:rPr>
              <a:t>Lead</a:t>
            </a:r>
          </a:p>
          <a:p>
            <a:pPr marL="222250" lvl="1" indent="-222250">
              <a:buFont typeface="Arial" panose="020B0604020202020204" pitchFamily="34" charset="0"/>
              <a:buChar char="•"/>
            </a:pPr>
            <a:r>
              <a:rPr lang="en-US" sz="2400" b="1" dirty="0"/>
              <a:t>Initially a steep learning curve</a:t>
            </a:r>
          </a:p>
        </p:txBody>
      </p:sp>
      <p:sp>
        <p:nvSpPr>
          <p:cNvPr id="11" name="Content Placeholder 10"/>
          <p:cNvSpPr>
            <a:spLocks noGrp="1"/>
          </p:cNvSpPr>
          <p:nvPr>
            <p:ph idx="14"/>
          </p:nvPr>
        </p:nvSpPr>
        <p:spPr>
          <a:xfrm>
            <a:off x="3652606" y="1744394"/>
            <a:ext cx="4573565" cy="4188839"/>
          </a:xfrm>
        </p:spPr>
        <p:txBody>
          <a:bodyPr/>
          <a:lstStyle/>
          <a:p>
            <a:pPr marL="854075" algn="l">
              <a:spcBef>
                <a:spcPts val="0"/>
              </a:spcBef>
            </a:pPr>
            <a:r>
              <a:rPr lang="en-US" sz="2800" dirty="0">
                <a:solidFill>
                  <a:schemeClr val="tx1"/>
                </a:solidFill>
              </a:rPr>
              <a:t>Program SMEs</a:t>
            </a:r>
          </a:p>
          <a:p>
            <a:pPr marL="228600" lvl="1" indent="-228600" algn="l">
              <a:lnSpc>
                <a:spcPct val="100000"/>
              </a:lnSpc>
              <a:spcBef>
                <a:spcPts val="1200"/>
              </a:spcBef>
              <a:spcAft>
                <a:spcPts val="0"/>
              </a:spcAft>
              <a:buFont typeface="Arial" panose="020B0604020202020204" pitchFamily="34" charset="0"/>
              <a:buChar char="•"/>
            </a:pPr>
            <a:r>
              <a:rPr lang="en-US" sz="2400" b="1" dirty="0"/>
              <a:t>“preferred” vs. “required”</a:t>
            </a:r>
          </a:p>
          <a:p>
            <a:pPr marL="576263" lvl="1" indent="-228600" algn="l">
              <a:lnSpc>
                <a:spcPct val="100000"/>
              </a:lnSpc>
              <a:spcBef>
                <a:spcPts val="600"/>
              </a:spcBef>
              <a:spcAft>
                <a:spcPts val="0"/>
              </a:spcAft>
            </a:pPr>
            <a:r>
              <a:rPr lang="en-US" b="1" dirty="0">
                <a:solidFill>
                  <a:srgbClr val="FFFF00"/>
                </a:solidFill>
              </a:rPr>
              <a:t>- </a:t>
            </a:r>
            <a:r>
              <a:rPr lang="en-US" sz="2200" b="1" dirty="0">
                <a:solidFill>
                  <a:srgbClr val="FFFF00"/>
                </a:solidFill>
              </a:rPr>
              <a:t>Addition of priority data elements lists helpful</a:t>
            </a:r>
          </a:p>
          <a:p>
            <a:pPr marL="228600" lvl="1" indent="-228600" algn="l">
              <a:lnSpc>
                <a:spcPct val="100000"/>
              </a:lnSpc>
              <a:spcBef>
                <a:spcPts val="600"/>
              </a:spcBef>
              <a:spcAft>
                <a:spcPts val="0"/>
              </a:spcAft>
              <a:buFont typeface="Arial" panose="020B0604020202020204" pitchFamily="34" charset="0"/>
              <a:buChar char="•"/>
            </a:pPr>
            <a:r>
              <a:rPr lang="en-US" sz="2400" b="1" dirty="0"/>
              <a:t>CDC and state program staff understanding can differ</a:t>
            </a:r>
          </a:p>
          <a:p>
            <a:pPr marL="511175" lvl="1" indent="-163513" algn="l">
              <a:lnSpc>
                <a:spcPct val="100000"/>
              </a:lnSpc>
              <a:spcBef>
                <a:spcPts val="600"/>
              </a:spcBef>
              <a:spcAft>
                <a:spcPts val="0"/>
              </a:spcAft>
            </a:pPr>
            <a:r>
              <a:rPr lang="en-US" sz="2200" b="1" dirty="0">
                <a:solidFill>
                  <a:srgbClr val="FFFF00"/>
                </a:solidFill>
              </a:rPr>
              <a:t>- Suggest initial CDC program to State program call to clarify</a:t>
            </a:r>
          </a:p>
          <a:p>
            <a:pPr marL="228600" lvl="1" indent="-228600" algn="l">
              <a:lnSpc>
                <a:spcPct val="100000"/>
              </a:lnSpc>
              <a:spcBef>
                <a:spcPts val="600"/>
              </a:spcBef>
              <a:spcAft>
                <a:spcPts val="0"/>
              </a:spcAft>
              <a:buFont typeface="Arial" panose="020B0604020202020204" pitchFamily="34" charset="0"/>
              <a:buChar char="•"/>
            </a:pPr>
            <a:r>
              <a:rPr lang="en-US" sz="2400" b="1" dirty="0"/>
              <a:t>Use of coded value sets</a:t>
            </a:r>
          </a:p>
          <a:p>
            <a:pPr marL="511175" lvl="1" indent="-163513" algn="l">
              <a:lnSpc>
                <a:spcPct val="100000"/>
              </a:lnSpc>
              <a:spcBef>
                <a:spcPts val="600"/>
              </a:spcBef>
              <a:spcAft>
                <a:spcPts val="0"/>
              </a:spcAft>
            </a:pPr>
            <a:r>
              <a:rPr lang="en-US" sz="2200" b="1" dirty="0">
                <a:solidFill>
                  <a:srgbClr val="FFFF00"/>
                </a:solidFill>
              </a:rPr>
              <a:t>- Improving</a:t>
            </a:r>
          </a:p>
        </p:txBody>
      </p:sp>
      <p:sp>
        <p:nvSpPr>
          <p:cNvPr id="18" name="Content Placeholder 17"/>
          <p:cNvSpPr>
            <a:spLocks noGrp="1"/>
          </p:cNvSpPr>
          <p:nvPr>
            <p:ph idx="15"/>
          </p:nvPr>
        </p:nvSpPr>
        <p:spPr>
          <a:xfrm>
            <a:off x="8172137" y="1477141"/>
            <a:ext cx="3773077" cy="4723344"/>
          </a:xfrm>
        </p:spPr>
        <p:txBody>
          <a:bodyPr/>
          <a:lstStyle/>
          <a:p>
            <a:pPr>
              <a:spcAft>
                <a:spcPts val="1200"/>
              </a:spcAft>
            </a:pPr>
            <a:r>
              <a:rPr lang="en-US" sz="2800" dirty="0">
                <a:solidFill>
                  <a:schemeClr val="tx1"/>
                </a:solidFill>
              </a:rPr>
              <a:t>Surveillance system changes (CTEDSS)</a:t>
            </a:r>
          </a:p>
          <a:p>
            <a:pPr marL="341313" lvl="1" indent="-231775" algn="l">
              <a:spcBef>
                <a:spcPts val="0"/>
              </a:spcBef>
              <a:spcAft>
                <a:spcPts val="0"/>
              </a:spcAft>
              <a:buFont typeface="Arial" panose="020B0604020202020204" pitchFamily="34" charset="0"/>
              <a:buChar char="•"/>
            </a:pPr>
            <a:r>
              <a:rPr lang="en-US" sz="2400" b="1" dirty="0"/>
              <a:t>Not all data elements harmonized and some configurations disease specific</a:t>
            </a:r>
          </a:p>
          <a:p>
            <a:pPr marL="512763" lvl="1" indent="-171450" algn="l">
              <a:spcBef>
                <a:spcPts val="0"/>
              </a:spcBef>
              <a:spcAft>
                <a:spcPts val="0"/>
              </a:spcAft>
            </a:pPr>
            <a:r>
              <a:rPr lang="en-US" sz="2200" b="1" dirty="0">
                <a:solidFill>
                  <a:srgbClr val="FFFF00"/>
                </a:solidFill>
              </a:rPr>
              <a:t>- Getting better</a:t>
            </a:r>
          </a:p>
          <a:p>
            <a:pPr marL="463550" lvl="1" indent="-354013" algn="l">
              <a:spcBef>
                <a:spcPts val="0"/>
              </a:spcBef>
              <a:spcAft>
                <a:spcPts val="0"/>
              </a:spcAft>
              <a:buFont typeface="Arial" panose="020B0604020202020204" pitchFamily="34" charset="0"/>
              <a:buChar char="•"/>
            </a:pPr>
            <a:r>
              <a:rPr lang="en-US" sz="2400" b="1" dirty="0"/>
              <a:t>Took time to come up with process to mark cases as updated or rescinded </a:t>
            </a:r>
          </a:p>
          <a:p>
            <a:pPr marL="512763" lvl="1" indent="-171450" algn="l">
              <a:spcAft>
                <a:spcPts val="0"/>
              </a:spcAft>
            </a:pPr>
            <a:r>
              <a:rPr lang="en-US" b="1" dirty="0">
                <a:solidFill>
                  <a:srgbClr val="FFFF00"/>
                </a:solidFill>
              </a:rPr>
              <a:t>-</a:t>
            </a:r>
            <a:r>
              <a:rPr lang="en-US" sz="2200" b="1" dirty="0">
                <a:solidFill>
                  <a:srgbClr val="FFFF00"/>
                </a:solidFill>
              </a:rPr>
              <a:t>	Working to improve and automate</a:t>
            </a:r>
          </a:p>
        </p:txBody>
      </p:sp>
      <p:grpSp>
        <p:nvGrpSpPr>
          <p:cNvPr id="12" name="Group 11" descr="Title of Gap Analysis Challenges"/>
          <p:cNvGrpSpPr/>
          <p:nvPr/>
        </p:nvGrpSpPr>
        <p:grpSpPr>
          <a:xfrm>
            <a:off x="-378137" y="-1246102"/>
            <a:ext cx="3960403" cy="2863887"/>
            <a:chOff x="-349565" y="-1265665"/>
            <a:chExt cx="4146779" cy="3010059"/>
          </a:xfrm>
        </p:grpSpPr>
        <p:sp>
          <p:nvSpPr>
            <p:cNvPr id="16" name="Oval 15"/>
            <p:cNvSpPr/>
            <p:nvPr/>
          </p:nvSpPr>
          <p:spPr>
            <a:xfrm>
              <a:off x="38588" y="-1265665"/>
              <a:ext cx="3378380" cy="30100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17" name="Group 16"/>
            <p:cNvGrpSpPr/>
            <p:nvPr/>
          </p:nvGrpSpPr>
          <p:grpSpPr>
            <a:xfrm>
              <a:off x="-349565" y="120281"/>
              <a:ext cx="4146779" cy="957481"/>
              <a:chOff x="-360451" y="142053"/>
              <a:chExt cx="4146779" cy="957481"/>
            </a:xfrm>
          </p:grpSpPr>
          <p:sp>
            <p:nvSpPr>
              <p:cNvPr id="19" name="Title 1"/>
              <p:cNvSpPr txBox="1">
                <a:spLocks/>
              </p:cNvSpPr>
              <p:nvPr/>
            </p:nvSpPr>
            <p:spPr>
              <a:xfrm>
                <a:off x="67707" y="142053"/>
                <a:ext cx="3333217"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GAP</a:t>
                </a:r>
                <a:r>
                  <a:rPr kumimoji="0" lang="en-US" sz="2400" b="1" i="0" u="none" strike="noStrike" kern="1200" cap="none" spc="60" normalizeH="0" baseline="0" noProof="0" dirty="0">
                    <a:ln>
                      <a:noFill/>
                    </a:ln>
                    <a:solidFill>
                      <a:srgbClr val="FFFFFF"/>
                    </a:solidFill>
                    <a:effectLst/>
                    <a:uLnTx/>
                    <a:uFillTx/>
                    <a:latin typeface="Segoe UI Light"/>
                    <a:ea typeface="+mn-ea"/>
                    <a:cs typeface="Segoe UI Semilight" panose="020B0402040204020203" pitchFamily="34" charset="0"/>
                  </a:rPr>
                  <a:t> </a:t>
                </a: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ANALYSIS</a:t>
                </a:r>
              </a:p>
            </p:txBody>
          </p:sp>
          <p:sp>
            <p:nvSpPr>
              <p:cNvPr id="20" name="Text Placeholder 5"/>
              <p:cNvSpPr txBox="1">
                <a:spLocks/>
              </p:cNvSpPr>
              <p:nvPr/>
            </p:nvSpPr>
            <p:spPr>
              <a:xfrm>
                <a:off x="-360451" y="564003"/>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Challenges</a:t>
                </a:r>
              </a:p>
            </p:txBody>
          </p:sp>
        </p:grpSp>
      </p:grpSp>
      <p:cxnSp>
        <p:nvCxnSpPr>
          <p:cNvPr id="5" name="Straight Connector 4">
            <a:extLst>
              <a:ext uri="{C183D7F6-B498-43B3-948B-1728B52AA6E4}">
                <adec:decorative xmlns:adec="http://schemas.microsoft.com/office/drawing/2017/decorative" val="1"/>
              </a:ext>
            </a:extLst>
          </p:cNvPr>
          <p:cNvCxnSpPr/>
          <p:nvPr/>
        </p:nvCxnSpPr>
        <p:spPr>
          <a:xfrm>
            <a:off x="3777059" y="2221547"/>
            <a:ext cx="4201123" cy="31433"/>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p:nvPr/>
        </p:nvCxnSpPr>
        <p:spPr>
          <a:xfrm>
            <a:off x="8226171" y="2356793"/>
            <a:ext cx="3745278"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3" name="TextBox 22"/>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25</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24" name="Straight Connector 23">
            <a:extLst>
              <a:ext uri="{C183D7F6-B498-43B3-948B-1728B52AA6E4}">
                <adec:decorative xmlns:adec="http://schemas.microsoft.com/office/drawing/2017/decorative" val="1"/>
              </a:ext>
            </a:extLst>
          </p:cNvPr>
          <p:cNvCxnSpPr/>
          <p:nvPr/>
        </p:nvCxnSpPr>
        <p:spPr>
          <a:xfrm flipV="1">
            <a:off x="540438" y="2969540"/>
            <a:ext cx="2647930" cy="3351"/>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7675F5EC-7203-4AD9-BD90-C0A98ABB0122}"/>
              </a:ext>
            </a:extLst>
          </p:cNvPr>
          <p:cNvSpPr>
            <a:spLocks noGrp="1"/>
          </p:cNvSpPr>
          <p:nvPr>
            <p:ph type="title"/>
          </p:nvPr>
        </p:nvSpPr>
        <p:spPr>
          <a:xfrm>
            <a:off x="6233859" y="293986"/>
            <a:ext cx="2375877" cy="1421928"/>
          </a:xfrm>
        </p:spPr>
        <p:txBody>
          <a:bodyPr/>
          <a:lstStyle/>
          <a:p>
            <a:r>
              <a:rPr lang="en-US" dirty="0"/>
              <a:t>Gap Analysis </a:t>
            </a:r>
            <a:r>
              <a:rPr lang="en-US" dirty="0">
                <a:solidFill>
                  <a:schemeClr val="bg2"/>
                </a:solidFill>
              </a:rPr>
              <a:t>Challenge</a:t>
            </a:r>
            <a:r>
              <a:rPr lang="en-US" dirty="0"/>
              <a:t> </a:t>
            </a:r>
          </a:p>
        </p:txBody>
      </p:sp>
    </p:spTree>
    <p:extLst>
      <p:ext uri="{BB962C8B-B14F-4D97-AF65-F5344CB8AC3E}">
        <p14:creationId xmlns:p14="http://schemas.microsoft.com/office/powerpoint/2010/main" val="32449388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00"/>
                            </p:stCondLst>
                            <p:childTnLst>
                              <p:par>
                                <p:cTn id="20" presetID="2" presetClass="entr" presetSubtype="4" decel="100000" fill="hold" grpId="0"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additive="base">
                                        <p:cTn id="22"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3"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800" fill="hold"/>
                                        <p:tgtEl>
                                          <p:spTgt spid="11">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8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1" dur="800" fill="hold"/>
                                        <p:tgtEl>
                                          <p:spTgt spid="11">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 calcmode="lin" valueType="num">
                                      <p:cBhvr additive="base">
                                        <p:cTn id="34" dur="8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5" dur="800" fill="hold"/>
                                        <p:tgtEl>
                                          <p:spTgt spid="11">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additive="base">
                                        <p:cTn id="38" dur="8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9" dur="800" fill="hold"/>
                                        <p:tgtEl>
                                          <p:spTgt spid="11">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additive="base">
                                        <p:cTn id="42" dur="8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3" dur="8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decel="100000" fill="hold" grpId="0"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additive="base">
                                        <p:cTn id="48"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9"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 calcmode="lin" valueType="num">
                                      <p:cBhvr additive="base">
                                        <p:cTn id="52"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3"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18">
                                            <p:txEl>
                                              <p:pRg st="2" end="2"/>
                                            </p:txEl>
                                          </p:spTgt>
                                        </p:tgtEl>
                                        <p:attrNameLst>
                                          <p:attrName>style.visibility</p:attrName>
                                        </p:attrNameLst>
                                      </p:cBhvr>
                                      <p:to>
                                        <p:strVal val="visible"/>
                                      </p:to>
                                    </p:set>
                                    <p:anim calcmode="lin" valueType="num">
                                      <p:cBhvr additive="base">
                                        <p:cTn id="56"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7" dur="800" fill="hold"/>
                                        <p:tgtEl>
                                          <p:spTgt spid="18">
                                            <p:txEl>
                                              <p:pRg st="2" end="2"/>
                                            </p:txEl>
                                          </p:spTgt>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0"/>
                                  </p:stCondLst>
                                  <p:childTnLst>
                                    <p:set>
                                      <p:cBhvr>
                                        <p:cTn id="59" dur="1" fill="hold">
                                          <p:stCondLst>
                                            <p:cond delay="0"/>
                                          </p:stCondLst>
                                        </p:cTn>
                                        <p:tgtEl>
                                          <p:spTgt spid="18">
                                            <p:txEl>
                                              <p:pRg st="3" end="3"/>
                                            </p:txEl>
                                          </p:spTgt>
                                        </p:tgtEl>
                                        <p:attrNameLst>
                                          <p:attrName>style.visibility</p:attrName>
                                        </p:attrNameLst>
                                      </p:cBhvr>
                                      <p:to>
                                        <p:strVal val="visible"/>
                                      </p:to>
                                    </p:set>
                                    <p:anim calcmode="lin" valueType="num">
                                      <p:cBhvr additive="base">
                                        <p:cTn id="60" dur="8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61" dur="800" fill="hold"/>
                                        <p:tgtEl>
                                          <p:spTgt spid="18">
                                            <p:txEl>
                                              <p:pRg st="3" end="3"/>
                                            </p:txEl>
                                          </p:spTgt>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18">
                                            <p:txEl>
                                              <p:pRg st="4" end="4"/>
                                            </p:txEl>
                                          </p:spTgt>
                                        </p:tgtEl>
                                        <p:attrNameLst>
                                          <p:attrName>style.visibility</p:attrName>
                                        </p:attrNameLst>
                                      </p:cBhvr>
                                      <p:to>
                                        <p:strVal val="visible"/>
                                      </p:to>
                                    </p:set>
                                    <p:anim calcmode="lin" valueType="num">
                                      <p:cBhvr additive="base">
                                        <p:cTn id="64" dur="8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5" dur="8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uiExpand="1" build="p"/>
      <p:bldP spid="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45885" y="2138457"/>
            <a:ext cx="3714704" cy="3550716"/>
          </a:xfrm>
        </p:spPr>
        <p:txBody>
          <a:bodyPr/>
          <a:lstStyle/>
          <a:p>
            <a:pPr>
              <a:spcAft>
                <a:spcPts val="2400"/>
              </a:spcAft>
            </a:pPr>
            <a:r>
              <a:rPr lang="en-US" sz="2800" dirty="0">
                <a:solidFill>
                  <a:schemeClr val="tx1"/>
                </a:solidFill>
              </a:rPr>
              <a:t>Tech Lead</a:t>
            </a:r>
          </a:p>
          <a:p>
            <a:pPr marL="342900" lvl="1" indent="-342900" algn="l">
              <a:spcBef>
                <a:spcPts val="600"/>
              </a:spcBef>
              <a:spcAft>
                <a:spcPts val="600"/>
              </a:spcAft>
              <a:buFont typeface="Arial" panose="020B0604020202020204" pitchFamily="34" charset="0"/>
              <a:buChar char="•"/>
            </a:pPr>
            <a:r>
              <a:rPr lang="en-US" sz="2400" b="1" dirty="0"/>
              <a:t>Developed EDX platform applications, HL7, vocabulary</a:t>
            </a:r>
          </a:p>
          <a:p>
            <a:pPr marL="342900" lvl="1" indent="-342900" algn="l">
              <a:spcBef>
                <a:spcPts val="600"/>
              </a:spcBef>
              <a:spcAft>
                <a:spcPts val="0"/>
              </a:spcAft>
              <a:buFont typeface="Arial" panose="020B0604020202020204" pitchFamily="34" charset="0"/>
              <a:buChar char="•"/>
            </a:pPr>
            <a:r>
              <a:rPr lang="en-US" sz="2400" b="1" dirty="0"/>
              <a:t>Developed extensible process</a:t>
            </a:r>
          </a:p>
          <a:p>
            <a:pPr marL="342900" lvl="1" indent="-342900" algn="l">
              <a:spcBef>
                <a:spcPts val="600"/>
              </a:spcBef>
              <a:spcAft>
                <a:spcPts val="0"/>
              </a:spcAft>
              <a:buFont typeface="Arial" panose="020B0604020202020204" pitchFamily="34" charset="0"/>
              <a:buChar char="•"/>
            </a:pPr>
            <a:r>
              <a:rPr lang="en-US" sz="2400" b="1" dirty="0">
                <a:solidFill>
                  <a:srgbClr val="FFFF00"/>
                </a:solidFill>
              </a:rPr>
              <a:t>Now a permanent state employee!</a:t>
            </a:r>
          </a:p>
        </p:txBody>
      </p:sp>
      <p:sp>
        <p:nvSpPr>
          <p:cNvPr id="11" name="Content Placeholder 10"/>
          <p:cNvSpPr>
            <a:spLocks noGrp="1"/>
          </p:cNvSpPr>
          <p:nvPr>
            <p:ph idx="14"/>
          </p:nvPr>
        </p:nvSpPr>
        <p:spPr>
          <a:xfrm>
            <a:off x="4133905" y="2138457"/>
            <a:ext cx="3840480" cy="2810000"/>
          </a:xfrm>
        </p:spPr>
        <p:txBody>
          <a:bodyPr/>
          <a:lstStyle/>
          <a:p>
            <a:pPr>
              <a:spcAft>
                <a:spcPts val="2400"/>
              </a:spcAft>
            </a:pPr>
            <a:r>
              <a:rPr lang="en-US" sz="2800" dirty="0">
                <a:solidFill>
                  <a:schemeClr val="tx1"/>
                </a:solidFill>
              </a:rPr>
              <a:t>Spreadsheets</a:t>
            </a:r>
          </a:p>
          <a:p>
            <a:pPr marL="342900" lvl="1" indent="-342900" algn="l">
              <a:buFont typeface="Arial" panose="020B0604020202020204" pitchFamily="34" charset="0"/>
              <a:buChar char="•"/>
            </a:pPr>
            <a:r>
              <a:rPr lang="en-US" sz="2400" b="1" dirty="0"/>
              <a:t>Drive mapping and message creation</a:t>
            </a:r>
          </a:p>
          <a:p>
            <a:pPr marL="342900" lvl="1" indent="-342900" algn="l">
              <a:buFont typeface="Arial" panose="020B0604020202020204" pitchFamily="34" charset="0"/>
              <a:buChar char="•"/>
            </a:pPr>
            <a:r>
              <a:rPr lang="en-US" sz="2400" b="1" dirty="0"/>
              <a:t>Re-usable process</a:t>
            </a:r>
          </a:p>
          <a:p>
            <a:pPr marL="342900" lvl="1" indent="-342900" algn="l">
              <a:buFont typeface="Arial" panose="020B0604020202020204" pitchFamily="34" charset="0"/>
              <a:buChar char="•"/>
            </a:pPr>
            <a:r>
              <a:rPr lang="en-US" sz="2400" b="1" dirty="0"/>
              <a:t>Uses standard code sets</a:t>
            </a:r>
          </a:p>
        </p:txBody>
      </p:sp>
      <p:sp>
        <p:nvSpPr>
          <p:cNvPr id="18" name="Content Placeholder 17"/>
          <p:cNvSpPr>
            <a:spLocks noGrp="1"/>
          </p:cNvSpPr>
          <p:nvPr>
            <p:ph idx="15"/>
          </p:nvPr>
        </p:nvSpPr>
        <p:spPr>
          <a:xfrm>
            <a:off x="8212733" y="1806058"/>
            <a:ext cx="3773077" cy="4215513"/>
          </a:xfrm>
        </p:spPr>
        <p:txBody>
          <a:bodyPr/>
          <a:lstStyle/>
          <a:p>
            <a:pPr>
              <a:spcAft>
                <a:spcPts val="1200"/>
              </a:spcAft>
            </a:pPr>
            <a:r>
              <a:rPr lang="en-US" sz="2800" dirty="0">
                <a:solidFill>
                  <a:schemeClr val="tx1"/>
                </a:solidFill>
              </a:rPr>
              <a:t>Surveillance system changes (CTEDSS)</a:t>
            </a:r>
          </a:p>
          <a:p>
            <a:pPr marL="228600" lvl="1" indent="-228600" algn="l">
              <a:spcBef>
                <a:spcPts val="1800"/>
              </a:spcBef>
              <a:spcAft>
                <a:spcPts val="600"/>
              </a:spcAft>
              <a:buFont typeface="Arial" panose="020B0604020202020204" pitchFamily="34" charset="0"/>
              <a:buChar char="•"/>
            </a:pPr>
            <a:r>
              <a:rPr lang="en-US" sz="2400" b="1" dirty="0"/>
              <a:t>Interface with data tier</a:t>
            </a:r>
          </a:p>
          <a:p>
            <a:pPr marL="228600" lvl="1" indent="-228600" algn="l">
              <a:spcAft>
                <a:spcPts val="600"/>
              </a:spcAft>
              <a:buFont typeface="Arial" panose="020B0604020202020204" pitchFamily="34" charset="0"/>
              <a:buChar char="•"/>
            </a:pPr>
            <a:r>
              <a:rPr lang="en-US" sz="2400" b="1" dirty="0"/>
              <a:t>No data warehouse needed; no purchase from vendor</a:t>
            </a:r>
          </a:p>
          <a:p>
            <a:pPr marL="228600" lvl="1" indent="-228600" algn="l">
              <a:spcBef>
                <a:spcPts val="600"/>
              </a:spcBef>
              <a:spcAft>
                <a:spcPts val="0"/>
              </a:spcAft>
              <a:buFont typeface="Arial" panose="020B0604020202020204" pitchFamily="34" charset="0"/>
              <a:buChar char="•"/>
            </a:pPr>
            <a:r>
              <a:rPr lang="en-US" sz="2400" b="1" dirty="0"/>
              <a:t>Upload of NMI tracking variables</a:t>
            </a:r>
          </a:p>
          <a:p>
            <a:pPr marL="457200" lvl="1" indent="-228600" algn="l">
              <a:spcBef>
                <a:spcPts val="0"/>
              </a:spcBef>
            </a:pPr>
            <a:r>
              <a:rPr lang="en-US" sz="2200" b="1" dirty="0">
                <a:solidFill>
                  <a:srgbClr val="FFFF00"/>
                </a:solidFill>
              </a:rPr>
              <a:t>- Working on new ways to “Speed up process”</a:t>
            </a:r>
          </a:p>
        </p:txBody>
      </p:sp>
      <p:sp>
        <p:nvSpPr>
          <p:cNvPr id="17" name="Oval 16" descr="Title of EDX Platform Successes"/>
          <p:cNvSpPr/>
          <p:nvPr/>
        </p:nvSpPr>
        <p:spPr>
          <a:xfrm>
            <a:off x="0" y="-1306287"/>
            <a:ext cx="3285205" cy="29120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9" name="Title 1"/>
          <p:cNvSpPr txBox="1">
            <a:spLocks/>
          </p:cNvSpPr>
          <p:nvPr/>
        </p:nvSpPr>
        <p:spPr>
          <a:xfrm>
            <a:off x="-48012" y="65851"/>
            <a:ext cx="3333217"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EDX Platform</a:t>
            </a:r>
          </a:p>
        </p:txBody>
      </p:sp>
      <p:sp>
        <p:nvSpPr>
          <p:cNvPr id="20" name="Text Placeholder 5"/>
          <p:cNvSpPr txBox="1">
            <a:spLocks/>
          </p:cNvSpPr>
          <p:nvPr/>
        </p:nvSpPr>
        <p:spPr>
          <a:xfrm>
            <a:off x="-451288" y="409137"/>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Successes</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35" y="6221914"/>
            <a:ext cx="1276901" cy="510760"/>
          </a:xfrm>
          <a:prstGeom prst="rect">
            <a:avLst/>
          </a:prstGeom>
        </p:spPr>
      </p:pic>
      <p:sp>
        <p:nvSpPr>
          <p:cNvPr id="16" name="TextBox 15"/>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26</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21" name="Straight Connector 20">
            <a:extLst>
              <a:ext uri="{C183D7F6-B498-43B3-948B-1728B52AA6E4}">
                <adec:decorative xmlns:adec="http://schemas.microsoft.com/office/drawing/2017/decorative" val="1"/>
              </a:ext>
            </a:extLst>
          </p:cNvPr>
          <p:cNvCxnSpPr/>
          <p:nvPr/>
        </p:nvCxnSpPr>
        <p:spPr>
          <a:xfrm flipV="1">
            <a:off x="362878" y="2753623"/>
            <a:ext cx="3480157" cy="3352"/>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V="1">
            <a:off x="4222181" y="2753947"/>
            <a:ext cx="3663927" cy="3352"/>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p:nvPr/>
        </p:nvCxnSpPr>
        <p:spPr>
          <a:xfrm flipV="1">
            <a:off x="8212733" y="2750271"/>
            <a:ext cx="3480157" cy="3352"/>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915B4604-695A-44B3-BA38-11469895511E}"/>
              </a:ext>
            </a:extLst>
          </p:cNvPr>
          <p:cNvSpPr>
            <a:spLocks noGrp="1"/>
          </p:cNvSpPr>
          <p:nvPr>
            <p:ph type="title"/>
          </p:nvPr>
        </p:nvSpPr>
        <p:spPr>
          <a:xfrm>
            <a:off x="5165413" y="222817"/>
            <a:ext cx="2375877" cy="1421928"/>
          </a:xfrm>
        </p:spPr>
        <p:txBody>
          <a:bodyPr/>
          <a:lstStyle/>
          <a:p>
            <a:r>
              <a:rPr lang="en-US" dirty="0"/>
              <a:t>EDX Platform </a:t>
            </a:r>
            <a:r>
              <a:rPr lang="en-US" dirty="0">
                <a:solidFill>
                  <a:schemeClr val="bg2"/>
                </a:solidFill>
              </a:rPr>
              <a:t>Successes</a:t>
            </a:r>
          </a:p>
        </p:txBody>
      </p:sp>
    </p:spTree>
    <p:extLst>
      <p:ext uri="{BB962C8B-B14F-4D97-AF65-F5344CB8AC3E}">
        <p14:creationId xmlns:p14="http://schemas.microsoft.com/office/powerpoint/2010/main" val="41869090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8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8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8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800" fill="hold"/>
                                        <p:tgtEl>
                                          <p:spTgt spid="11">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8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8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anim calcmode="lin" valueType="num">
                                      <p:cBhvr additive="base">
                                        <p:cTn id="47"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8"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2" dur="800" fill="hold"/>
                                        <p:tgtEl>
                                          <p:spTgt spid="18">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8">
                                            <p:txEl>
                                              <p:pRg st="3" end="3"/>
                                            </p:txEl>
                                          </p:spTgt>
                                        </p:tgtEl>
                                        <p:attrNameLst>
                                          <p:attrName>style.visibility</p:attrName>
                                        </p:attrNameLst>
                                      </p:cBhvr>
                                      <p:to>
                                        <p:strVal val="visible"/>
                                      </p:to>
                                    </p:set>
                                    <p:anim calcmode="lin" valueType="num">
                                      <p:cBhvr additive="base">
                                        <p:cTn id="55" dur="8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6" dur="800" fill="hold"/>
                                        <p:tgtEl>
                                          <p:spTgt spid="18">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18">
                                            <p:txEl>
                                              <p:pRg st="4" end="4"/>
                                            </p:txEl>
                                          </p:spTgt>
                                        </p:tgtEl>
                                        <p:attrNameLst>
                                          <p:attrName>style.visibility</p:attrName>
                                        </p:attrNameLst>
                                      </p:cBhvr>
                                      <p:to>
                                        <p:strVal val="visible"/>
                                      </p:to>
                                    </p:set>
                                    <p:anim calcmode="lin" valueType="num">
                                      <p:cBhvr additive="base">
                                        <p:cTn id="59" dur="8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0" dur="8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uiExpand="1" build="p"/>
      <p:bldP spid="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1953904"/>
            <a:ext cx="3714704" cy="4544834"/>
          </a:xfrm>
        </p:spPr>
        <p:txBody>
          <a:bodyPr/>
          <a:lstStyle/>
          <a:p>
            <a:pPr>
              <a:spcAft>
                <a:spcPts val="1200"/>
              </a:spcAft>
            </a:pPr>
            <a:r>
              <a:rPr lang="en-US" sz="2800" dirty="0">
                <a:solidFill>
                  <a:schemeClr val="tx1"/>
                </a:solidFill>
              </a:rPr>
              <a:t>Tech Lead</a:t>
            </a:r>
          </a:p>
          <a:p>
            <a:pPr marL="228600" lvl="1" indent="-228600" algn="l">
              <a:buFont typeface="Arial" panose="020B0604020202020204" pitchFamily="34" charset="0"/>
              <a:buChar char="•"/>
            </a:pPr>
            <a:r>
              <a:rPr lang="en-US" sz="2400" b="1" dirty="0"/>
              <a:t>Many modifications needed to accommodate NNDSS use of HL7</a:t>
            </a:r>
          </a:p>
          <a:p>
            <a:pPr marL="228600" lvl="1" indent="-228600" algn="l">
              <a:buFont typeface="Arial" panose="020B0604020202020204" pitchFamily="34" charset="0"/>
              <a:buChar char="•"/>
            </a:pPr>
            <a:r>
              <a:rPr lang="en-US" sz="2400" b="1" dirty="0">
                <a:solidFill>
                  <a:srgbClr val="FFFF00"/>
                </a:solidFill>
              </a:rPr>
              <a:t>Repeatable blocks doable but still difficult</a:t>
            </a:r>
          </a:p>
          <a:p>
            <a:pPr marL="228600" lvl="1" indent="-228600" algn="l">
              <a:buFont typeface="Arial" panose="020B0604020202020204" pitchFamily="34" charset="0"/>
              <a:buChar char="•"/>
            </a:pPr>
            <a:r>
              <a:rPr lang="en-US" sz="2400" b="1" dirty="0">
                <a:solidFill>
                  <a:srgbClr val="FFFF00"/>
                </a:solidFill>
              </a:rPr>
              <a:t>Issues with some GenV2 variables – inclusion and interpretation</a:t>
            </a:r>
            <a:endParaRPr lang="en-US" sz="2400" b="1" dirty="0">
              <a:solidFill>
                <a:srgbClr val="F02441"/>
              </a:solidFill>
            </a:endParaRPr>
          </a:p>
          <a:p>
            <a:pPr marL="457200" lvl="1" indent="-228600" algn="l"/>
            <a:endParaRPr lang="en-US" dirty="0">
              <a:solidFill>
                <a:srgbClr val="F02441"/>
              </a:solidFill>
            </a:endParaRPr>
          </a:p>
        </p:txBody>
      </p:sp>
      <p:sp>
        <p:nvSpPr>
          <p:cNvPr id="11" name="Content Placeholder 10"/>
          <p:cNvSpPr>
            <a:spLocks noGrp="1"/>
          </p:cNvSpPr>
          <p:nvPr>
            <p:ph idx="14"/>
          </p:nvPr>
        </p:nvSpPr>
        <p:spPr>
          <a:xfrm>
            <a:off x="4273523" y="1990256"/>
            <a:ext cx="3840480" cy="4308872"/>
          </a:xfrm>
        </p:spPr>
        <p:txBody>
          <a:bodyPr/>
          <a:lstStyle/>
          <a:p>
            <a:pPr>
              <a:spcAft>
                <a:spcPts val="600"/>
              </a:spcAft>
            </a:pPr>
            <a:r>
              <a:rPr lang="en-US" sz="2800" dirty="0">
                <a:solidFill>
                  <a:schemeClr val="tx1"/>
                </a:solidFill>
              </a:rPr>
              <a:t>Spreadsheets</a:t>
            </a:r>
          </a:p>
          <a:p>
            <a:pPr marL="228600" lvl="1" indent="-228600" algn="l">
              <a:lnSpc>
                <a:spcPct val="100000"/>
              </a:lnSpc>
              <a:spcBef>
                <a:spcPts val="600"/>
              </a:spcBef>
              <a:spcAft>
                <a:spcPts val="0"/>
              </a:spcAft>
              <a:buFont typeface="Arial" panose="020B0604020202020204" pitchFamily="34" charset="0"/>
              <a:buChar char="•"/>
            </a:pPr>
            <a:r>
              <a:rPr lang="en-US" sz="2400" b="1" dirty="0"/>
              <a:t>Lots of manual work to create initial sheets</a:t>
            </a:r>
          </a:p>
          <a:p>
            <a:pPr marL="403225" lvl="1" indent="-174625" algn="l">
              <a:lnSpc>
                <a:spcPct val="100000"/>
              </a:lnSpc>
              <a:spcBef>
                <a:spcPts val="0"/>
              </a:spcBef>
              <a:spcAft>
                <a:spcPts val="0"/>
              </a:spcAft>
            </a:pPr>
            <a:r>
              <a:rPr lang="en-US" sz="2200" b="1" dirty="0">
                <a:solidFill>
                  <a:srgbClr val="FFFF00"/>
                </a:solidFill>
              </a:rPr>
              <a:t> - Re-use of process improves with experience</a:t>
            </a:r>
          </a:p>
          <a:p>
            <a:pPr marL="228600" lvl="1" indent="-228600" algn="l">
              <a:spcBef>
                <a:spcPts val="600"/>
              </a:spcBef>
              <a:spcAft>
                <a:spcPts val="600"/>
              </a:spcAft>
              <a:buFont typeface="Arial" panose="020B0604020202020204" pitchFamily="34" charset="0"/>
              <a:buChar char="•"/>
            </a:pPr>
            <a:r>
              <a:rPr lang="en-US" sz="2400" b="1" dirty="0"/>
              <a:t>Lots of mapping to coordinate with PHIN VADs code sets</a:t>
            </a:r>
          </a:p>
          <a:p>
            <a:pPr marL="457200" lvl="1" indent="-174625" algn="l">
              <a:spcBef>
                <a:spcPts val="0"/>
              </a:spcBef>
              <a:spcAft>
                <a:spcPts val="0"/>
              </a:spcAft>
            </a:pPr>
            <a:r>
              <a:rPr lang="en-US" b="1" dirty="0">
                <a:solidFill>
                  <a:srgbClr val="FFFF00"/>
                </a:solidFill>
              </a:rPr>
              <a:t>- Need to follow up when PHIN VADS tables are modified or missing standard codes</a:t>
            </a:r>
          </a:p>
        </p:txBody>
      </p:sp>
      <p:sp>
        <p:nvSpPr>
          <p:cNvPr id="18" name="Content Placeholder 17"/>
          <p:cNvSpPr>
            <a:spLocks noGrp="1"/>
          </p:cNvSpPr>
          <p:nvPr>
            <p:ph idx="15"/>
          </p:nvPr>
        </p:nvSpPr>
        <p:spPr>
          <a:xfrm>
            <a:off x="8158238" y="1621395"/>
            <a:ext cx="3773077" cy="2682786"/>
          </a:xfrm>
        </p:spPr>
        <p:txBody>
          <a:bodyPr/>
          <a:lstStyle/>
          <a:p>
            <a:pPr>
              <a:spcAft>
                <a:spcPts val="1800"/>
              </a:spcAft>
            </a:pPr>
            <a:r>
              <a:rPr lang="en-US" sz="2800" dirty="0">
                <a:solidFill>
                  <a:schemeClr val="tx1"/>
                </a:solidFill>
              </a:rPr>
              <a:t>Surveillance system changes (CTEDSS)</a:t>
            </a:r>
          </a:p>
          <a:p>
            <a:pPr marL="228600" lvl="1" indent="-228600" algn="l">
              <a:spcAft>
                <a:spcPts val="600"/>
              </a:spcAft>
              <a:buFont typeface="Arial" panose="020B0604020202020204" pitchFamily="34" charset="0"/>
              <a:buChar char="•"/>
            </a:pPr>
            <a:r>
              <a:rPr lang="en-US" sz="2400" b="1" dirty="0"/>
              <a:t>Staff consistency in marking updated and rescinded cases</a:t>
            </a:r>
          </a:p>
          <a:p>
            <a:pPr marL="457200" lvl="1" indent="-228600" algn="l">
              <a:spcBef>
                <a:spcPts val="600"/>
              </a:spcBef>
            </a:pPr>
            <a:r>
              <a:rPr lang="en-US" sz="2200" b="1" dirty="0">
                <a:solidFill>
                  <a:srgbClr val="FFFF00"/>
                </a:solidFill>
              </a:rPr>
              <a:t>- Automating process</a:t>
            </a:r>
          </a:p>
        </p:txBody>
      </p:sp>
      <p:sp>
        <p:nvSpPr>
          <p:cNvPr id="13" name="Rectangle 12">
            <a:extLst>
              <a:ext uri="{C183D7F6-B498-43B3-948B-1728B52AA6E4}">
                <adec:decorative xmlns:adec="http://schemas.microsoft.com/office/drawing/2017/decorative" val="1"/>
              </a:ext>
            </a:extLst>
          </p:cNvPr>
          <p:cNvSpPr/>
          <p:nvPr/>
        </p:nvSpPr>
        <p:spPr>
          <a:xfrm>
            <a:off x="435056" y="2498351"/>
            <a:ext cx="3383280" cy="1828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 name="Oval 15" descr="EDX Platform Successes Title"/>
          <p:cNvSpPr/>
          <p:nvPr/>
        </p:nvSpPr>
        <p:spPr>
          <a:xfrm>
            <a:off x="0" y="-1306287"/>
            <a:ext cx="3305908" cy="29803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7" name="Title 1"/>
          <p:cNvSpPr txBox="1">
            <a:spLocks/>
          </p:cNvSpPr>
          <p:nvPr/>
        </p:nvSpPr>
        <p:spPr>
          <a:xfrm>
            <a:off x="25839" y="89295"/>
            <a:ext cx="3333217"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EDX Platform</a:t>
            </a:r>
          </a:p>
        </p:txBody>
      </p:sp>
      <p:sp>
        <p:nvSpPr>
          <p:cNvPr id="19" name="Text Placeholder 5"/>
          <p:cNvSpPr txBox="1">
            <a:spLocks/>
          </p:cNvSpPr>
          <p:nvPr/>
        </p:nvSpPr>
        <p:spPr>
          <a:xfrm>
            <a:off x="-402526" y="516989"/>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Challenges</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0" name="TextBox 19"/>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27</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21" name="Rectangle 20">
            <a:extLst>
              <a:ext uri="{C183D7F6-B498-43B3-948B-1728B52AA6E4}">
                <adec:decorative xmlns:adec="http://schemas.microsoft.com/office/drawing/2017/decorative" val="1"/>
              </a:ext>
            </a:extLst>
          </p:cNvPr>
          <p:cNvSpPr/>
          <p:nvPr/>
        </p:nvSpPr>
        <p:spPr>
          <a:xfrm>
            <a:off x="4275420" y="2520430"/>
            <a:ext cx="3383280" cy="1828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2" name="Rectangle 21">
            <a:extLst>
              <a:ext uri="{C183D7F6-B498-43B3-948B-1728B52AA6E4}">
                <adec:decorative xmlns:adec="http://schemas.microsoft.com/office/drawing/2017/decorative" val="1"/>
              </a:ext>
            </a:extLst>
          </p:cNvPr>
          <p:cNvSpPr/>
          <p:nvPr/>
        </p:nvSpPr>
        <p:spPr>
          <a:xfrm>
            <a:off x="8187403" y="2556582"/>
            <a:ext cx="3383280" cy="1828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hidden="1">
            <a:extLst>
              <a:ext uri="{FF2B5EF4-FFF2-40B4-BE49-F238E27FC236}">
                <a16:creationId xmlns:a16="http://schemas.microsoft.com/office/drawing/2014/main" id="{AF2814D0-E542-4ED5-9632-436CA193FCF7}"/>
              </a:ext>
            </a:extLst>
          </p:cNvPr>
          <p:cNvSpPr>
            <a:spLocks noGrp="1"/>
          </p:cNvSpPr>
          <p:nvPr>
            <p:ph type="title"/>
          </p:nvPr>
        </p:nvSpPr>
        <p:spPr>
          <a:xfrm>
            <a:off x="6470761" y="260945"/>
            <a:ext cx="2375877" cy="1421928"/>
          </a:xfrm>
        </p:spPr>
        <p:txBody>
          <a:bodyPr/>
          <a:lstStyle/>
          <a:p>
            <a:r>
              <a:rPr lang="en-US" dirty="0"/>
              <a:t>EDX Platform </a:t>
            </a:r>
            <a:r>
              <a:rPr lang="en-US" dirty="0">
                <a:solidFill>
                  <a:schemeClr val="bg2"/>
                </a:solidFill>
              </a:rPr>
              <a:t>Challenges</a:t>
            </a:r>
            <a:r>
              <a:rPr lang="en-US" dirty="0"/>
              <a:t> </a:t>
            </a:r>
          </a:p>
        </p:txBody>
      </p:sp>
    </p:spTree>
    <p:extLst>
      <p:ext uri="{BB962C8B-B14F-4D97-AF65-F5344CB8AC3E}">
        <p14:creationId xmlns:p14="http://schemas.microsoft.com/office/powerpoint/2010/main" val="42159662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8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8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8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800" fill="hold"/>
                                        <p:tgtEl>
                                          <p:spTgt spid="11">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8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800" fill="hold"/>
                                        <p:tgtEl>
                                          <p:spTgt spid="11">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8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2" dur="8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decel="100000" fill="hold" grpId="0"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 calcmode="lin" valueType="num">
                                      <p:cBhvr additive="base">
                                        <p:cTn id="51"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2"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 calcmode="lin" valueType="num">
                                      <p:cBhvr additive="base">
                                        <p:cTn id="55"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6" dur="8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58980" y="325340"/>
          <a:ext cx="11074040" cy="5850906"/>
        </p:xfrm>
        <a:graphic>
          <a:graphicData uri="http://schemas.openxmlformats.org/drawingml/2006/table">
            <a:tbl>
              <a:tblPr firstRow="1" firstCol="1" bandRow="1">
                <a:tableStyleId>{5C22544A-7EE6-4342-B048-85BDC9FD1C3A}</a:tableStyleId>
              </a:tblPr>
              <a:tblGrid>
                <a:gridCol w="2862440">
                  <a:extLst>
                    <a:ext uri="{9D8B030D-6E8A-4147-A177-3AD203B41FA5}">
                      <a16:colId xmlns:a16="http://schemas.microsoft.com/office/drawing/2014/main" val="20000"/>
                    </a:ext>
                  </a:extLst>
                </a:gridCol>
                <a:gridCol w="1762844">
                  <a:extLst>
                    <a:ext uri="{9D8B030D-6E8A-4147-A177-3AD203B41FA5}">
                      <a16:colId xmlns:a16="http://schemas.microsoft.com/office/drawing/2014/main" val="20001"/>
                    </a:ext>
                  </a:extLst>
                </a:gridCol>
                <a:gridCol w="6448756">
                  <a:extLst>
                    <a:ext uri="{9D8B030D-6E8A-4147-A177-3AD203B41FA5}">
                      <a16:colId xmlns:a16="http://schemas.microsoft.com/office/drawing/2014/main" val="20002"/>
                    </a:ext>
                  </a:extLst>
                </a:gridCol>
              </a:tblGrid>
              <a:tr h="279408">
                <a:tc>
                  <a:txBody>
                    <a:bodyPr/>
                    <a:lstStyle/>
                    <a:p>
                      <a:pPr marL="0" marR="0">
                        <a:lnSpc>
                          <a:spcPct val="107000"/>
                        </a:lnSpc>
                        <a:spcBef>
                          <a:spcPts val="0"/>
                        </a:spcBef>
                        <a:spcAft>
                          <a:spcPts val="0"/>
                        </a:spcAft>
                      </a:pPr>
                      <a:r>
                        <a:rPr lang="en-US" sz="1600" u="sng" dirty="0">
                          <a:solidFill>
                            <a:schemeClr val="bg1"/>
                          </a:solidFill>
                          <a:effectLst/>
                        </a:rPr>
                        <a:t>Data Element Name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tc>
                <a:tc>
                  <a:txBody>
                    <a:bodyPr/>
                    <a:lstStyle/>
                    <a:p>
                      <a:pPr marL="0" marR="0">
                        <a:lnSpc>
                          <a:spcPct val="107000"/>
                        </a:lnSpc>
                        <a:spcBef>
                          <a:spcPts val="0"/>
                        </a:spcBef>
                        <a:spcAft>
                          <a:spcPts val="0"/>
                        </a:spcAft>
                      </a:pPr>
                      <a:r>
                        <a:rPr lang="en-US" sz="1600" u="sng" dirty="0">
                          <a:solidFill>
                            <a:schemeClr val="bg1"/>
                          </a:solidFill>
                          <a:effectLst/>
                        </a:rPr>
                        <a:t>MMG noticed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tc>
                <a:tc>
                  <a:txBody>
                    <a:bodyPr/>
                    <a:lstStyle/>
                    <a:p>
                      <a:pPr marL="0" marR="0">
                        <a:lnSpc>
                          <a:spcPct val="107000"/>
                        </a:lnSpc>
                        <a:spcBef>
                          <a:spcPts val="0"/>
                        </a:spcBef>
                        <a:spcAft>
                          <a:spcPts val="0"/>
                        </a:spcAft>
                      </a:pPr>
                      <a:r>
                        <a:rPr lang="en-US" sz="1600" u="sng" dirty="0">
                          <a:solidFill>
                            <a:schemeClr val="bg1"/>
                          </a:solidFill>
                          <a:effectLst/>
                        </a:rPr>
                        <a:t>Issue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tc>
                <a:extLst>
                  <a:ext uri="{0D108BD9-81ED-4DB2-BD59-A6C34878D82A}">
                    <a16:rowId xmlns:a16="http://schemas.microsoft.com/office/drawing/2014/main" val="10000"/>
                  </a:ext>
                </a:extLst>
              </a:tr>
              <a:tr h="509635">
                <a:tc>
                  <a:txBody>
                    <a:bodyPr/>
                    <a:lstStyle/>
                    <a:p>
                      <a:pPr marL="0" marR="0">
                        <a:lnSpc>
                          <a:spcPct val="107000"/>
                        </a:lnSpc>
                        <a:spcBef>
                          <a:spcPts val="0"/>
                        </a:spcBef>
                        <a:spcAft>
                          <a:spcPts val="0"/>
                        </a:spcAft>
                      </a:pPr>
                      <a:r>
                        <a:rPr lang="en-US" sz="1600" b="0" dirty="0">
                          <a:solidFill>
                            <a:schemeClr val="bg1"/>
                          </a:solidFill>
                          <a:effectLst/>
                        </a:rPr>
                        <a:t>Hospitalized, Admission and Discharge Dates</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FDD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CDC program interpretation/use different from state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1"/>
                  </a:ext>
                </a:extLst>
              </a:tr>
              <a:tr h="254818">
                <a:tc>
                  <a:txBody>
                    <a:bodyPr/>
                    <a:lstStyle/>
                    <a:p>
                      <a:pPr marL="0" marR="0">
                        <a:lnSpc>
                          <a:spcPct val="107000"/>
                        </a:lnSpc>
                        <a:spcBef>
                          <a:spcPts val="0"/>
                        </a:spcBef>
                        <a:spcAft>
                          <a:spcPts val="0"/>
                        </a:spcAft>
                      </a:pPr>
                      <a:r>
                        <a:rPr lang="en-US" sz="1600" b="0" dirty="0">
                          <a:solidFill>
                            <a:schemeClr val="bg1"/>
                          </a:solidFill>
                          <a:effectLst/>
                        </a:rPr>
                        <a:t>Duration of Hospital Stay</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FDD, STD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CDC program interpretation/use different from state 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2"/>
                  </a:ext>
                </a:extLst>
              </a:tr>
              <a:tr h="509635">
                <a:tc>
                  <a:txBody>
                    <a:bodyPr/>
                    <a:lstStyle/>
                    <a:p>
                      <a:pPr marL="0" marR="0">
                        <a:lnSpc>
                          <a:spcPct val="107000"/>
                        </a:lnSpc>
                        <a:spcBef>
                          <a:spcPts val="0"/>
                        </a:spcBef>
                        <a:spcAft>
                          <a:spcPts val="0"/>
                        </a:spcAft>
                      </a:pPr>
                      <a:r>
                        <a:rPr lang="en-US" sz="1600" b="0" dirty="0">
                          <a:solidFill>
                            <a:schemeClr val="bg1"/>
                          </a:solidFill>
                          <a:effectLst/>
                        </a:rPr>
                        <a:t>Date of Illness Onset</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FDD, TB, STD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Not always collected at state. We decided to use Symptom onset date or specimen collection depending on disease.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3"/>
                  </a:ext>
                </a:extLst>
              </a:tr>
              <a:tr h="1019273">
                <a:tc>
                  <a:txBody>
                    <a:bodyPr/>
                    <a:lstStyle/>
                    <a:p>
                      <a:pPr marL="0" marR="0">
                        <a:lnSpc>
                          <a:spcPct val="107000"/>
                        </a:lnSpc>
                        <a:spcBef>
                          <a:spcPts val="0"/>
                        </a:spcBef>
                        <a:spcAft>
                          <a:spcPts val="0"/>
                        </a:spcAft>
                      </a:pPr>
                      <a:r>
                        <a:rPr lang="en-US" sz="1600" b="0" dirty="0">
                          <a:solidFill>
                            <a:schemeClr val="bg1"/>
                          </a:solidFill>
                          <a:effectLst/>
                        </a:rPr>
                        <a:t>Case Status – NOT A CASE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FDD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Across all conditions, it took several meetings and discussions to come to a universal agreement on NOT A CASE and with CDC for FDD. We need to use NOT A CASE to define cases to be rescinded when they no longer meet case classification for reporting.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4"/>
                  </a:ext>
                </a:extLst>
              </a:tr>
              <a:tr h="968469">
                <a:tc>
                  <a:txBody>
                    <a:bodyPr/>
                    <a:lstStyle/>
                    <a:p>
                      <a:pPr marL="0" marR="0">
                        <a:lnSpc>
                          <a:spcPct val="107000"/>
                        </a:lnSpc>
                        <a:spcBef>
                          <a:spcPts val="0"/>
                        </a:spcBef>
                        <a:spcAft>
                          <a:spcPts val="0"/>
                        </a:spcAft>
                      </a:pPr>
                      <a:r>
                        <a:rPr lang="en-US" sz="1600" b="0" dirty="0">
                          <a:solidFill>
                            <a:schemeClr val="bg1"/>
                          </a:solidFill>
                          <a:effectLst/>
                        </a:rPr>
                        <a:t>Immediate National Notifiable Condition and Date CDC was first verbally notified of case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Not applicable for many conditions – take out of GenV2?</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5"/>
                  </a:ext>
                </a:extLst>
              </a:tr>
              <a:tr h="764456">
                <a:tc>
                  <a:txBody>
                    <a:bodyPr/>
                    <a:lstStyle/>
                    <a:p>
                      <a:pPr marL="0" marR="0">
                        <a:lnSpc>
                          <a:spcPct val="107000"/>
                        </a:lnSpc>
                        <a:spcBef>
                          <a:spcPts val="0"/>
                        </a:spcBef>
                        <a:spcAft>
                          <a:spcPts val="0"/>
                        </a:spcAft>
                      </a:pPr>
                      <a:r>
                        <a:rPr lang="en-US" sz="1600" b="0" dirty="0">
                          <a:solidFill>
                            <a:schemeClr val="bg1"/>
                          </a:solidFill>
                          <a:effectLst/>
                        </a:rPr>
                        <a:t>Date First Reported to PHD and Date Reported</a:t>
                      </a:r>
                    </a:p>
                    <a:p>
                      <a:pPr marL="0" marR="0">
                        <a:lnSpc>
                          <a:spcPct val="107000"/>
                        </a:lnSpc>
                        <a:spcBef>
                          <a:spcPts val="0"/>
                        </a:spcBef>
                        <a:spcAft>
                          <a:spcPts val="0"/>
                        </a:spcAft>
                      </a:pPr>
                      <a:r>
                        <a:rPr lang="en-US" sz="1600" b="0" dirty="0">
                          <a:solidFill>
                            <a:schemeClr val="bg1"/>
                          </a:solidFill>
                          <a:effectLst/>
                        </a:rPr>
                        <a:t>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STD</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CDC program interpretation/use different from state program. Not all programs use this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6"/>
                  </a:ext>
                </a:extLst>
              </a:tr>
              <a:tr h="509635">
                <a:tc>
                  <a:txBody>
                    <a:bodyPr/>
                    <a:lstStyle/>
                    <a:p>
                      <a:pPr marL="0" marR="0">
                        <a:lnSpc>
                          <a:spcPct val="107000"/>
                        </a:lnSpc>
                        <a:spcBef>
                          <a:spcPts val="0"/>
                        </a:spcBef>
                        <a:spcAft>
                          <a:spcPts val="0"/>
                        </a:spcAft>
                      </a:pPr>
                      <a:r>
                        <a:rPr lang="en-US" sz="1600" b="0" dirty="0">
                          <a:solidFill>
                            <a:schemeClr val="bg1"/>
                          </a:solidFill>
                          <a:effectLst/>
                        </a:rPr>
                        <a:t>Earliest Date Reported to State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STD, 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CDC program interpretation/use different from state program. Not all programs use this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7"/>
                  </a:ext>
                </a:extLst>
              </a:tr>
              <a:tr h="509635">
                <a:tc>
                  <a:txBody>
                    <a:bodyPr/>
                    <a:lstStyle/>
                    <a:p>
                      <a:pPr marL="0" marR="0">
                        <a:lnSpc>
                          <a:spcPct val="107000"/>
                        </a:lnSpc>
                        <a:spcBef>
                          <a:spcPts val="0"/>
                        </a:spcBef>
                        <a:spcAft>
                          <a:spcPts val="0"/>
                        </a:spcAft>
                      </a:pPr>
                      <a:r>
                        <a:rPr lang="en-US" sz="1600" b="0" dirty="0">
                          <a:solidFill>
                            <a:schemeClr val="bg1"/>
                          </a:solidFill>
                          <a:effectLst/>
                        </a:rPr>
                        <a:t>Illness End Date, Duration, Duration Units</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FDD, MBT, STD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Not used in MBT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8"/>
                  </a:ext>
                </a:extLst>
              </a:tr>
              <a:tr h="254818">
                <a:tc>
                  <a:txBody>
                    <a:bodyPr/>
                    <a:lstStyle/>
                    <a:p>
                      <a:pPr marL="0" marR="0">
                        <a:lnSpc>
                          <a:spcPct val="107000"/>
                        </a:lnSpc>
                        <a:spcBef>
                          <a:spcPts val="0"/>
                        </a:spcBef>
                        <a:spcAft>
                          <a:spcPts val="0"/>
                        </a:spcAft>
                      </a:pPr>
                      <a:r>
                        <a:rPr lang="en-US" sz="1600" b="0" dirty="0">
                          <a:solidFill>
                            <a:schemeClr val="bg1"/>
                          </a:solidFill>
                          <a:effectLst/>
                        </a:rPr>
                        <a:t>Diagnosis Date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Not in 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09"/>
                  </a:ext>
                </a:extLst>
              </a:tr>
              <a:tr h="254818">
                <a:tc>
                  <a:txBody>
                    <a:bodyPr/>
                    <a:lstStyle/>
                    <a:p>
                      <a:pPr marL="0" marR="0">
                        <a:lnSpc>
                          <a:spcPct val="107000"/>
                        </a:lnSpc>
                        <a:spcBef>
                          <a:spcPts val="0"/>
                        </a:spcBef>
                        <a:spcAft>
                          <a:spcPts val="0"/>
                        </a:spcAft>
                      </a:pPr>
                      <a:r>
                        <a:rPr lang="en-US" sz="1600" b="0" dirty="0">
                          <a:solidFill>
                            <a:schemeClr val="bg1"/>
                          </a:solidFill>
                          <a:effectLst/>
                        </a:rPr>
                        <a:t>Comments</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tc>
                  <a:txBody>
                    <a:bodyPr/>
                    <a:lstStyle/>
                    <a:p>
                      <a:pPr marL="0" marR="0">
                        <a:lnSpc>
                          <a:spcPct val="107000"/>
                        </a:lnSpc>
                        <a:spcBef>
                          <a:spcPts val="0"/>
                        </a:spcBef>
                        <a:spcAft>
                          <a:spcPts val="0"/>
                        </a:spcAft>
                      </a:pPr>
                      <a:r>
                        <a:rPr lang="en-US" sz="1600" dirty="0">
                          <a:effectLst/>
                        </a:rPr>
                        <a:t>We won’t send comments as that is used internally and may have PHI.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390" marR="32390" marT="0" marB="0" anchor="ctr"/>
                </a:tc>
                <a:extLst>
                  <a:ext uri="{0D108BD9-81ED-4DB2-BD59-A6C34878D82A}">
                    <a16:rowId xmlns:a16="http://schemas.microsoft.com/office/drawing/2014/main" val="10010"/>
                  </a:ext>
                </a:extLst>
              </a:tr>
            </a:tbl>
          </a:graphicData>
        </a:graphic>
      </p:graphicFrame>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6662" y="6352951"/>
            <a:ext cx="1043416" cy="417366"/>
          </a:xfrm>
          <a:prstGeom prst="rect">
            <a:avLst/>
          </a:prstGeom>
        </p:spPr>
      </p:pic>
      <p:sp>
        <p:nvSpPr>
          <p:cNvPr id="6" name="TextBox 5"/>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28</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ext Placeholder 1">
            <a:extLst>
              <a:ext uri="{FF2B5EF4-FFF2-40B4-BE49-F238E27FC236}">
                <a16:creationId xmlns:a16="http://schemas.microsoft.com/office/drawing/2014/main" id="{6A4C51E1-0AF0-4F91-9056-6463B9478E2C}"/>
              </a:ext>
            </a:extLst>
          </p:cNvPr>
          <p:cNvSpPr>
            <a:spLocks noGrp="1"/>
          </p:cNvSpPr>
          <p:nvPr>
            <p:ph type="body" sz="quarter" idx="13"/>
          </p:nvPr>
        </p:nvSpPr>
        <p:spPr>
          <a:xfrm>
            <a:off x="8310282" y="4296448"/>
            <a:ext cx="2732367" cy="431913"/>
          </a:xfrm>
        </p:spPr>
        <p:txBody>
          <a:bodyPr/>
          <a:lstStyle/>
          <a:p>
            <a:r>
              <a:rPr lang="en-US" sz="200" dirty="0"/>
              <a:t>T</a:t>
            </a:r>
          </a:p>
          <a:p>
            <a:endParaRPr lang="en-US" sz="200" dirty="0"/>
          </a:p>
          <a:p>
            <a:endParaRPr lang="en-US" sz="200" dirty="0"/>
          </a:p>
        </p:txBody>
      </p:sp>
      <p:sp>
        <p:nvSpPr>
          <p:cNvPr id="9" name="Title 8">
            <a:extLst>
              <a:ext uri="{FF2B5EF4-FFF2-40B4-BE49-F238E27FC236}">
                <a16:creationId xmlns:a16="http://schemas.microsoft.com/office/drawing/2014/main" id="{597C1DD6-6720-4094-969B-B48E42954D33}"/>
              </a:ext>
            </a:extLst>
          </p:cNvPr>
          <p:cNvSpPr>
            <a:spLocks noGrp="1"/>
          </p:cNvSpPr>
          <p:nvPr>
            <p:ph type="title"/>
          </p:nvPr>
        </p:nvSpPr>
        <p:spPr>
          <a:xfrm rot="10963035" flipV="1">
            <a:off x="3012958" y="6908732"/>
            <a:ext cx="2144101" cy="161583"/>
          </a:xfrm>
        </p:spPr>
        <p:txBody>
          <a:bodyPr/>
          <a:lstStyle/>
          <a:p>
            <a:r>
              <a:rPr lang="en-US" sz="500" dirty="0">
                <a:solidFill>
                  <a:srgbClr val="EAEFF7"/>
                </a:solidFill>
              </a:rPr>
              <a:t>t</a:t>
            </a:r>
          </a:p>
        </p:txBody>
      </p:sp>
    </p:spTree>
    <p:extLst>
      <p:ext uri="{BB962C8B-B14F-4D97-AF65-F5344CB8AC3E}">
        <p14:creationId xmlns:p14="http://schemas.microsoft.com/office/powerpoint/2010/main" val="6610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2065181"/>
          </a:xfrm>
        </p:spPr>
        <p:txBody>
          <a:bodyPr/>
          <a:lstStyle/>
          <a:p>
            <a:pPr>
              <a:spcAft>
                <a:spcPts val="1200"/>
              </a:spcAft>
            </a:pPr>
            <a:r>
              <a:rPr lang="en-US" sz="2800" dirty="0">
                <a:solidFill>
                  <a:schemeClr val="tx1"/>
                </a:solidFill>
              </a:rPr>
              <a:t>Technical Assistance</a:t>
            </a:r>
          </a:p>
          <a:p>
            <a:pPr marL="228600" lvl="1" indent="-228600" algn="l">
              <a:spcBef>
                <a:spcPts val="1800"/>
              </a:spcBef>
              <a:buFont typeface="Arial" panose="020B0604020202020204" pitchFamily="34" charset="0"/>
              <a:buChar char="•"/>
            </a:pPr>
            <a:r>
              <a:rPr lang="en-US" sz="2400" b="1" dirty="0"/>
              <a:t>Use of TA critical for success</a:t>
            </a:r>
          </a:p>
          <a:p>
            <a:pPr marL="511175" lvl="1" indent="-282575" algn="l">
              <a:spcBef>
                <a:spcPts val="600"/>
              </a:spcBef>
            </a:pPr>
            <a:r>
              <a:rPr lang="en-US" sz="2200" b="1" dirty="0">
                <a:solidFill>
                  <a:srgbClr val="FFFF00"/>
                </a:solidFill>
              </a:rPr>
              <a:t>- Cohort process helpful</a:t>
            </a:r>
          </a:p>
        </p:txBody>
      </p:sp>
      <p:sp>
        <p:nvSpPr>
          <p:cNvPr id="11" name="Content Placeholder 10"/>
          <p:cNvSpPr>
            <a:spLocks noGrp="1"/>
          </p:cNvSpPr>
          <p:nvPr>
            <p:ph idx="14"/>
          </p:nvPr>
        </p:nvSpPr>
        <p:spPr>
          <a:xfrm>
            <a:off x="4168631" y="2598127"/>
            <a:ext cx="3840480" cy="2190343"/>
          </a:xfrm>
        </p:spPr>
        <p:txBody>
          <a:bodyPr/>
          <a:lstStyle/>
          <a:p>
            <a:pPr>
              <a:spcAft>
                <a:spcPts val="1200"/>
              </a:spcAft>
            </a:pPr>
            <a:r>
              <a:rPr lang="en-US" sz="2800" dirty="0">
                <a:solidFill>
                  <a:schemeClr val="tx1"/>
                </a:solidFill>
              </a:rPr>
              <a:t>Onboarding</a:t>
            </a:r>
          </a:p>
          <a:p>
            <a:pPr marL="347663" lvl="1" indent="-228600" algn="l">
              <a:buFont typeface="Arial" panose="020B0604020202020204" pitchFamily="34" charset="0"/>
              <a:buChar char="•"/>
            </a:pPr>
            <a:r>
              <a:rPr lang="en-US" sz="2400" b="1" dirty="0"/>
              <a:t>Each success adds to experience</a:t>
            </a:r>
          </a:p>
          <a:p>
            <a:pPr marL="576263" lvl="1" indent="-228600" algn="l">
              <a:spcBef>
                <a:spcPts val="0"/>
              </a:spcBef>
            </a:pPr>
            <a:r>
              <a:rPr lang="en-US" sz="2200" b="1" dirty="0">
                <a:solidFill>
                  <a:srgbClr val="FFFF00"/>
                </a:solidFill>
              </a:rPr>
              <a:t>-	NMI website updates clearly outline process</a:t>
            </a:r>
          </a:p>
        </p:txBody>
      </p:sp>
      <p:sp>
        <p:nvSpPr>
          <p:cNvPr id="18" name="Content Placeholder 17"/>
          <p:cNvSpPr>
            <a:spLocks noGrp="1"/>
          </p:cNvSpPr>
          <p:nvPr>
            <p:ph idx="15"/>
          </p:nvPr>
        </p:nvSpPr>
        <p:spPr>
          <a:xfrm>
            <a:off x="8158238" y="2271547"/>
            <a:ext cx="3773077" cy="2882840"/>
          </a:xfrm>
        </p:spPr>
        <p:txBody>
          <a:bodyPr/>
          <a:lstStyle/>
          <a:p>
            <a:pPr>
              <a:spcAft>
                <a:spcPts val="1200"/>
              </a:spcAft>
            </a:pPr>
            <a:r>
              <a:rPr lang="en-US" sz="2800" dirty="0">
                <a:solidFill>
                  <a:schemeClr val="tx1"/>
                </a:solidFill>
              </a:rPr>
              <a:t>Surveillance system changes (CTEDSS)</a:t>
            </a:r>
          </a:p>
          <a:p>
            <a:pPr marL="228600" lvl="1" indent="-228600" algn="l">
              <a:buFont typeface="Arial" panose="020B0604020202020204" pitchFamily="34" charset="0"/>
              <a:buChar char="•"/>
            </a:pPr>
            <a:r>
              <a:rPr lang="en-US" sz="2400" b="1" dirty="0"/>
              <a:t>Useful to have MMGs as early as possible</a:t>
            </a:r>
          </a:p>
          <a:p>
            <a:pPr marL="457200" lvl="1" indent="-228600" algn="l">
              <a:spcBef>
                <a:spcPts val="0"/>
              </a:spcBef>
            </a:pPr>
            <a:r>
              <a:rPr lang="en-US" sz="2200" b="1" dirty="0">
                <a:solidFill>
                  <a:srgbClr val="FFFF00"/>
                </a:solidFill>
              </a:rPr>
              <a:t>-	Especially helpful when making major changes in surveillance system</a:t>
            </a:r>
          </a:p>
        </p:txBody>
      </p:sp>
      <p:sp>
        <p:nvSpPr>
          <p:cNvPr id="9" name="Rectangle 8">
            <a:extLst>
              <a:ext uri="{C183D7F6-B498-43B3-948B-1728B52AA6E4}">
                <adec:decorative xmlns:adec="http://schemas.microsoft.com/office/drawing/2017/decorative" val="1"/>
              </a:ext>
            </a:extLst>
          </p:cNvPr>
          <p:cNvSpPr/>
          <p:nvPr/>
        </p:nvSpPr>
        <p:spPr>
          <a:xfrm>
            <a:off x="4375511" y="3142582"/>
            <a:ext cx="3383280" cy="18288"/>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 name="Rectangle 14">
            <a:extLst>
              <a:ext uri="{C183D7F6-B498-43B3-948B-1728B52AA6E4}">
                <adec:decorative xmlns:adec="http://schemas.microsoft.com/office/drawing/2017/decorative" val="1"/>
              </a:ext>
            </a:extLst>
          </p:cNvPr>
          <p:cNvSpPr/>
          <p:nvPr/>
        </p:nvSpPr>
        <p:spPr>
          <a:xfrm>
            <a:off x="8386838" y="3142574"/>
            <a:ext cx="3383280" cy="18288"/>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3" name="Rectangle 12">
            <a:extLst>
              <a:ext uri="{C183D7F6-B498-43B3-948B-1728B52AA6E4}">
                <adec:decorative xmlns:adec="http://schemas.microsoft.com/office/drawing/2017/decorative" val="1"/>
              </a:ext>
            </a:extLst>
          </p:cNvPr>
          <p:cNvSpPr/>
          <p:nvPr/>
        </p:nvSpPr>
        <p:spPr>
          <a:xfrm>
            <a:off x="435056" y="3153460"/>
            <a:ext cx="3383280" cy="18288"/>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 name="Oval 15" descr="Title of Onboarding Successes"/>
          <p:cNvSpPr/>
          <p:nvPr/>
        </p:nvSpPr>
        <p:spPr>
          <a:xfrm>
            <a:off x="0" y="-1292220"/>
            <a:ext cx="3249637" cy="2954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7" name="Title 1"/>
          <p:cNvSpPr txBox="1">
            <a:spLocks/>
          </p:cNvSpPr>
          <p:nvPr/>
        </p:nvSpPr>
        <p:spPr>
          <a:xfrm>
            <a:off x="-62079" y="121183"/>
            <a:ext cx="3673619"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Onboarding</a:t>
            </a:r>
          </a:p>
        </p:txBody>
      </p:sp>
      <p:sp>
        <p:nvSpPr>
          <p:cNvPr id="19" name="Text Placeholder 5"/>
          <p:cNvSpPr txBox="1">
            <a:spLocks/>
          </p:cNvSpPr>
          <p:nvPr/>
        </p:nvSpPr>
        <p:spPr>
          <a:xfrm>
            <a:off x="-489739" y="548877"/>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Successes</a:t>
            </a:r>
          </a:p>
        </p:txBody>
      </p:sp>
      <p:sp>
        <p:nvSpPr>
          <p:cNvPr id="14" name="TextBox 13"/>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29</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pic>
        <p:nvPicPr>
          <p:cNvPr id="20" name="Picture 1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 name="Title 1" hidden="1">
            <a:extLst>
              <a:ext uri="{FF2B5EF4-FFF2-40B4-BE49-F238E27FC236}">
                <a16:creationId xmlns:a16="http://schemas.microsoft.com/office/drawing/2014/main" id="{23A472DF-2399-4D19-A390-24CB8B5225B7}"/>
              </a:ext>
            </a:extLst>
          </p:cNvPr>
          <p:cNvSpPr>
            <a:spLocks noGrp="1"/>
          </p:cNvSpPr>
          <p:nvPr>
            <p:ph type="title"/>
          </p:nvPr>
        </p:nvSpPr>
        <p:spPr>
          <a:xfrm>
            <a:off x="7347023" y="266008"/>
            <a:ext cx="2375877" cy="535531"/>
          </a:xfrm>
        </p:spPr>
        <p:txBody>
          <a:bodyPr/>
          <a:lstStyle/>
          <a:p>
            <a:r>
              <a:rPr lang="en-US" dirty="0"/>
              <a:t>Onboarding Successes</a:t>
            </a:r>
          </a:p>
        </p:txBody>
      </p:sp>
    </p:spTree>
    <p:extLst>
      <p:ext uri="{BB962C8B-B14F-4D97-AF65-F5344CB8AC3E}">
        <p14:creationId xmlns:p14="http://schemas.microsoft.com/office/powerpoint/2010/main" val="1884842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8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 calcmode="lin" valueType="num">
                                      <p:cBhvr additive="base">
                                        <p:cTn id="43"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4" dur="8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lang="en-US" sz="2400" b="1" dirty="0">
                <a:solidFill>
                  <a:srgbClr val="005DAB"/>
                </a:solidFill>
                <a:latin typeface="Calibri" pitchFamily="34" charset="0"/>
                <a:ea typeface="+mj-ea"/>
                <a:cs typeface="+mj-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a:defRPr/>
            </a:pPr>
            <a:r>
              <a:rPr lang="en-US" sz="2400" b="1" noProof="0"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196944" cy="1155779"/>
          </a:xfrm>
        </p:spPr>
        <p:txBody>
          <a:bodyPr/>
          <a:lstStyle/>
          <a:p>
            <a:pPr lvl="0" algn="ctr">
              <a:defRPr/>
            </a:pPr>
            <a:r>
              <a:rPr lang="en-US" dirty="0">
                <a:solidFill>
                  <a:srgbClr val="005DAB"/>
                </a:solidFill>
              </a:rPr>
              <a:t>NMI Updates and Timeline</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277026" y="2074943"/>
            <a:ext cx="3714704" cy="4253472"/>
          </a:xfrm>
        </p:spPr>
        <p:txBody>
          <a:bodyPr/>
          <a:lstStyle/>
          <a:p>
            <a:pPr>
              <a:spcAft>
                <a:spcPts val="1200"/>
              </a:spcAft>
            </a:pPr>
            <a:r>
              <a:rPr lang="en-US" sz="2800" dirty="0">
                <a:solidFill>
                  <a:schemeClr val="tx1"/>
                </a:solidFill>
              </a:rPr>
              <a:t>Technical Assistance</a:t>
            </a:r>
          </a:p>
          <a:p>
            <a:pPr marL="342900" lvl="1" indent="-223838" algn="l">
              <a:spcBef>
                <a:spcPts val="1200"/>
              </a:spcBef>
              <a:spcAft>
                <a:spcPts val="600"/>
              </a:spcAft>
              <a:buFont typeface="Arial" panose="020B0604020202020204" pitchFamily="34" charset="0"/>
              <a:buChar char="•"/>
            </a:pPr>
            <a:r>
              <a:rPr lang="en-US" sz="2400" b="1" dirty="0"/>
              <a:t>Challenge to be sure HL7 was correct and passed validation</a:t>
            </a:r>
          </a:p>
          <a:p>
            <a:pPr marL="690563" lvl="1" indent="-342900" algn="l">
              <a:spcBef>
                <a:spcPts val="0"/>
              </a:spcBef>
              <a:spcAft>
                <a:spcPts val="0"/>
              </a:spcAft>
              <a:buFontTx/>
              <a:buChar char="-"/>
            </a:pPr>
            <a:r>
              <a:rPr lang="en-US" sz="2200" b="1" dirty="0">
                <a:solidFill>
                  <a:srgbClr val="FFFF00"/>
                </a:solidFill>
              </a:rPr>
              <a:t>METS changes have helped, especially the highlight feature!</a:t>
            </a:r>
          </a:p>
          <a:p>
            <a:pPr marL="690563" lvl="1" indent="-342900" algn="l">
              <a:spcBef>
                <a:spcPts val="0"/>
              </a:spcBef>
              <a:spcAft>
                <a:spcPts val="0"/>
              </a:spcAft>
              <a:buFontTx/>
              <a:buChar char="-"/>
            </a:pPr>
            <a:r>
              <a:rPr lang="en-US" sz="2200" b="1" dirty="0">
                <a:solidFill>
                  <a:srgbClr val="FFFF00"/>
                </a:solidFill>
              </a:rPr>
              <a:t>You can’t test too much!</a:t>
            </a:r>
          </a:p>
          <a:p>
            <a:pPr marL="342900" lvl="1" indent="-342900" algn="l">
              <a:spcBef>
                <a:spcPts val="0"/>
              </a:spcBef>
              <a:spcAft>
                <a:spcPts val="0"/>
              </a:spcAft>
              <a:buFont typeface="Arial" panose="020B0604020202020204" pitchFamily="34" charset="0"/>
              <a:buChar char="•"/>
            </a:pPr>
            <a:r>
              <a:rPr lang="en-US" sz="2400" b="1" dirty="0">
                <a:solidFill>
                  <a:srgbClr val="FFFF00"/>
                </a:solidFill>
              </a:rPr>
              <a:t>Don’t be shy!</a:t>
            </a:r>
          </a:p>
          <a:p>
            <a:pPr lvl="1">
              <a:spcBef>
                <a:spcPts val="1800"/>
              </a:spcBef>
            </a:pPr>
            <a:endParaRPr lang="en-US" dirty="0"/>
          </a:p>
        </p:txBody>
      </p:sp>
      <p:sp>
        <p:nvSpPr>
          <p:cNvPr id="11" name="Content Placeholder 10"/>
          <p:cNvSpPr>
            <a:spLocks noGrp="1"/>
          </p:cNvSpPr>
          <p:nvPr>
            <p:ph idx="14"/>
          </p:nvPr>
        </p:nvSpPr>
        <p:spPr>
          <a:xfrm>
            <a:off x="3991730" y="2060875"/>
            <a:ext cx="3938884" cy="4468916"/>
          </a:xfrm>
        </p:spPr>
        <p:txBody>
          <a:bodyPr/>
          <a:lstStyle/>
          <a:p>
            <a:pPr>
              <a:spcAft>
                <a:spcPts val="1200"/>
              </a:spcAft>
            </a:pPr>
            <a:r>
              <a:rPr lang="en-US" sz="2800" dirty="0">
                <a:solidFill>
                  <a:schemeClr val="tx1"/>
                </a:solidFill>
              </a:rPr>
              <a:t>Onboarding</a:t>
            </a:r>
          </a:p>
          <a:p>
            <a:pPr marL="342900" lvl="1" indent="-223838" algn="l">
              <a:spcBef>
                <a:spcPts val="600"/>
              </a:spcBef>
              <a:spcAft>
                <a:spcPts val="0"/>
              </a:spcAft>
              <a:buFont typeface="Arial" panose="020B0604020202020204" pitchFamily="34" charset="0"/>
              <a:buChar char="•"/>
            </a:pPr>
            <a:r>
              <a:rPr lang="en-US" sz="2400" b="1" dirty="0"/>
              <a:t>Seemed CDC programs wanted more info even if “preferred” </a:t>
            </a:r>
          </a:p>
          <a:p>
            <a:pPr marL="576263" lvl="1" indent="-228600" algn="l">
              <a:spcBef>
                <a:spcPts val="0"/>
              </a:spcBef>
              <a:spcAft>
                <a:spcPts val="600"/>
              </a:spcAft>
            </a:pPr>
            <a:r>
              <a:rPr lang="en-US" sz="2200" b="1" dirty="0">
                <a:solidFill>
                  <a:srgbClr val="FFFF00"/>
                </a:solidFill>
              </a:rPr>
              <a:t>- Priority lists help greatly</a:t>
            </a:r>
          </a:p>
          <a:p>
            <a:pPr marL="342900" lvl="1" indent="-223838" algn="l">
              <a:lnSpc>
                <a:spcPct val="100000"/>
              </a:lnSpc>
              <a:spcBef>
                <a:spcPts val="600"/>
              </a:spcBef>
              <a:spcAft>
                <a:spcPts val="600"/>
              </a:spcAft>
              <a:buFont typeface="Arial" panose="020B0604020202020204" pitchFamily="34" charset="0"/>
              <a:buChar char="•"/>
            </a:pPr>
            <a:r>
              <a:rPr lang="en-US" sz="2400" b="1" dirty="0">
                <a:solidFill>
                  <a:srgbClr val="FFFF00"/>
                </a:solidFill>
              </a:rPr>
              <a:t>QA data issues brought up at onboarding delays process</a:t>
            </a:r>
          </a:p>
          <a:p>
            <a:pPr marL="342900" lvl="1" indent="-223838" algn="l">
              <a:spcBef>
                <a:spcPts val="600"/>
              </a:spcBef>
              <a:spcAft>
                <a:spcPts val="600"/>
              </a:spcAft>
              <a:buFont typeface="Arial" panose="020B0604020202020204" pitchFamily="34" charset="0"/>
              <a:buChar char="•"/>
            </a:pPr>
            <a:r>
              <a:rPr lang="en-US" sz="2400" b="1" dirty="0">
                <a:solidFill>
                  <a:srgbClr val="FFFF00"/>
                </a:solidFill>
              </a:rPr>
              <a:t>Readiness of CDC programs for onboarding</a:t>
            </a:r>
          </a:p>
        </p:txBody>
      </p:sp>
      <p:sp>
        <p:nvSpPr>
          <p:cNvPr id="18" name="Content Placeholder 17"/>
          <p:cNvSpPr>
            <a:spLocks noGrp="1"/>
          </p:cNvSpPr>
          <p:nvPr>
            <p:ph idx="15"/>
          </p:nvPr>
        </p:nvSpPr>
        <p:spPr>
          <a:xfrm>
            <a:off x="8106513" y="1680675"/>
            <a:ext cx="3773077" cy="4315027"/>
          </a:xfrm>
        </p:spPr>
        <p:txBody>
          <a:bodyPr/>
          <a:lstStyle/>
          <a:p>
            <a:pPr>
              <a:spcAft>
                <a:spcPts val="2400"/>
              </a:spcAft>
            </a:pPr>
            <a:r>
              <a:rPr lang="en-US" sz="2800" dirty="0">
                <a:solidFill>
                  <a:schemeClr val="tx1"/>
                </a:solidFill>
              </a:rPr>
              <a:t>Surveillance system changes (CTEDSS)</a:t>
            </a:r>
          </a:p>
          <a:p>
            <a:pPr marL="342900" lvl="1" indent="-342900" algn="l">
              <a:spcBef>
                <a:spcPts val="0"/>
              </a:spcBef>
              <a:spcAft>
                <a:spcPts val="0"/>
              </a:spcAft>
              <a:buFont typeface="Arial" panose="020B0604020202020204" pitchFamily="34" charset="0"/>
              <a:buChar char="•"/>
            </a:pPr>
            <a:r>
              <a:rPr lang="en-US" sz="2400" b="1" dirty="0"/>
              <a:t>Use of lab data vs. epi-lab data</a:t>
            </a:r>
          </a:p>
          <a:p>
            <a:pPr marL="576263" lvl="1" indent="-228600" algn="l">
              <a:spcBef>
                <a:spcPts val="0"/>
              </a:spcBef>
              <a:spcAft>
                <a:spcPts val="600"/>
              </a:spcAft>
            </a:pPr>
            <a:r>
              <a:rPr lang="en-US" sz="2200" b="1" dirty="0">
                <a:solidFill>
                  <a:srgbClr val="FFFF00"/>
                </a:solidFill>
              </a:rPr>
              <a:t>-	Epi/Lab still an issue, but some work-arounds are now possible</a:t>
            </a:r>
          </a:p>
          <a:p>
            <a:pPr marL="342900" lvl="1" indent="-342900" algn="l">
              <a:spcBef>
                <a:spcPts val="600"/>
              </a:spcBef>
              <a:buFont typeface="Arial" panose="020B0604020202020204" pitchFamily="34" charset="0"/>
              <a:buChar char="•"/>
            </a:pPr>
            <a:r>
              <a:rPr lang="en-US" sz="2400" b="1" dirty="0">
                <a:solidFill>
                  <a:srgbClr val="FFFF00"/>
                </a:solidFill>
              </a:rPr>
              <a:t>Refining in-house process to make changes to system are working</a:t>
            </a:r>
          </a:p>
        </p:txBody>
      </p:sp>
      <p:sp>
        <p:nvSpPr>
          <p:cNvPr id="9" name="Rectangle 8">
            <a:extLst>
              <a:ext uri="{C183D7F6-B498-43B3-948B-1728B52AA6E4}">
                <adec:decorative xmlns:adec="http://schemas.microsoft.com/office/drawing/2017/decorative" val="1"/>
              </a:ext>
            </a:extLst>
          </p:cNvPr>
          <p:cNvSpPr/>
          <p:nvPr/>
        </p:nvSpPr>
        <p:spPr>
          <a:xfrm>
            <a:off x="4321036" y="2577209"/>
            <a:ext cx="3576766" cy="45719"/>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 name="Rectangle 14">
            <a:extLst>
              <a:ext uri="{C183D7F6-B498-43B3-948B-1728B52AA6E4}">
                <adec:decorative xmlns:adec="http://schemas.microsoft.com/office/drawing/2017/decorative" val="1"/>
              </a:ext>
            </a:extLst>
          </p:cNvPr>
          <p:cNvSpPr/>
          <p:nvPr/>
        </p:nvSpPr>
        <p:spPr>
          <a:xfrm>
            <a:off x="8215989" y="2583623"/>
            <a:ext cx="3554127" cy="45719"/>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3" name="Rectangle 12">
            <a:extLst>
              <a:ext uri="{C183D7F6-B498-43B3-948B-1728B52AA6E4}">
                <adec:decorative xmlns:adec="http://schemas.microsoft.com/office/drawing/2017/decorative" val="1"/>
              </a:ext>
            </a:extLst>
          </p:cNvPr>
          <p:cNvSpPr/>
          <p:nvPr/>
        </p:nvSpPr>
        <p:spPr>
          <a:xfrm flipV="1">
            <a:off x="393737" y="2572270"/>
            <a:ext cx="3383280" cy="45719"/>
          </a:xfrm>
          <a:prstGeom prst="rect">
            <a:avLst/>
          </a:prstGeom>
          <a:solidFill>
            <a:schemeClr val="accent4"/>
          </a:solidFill>
          <a:ln w="158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 name="Oval 15" descr="Title of Onboarding Challenges"/>
          <p:cNvSpPr/>
          <p:nvPr/>
        </p:nvSpPr>
        <p:spPr>
          <a:xfrm>
            <a:off x="0" y="-1306287"/>
            <a:ext cx="3251200" cy="30189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7" name="Title 1"/>
          <p:cNvSpPr txBox="1">
            <a:spLocks/>
          </p:cNvSpPr>
          <p:nvPr/>
        </p:nvSpPr>
        <p:spPr>
          <a:xfrm>
            <a:off x="-176630" y="129715"/>
            <a:ext cx="3673619" cy="424732"/>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a:ln>
                  <a:noFill/>
                </a:ln>
                <a:solidFill>
                  <a:srgbClr val="000000"/>
                </a:solidFill>
                <a:effectLst/>
                <a:uLnTx/>
                <a:uFillTx/>
                <a:latin typeface="Segoe UI Light"/>
                <a:ea typeface="+mn-ea"/>
                <a:cs typeface="Segoe UI Semilight" panose="020B0402040204020203" pitchFamily="34" charset="0"/>
              </a:rPr>
              <a:t>Onboarding</a:t>
            </a:r>
          </a:p>
        </p:txBody>
      </p:sp>
      <p:sp>
        <p:nvSpPr>
          <p:cNvPr id="19" name="Text Placeholder 5"/>
          <p:cNvSpPr txBox="1">
            <a:spLocks/>
          </p:cNvSpPr>
          <p:nvPr/>
        </p:nvSpPr>
        <p:spPr>
          <a:xfrm>
            <a:off x="-545210" y="539589"/>
            <a:ext cx="4146779" cy="535531"/>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Challenges</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1" y="6137690"/>
            <a:ext cx="1276901" cy="510760"/>
          </a:xfrm>
          <a:prstGeom prst="rect">
            <a:avLst/>
          </a:prstGeom>
        </p:spPr>
      </p:pic>
      <p:sp>
        <p:nvSpPr>
          <p:cNvPr id="20" name="TextBox 19"/>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30</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2" name="Title 1" hidden="1">
            <a:extLst>
              <a:ext uri="{FF2B5EF4-FFF2-40B4-BE49-F238E27FC236}">
                <a16:creationId xmlns:a16="http://schemas.microsoft.com/office/drawing/2014/main" id="{DCA75E97-08F1-40A8-BF25-97C6B39002E4}"/>
              </a:ext>
            </a:extLst>
          </p:cNvPr>
          <p:cNvSpPr>
            <a:spLocks noGrp="1"/>
          </p:cNvSpPr>
          <p:nvPr>
            <p:ph type="title"/>
          </p:nvPr>
        </p:nvSpPr>
        <p:spPr>
          <a:xfrm>
            <a:off x="6214556" y="203199"/>
            <a:ext cx="2375877" cy="535531"/>
          </a:xfrm>
        </p:spPr>
        <p:txBody>
          <a:bodyPr/>
          <a:lstStyle/>
          <a:p>
            <a:r>
              <a:rPr lang="en-US" dirty="0"/>
              <a:t>Onboarding Challenges</a:t>
            </a:r>
          </a:p>
        </p:txBody>
      </p:sp>
    </p:spTree>
    <p:extLst>
      <p:ext uri="{BB962C8B-B14F-4D97-AF65-F5344CB8AC3E}">
        <p14:creationId xmlns:p14="http://schemas.microsoft.com/office/powerpoint/2010/main" val="12964627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8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8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8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8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8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decel="10000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800" fill="hold"/>
                                        <p:tgtEl>
                                          <p:spTgt spid="11">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8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8" dur="800" fill="hold"/>
                                        <p:tgtEl>
                                          <p:spTgt spid="11">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 calcmode="lin" valueType="num">
                                      <p:cBhvr additive="base">
                                        <p:cTn id="41" dur="8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2" dur="800" fill="hold"/>
                                        <p:tgtEl>
                                          <p:spTgt spid="11">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additive="base">
                                        <p:cTn id="45" dur="8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6" dur="8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grpId="0"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1" fill="hold">
                                          <p:stCondLst>
                                            <p:cond delay="0"/>
                                          </p:stCondLst>
                                        </p:cTn>
                                        <p:tgtEl>
                                          <p:spTgt spid="18">
                                            <p:txEl>
                                              <p:pRg st="1" end="1"/>
                                            </p:txEl>
                                          </p:spTgt>
                                        </p:tgtEl>
                                        <p:attrNameLst>
                                          <p:attrName>style.visibility</p:attrName>
                                        </p:attrNameLst>
                                      </p:cBhvr>
                                      <p:to>
                                        <p:strVal val="visible"/>
                                      </p:to>
                                    </p:set>
                                    <p:anim calcmode="lin" valueType="num">
                                      <p:cBhvr additive="base">
                                        <p:cTn id="55"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6"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18">
                                            <p:txEl>
                                              <p:pRg st="2" end="2"/>
                                            </p:txEl>
                                          </p:spTgt>
                                        </p:tgtEl>
                                        <p:attrNameLst>
                                          <p:attrName>style.visibility</p:attrName>
                                        </p:attrNameLst>
                                      </p:cBhvr>
                                      <p:to>
                                        <p:strVal val="visible"/>
                                      </p:to>
                                    </p:set>
                                    <p:anim calcmode="lin" valueType="num">
                                      <p:cBhvr additive="base">
                                        <p:cTn id="59" dur="8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60" dur="800" fill="hold"/>
                                        <p:tgtEl>
                                          <p:spTgt spid="18">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8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64" dur="8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2929064" y="201549"/>
            <a:ext cx="4342593" cy="978729"/>
          </a:xfrm>
        </p:spPr>
        <p:txBody>
          <a:bodyPr/>
          <a:lstStyle/>
          <a:p>
            <a:pPr algn="ctr"/>
            <a:r>
              <a:rPr lang="en-US" sz="3200" dirty="0">
                <a:solidFill>
                  <a:schemeClr val="tx1"/>
                </a:solidFill>
              </a:rPr>
              <a:t>April 27, 2018 to </a:t>
            </a:r>
          </a:p>
          <a:p>
            <a:pPr algn="ctr"/>
            <a:r>
              <a:rPr lang="en-US" sz="3200" dirty="0">
                <a:solidFill>
                  <a:schemeClr val="tx1"/>
                </a:solidFill>
              </a:rPr>
              <a:t>November 19, 2019</a:t>
            </a:r>
          </a:p>
        </p:txBody>
      </p:sp>
      <p:sp>
        <p:nvSpPr>
          <p:cNvPr id="3" name="Text Placeholder 2"/>
          <p:cNvSpPr>
            <a:spLocks noGrp="1"/>
          </p:cNvSpPr>
          <p:nvPr>
            <p:ph type="body" sz="quarter" idx="14"/>
          </p:nvPr>
        </p:nvSpPr>
        <p:spPr>
          <a:xfrm>
            <a:off x="8143081" y="7411998"/>
            <a:ext cx="8097838" cy="369332"/>
          </a:xfrm>
        </p:spPr>
        <p:txBody>
          <a:bodyPr/>
          <a:lstStyle/>
          <a:p>
            <a:r>
              <a:rPr lang="en-US" dirty="0"/>
              <a:t>—RACHEL GILLETT, FAST COMPANY</a:t>
            </a:r>
          </a:p>
        </p:txBody>
      </p:sp>
      <p:sp>
        <p:nvSpPr>
          <p:cNvPr id="5" name="Rectangle 4"/>
          <p:cNvSpPr/>
          <p:nvPr/>
        </p:nvSpPr>
        <p:spPr>
          <a:xfrm>
            <a:off x="581941" y="32658"/>
            <a:ext cx="1984134"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 How Did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22225">
                <a:solidFill>
                  <a:srgbClr val="FFC000">
                    <a:lumMod val="75000"/>
                  </a:srgbClr>
                </a:solidFill>
                <a:prstDash val="solid"/>
              </a:ln>
              <a:solidFill>
                <a:srgbClr val="FFC715"/>
              </a:solidFill>
              <a:effectLst/>
              <a:uLnTx/>
              <a:uFillTx/>
              <a:latin typeface="Segoe UI"/>
              <a:ea typeface="+mn-ea"/>
              <a:cs typeface="+mn-cs"/>
            </a:endParaRPr>
          </a:p>
        </p:txBody>
      </p:sp>
      <p:pic>
        <p:nvPicPr>
          <p:cNvPr id="9" name="Picture 8" descr="Screen shot of &quot;So How Did We Do?&quot; from the date range of April 27, 2018 through November 19, 2019 as it relates CSTE Abstract, the CSTE Conference in June 2019 and the November 2019 eSHARE C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368" y="9109"/>
            <a:ext cx="4812632" cy="6858000"/>
          </a:xfrm>
          <a:prstGeom prst="rect">
            <a:avLst/>
          </a:prstGeom>
        </p:spPr>
      </p:pic>
      <p:sp>
        <p:nvSpPr>
          <p:cNvPr id="13" name="Title 1"/>
          <p:cNvSpPr txBox="1">
            <a:spLocks/>
          </p:cNvSpPr>
          <p:nvPr/>
        </p:nvSpPr>
        <p:spPr>
          <a:xfrm>
            <a:off x="13907" y="2989946"/>
            <a:ext cx="7595201" cy="1464783"/>
          </a:xfrm>
          <a:prstGeom prst="rect">
            <a:avLst/>
          </a:prstGeom>
          <a:solidFill>
            <a:srgbClr val="92D050">
              <a:alpha val="82000"/>
            </a:srgbClr>
          </a:solidFill>
        </p:spPr>
        <p:txBody>
          <a:bodyPr vert="horz" wrap="square" lIns="91440" tIns="45720" rIns="91440" bIns="45720" rtlCol="0" anchor="b" anchorCtr="0">
            <a:noAutofit/>
          </a:bodyPr>
          <a:lstStyle>
            <a:lvl1pPr algn="l" defTabSz="914400" rtl="0" eaLnBrk="1" latinLnBrk="0" hangingPunct="1">
              <a:lnSpc>
                <a:spcPts val="4000"/>
              </a:lnSpc>
              <a:spcBef>
                <a:spcPct val="0"/>
              </a:spcBef>
              <a:buNone/>
              <a:defRPr lang="en-US" sz="3733" b="1" i="0" kern="1200" spc="300" baseline="0">
                <a:solidFill>
                  <a:srgbClr val="2F97DA"/>
                </a:solidFill>
                <a:effectLst/>
                <a:latin typeface="Calibri" pitchFamily="34" charset="0"/>
                <a:ea typeface="+mn-ea"/>
                <a:cs typeface="Segoe UI Semibold" panose="020B07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CSTE Conference (June 2019)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CT Production: Gen V2, STD, CS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Piloting: </a:t>
            </a:r>
            <a:r>
              <a:rPr lang="en-US" sz="1800" b="0" noProof="0" dirty="0">
                <a:solidFill>
                  <a:srgbClr val="000000"/>
                </a:solidFill>
              </a:rPr>
              <a:t>Malaria, </a:t>
            </a: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Babesiosis,</a:t>
            </a:r>
            <a:r>
              <a:rPr kumimoji="0" lang="en-US" sz="1800" b="0" i="0" u="none" strike="noStrike" kern="1200" cap="none" spc="300" normalizeH="0" noProof="0" dirty="0">
                <a:ln>
                  <a:noFill/>
                </a:ln>
                <a:solidFill>
                  <a:srgbClr val="000000"/>
                </a:solidFill>
                <a:effectLst/>
                <a:uLnTx/>
                <a:uFillTx/>
                <a:latin typeface="Calibri" pitchFamily="34" charset="0"/>
                <a:ea typeface="+mn-ea"/>
                <a:cs typeface="Segoe UI Semibold" panose="020B0702040204020203" pitchFamily="34" charset="0"/>
              </a:rPr>
              <a:t> </a:t>
            </a: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Trichinellosis, TB</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Gap Analysis: Arbo v1.3, FDD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Requirements: CO</a:t>
            </a:r>
          </a:p>
        </p:txBody>
      </p:sp>
      <p:sp>
        <p:nvSpPr>
          <p:cNvPr id="15" name="Title 1"/>
          <p:cNvSpPr txBox="1">
            <a:spLocks/>
          </p:cNvSpPr>
          <p:nvPr/>
        </p:nvSpPr>
        <p:spPr>
          <a:xfrm>
            <a:off x="0" y="1410273"/>
            <a:ext cx="7595201" cy="1491171"/>
          </a:xfrm>
          <a:prstGeom prst="rect">
            <a:avLst/>
          </a:prstGeom>
          <a:solidFill>
            <a:srgbClr val="92D050">
              <a:alpha val="82000"/>
            </a:srgbClr>
          </a:solidFill>
        </p:spPr>
        <p:txBody>
          <a:bodyPr vert="horz" wrap="square" lIns="91440" tIns="45720" rIns="91440" bIns="45720" rtlCol="0" anchor="b" anchorCtr="0">
            <a:noAutofit/>
          </a:bodyPr>
          <a:lstStyle>
            <a:lvl1pPr algn="l" defTabSz="914400" rtl="0" eaLnBrk="1" latinLnBrk="0" hangingPunct="1">
              <a:lnSpc>
                <a:spcPts val="4000"/>
              </a:lnSpc>
              <a:spcBef>
                <a:spcPct val="0"/>
              </a:spcBef>
              <a:buNone/>
              <a:defRPr lang="en-US" sz="3733" b="1" i="0" kern="1200" spc="300" baseline="0">
                <a:solidFill>
                  <a:srgbClr val="2F97DA"/>
                </a:solidFill>
                <a:effectLst/>
                <a:latin typeface="Calibri" pitchFamily="34" charset="0"/>
                <a:ea typeface="+mn-ea"/>
                <a:cs typeface="Segoe UI Semibold" panose="020B07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CSTE Abstract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CT Production: Gen V2, STD, CS, TB, Babesiosis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Onboarding: Pertussis, Mumps, Varicella, Arbo v1.3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In Process: Hepatitis, FDD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Gap Analysis: RIBD</a:t>
            </a:r>
          </a:p>
        </p:txBody>
      </p:sp>
      <p:sp>
        <p:nvSpPr>
          <p:cNvPr id="16" name="Title 1"/>
          <p:cNvSpPr txBox="1">
            <a:spLocks/>
          </p:cNvSpPr>
          <p:nvPr/>
        </p:nvSpPr>
        <p:spPr>
          <a:xfrm>
            <a:off x="13910" y="4542973"/>
            <a:ext cx="7595197" cy="1747384"/>
          </a:xfrm>
          <a:prstGeom prst="rect">
            <a:avLst/>
          </a:prstGeom>
          <a:solidFill>
            <a:srgbClr val="92D050">
              <a:alpha val="82000"/>
            </a:srgbClr>
          </a:solidFill>
        </p:spPr>
        <p:txBody>
          <a:bodyPr vert="horz" wrap="square" lIns="91440" tIns="45720" rIns="91440" bIns="45720" rtlCol="0" anchor="b" anchorCtr="0">
            <a:noAutofit/>
          </a:bodyPr>
          <a:lstStyle>
            <a:lvl1pPr algn="l" defTabSz="914400" rtl="0" eaLnBrk="1" latinLnBrk="0" hangingPunct="1">
              <a:lnSpc>
                <a:spcPts val="4000"/>
              </a:lnSpc>
              <a:spcBef>
                <a:spcPct val="0"/>
              </a:spcBef>
              <a:buNone/>
              <a:defRPr lang="en-US" sz="3733" b="1" i="0" kern="1200" spc="300" baseline="0">
                <a:solidFill>
                  <a:srgbClr val="2F97DA"/>
                </a:solidFill>
                <a:effectLst/>
                <a:latin typeface="Calibri" pitchFamily="34" charset="0"/>
                <a:ea typeface="+mn-ea"/>
                <a:cs typeface="Segoe UI Semibold" panose="020B07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November 2019 eShare call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CT Production: Gen V2, STD, CS</a:t>
            </a:r>
          </a:p>
          <a:p>
            <a:pPr lvl="0">
              <a:lnSpc>
                <a:spcPct val="100000"/>
              </a:lnSpc>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Onboarding: </a:t>
            </a:r>
            <a:r>
              <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rPr>
              <a:t>Malaria*</a:t>
            </a:r>
            <a:r>
              <a:rPr lang="en-US" sz="1800" b="0" dirty="0">
                <a:solidFill>
                  <a:srgbClr val="000000"/>
                </a:solidFill>
              </a:rPr>
              <a:t>,</a:t>
            </a:r>
            <a:r>
              <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rPr>
              <a:t> FDD**</a:t>
            </a:r>
            <a:r>
              <a:rPr lang="en-US" sz="1800" b="0" dirty="0">
                <a:solidFill>
                  <a:srgbClr val="000000"/>
                </a:solidFill>
              </a:rPr>
              <a:t>,</a:t>
            </a:r>
            <a:r>
              <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rPr>
              <a:t> </a:t>
            </a:r>
            <a:r>
              <a:rPr kumimoji="0" lang="en-US" sz="18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TB**</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Gap Analysis: Arbo v1.3**, RIBD (draft)**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Requirements: CO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rPr>
              <a:t>*likely in Dev **now</a:t>
            </a:r>
            <a:r>
              <a:rPr kumimoji="0" lang="en-US" sz="1800" b="1" i="0" u="none" strike="noStrike" kern="1200" cap="none" spc="300" normalizeH="0" noProof="0" dirty="0">
                <a:ln>
                  <a:noFill/>
                </a:ln>
                <a:solidFill>
                  <a:srgbClr val="C00000"/>
                </a:solidFill>
                <a:effectLst/>
                <a:uLnTx/>
                <a:uFillTx/>
                <a:latin typeface="Calibri" pitchFamily="34" charset="0"/>
                <a:ea typeface="+mn-ea"/>
                <a:cs typeface="Segoe UI Semibold" panose="020B0702040204020203" pitchFamily="34" charset="0"/>
              </a:rPr>
              <a:t> March 2020</a:t>
            </a:r>
            <a:r>
              <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rPr>
              <a:t>	</a:t>
            </a:r>
            <a:r>
              <a:rPr kumimoji="0" lang="en-US" sz="1800" b="1" i="0" u="none" strike="noStrike" kern="1200" cap="none" spc="300" normalizeH="0" baseline="0" noProof="0" dirty="0">
                <a:ln>
                  <a:noFill/>
                </a:ln>
                <a:solidFill>
                  <a:srgbClr val="000000"/>
                </a:solidFill>
                <a:effectLst/>
                <a:uLnTx/>
                <a:uFillTx/>
                <a:latin typeface="Calibri" pitchFamily="34" charset="0"/>
                <a:ea typeface="+mn-ea"/>
                <a:cs typeface="Segoe UI Semibold" panose="020B0702040204020203" pitchFamily="34" charset="0"/>
              </a:rPr>
              <a:t>**on hold by state</a:t>
            </a:r>
            <a:endParaRPr kumimoji="0" lang="en-US" sz="1800" b="1" i="0" u="none" strike="noStrike" kern="1200" cap="none" spc="300" normalizeH="0" baseline="0" noProof="0" dirty="0">
              <a:ln>
                <a:noFill/>
              </a:ln>
              <a:solidFill>
                <a:srgbClr val="C00000"/>
              </a:solidFill>
              <a:effectLst/>
              <a:uLnTx/>
              <a:uFillTx/>
              <a:latin typeface="Calibri" pitchFamily="34" charset="0"/>
              <a:ea typeface="+mn-ea"/>
              <a:cs typeface="Segoe UI Semibold" panose="020B0702040204020203" pitchFamily="34" charset="0"/>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7" y="6323353"/>
            <a:ext cx="1276901" cy="510760"/>
          </a:xfrm>
          <a:prstGeom prst="rect">
            <a:avLst/>
          </a:prstGeom>
        </p:spPr>
      </p:pic>
      <p:sp>
        <p:nvSpPr>
          <p:cNvPr id="12" name="TextBox 11"/>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31</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4" name="TextBox 3"/>
          <p:cNvSpPr txBox="1"/>
          <p:nvPr/>
        </p:nvSpPr>
        <p:spPr>
          <a:xfrm>
            <a:off x="9090780" y="4454729"/>
            <a:ext cx="1981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n-ea"/>
                <a:cs typeface="+mn-cs"/>
              </a:rPr>
              <a:t>CSTE NMI Evaluation Workgroup</a:t>
            </a:r>
          </a:p>
        </p:txBody>
      </p:sp>
      <p:sp>
        <p:nvSpPr>
          <p:cNvPr id="2" name="Oval 1"/>
          <p:cNvSpPr/>
          <p:nvPr/>
        </p:nvSpPr>
        <p:spPr>
          <a:xfrm rot="19704898">
            <a:off x="2663614" y="1480447"/>
            <a:ext cx="1754159" cy="1353570"/>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Segoe UI"/>
                <a:ea typeface="+mn-ea"/>
                <a:cs typeface="+mn-cs"/>
              </a:rPr>
              <a:t>LOL</a:t>
            </a:r>
          </a:p>
        </p:txBody>
      </p:sp>
      <p:sp>
        <p:nvSpPr>
          <p:cNvPr id="6" name="Title 5" hidden="1">
            <a:extLst>
              <a:ext uri="{FF2B5EF4-FFF2-40B4-BE49-F238E27FC236}">
                <a16:creationId xmlns:a16="http://schemas.microsoft.com/office/drawing/2014/main" id="{2A1E1DEC-807E-4770-BEE7-8FFD59B6D6D8}"/>
              </a:ext>
            </a:extLst>
          </p:cNvPr>
          <p:cNvSpPr>
            <a:spLocks noGrp="1"/>
          </p:cNvSpPr>
          <p:nvPr>
            <p:ph type="title" idx="4294967295"/>
          </p:nvPr>
        </p:nvSpPr>
        <p:spPr>
          <a:xfrm>
            <a:off x="2313781" y="1097378"/>
            <a:ext cx="11658600" cy="230832"/>
          </a:xfrm>
        </p:spPr>
        <p:txBody>
          <a:bodyPr/>
          <a:lstStyle/>
          <a:p>
            <a:r>
              <a:rPr lang="en-US" sz="1000" dirty="0">
                <a:solidFill>
                  <a:schemeClr val="bg2"/>
                </a:solidFill>
                <a:latin typeface="Segoe UI" panose="020B0502040204020203" pitchFamily="34" charset="0"/>
                <a:cs typeface="Segoe UI" panose="020B0502040204020203" pitchFamily="34" charset="0"/>
              </a:rPr>
              <a:t>So How</a:t>
            </a:r>
            <a:r>
              <a:rPr lang="en-US" sz="1000" baseline="0" dirty="0">
                <a:solidFill>
                  <a:schemeClr val="bg2"/>
                </a:solidFill>
                <a:latin typeface="Segoe UI" panose="020B0502040204020203" pitchFamily="34" charset="0"/>
                <a:cs typeface="Segoe UI" panose="020B0502040204020203" pitchFamily="34" charset="0"/>
              </a:rPr>
              <a:t> Did We Do</a:t>
            </a:r>
            <a:endParaRPr lang="en-US" sz="1000"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86431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4"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753465" y="203200"/>
            <a:ext cx="1552028"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a:ea typeface="+mn-ea"/>
                <a:cs typeface="+mn-cs"/>
              </a:rPr>
              <a:t>Thanks</a:t>
            </a:r>
          </a:p>
        </p:txBody>
      </p:sp>
      <p:sp>
        <p:nvSpPr>
          <p:cNvPr id="3" name="Text Placeholder 9"/>
          <p:cNvSpPr>
            <a:spLocks noGrp="1"/>
          </p:cNvSpPr>
          <p:nvPr>
            <p:ph type="body" sz="quarter" idx="13"/>
          </p:nvPr>
        </p:nvSpPr>
        <p:spPr>
          <a:xfrm>
            <a:off x="304800" y="1776240"/>
            <a:ext cx="11658600" cy="3305520"/>
          </a:xfrm>
          <a:prstGeom prst="rect">
            <a:avLst/>
          </a:prstGeom>
        </p:spPr>
        <p:txBody>
          <a:bodyPr/>
          <a:lstStyle/>
          <a:p>
            <a:r>
              <a:rPr lang="en-US" sz="3200" dirty="0">
                <a:solidFill>
                  <a:schemeClr val="tx1"/>
                </a:solidFill>
              </a:rPr>
              <a:t>Alycia McNutt – NMI Lead</a:t>
            </a:r>
          </a:p>
          <a:p>
            <a:r>
              <a:rPr lang="en-US" sz="2000" dirty="0">
                <a:solidFill>
                  <a:schemeClr val="tx1"/>
                </a:solidFill>
              </a:rPr>
              <a:t>Alycia.mcnutt@ct.gov</a:t>
            </a:r>
          </a:p>
          <a:p>
            <a:r>
              <a:rPr lang="en-US" sz="3200" dirty="0">
                <a:solidFill>
                  <a:schemeClr val="tx1"/>
                </a:solidFill>
              </a:rPr>
              <a:t>Carl Bondeson – EDX Tech Lead</a:t>
            </a:r>
          </a:p>
          <a:p>
            <a:r>
              <a:rPr lang="en-US" sz="2000" dirty="0">
                <a:solidFill>
                  <a:schemeClr val="tx1"/>
                </a:solidFill>
              </a:rPr>
              <a:t>Carl.Bondeson@ct.gov </a:t>
            </a:r>
            <a:r>
              <a:rPr lang="en-US" sz="2000" dirty="0">
                <a:solidFill>
                  <a:schemeClr val="accent2">
                    <a:lumMod val="60000"/>
                    <a:lumOff val="40000"/>
                  </a:schemeClr>
                </a:solidFill>
              </a:rPr>
              <a:t>t      </a:t>
            </a:r>
          </a:p>
          <a:p>
            <a:r>
              <a:rPr lang="en-US" sz="3200" dirty="0">
                <a:solidFill>
                  <a:schemeClr val="tx1"/>
                </a:solidFill>
              </a:rPr>
              <a:t>Zack Fraser and Jianxin Sun – CTEDSS admin</a:t>
            </a:r>
          </a:p>
          <a:p>
            <a:r>
              <a:rPr lang="en-US" sz="3200" dirty="0">
                <a:solidFill>
                  <a:schemeClr val="tx1"/>
                </a:solidFill>
              </a:rPr>
              <a:t>DPH ID program SMEs</a:t>
            </a:r>
          </a:p>
          <a:p>
            <a:r>
              <a:rPr lang="en-US" sz="3200" dirty="0">
                <a:solidFill>
                  <a:schemeClr val="tx1"/>
                </a:solidFill>
              </a:rPr>
              <a:t>APHL-CDC TA (Melanie, Natalie, Heather, others)</a:t>
            </a:r>
          </a:p>
          <a:p>
            <a:r>
              <a:rPr lang="en-US" sz="3200" dirty="0">
                <a:solidFill>
                  <a:schemeClr val="tx1"/>
                </a:solidFill>
              </a:rPr>
              <a:t>CDC Onboarding teams</a:t>
            </a:r>
            <a:endParaRPr lang="en-US" sz="4000" dirty="0">
              <a:solidFill>
                <a:schemeClr val="tx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825" y="521088"/>
            <a:ext cx="3881065" cy="2315256"/>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22" y="6186248"/>
            <a:ext cx="1276901" cy="510760"/>
          </a:xfrm>
          <a:prstGeom prst="rect">
            <a:avLst/>
          </a:prstGeom>
        </p:spPr>
      </p:pic>
      <p:sp>
        <p:nvSpPr>
          <p:cNvPr id="8" name="TextBox 7"/>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32</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9" name="Text Placeholder 8">
            <a:extLst>
              <a:ext uri="{FF2B5EF4-FFF2-40B4-BE49-F238E27FC236}">
                <a16:creationId xmlns:a16="http://schemas.microsoft.com/office/drawing/2014/main" id="{42C30D85-D5C0-4AD5-A9F0-776EBFB38105}"/>
              </a:ext>
            </a:extLst>
          </p:cNvPr>
          <p:cNvSpPr>
            <a:spLocks noGrp="1"/>
          </p:cNvSpPr>
          <p:nvPr>
            <p:ph type="body" sz="quarter" idx="14"/>
          </p:nvPr>
        </p:nvSpPr>
        <p:spPr/>
        <p:txBody>
          <a:bodyPr/>
          <a:lstStyle/>
          <a:p>
            <a:r>
              <a:rPr lang="en-US" dirty="0"/>
              <a:t> </a:t>
            </a:r>
          </a:p>
        </p:txBody>
      </p:sp>
      <p:sp>
        <p:nvSpPr>
          <p:cNvPr id="2" name="Title 1" hidden="1">
            <a:extLst>
              <a:ext uri="{FF2B5EF4-FFF2-40B4-BE49-F238E27FC236}">
                <a16:creationId xmlns:a16="http://schemas.microsoft.com/office/drawing/2014/main" id="{DB5E6DA4-C459-48C8-A2CA-1C02233DD1CA}"/>
              </a:ext>
            </a:extLst>
          </p:cNvPr>
          <p:cNvSpPr>
            <a:spLocks noGrp="1"/>
          </p:cNvSpPr>
          <p:nvPr>
            <p:ph type="title" idx="4294967295"/>
          </p:nvPr>
        </p:nvSpPr>
        <p:spPr>
          <a:xfrm>
            <a:off x="236022" y="1350360"/>
            <a:ext cx="11658600" cy="230832"/>
          </a:xfrm>
        </p:spPr>
        <p:txBody>
          <a:bodyPr/>
          <a:lstStyle/>
          <a:p>
            <a:r>
              <a:rPr lang="en-US" sz="1000" dirty="0">
                <a:solidFill>
                  <a:schemeClr val="bg2"/>
                </a:solidFill>
                <a:latin typeface="Segoe UI" panose="020B0502040204020203" pitchFamily="34" charset="0"/>
                <a:cs typeface="Segoe UI" panose="020B0502040204020203" pitchFamily="34" charset="0"/>
              </a:rPr>
              <a:t>Thanks</a:t>
            </a:r>
          </a:p>
        </p:txBody>
      </p:sp>
    </p:spTree>
    <p:extLst>
      <p:ext uri="{BB962C8B-B14F-4D97-AF65-F5344CB8AC3E}">
        <p14:creationId xmlns:p14="http://schemas.microsoft.com/office/powerpoint/2010/main" val="361630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165510" y="1933082"/>
            <a:ext cx="9107555" cy="1200329"/>
          </a:xfrm>
        </p:spPr>
        <p:txBody>
          <a:bodyPr/>
          <a:lstStyle/>
          <a:p>
            <a:r>
              <a:rPr lang="en-US" dirty="0">
                <a:solidFill>
                  <a:schemeClr val="bg1"/>
                </a:solidFill>
              </a:rPr>
              <a:t>QUESTIONS</a:t>
            </a:r>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300" normalizeH="0" baseline="0" noProof="0" dirty="0">
                <a:ln>
                  <a:noFill/>
                </a:ln>
                <a:solidFill>
                  <a:srgbClr val="FFFF00"/>
                </a:solidFill>
                <a:effectLst/>
                <a:uLnTx/>
                <a:uFillTx/>
                <a:latin typeface="Segoe UI Light"/>
                <a:ea typeface="+mn-ea"/>
                <a:cs typeface="Segoe UI Semilight" panose="020B0402040204020203" pitchFamily="34" charset="0"/>
              </a:rPr>
              <a:t>THANK YOU</a:t>
            </a:r>
          </a:p>
        </p:txBody>
      </p:sp>
      <p:sp>
        <p:nvSpPr>
          <p:cNvPr id="2" name="TextBox 1">
            <a:extLst>
              <a:ext uri="{C183D7F6-B498-43B3-948B-1728B52AA6E4}">
                <adec:decorative xmlns:adec="http://schemas.microsoft.com/office/drawing/2017/decorative" val="1"/>
              </a:ext>
            </a:extLst>
          </p:cNvPr>
          <p:cNvSpPr txBox="1"/>
          <p:nvPr/>
        </p:nvSpPr>
        <p:spPr>
          <a:xfrm>
            <a:off x="141514" y="6444343"/>
            <a:ext cx="1219200"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5" name="TextBox 4">
            <a:extLst>
              <a:ext uri="{C183D7F6-B498-43B3-948B-1728B52AA6E4}">
                <adec:decorative xmlns:adec="http://schemas.microsoft.com/office/drawing/2017/decorative" val="1"/>
              </a:ext>
            </a:extLst>
          </p:cNvPr>
          <p:cNvSpPr txBox="1"/>
          <p:nvPr/>
        </p:nvSpPr>
        <p:spPr>
          <a:xfrm>
            <a:off x="8759337" y="6134253"/>
            <a:ext cx="2862943" cy="696686"/>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3" y="6320179"/>
            <a:ext cx="1276901" cy="510760"/>
          </a:xfrm>
          <a:prstGeom prst="rect">
            <a:avLst/>
          </a:prstGeom>
        </p:spPr>
      </p:pic>
      <p:sp>
        <p:nvSpPr>
          <p:cNvPr id="10" name="TextBox 9"/>
          <p:cNvSpPr txBox="1"/>
          <p:nvPr/>
        </p:nvSpPr>
        <p:spPr>
          <a:xfrm>
            <a:off x="11464290" y="6297930"/>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Segoe UI"/>
              </a:rPr>
              <a:t>33</a:t>
            </a:r>
            <a:endParaRPr kumimoji="0" lang="en-US" sz="18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6" name="TextBox 5"/>
          <p:cNvSpPr txBox="1"/>
          <p:nvPr/>
        </p:nvSpPr>
        <p:spPr>
          <a:xfrm>
            <a:off x="1360714" y="4091204"/>
            <a:ext cx="44516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mn-ea"/>
                <a:cs typeface="+mn-cs"/>
              </a:rPr>
              <a:t>Nancy L Barrett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mn-ea"/>
                <a:cs typeface="+mn-cs"/>
              </a:rPr>
              <a:t>nancy.l.barrett@ct.gov</a:t>
            </a:r>
          </a:p>
        </p:txBody>
      </p:sp>
    </p:spTree>
    <p:extLst>
      <p:ext uri="{BB962C8B-B14F-4D97-AF65-F5344CB8AC3E}">
        <p14:creationId xmlns:p14="http://schemas.microsoft.com/office/powerpoint/2010/main" val="26754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97806"/>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December 17, 2019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69EB149-F085-4613-8805-3E6EFAA1711F}"/>
              </a:ext>
            </a:extLst>
          </p:cNvPr>
          <p:cNvSpPr>
            <a:spLocks noGrp="1"/>
          </p:cNvSpPr>
          <p:nvPr>
            <p:ph type="title"/>
          </p:nvPr>
        </p:nvSpPr>
        <p:spPr/>
        <p:txBody>
          <a:bodyPr/>
          <a:lstStyle/>
          <a:p>
            <a:r>
              <a:rPr lang="en-US" dirty="0">
                <a:solidFill>
                  <a:srgbClr val="FFFFFF"/>
                </a:solidFill>
              </a:rPr>
              <a:t>Text</a:t>
            </a:r>
            <a:r>
              <a:rPr lang="en-US" dirty="0"/>
              <a:t>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lvl="0"/>
            <a:fld id="{BE9B5412-23E5-483C-89C1-E047B01A1ED9}" type="slidenum">
              <a:rPr lang="en-US" noProof="0" smtClean="0"/>
              <a:pPr lvl="0"/>
              <a:t>4</a:t>
            </a:fld>
            <a:endParaRPr lang="en-US" noProof="0" dirty="0"/>
          </a:p>
        </p:txBody>
      </p:sp>
      <p:sp>
        <p:nvSpPr>
          <p:cNvPr id="4" name="TextBox 3">
            <a:extLst>
              <a:ext uri="{FF2B5EF4-FFF2-40B4-BE49-F238E27FC236}">
                <a16:creationId xmlns:a16="http://schemas.microsoft.com/office/drawing/2014/main" id="{0EBC252A-63C2-4A0B-8A14-965606E24818}"/>
              </a:ext>
            </a:extLst>
          </p:cNvPr>
          <p:cNvSpPr txBox="1"/>
          <p:nvPr/>
        </p:nvSpPr>
        <p:spPr>
          <a:xfrm>
            <a:off x="9632532" y="6044982"/>
            <a:ext cx="159691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11/19/2019</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6" name="TextBox 5">
            <a:extLst>
              <a:ext uri="{FF2B5EF4-FFF2-40B4-BE49-F238E27FC236}">
                <a16:creationId xmlns:a16="http://schemas.microsoft.com/office/drawing/2014/main" id="{C5DDE62D-EAE8-46F6-A550-22C9D6913E75}"/>
              </a:ext>
              <a:ext uri="{C183D7F6-B498-43B3-948B-1728B52AA6E4}">
                <adec:decorative xmlns:adec="http://schemas.microsoft.com/office/drawing/2017/decorative" val="1"/>
              </a:ext>
            </a:extLst>
          </p:cNvPr>
          <p:cNvSpPr txBox="1"/>
          <p:nvPr/>
        </p:nvSpPr>
        <p:spPr>
          <a:xfrm>
            <a:off x="9632532" y="272716"/>
            <a:ext cx="1413961" cy="369332"/>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CA78D873-DA36-4839-B6F1-C32A613944AC}"/>
              </a:ext>
              <a:ext uri="{C183D7F6-B498-43B3-948B-1728B52AA6E4}">
                <adec:decorative xmlns:adec="http://schemas.microsoft.com/office/drawing/2017/decorative" val="1"/>
              </a:ext>
            </a:extLst>
          </p:cNvPr>
          <p:cNvSpPr txBox="1"/>
          <p:nvPr/>
        </p:nvSpPr>
        <p:spPr>
          <a:xfrm>
            <a:off x="8672776" y="496216"/>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pic>
        <p:nvPicPr>
          <p:cNvPr id="5" name="Picture 4" descr="Map of the Implementation Status of the message mapping guides. Currently 40 States are in Production and 4 States are in the Onboarding process">
            <a:extLst>
              <a:ext uri="{FF2B5EF4-FFF2-40B4-BE49-F238E27FC236}">
                <a16:creationId xmlns:a16="http://schemas.microsoft.com/office/drawing/2014/main" id="{FA9DDD7D-53E6-4979-B258-2FBE226E6B20}"/>
              </a:ext>
            </a:extLst>
          </p:cNvPr>
          <p:cNvPicPr>
            <a:picLocks noChangeAspect="1"/>
          </p:cNvPicPr>
          <p:nvPr/>
        </p:nvPicPr>
        <p:blipFill>
          <a:blip r:embed="rId3"/>
          <a:stretch>
            <a:fillRect/>
          </a:stretch>
        </p:blipFill>
        <p:spPr>
          <a:xfrm>
            <a:off x="1138893" y="256633"/>
            <a:ext cx="9200619" cy="5788349"/>
          </a:xfrm>
          <a:prstGeom prst="rect">
            <a:avLst/>
          </a:prstGeom>
        </p:spPr>
      </p:pic>
      <p:sp>
        <p:nvSpPr>
          <p:cNvPr id="8" name="TextBox 7">
            <a:extLst>
              <a:ext uri="{FF2B5EF4-FFF2-40B4-BE49-F238E27FC236}">
                <a16:creationId xmlns:a16="http://schemas.microsoft.com/office/drawing/2014/main" id="{D9587EBB-BB86-4493-A0B1-0F0BF8805783}"/>
              </a:ext>
              <a:ext uri="{C183D7F6-B498-43B3-948B-1728B52AA6E4}">
                <adec:decorative xmlns:adec="http://schemas.microsoft.com/office/drawing/2017/decorative" val="1"/>
              </a:ext>
            </a:extLst>
          </p:cNvPr>
          <p:cNvSpPr txBox="1"/>
          <p:nvPr/>
        </p:nvSpPr>
        <p:spPr>
          <a:xfrm>
            <a:off x="8718132" y="334354"/>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656409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326791"/>
            <a:ext cx="10972800" cy="645512"/>
          </a:xfrm>
        </p:spPr>
        <p:txBody>
          <a:bodyPr/>
          <a:lstStyle/>
          <a:p>
            <a:r>
              <a:rPr lang="en-US" dirty="0">
                <a:solidFill>
                  <a:schemeClr val="bg2"/>
                </a:solidFill>
              </a:rPr>
              <a:t>NMI Implementation Status                        Oct 15, 2019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fld id="{BE9B5412-23E5-483C-89C1-E047B01A1ED9}" type="slidenum">
              <a:rPr lang="en-US" smtClean="0"/>
              <a:pPr/>
              <a:t>5</a:t>
            </a:fld>
            <a:endParaRPr lang="en-US" dirty="0"/>
          </a:p>
        </p:txBody>
      </p:sp>
      <p:sp>
        <p:nvSpPr>
          <p:cNvPr id="4" name="TextBox 3">
            <a:extLst>
              <a:ext uri="{FF2B5EF4-FFF2-40B4-BE49-F238E27FC236}">
                <a16:creationId xmlns:a16="http://schemas.microsoft.com/office/drawing/2014/main" id="{45D1AB4D-E145-484F-94D4-8872F7FFC63A}"/>
              </a:ext>
              <a:ext uri="{C183D7F6-B498-43B3-948B-1728B52AA6E4}">
                <adec:decorative xmlns:adec="http://schemas.microsoft.com/office/drawing/2017/decorative" val="1"/>
              </a:ext>
            </a:extLst>
          </p:cNvPr>
          <p:cNvSpPr txBox="1"/>
          <p:nvPr/>
        </p:nvSpPr>
        <p:spPr>
          <a:xfrm>
            <a:off x="8610600" y="153307"/>
            <a:ext cx="2299688" cy="369332"/>
          </a:xfrm>
          <a:prstGeom prst="rect">
            <a:avLst/>
          </a:prstGeom>
          <a:solidFill>
            <a:schemeClr val="tx2"/>
          </a:solidFill>
        </p:spPr>
        <p:txBody>
          <a:bodyPr wrap="square" rtlCol="0">
            <a:spAutoFit/>
          </a:bodyPr>
          <a:lstStyle/>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C21A01E6-5542-4690-8B04-A9DA4CB2B8EF}"/>
              </a:ext>
            </a:extLst>
          </p:cNvPr>
          <p:cNvSpPr/>
          <p:nvPr/>
        </p:nvSpPr>
        <p:spPr>
          <a:xfrm>
            <a:off x="9510281" y="6174701"/>
            <a:ext cx="1544012" cy="430887"/>
          </a:xfrm>
          <a:prstGeom prst="rect">
            <a:avLst/>
          </a:prstGeom>
        </p:spPr>
        <p:txBody>
          <a:bodyPr wrap="none">
            <a:spAutoFit/>
          </a:bodyPr>
          <a:lstStyle/>
          <a:p>
            <a:r>
              <a:rPr lang="en-US" sz="2200" dirty="0">
                <a:solidFill>
                  <a:srgbClr val="000000"/>
                </a:solidFill>
                <a:latin typeface="Calibri" panose="020F0502020204030204" pitchFamily="34" charset="0"/>
              </a:rPr>
              <a:t>11/19/2019</a:t>
            </a:r>
            <a:endParaRPr lang="en-US" dirty="0"/>
          </a:p>
        </p:txBody>
      </p:sp>
      <p:sp>
        <p:nvSpPr>
          <p:cNvPr id="8" name="TextBox 7">
            <a:extLst>
              <a:ext uri="{FF2B5EF4-FFF2-40B4-BE49-F238E27FC236}">
                <a16:creationId xmlns:a16="http://schemas.microsoft.com/office/drawing/2014/main" id="{ABDC109F-BFEE-47A5-99BB-EAF6F93F07E6}"/>
              </a:ext>
              <a:ext uri="{C183D7F6-B498-43B3-948B-1728B52AA6E4}">
                <adec:decorative xmlns:adec="http://schemas.microsoft.com/office/drawing/2017/decorative" val="1"/>
              </a:ext>
            </a:extLst>
          </p:cNvPr>
          <p:cNvSpPr txBox="1"/>
          <p:nvPr/>
        </p:nvSpPr>
        <p:spPr>
          <a:xfrm>
            <a:off x="9205911" y="307651"/>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4BAC7E22-79C3-4AF6-9F3A-2252BB284F6E}"/>
              </a:ext>
              <a:ext uri="{C183D7F6-B498-43B3-948B-1728B52AA6E4}">
                <adec:decorative xmlns:adec="http://schemas.microsoft.com/office/drawing/2017/decorative" val="1"/>
              </a:ext>
            </a:extLst>
          </p:cNvPr>
          <p:cNvSpPr txBox="1"/>
          <p:nvPr/>
        </p:nvSpPr>
        <p:spPr>
          <a:xfrm>
            <a:off x="8970433" y="415145"/>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pic>
        <p:nvPicPr>
          <p:cNvPr id="7" name="Picture 6" descr="Map of total message mapping guides in production currently by each jurisdiction ">
            <a:extLst>
              <a:ext uri="{FF2B5EF4-FFF2-40B4-BE49-F238E27FC236}">
                <a16:creationId xmlns:a16="http://schemas.microsoft.com/office/drawing/2014/main" id="{7074BDE2-E9F2-4426-8A11-9060921228E3}"/>
              </a:ext>
            </a:extLst>
          </p:cNvPr>
          <p:cNvPicPr>
            <a:picLocks noChangeAspect="1"/>
          </p:cNvPicPr>
          <p:nvPr/>
        </p:nvPicPr>
        <p:blipFill>
          <a:blip r:embed="rId3"/>
          <a:stretch>
            <a:fillRect/>
          </a:stretch>
        </p:blipFill>
        <p:spPr>
          <a:xfrm>
            <a:off x="609600" y="415145"/>
            <a:ext cx="10384366" cy="5825318"/>
          </a:xfrm>
          <a:prstGeom prst="rect">
            <a:avLst/>
          </a:prstGeom>
        </p:spPr>
      </p:pic>
      <p:sp>
        <p:nvSpPr>
          <p:cNvPr id="11" name="TextBox 10">
            <a:extLst>
              <a:ext uri="{FF2B5EF4-FFF2-40B4-BE49-F238E27FC236}">
                <a16:creationId xmlns:a16="http://schemas.microsoft.com/office/drawing/2014/main" id="{44400EF5-8100-4470-BCB6-AA072B86CE74}"/>
              </a:ext>
              <a:ext uri="{C183D7F6-B498-43B3-948B-1728B52AA6E4}">
                <adec:decorative xmlns:adec="http://schemas.microsoft.com/office/drawing/2017/decorative" val="1"/>
              </a:ext>
            </a:extLst>
          </p:cNvPr>
          <p:cNvSpPr txBox="1"/>
          <p:nvPr/>
        </p:nvSpPr>
        <p:spPr>
          <a:xfrm>
            <a:off x="9194801" y="262673"/>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419465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486050244"/>
              </p:ext>
            </p:extLst>
          </p:nvPr>
        </p:nvGraphicFramePr>
        <p:xfrm>
          <a:off x="937834" y="1040716"/>
          <a:ext cx="9694498" cy="4585721"/>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bl>
          </a:graphicData>
        </a:graphic>
      </p:graphicFrame>
      <p:sp>
        <p:nvSpPr>
          <p:cNvPr id="2" name="TextBox 1"/>
          <p:cNvSpPr txBox="1"/>
          <p:nvPr/>
        </p:nvSpPr>
        <p:spPr>
          <a:xfrm>
            <a:off x="9274849" y="6148242"/>
            <a:ext cx="15332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11/19</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/2019</a:t>
            </a:r>
          </a:p>
        </p:txBody>
      </p:sp>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fld id="{BE9B5412-23E5-483C-89C1-E047B01A1ED9}" type="slidenum">
              <a:rPr lang="en-US" smtClean="0"/>
              <a:pPr/>
              <a:t>6</a:t>
            </a:fld>
            <a:endParaRPr lang="en-US" dirty="0"/>
          </a:p>
        </p:txBody>
      </p:sp>
    </p:spTree>
    <p:extLst>
      <p:ext uri="{BB962C8B-B14F-4D97-AF65-F5344CB8AC3E}">
        <p14:creationId xmlns:p14="http://schemas.microsoft.com/office/powerpoint/2010/main" val="24449265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solidFill>
                  <a:schemeClr val="bg2"/>
                </a:solidFill>
              </a:rPr>
              <a:t>NMI Implementation Status                        Oct 15, 2019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fld id="{BE9B5412-23E5-483C-89C1-E047B01A1ED9}" type="slidenum">
              <a:rPr lang="en-US" smtClean="0"/>
              <a:pPr/>
              <a:t>7</a:t>
            </a:fld>
            <a:endParaRPr lang="en-US" dirty="0"/>
          </a:p>
        </p:txBody>
      </p:sp>
      <p:sp>
        <p:nvSpPr>
          <p:cNvPr id="4" name="TextBox 3">
            <a:extLst>
              <a:ext uri="{FF2B5EF4-FFF2-40B4-BE49-F238E27FC236}">
                <a16:creationId xmlns:a16="http://schemas.microsoft.com/office/drawing/2014/main" id="{69494691-2C89-4FAE-B83D-66B345FBDFAB}"/>
              </a:ext>
              <a:ext uri="{C183D7F6-B498-43B3-948B-1728B52AA6E4}">
                <adec:decorative xmlns:adec="http://schemas.microsoft.com/office/drawing/2017/decorative" val="1"/>
              </a:ext>
            </a:extLst>
          </p:cNvPr>
          <p:cNvSpPr txBox="1"/>
          <p:nvPr/>
        </p:nvSpPr>
        <p:spPr>
          <a:xfrm>
            <a:off x="9140879" y="200859"/>
            <a:ext cx="2026654" cy="369332"/>
          </a:xfrm>
          <a:prstGeom prst="rect">
            <a:avLst/>
          </a:prstGeom>
          <a:solidFill>
            <a:schemeClr val="tx2"/>
          </a:solidFill>
        </p:spPr>
        <p:txBody>
          <a:bodyPr wrap="square" rtlCol="0">
            <a:spAutoFit/>
          </a:bodyPr>
          <a:lstStyle/>
          <a:p>
            <a:endParaRPr lang="en-US" dirty="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A3326FE4-007A-4BE0-A0B1-8D16B45BA2B8}"/>
              </a:ext>
            </a:extLst>
          </p:cNvPr>
          <p:cNvSpPr/>
          <p:nvPr/>
        </p:nvSpPr>
        <p:spPr>
          <a:xfrm>
            <a:off x="9434561" y="6226254"/>
            <a:ext cx="1544012" cy="430887"/>
          </a:xfrm>
          <a:prstGeom prst="rect">
            <a:avLst/>
          </a:prstGeom>
        </p:spPr>
        <p:txBody>
          <a:bodyPr wrap="none">
            <a:spAutoFit/>
          </a:bodyPr>
          <a:lstStyle/>
          <a:p>
            <a:r>
              <a:rPr lang="en-US" sz="2200" dirty="0">
                <a:solidFill>
                  <a:srgbClr val="000000"/>
                </a:solidFill>
                <a:latin typeface="Calibri" panose="020F0502020204030204" pitchFamily="34" charset="0"/>
              </a:rPr>
              <a:t>11/19/2019</a:t>
            </a:r>
            <a:endParaRPr lang="en-US" dirty="0"/>
          </a:p>
        </p:txBody>
      </p:sp>
      <p:pic>
        <p:nvPicPr>
          <p:cNvPr id="3" name="Picture 2" descr="Map of the Implementation Status of the Gen V2 message mapping guide. Currently there are 28 jurisdictions in Production and 4 jurisdictions Onboarding">
            <a:extLst>
              <a:ext uri="{FF2B5EF4-FFF2-40B4-BE49-F238E27FC236}">
                <a16:creationId xmlns:a16="http://schemas.microsoft.com/office/drawing/2014/main" id="{EC981E43-4503-4DC3-9F8A-736E1032C9BF}"/>
              </a:ext>
            </a:extLst>
          </p:cNvPr>
          <p:cNvPicPr>
            <a:picLocks noChangeAspect="1"/>
          </p:cNvPicPr>
          <p:nvPr/>
        </p:nvPicPr>
        <p:blipFill>
          <a:blip r:embed="rId3"/>
          <a:stretch>
            <a:fillRect/>
          </a:stretch>
        </p:blipFill>
        <p:spPr>
          <a:xfrm>
            <a:off x="1024468" y="274640"/>
            <a:ext cx="9643532" cy="6021154"/>
          </a:xfrm>
          <a:prstGeom prst="rect">
            <a:avLst/>
          </a:prstGeom>
        </p:spPr>
      </p:pic>
      <p:sp>
        <p:nvSpPr>
          <p:cNvPr id="8" name="TextBox 7">
            <a:extLst>
              <a:ext uri="{FF2B5EF4-FFF2-40B4-BE49-F238E27FC236}">
                <a16:creationId xmlns:a16="http://schemas.microsoft.com/office/drawing/2014/main" id="{36802084-75B8-4BC6-8234-3766AB9370AC}"/>
              </a:ext>
              <a:ext uri="{C183D7F6-B498-43B3-948B-1728B52AA6E4}">
                <adec:decorative xmlns:adec="http://schemas.microsoft.com/office/drawing/2017/decorative" val="1"/>
              </a:ext>
            </a:extLst>
          </p:cNvPr>
          <p:cNvSpPr txBox="1"/>
          <p:nvPr/>
        </p:nvSpPr>
        <p:spPr>
          <a:xfrm>
            <a:off x="9194801" y="262673"/>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261894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E09EB-0383-4F8C-8108-D03ABCBBE2CB}"/>
              </a:ext>
            </a:extLst>
          </p:cNvPr>
          <p:cNvSpPr>
            <a:spLocks noGrp="1"/>
          </p:cNvSpPr>
          <p:nvPr>
            <p:ph type="title"/>
          </p:nvPr>
        </p:nvSpPr>
        <p:spPr/>
        <p:txBody>
          <a:bodyPr/>
          <a:lstStyle/>
          <a:p>
            <a:r>
              <a:rPr lang="en-US" dirty="0">
                <a:solidFill>
                  <a:srgbClr val="FFFFFF"/>
                </a:solidFill>
              </a:rPr>
              <a:t>Text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lvl="0"/>
            <a:fld id="{BE9B5412-23E5-483C-89C1-E047B01A1ED9}" type="slidenum">
              <a:rPr lang="en-US" noProof="0" smtClean="0"/>
              <a:pPr lvl="0"/>
              <a:t>8</a:t>
            </a:fld>
            <a:endParaRPr lang="en-US" noProof="0" dirty="0"/>
          </a:p>
        </p:txBody>
      </p:sp>
      <p:sp>
        <p:nvSpPr>
          <p:cNvPr id="6" name="TextBox 5">
            <a:extLst>
              <a:ext uri="{FF2B5EF4-FFF2-40B4-BE49-F238E27FC236}">
                <a16:creationId xmlns:a16="http://schemas.microsoft.com/office/drawing/2014/main" id="{62C599EA-949E-495D-B738-9B6F122E95F9}"/>
              </a:ext>
            </a:extLst>
          </p:cNvPr>
          <p:cNvSpPr txBox="1"/>
          <p:nvPr/>
        </p:nvSpPr>
        <p:spPr>
          <a:xfrm>
            <a:off x="9664063" y="6140906"/>
            <a:ext cx="159691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11/19/2019</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7" name="TextBox 6">
            <a:extLst>
              <a:ext uri="{FF2B5EF4-FFF2-40B4-BE49-F238E27FC236}">
                <a16:creationId xmlns:a16="http://schemas.microsoft.com/office/drawing/2014/main" id="{4C0406DE-3875-4050-85FF-1B7846C22EB8}"/>
              </a:ext>
              <a:ext uri="{C183D7F6-B498-43B3-948B-1728B52AA6E4}">
                <adec:decorative xmlns:adec="http://schemas.microsoft.com/office/drawing/2017/decorative" val="1"/>
              </a:ext>
            </a:extLst>
          </p:cNvPr>
          <p:cNvSpPr txBox="1"/>
          <p:nvPr/>
        </p:nvSpPr>
        <p:spPr>
          <a:xfrm>
            <a:off x="9117806" y="197465"/>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pic>
        <p:nvPicPr>
          <p:cNvPr id="3" name="Picture 2" descr="Map of the Implementation Status of the Arboviral v1.3 message mapping guide. Currently there are 22 jurisdictions in Production and 6 jurisdictions Onboarding">
            <a:extLst>
              <a:ext uri="{FF2B5EF4-FFF2-40B4-BE49-F238E27FC236}">
                <a16:creationId xmlns:a16="http://schemas.microsoft.com/office/drawing/2014/main" id="{9BBBAF0A-B22F-4151-993F-CD7069B864E1}"/>
              </a:ext>
            </a:extLst>
          </p:cNvPr>
          <p:cNvPicPr>
            <a:picLocks noChangeAspect="1"/>
          </p:cNvPicPr>
          <p:nvPr/>
        </p:nvPicPr>
        <p:blipFill>
          <a:blip r:embed="rId3"/>
          <a:stretch>
            <a:fillRect/>
          </a:stretch>
        </p:blipFill>
        <p:spPr>
          <a:xfrm>
            <a:off x="609600" y="246747"/>
            <a:ext cx="9901073" cy="6001881"/>
          </a:xfrm>
          <a:prstGeom prst="rect">
            <a:avLst/>
          </a:prstGeom>
        </p:spPr>
      </p:pic>
      <p:sp>
        <p:nvSpPr>
          <p:cNvPr id="8" name="TextBox 7">
            <a:extLst>
              <a:ext uri="{FF2B5EF4-FFF2-40B4-BE49-F238E27FC236}">
                <a16:creationId xmlns:a16="http://schemas.microsoft.com/office/drawing/2014/main" id="{A9940C5A-E007-4C67-AF88-4B231F2868FF}"/>
              </a:ext>
              <a:ext uri="{C183D7F6-B498-43B3-948B-1728B52AA6E4}">
                <adec:decorative xmlns:adec="http://schemas.microsoft.com/office/drawing/2017/decorative" val="1"/>
              </a:ext>
            </a:extLst>
          </p:cNvPr>
          <p:cNvSpPr txBox="1"/>
          <p:nvPr/>
        </p:nvSpPr>
        <p:spPr>
          <a:xfrm>
            <a:off x="9194801" y="262673"/>
            <a:ext cx="2023533" cy="457200"/>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159535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93F0D9-48D8-476C-907F-56A5E88282EB}"/>
              </a:ext>
            </a:extLst>
          </p:cNvPr>
          <p:cNvSpPr>
            <a:spLocks noGrp="1"/>
          </p:cNvSpPr>
          <p:nvPr>
            <p:ph type="title"/>
          </p:nvPr>
        </p:nvSpPr>
        <p:spPr/>
        <p:txBody>
          <a:bodyPr/>
          <a:lstStyle/>
          <a:p>
            <a:r>
              <a:rPr lang="en-US" dirty="0">
                <a:solidFill>
                  <a:srgbClr val="FFFFFF"/>
                </a:solidFill>
              </a:rPr>
              <a:t>Text </a:t>
            </a:r>
          </a:p>
        </p:txBody>
      </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lvl="0"/>
            <a:fld id="{BE9B5412-23E5-483C-89C1-E047B01A1ED9}" type="slidenum">
              <a:rPr lang="en-US" noProof="0" smtClean="0"/>
              <a:pPr lvl="0"/>
              <a:t>9</a:t>
            </a:fld>
            <a:endParaRPr lang="en-US" noProof="0" dirty="0"/>
          </a:p>
        </p:txBody>
      </p:sp>
      <p:pic>
        <p:nvPicPr>
          <p:cNvPr id="6" name="Picture 5" descr="Map of the Implementation Status of the Hepatitis message mapping guide. Currently there are 17 jurisdictions in Production and 4 jurisdictions Onboarding">
            <a:extLst>
              <a:ext uri="{FF2B5EF4-FFF2-40B4-BE49-F238E27FC236}">
                <a16:creationId xmlns:a16="http://schemas.microsoft.com/office/drawing/2014/main" id="{BD4E785C-6A0D-465C-95BB-8670570BEE8D}"/>
              </a:ext>
            </a:extLst>
          </p:cNvPr>
          <p:cNvPicPr>
            <a:picLocks noChangeAspect="1"/>
          </p:cNvPicPr>
          <p:nvPr/>
        </p:nvPicPr>
        <p:blipFill>
          <a:blip r:embed="rId3"/>
          <a:stretch>
            <a:fillRect/>
          </a:stretch>
        </p:blipFill>
        <p:spPr>
          <a:xfrm>
            <a:off x="1368425" y="193060"/>
            <a:ext cx="9149292" cy="6467475"/>
          </a:xfrm>
          <a:prstGeom prst="rect">
            <a:avLst/>
          </a:prstGeom>
        </p:spPr>
      </p:pic>
      <p:sp>
        <p:nvSpPr>
          <p:cNvPr id="7" name="TextBox 6">
            <a:extLst>
              <a:ext uri="{FF2B5EF4-FFF2-40B4-BE49-F238E27FC236}">
                <a16:creationId xmlns:a16="http://schemas.microsoft.com/office/drawing/2014/main" id="{44652F01-D077-4CC4-AB14-552D19FECCC6}"/>
              </a:ext>
            </a:extLst>
          </p:cNvPr>
          <p:cNvSpPr txBox="1"/>
          <p:nvPr/>
        </p:nvSpPr>
        <p:spPr>
          <a:xfrm>
            <a:off x="9632532" y="6044982"/>
            <a:ext cx="159691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11/19/2019</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9" name="TextBox 8">
            <a:extLst>
              <a:ext uri="{FF2B5EF4-FFF2-40B4-BE49-F238E27FC236}">
                <a16:creationId xmlns:a16="http://schemas.microsoft.com/office/drawing/2014/main" id="{D7B8F00E-F4ED-41FC-84CC-8695E8A48666}"/>
              </a:ext>
              <a:ext uri="{C183D7F6-B498-43B3-948B-1728B52AA6E4}">
                <adec:decorative xmlns:adec="http://schemas.microsoft.com/office/drawing/2017/decorative" val="1"/>
              </a:ext>
            </a:extLst>
          </p:cNvPr>
          <p:cNvSpPr txBox="1"/>
          <p:nvPr/>
        </p:nvSpPr>
        <p:spPr>
          <a:xfrm>
            <a:off x="9223375" y="197465"/>
            <a:ext cx="16002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80587198"/>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1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21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7.xml><?xml version="1.0" encoding="utf-8"?>
<a:theme xmlns:a="http://schemas.openxmlformats.org/drawingml/2006/main" name="25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26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2.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3.xml><?xml version="1.0" encoding="utf-8"?>
<a:theme xmlns:a="http://schemas.openxmlformats.org/drawingml/2006/main" name="2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4.xml><?xml version="1.0" encoding="utf-8"?>
<a:theme xmlns:a="http://schemas.openxmlformats.org/drawingml/2006/main" name="1_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8.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26271</TotalTime>
  <Words>2222</Words>
  <Application>Microsoft Office PowerPoint</Application>
  <PresentationFormat>Widescreen</PresentationFormat>
  <Paragraphs>571</Paragraphs>
  <Slides>34</Slides>
  <Notes>34</Notes>
  <HiddenSlides>0</HiddenSlides>
  <MMClips>0</MMClips>
  <ScaleCrop>false</ScaleCrop>
  <HeadingPairs>
    <vt:vector size="8" baseType="variant">
      <vt:variant>
        <vt:lpstr>Fonts Used</vt:lpstr>
      </vt:variant>
      <vt:variant>
        <vt:i4>9</vt:i4>
      </vt:variant>
      <vt:variant>
        <vt:lpstr>Theme</vt:lpstr>
      </vt:variant>
      <vt:variant>
        <vt:i4>24</vt:i4>
      </vt:variant>
      <vt:variant>
        <vt:lpstr>Embedded OLE Servers</vt:lpstr>
      </vt:variant>
      <vt:variant>
        <vt:i4>1</vt:i4>
      </vt:variant>
      <vt:variant>
        <vt:lpstr>Slide Titles</vt:lpstr>
      </vt:variant>
      <vt:variant>
        <vt:i4>34</vt:i4>
      </vt:variant>
    </vt:vector>
  </HeadingPairs>
  <TitlesOfParts>
    <vt:vector size="68" baseType="lpstr">
      <vt:lpstr>Arial</vt:lpstr>
      <vt:lpstr>Calibri</vt:lpstr>
      <vt:lpstr>Calibri Light</vt:lpstr>
      <vt:lpstr>Myriad Web Pro</vt:lpstr>
      <vt:lpstr>Segoe UI</vt:lpstr>
      <vt:lpstr>Segoe UI Light</vt:lpstr>
      <vt:lpstr>Segoe UI Semibold</vt:lpstr>
      <vt:lpstr>Segoe UI Semilight</vt:lpstr>
      <vt:lpstr>Wingdings</vt:lpstr>
      <vt:lpstr>NCEH_ATSDR_combined</vt:lpstr>
      <vt:lpstr>1_NCEH_ATSDR_combined</vt:lpstr>
      <vt:lpstr>2_NCEH_ATSDR_combined</vt:lpstr>
      <vt:lpstr>6_NCEH_ATSDR_combined</vt:lpstr>
      <vt:lpstr>8_NCEH_ATSDR_combined</vt:lpstr>
      <vt:lpstr>9_NCEH_ATSDR_combined</vt:lpstr>
      <vt:lpstr>Theme1</vt:lpstr>
      <vt:lpstr>11_NCEH_ATSDR_combined</vt:lpstr>
      <vt:lpstr>13_NCEH_ATSDR_combined</vt:lpstr>
      <vt:lpstr>CDC_OD_PPT_light([1]</vt:lpstr>
      <vt:lpstr>16_NCEH_ATSDR_combined</vt:lpstr>
      <vt:lpstr>17_NCEH_ATSDR_combined</vt:lpstr>
      <vt:lpstr>19_NCEH_ATSDR_combined</vt:lpstr>
      <vt:lpstr>20_NCEH_ATSDR_combined</vt:lpstr>
      <vt:lpstr>21_NCEH_ATSDR_combined</vt:lpstr>
      <vt:lpstr>24_NCEH_ATSDR_combined</vt:lpstr>
      <vt:lpstr>25_NCEH_ATSDR_combined</vt:lpstr>
      <vt:lpstr>26_NCEH_ATSDR_combined</vt:lpstr>
      <vt:lpstr>27_NCEH_ATSDR_combined</vt:lpstr>
      <vt:lpstr>1_Office Theme</vt:lpstr>
      <vt:lpstr>28_NCEH_ATSDR_combined</vt:lpstr>
      <vt:lpstr>Storybuilding Neal Creative</vt:lpstr>
      <vt:lpstr>29_NCEH_ATSDR_combined</vt:lpstr>
      <vt:lpstr>1_Storybuilding Neal Creative</vt:lpstr>
      <vt:lpstr>Worksheet</vt:lpstr>
      <vt:lpstr>NNDSS Modernization Initiative (NMI):  A Jurisdiction’s Approach to Implementing HL7 Case Notification Messages  </vt:lpstr>
      <vt:lpstr>Agenda</vt:lpstr>
      <vt:lpstr>NMI Updates and Timeline</vt:lpstr>
      <vt:lpstr>Text </vt:lpstr>
      <vt:lpstr>NMI Implementation Status                        Oct 15, 2019 </vt:lpstr>
      <vt:lpstr>Finalized Guides  </vt:lpstr>
      <vt:lpstr>NMI Implementation Status                        Oct 15, 2019 </vt:lpstr>
      <vt:lpstr>Text </vt:lpstr>
      <vt:lpstr>Text </vt:lpstr>
      <vt:lpstr>Piloting Status </vt:lpstr>
      <vt:lpstr>NNDSS HL7 Message Mapping Guide Estimated Timeline </vt:lpstr>
      <vt:lpstr>A Jurisdiction’s Approach to Implementing HL7 Case Notification Messages </vt:lpstr>
      <vt:lpstr>From Zero to Five</vt:lpstr>
      <vt:lpstr>NMI Implementation Status                        May 7, 2018 </vt:lpstr>
      <vt:lpstr>NMI Implementation Status                        Nov 19, 2019 </vt:lpstr>
      <vt:lpstr>Our Strengths </vt:lpstr>
      <vt:lpstr>Define </vt:lpstr>
      <vt:lpstr>Design</vt:lpstr>
      <vt:lpstr>CTEDSS </vt:lpstr>
      <vt:lpstr>EDXPlatform Develop  </vt:lpstr>
      <vt:lpstr>t</vt:lpstr>
      <vt:lpstr>Expectations </vt:lpstr>
      <vt:lpstr>Successes and Challenges</vt:lpstr>
      <vt:lpstr>Gap Analysis Successes </vt:lpstr>
      <vt:lpstr>Gap Analysis Challenge </vt:lpstr>
      <vt:lpstr>EDX Platform Successes</vt:lpstr>
      <vt:lpstr>EDX Platform Challenges </vt:lpstr>
      <vt:lpstr>t</vt:lpstr>
      <vt:lpstr>Onboarding Successes</vt:lpstr>
      <vt:lpstr>Onboarding Challenges</vt:lpstr>
      <vt:lpstr>So How Did We Do</vt:lpstr>
      <vt:lpstr>Thanks</vt:lpstr>
      <vt:lpstr>QUESTIONS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November 2019</dc:title>
  <dc:subject>NMI eSHARE</dc:subject>
  <dc:creator>CDC</dc:creator>
  <cp:keywords>NMI, Modernization Initiative, eSHARE, NNDSS, National Notifiable Diseases Surveillance System, Message Mapping Guide, MMG, NMI Implementation, HL7, Gap Analysis, Surveillance System, Technical Assistance,  Successes, Challenges, EDX Platform, Electronic Data Exchange, Strengths, Define, Maven, Integrated Surveillance System, Flow Diagram, CTEDSS, Data Elements, Onboarding, CSTE NMI Evaluation Workgroup, Pilotfish, Base X </cp:keywords>
  <cp:lastModifiedBy>Laspina, Michael (CDC/DDPHSS/CSELS/DHIS)</cp:lastModifiedBy>
  <cp:revision>1658</cp:revision>
  <cp:lastPrinted>2019-11-19T19:23:15Z</cp:lastPrinted>
  <dcterms:created xsi:type="dcterms:W3CDTF">2016-10-13T18:50:31Z</dcterms:created>
  <dcterms:modified xsi:type="dcterms:W3CDTF">2021-04-26T20:54:35Z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2021-04-22T18:54:06Z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be8828e2-9221-45f6-809a-ea1c9ffde8ff</vt:lpwstr>
  </property>
  <property fmtid="{D5CDD505-2E9C-101B-9397-08002B2CF9AE}" pid="8" name="MSIP_Label_7b94a7b8-f06c-4dfe-bdcc-9b548fd58c31_ContentBits">
    <vt:lpwstr>0</vt:lpwstr>
  </property>
</Properties>
</file>