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9" r:id="rId3"/>
  </p:sldMasterIdLst>
  <p:notesMasterIdLst>
    <p:notesMasterId r:id="rId11"/>
  </p:notesMasterIdLst>
  <p:handoutMasterIdLst>
    <p:handoutMasterId r:id="rId12"/>
  </p:handoutMasterIdLst>
  <p:sldIdLst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97" autoAdjust="0"/>
  </p:normalViewPr>
  <p:slideViewPr>
    <p:cSldViewPr snapToGrid="0">
      <p:cViewPr varScale="1">
        <p:scale>
          <a:sx n="70" d="100"/>
          <a:sy n="70" d="100"/>
        </p:scale>
        <p:origin x="1229" y="38"/>
      </p:cViewPr>
      <p:guideLst/>
    </p:cSldViewPr>
  </p:slideViewPr>
  <p:outlineViewPr>
    <p:cViewPr>
      <p:scale>
        <a:sx n="33" d="100"/>
        <a:sy n="33" d="100"/>
      </p:scale>
      <p:origin x="0" y="-93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12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EE25A-0E52-497E-8ECC-974075D7DD0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73B9-583C-4B31-8D4F-020B09A06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93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34FE3-BA15-43D5-96B6-5ABC4E701F6C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2D47B-C3B0-454E-B653-120151EFD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2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3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0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5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3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1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1500"/>
              </a:lnSpc>
              <a:buNone/>
              <a:defRPr sz="1351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45418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1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687D2D49-6121-4E7F-AD8C-46E01BAA4F81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2" y="6356356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6E8B2512-A82D-4335-91F9-6595CA404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3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1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1500"/>
              </a:lnSpc>
              <a:buNone/>
              <a:defRPr sz="1351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84757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687D2D49-6121-4E7F-AD8C-46E01BAA4F81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6E8B2512-A82D-4335-91F9-6595CA404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0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192872" indent="-192872">
              <a:buClr>
                <a:schemeClr val="accent1"/>
              </a:buClr>
              <a:buSzPct val="70000"/>
              <a:buFont typeface="Wingdings" pitchFamily="2" charset="2"/>
              <a:buChar char="§"/>
              <a:defRPr sz="1351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417890" indent="-160727">
              <a:buClr>
                <a:schemeClr val="tx1"/>
              </a:buClr>
              <a:buSzPct val="100000"/>
              <a:buFont typeface="Arial" pitchFamily="34" charset="0"/>
              <a:buChar char="•"/>
              <a:defRPr sz="1125">
                <a:solidFill>
                  <a:schemeClr val="bg2"/>
                </a:solidFill>
              </a:defRPr>
            </a:lvl2pPr>
            <a:lvl3pPr marL="642905" indent="-128582">
              <a:buClr>
                <a:schemeClr val="tx1"/>
              </a:buClr>
              <a:buSzPct val="100000"/>
              <a:buFont typeface="Courier New" pitchFamily="49" charset="0"/>
              <a:buChar char="o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236713966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33600" y="6019800"/>
            <a:ext cx="65532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196787420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25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2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1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1125"/>
              </a:lnSpc>
              <a:buNone/>
              <a:defRPr sz="1013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330846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192872" indent="-192872">
              <a:buClr>
                <a:schemeClr val="accent1"/>
              </a:buClr>
              <a:buSzPct val="70000"/>
              <a:buFont typeface="Wingdings" pitchFamily="2" charset="2"/>
              <a:buChar char="§"/>
              <a:defRPr sz="1351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417890" indent="-160727">
              <a:buClr>
                <a:schemeClr val="tx1"/>
              </a:buClr>
              <a:buSzPct val="100000"/>
              <a:buFont typeface="Arial" pitchFamily="34" charset="0"/>
              <a:buChar char="•"/>
              <a:defRPr sz="1125">
                <a:solidFill>
                  <a:schemeClr val="bg2"/>
                </a:solidFill>
              </a:defRPr>
            </a:lvl2pPr>
            <a:lvl3pPr marL="642905" indent="-128582">
              <a:buClr>
                <a:schemeClr val="tx1"/>
              </a:buClr>
              <a:buSzPct val="100000"/>
              <a:buFont typeface="Courier New" pitchFamily="49" charset="0"/>
              <a:buChar char="o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348801137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192872" indent="-192872">
              <a:buClr>
                <a:schemeClr val="tx1"/>
              </a:buClr>
              <a:buSzPct val="70000"/>
              <a:buFont typeface="Arial" pitchFamily="34" charset="0"/>
              <a:buChar char="•"/>
              <a:defRPr sz="1351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1125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39278189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25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2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1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1125"/>
              </a:lnSpc>
              <a:buNone/>
              <a:defRPr sz="1013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8952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192872" indent="-192872">
              <a:buClr>
                <a:schemeClr val="tx1"/>
              </a:buClr>
              <a:buSzPct val="70000"/>
              <a:buFont typeface="Arial" pitchFamily="34" charset="0"/>
              <a:buChar char="•"/>
              <a:defRPr sz="1351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1125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33600" y="6019800"/>
            <a:ext cx="65532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39197820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257171" indent="-257171">
              <a:buClr>
                <a:schemeClr val="accent1"/>
              </a:buClr>
              <a:buSzPct val="70000"/>
              <a:buFont typeface="Wingdings" pitchFamily="2" charset="2"/>
              <a:buChar char="§"/>
              <a:defRPr sz="18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557206" indent="-214311">
              <a:buClr>
                <a:schemeClr val="tx1"/>
              </a:buClr>
              <a:buSzPct val="100000"/>
              <a:buFont typeface="Arial" pitchFamily="34" charset="0"/>
              <a:buChar char="•"/>
              <a:defRPr sz="1500">
                <a:solidFill>
                  <a:schemeClr val="bg2"/>
                </a:solidFill>
              </a:defRPr>
            </a:lvl2pPr>
            <a:lvl3pPr marL="857239" indent="-171448">
              <a:buClr>
                <a:schemeClr val="tx1"/>
              </a:buClr>
              <a:buSzPct val="100000"/>
              <a:buFont typeface="Courier New" pitchFamily="49" charset="0"/>
              <a:buChar char="o"/>
              <a:defRPr sz="135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351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825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134141612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271017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139"/>
              </a:lnSpc>
              <a:defRPr sz="2025" b="1" cap="all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743205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1239"/>
              </a:lnSpc>
              <a:buNone/>
              <a:defRPr sz="1125" baseline="0">
                <a:solidFill>
                  <a:schemeClr val="bg2"/>
                </a:solidFill>
                <a:latin typeface="Calibri" pitchFamily="34" charset="0"/>
              </a:defRPr>
            </a:lvl1pPr>
            <a:lvl2pPr marL="257162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8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1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297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3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298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737123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12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 marL="192872" indent="-192872">
              <a:buClr>
                <a:schemeClr val="tx1"/>
              </a:buClr>
              <a:buSzPct val="70000"/>
              <a:buFont typeface="Wingdings" pitchFamily="2" charset="2"/>
              <a:buChar char="§"/>
              <a:defRPr sz="1351" b="1">
                <a:solidFill>
                  <a:schemeClr val="bg2"/>
                </a:solidFill>
                <a:latin typeface="Calibri" pitchFamily="34" charset="0"/>
              </a:defRPr>
            </a:lvl1pPr>
            <a:lvl2pPr marL="417890" indent="-160727">
              <a:buClr>
                <a:schemeClr val="tx1"/>
              </a:buClr>
              <a:buSzPct val="100000"/>
              <a:buFont typeface="Arial" pitchFamily="34" charset="0"/>
              <a:buChar char="•"/>
              <a:defRPr sz="1125">
                <a:solidFill>
                  <a:schemeClr val="bg2"/>
                </a:solidFill>
              </a:defRPr>
            </a:lvl2pPr>
            <a:lvl3pPr marL="642905" indent="-128582">
              <a:buClr>
                <a:schemeClr val="tx1"/>
              </a:buClr>
              <a:buSzPct val="100000"/>
              <a:buFont typeface="Courier New" pitchFamily="49" charset="0"/>
              <a:buChar char="o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8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 baseline="0">
                <a:solidFill>
                  <a:schemeClr val="bg2"/>
                </a:solidFill>
                <a:latin typeface="Calibri" pitchFamily="34" charset="0"/>
              </a:defRPr>
            </a:lvl1pPr>
            <a:lvl2pPr marL="257162" indent="0">
              <a:buNone/>
              <a:defRPr sz="675"/>
            </a:lvl2pPr>
            <a:lvl3pPr marL="514325" indent="0">
              <a:buNone/>
              <a:defRPr sz="563"/>
            </a:lvl3pPr>
            <a:lvl4pPr marL="771487" indent="0">
              <a:buNone/>
              <a:defRPr sz="507"/>
            </a:lvl4pPr>
            <a:lvl5pPr marL="1028649" indent="0">
              <a:buNone/>
              <a:defRPr sz="507"/>
            </a:lvl5pPr>
            <a:lvl6pPr marL="1285811" indent="0">
              <a:buNone/>
              <a:defRPr sz="507"/>
            </a:lvl6pPr>
            <a:lvl7pPr marL="1542973" indent="0">
              <a:buNone/>
              <a:defRPr sz="507"/>
            </a:lvl7pPr>
            <a:lvl8pPr marL="1800136" indent="0">
              <a:buNone/>
              <a:defRPr sz="507"/>
            </a:lvl8pPr>
            <a:lvl9pPr marL="2057298" indent="0">
              <a:buNone/>
              <a:defRPr sz="5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211687188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12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1800">
                <a:latin typeface="Calibri" pitchFamily="34" charset="0"/>
              </a:defRPr>
            </a:lvl1pPr>
            <a:lvl2pPr marL="257162" indent="0">
              <a:buNone/>
              <a:defRPr sz="1575"/>
            </a:lvl2pPr>
            <a:lvl3pPr marL="514325" indent="0">
              <a:buNone/>
              <a:defRPr sz="1351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6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 baseline="0">
                <a:solidFill>
                  <a:schemeClr val="bg2"/>
                </a:solidFill>
                <a:latin typeface="Calibri" pitchFamily="34" charset="0"/>
              </a:defRPr>
            </a:lvl1pPr>
            <a:lvl2pPr marL="257162" indent="0">
              <a:buNone/>
              <a:defRPr sz="675"/>
            </a:lvl2pPr>
            <a:lvl3pPr marL="514325" indent="0">
              <a:buNone/>
              <a:defRPr sz="563"/>
            </a:lvl3pPr>
            <a:lvl4pPr marL="771487" indent="0">
              <a:buNone/>
              <a:defRPr sz="507"/>
            </a:lvl4pPr>
            <a:lvl5pPr marL="1028649" indent="0">
              <a:buNone/>
              <a:defRPr sz="507"/>
            </a:lvl5pPr>
            <a:lvl6pPr marL="1285811" indent="0">
              <a:buNone/>
              <a:defRPr sz="507"/>
            </a:lvl6pPr>
            <a:lvl7pPr marL="1542973" indent="0">
              <a:buNone/>
              <a:defRPr sz="507"/>
            </a:lvl7pPr>
            <a:lvl8pPr marL="1800136" indent="0">
              <a:buNone/>
              <a:defRPr sz="507"/>
            </a:lvl8pPr>
            <a:lvl9pPr marL="2057298" indent="0">
              <a:buNone/>
              <a:defRPr sz="5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63770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75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2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9712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688"/>
              </a:lnSpc>
              <a:defRPr sz="1575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192872" indent="-192872">
              <a:buClr>
                <a:schemeClr val="accent1"/>
              </a:buClr>
              <a:buSzPct val="70000"/>
              <a:buFont typeface="Wingdings" pitchFamily="2" charset="2"/>
              <a:buChar char="§"/>
              <a:defRPr sz="1351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417890" indent="-160727">
              <a:buClr>
                <a:schemeClr val="tx1"/>
              </a:buClr>
              <a:buSzPct val="100000"/>
              <a:buFont typeface="Arial" pitchFamily="34" charset="0"/>
              <a:buChar char="•"/>
              <a:defRPr sz="1125">
                <a:solidFill>
                  <a:schemeClr val="bg2"/>
                </a:solidFill>
              </a:defRPr>
            </a:lvl2pPr>
            <a:lvl3pPr marL="642905" indent="-128582">
              <a:buClr>
                <a:schemeClr val="tx1"/>
              </a:buClr>
              <a:buSzPct val="100000"/>
              <a:buFont typeface="Courier New" pitchFamily="49" charset="0"/>
              <a:buChar char="o"/>
              <a:defRPr sz="1013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013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013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619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348904426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33600" y="6019800"/>
            <a:ext cx="65532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215521930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7D2D49-6121-4E7F-AD8C-46E01BAA4F81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8B2512-A82D-4335-91F9-6595CA404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20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2143125" y="6238511"/>
            <a:ext cx="5124450" cy="2449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Center for Surveillance, Epidemiology, and Laboratory Services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143124" y="6415999"/>
            <a:ext cx="3857625" cy="22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Division of Health Informatics and Surveillance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5514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9850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592410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257171" indent="-257171">
              <a:buClr>
                <a:schemeClr val="tx1"/>
              </a:buClr>
              <a:buSzPct val="70000"/>
              <a:buFont typeface="Arial" pitchFamily="34" charset="0"/>
              <a:buChar char="•"/>
              <a:defRPr sz="18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15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351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825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35178125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3267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Arial" pitchFamily="34" charset="0"/>
              <a:buChar char="•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33600" y="6019800"/>
            <a:ext cx="65532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730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271016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3800"/>
              </a:lnSpc>
              <a:defRPr sz="3600" b="1" cap="all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743200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0706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§"/>
              <a:defRPr sz="2400" b="1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3176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3072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30810" y="6482687"/>
            <a:ext cx="513190" cy="37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5A61420B-0456-46C3-ABCC-10881247ACA1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94285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  <a:lvl2pPr>
              <a:defRPr>
                <a:solidFill>
                  <a:srgbClr val="4D4D4D"/>
                </a:solidFill>
              </a:defRPr>
            </a:lvl2pPr>
            <a:lvl3pPr>
              <a:defRPr>
                <a:solidFill>
                  <a:srgbClr val="4D4D4D"/>
                </a:solidFill>
              </a:defRPr>
            </a:lvl3pPr>
            <a:lvl4pPr>
              <a:defRPr>
                <a:solidFill>
                  <a:srgbClr val="4D4D4D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38600" y="6367244"/>
            <a:ext cx="7620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>
              <a:solidFill>
                <a:srgbClr val="0039A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7244"/>
            <a:ext cx="609600" cy="365125"/>
          </a:xfrm>
          <a:prstGeom prst="rect">
            <a:avLst/>
          </a:prstGeom>
        </p:spPr>
        <p:txBody>
          <a:bodyPr/>
          <a:lstStyle/>
          <a:p>
            <a:fld id="{751248CA-91D7-4F79-84CE-CE599D0F6536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 dirty="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560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013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8978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06400" y="1155700"/>
            <a:ext cx="8339328" cy="513892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50279"/>
            <a:ext cx="8330184" cy="3291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6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3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1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1500"/>
              </a:lnSpc>
              <a:buNone/>
              <a:defRPr sz="1351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6624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15261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0382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660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796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56043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017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19575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01662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61402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685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251"/>
              </a:lnSpc>
              <a:defRPr sz="21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257171" indent="-257171">
              <a:buClr>
                <a:schemeClr val="tx1"/>
              </a:buClr>
              <a:buSzPct val="70000"/>
              <a:buFont typeface="Arial" pitchFamily="34" charset="0"/>
              <a:buChar char="•"/>
              <a:defRPr sz="1800" b="1" baseline="0">
                <a:solidFill>
                  <a:schemeClr val="bg2"/>
                </a:solidFill>
                <a:latin typeface="Calibri" pitchFamily="34" charset="0"/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15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351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133600" y="6019800"/>
            <a:ext cx="65532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825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512669708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63605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46204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0933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0328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094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7622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50129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4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12024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2938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271017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51"/>
              </a:lnSpc>
              <a:defRPr sz="2700" b="1" cap="all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743201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1651"/>
              </a:lnSpc>
              <a:buNone/>
              <a:defRPr sz="1500" baseline="0">
                <a:solidFill>
                  <a:schemeClr val="bg2"/>
                </a:solidFill>
                <a:latin typeface="Calibri" pitchFamily="34" charset="0"/>
              </a:defRPr>
            </a:lvl1pPr>
            <a:lvl2pPr marL="34289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8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8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7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7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937023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01469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32963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84217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24589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27811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86408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6941140" y="64671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>
                <a:solidFill>
                  <a:srgbClr val="0077B3">
                    <a:lumMod val="50000"/>
                  </a:srgbClr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0077B3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071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 marL="257171" indent="-257171">
              <a:buClr>
                <a:schemeClr val="tx1"/>
              </a:buClr>
              <a:buSzPct val="70000"/>
              <a:buFont typeface="Wingdings" pitchFamily="2" charset="2"/>
              <a:buChar char="§"/>
              <a:defRPr sz="1800" b="1">
                <a:solidFill>
                  <a:schemeClr val="bg2"/>
                </a:solidFill>
                <a:latin typeface="Calibri" pitchFamily="34" charset="0"/>
              </a:defRPr>
            </a:lvl1pPr>
            <a:lvl2pPr marL="557206" indent="-214311">
              <a:buClr>
                <a:schemeClr val="tx1"/>
              </a:buClr>
              <a:buSzPct val="100000"/>
              <a:buFont typeface="Arial" pitchFamily="34" charset="0"/>
              <a:buChar char="•"/>
              <a:defRPr sz="1500">
                <a:solidFill>
                  <a:schemeClr val="bg2"/>
                </a:solidFill>
              </a:defRPr>
            </a:lvl2pPr>
            <a:lvl3pPr marL="857239" indent="-171448">
              <a:buClr>
                <a:schemeClr val="tx1"/>
              </a:buClr>
              <a:buSzPct val="100000"/>
              <a:buFont typeface="Courier New" pitchFamily="49" charset="0"/>
              <a:buChar char="o"/>
              <a:defRPr sz="1351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351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351">
                <a:solidFill>
                  <a:schemeClr val="bg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8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1" baseline="0">
                <a:solidFill>
                  <a:schemeClr val="bg2"/>
                </a:solidFill>
                <a:latin typeface="Calibri" pitchFamily="34" charset="0"/>
              </a:defRPr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4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019800"/>
            <a:ext cx="82296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825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</p:spTree>
    <p:extLst>
      <p:ext uri="{BB962C8B-B14F-4D97-AF65-F5344CB8AC3E}">
        <p14:creationId xmlns:p14="http://schemas.microsoft.com/office/powerpoint/2010/main" val="2982448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 baseline="0">
                <a:effectLst/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2400">
                <a:latin typeface="Calibri" pitchFamily="34" charset="0"/>
              </a:defRPr>
            </a:lvl1pPr>
            <a:lvl2pPr marL="342896" indent="0">
              <a:buNone/>
              <a:defRPr sz="2100"/>
            </a:lvl2pPr>
            <a:lvl3pPr marL="685791" indent="0">
              <a:buNone/>
              <a:defRPr sz="1800"/>
            </a:lvl3pPr>
            <a:lvl4pPr marL="1028687" indent="0">
              <a:buNone/>
              <a:defRPr sz="1500"/>
            </a:lvl4pPr>
            <a:lvl5pPr marL="1371583" indent="0">
              <a:buNone/>
              <a:defRPr sz="1500"/>
            </a:lvl5pPr>
            <a:lvl6pPr marL="1714479" indent="0">
              <a:buNone/>
              <a:defRPr sz="1500"/>
            </a:lvl6pPr>
            <a:lvl7pPr marL="2057374" indent="0">
              <a:buNone/>
              <a:defRPr sz="1500"/>
            </a:lvl7pPr>
            <a:lvl8pPr marL="2400270" indent="0">
              <a:buNone/>
              <a:defRPr sz="1500"/>
            </a:lvl8pPr>
            <a:lvl9pPr marL="2743166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1" baseline="0">
                <a:solidFill>
                  <a:schemeClr val="bg2"/>
                </a:solidFill>
                <a:latin typeface="Calibri" pitchFamily="34" charset="0"/>
              </a:defRPr>
            </a:lvl1pPr>
            <a:lvl2pPr marL="342896" indent="0">
              <a:buNone/>
              <a:defRPr sz="900"/>
            </a:lvl2pPr>
            <a:lvl3pPr marL="685791" indent="0">
              <a:buNone/>
              <a:defRPr sz="751"/>
            </a:lvl3pPr>
            <a:lvl4pPr marL="1028687" indent="0">
              <a:buNone/>
              <a:defRPr sz="675"/>
            </a:lvl4pPr>
            <a:lvl5pPr marL="1371583" indent="0">
              <a:buNone/>
              <a:defRPr sz="675"/>
            </a:lvl5pPr>
            <a:lvl6pPr marL="1714479" indent="0">
              <a:buNone/>
              <a:defRPr sz="675"/>
            </a:lvl6pPr>
            <a:lvl7pPr marL="2057374" indent="0">
              <a:buNone/>
              <a:defRPr sz="675"/>
            </a:lvl7pPr>
            <a:lvl8pPr marL="2400270" indent="0">
              <a:buNone/>
              <a:defRPr sz="675"/>
            </a:lvl8pPr>
            <a:lvl9pPr marL="2743166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6122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  <a:lvl2pPr marL="342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358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9" Type="http://schemas.openxmlformats.org/officeDocument/2006/relationships/slideLayout" Target="../slideLayouts/slideLayout65.xml"/><Relationship Id="rId21" Type="http://schemas.openxmlformats.org/officeDocument/2006/relationships/slideLayout" Target="../slideLayouts/slideLayout47.xml"/><Relationship Id="rId34" Type="http://schemas.openxmlformats.org/officeDocument/2006/relationships/slideLayout" Target="../slideLayouts/slideLayout60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41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slideLayout" Target="../slideLayouts/slideLayout58.xml"/><Relationship Id="rId37" Type="http://schemas.openxmlformats.org/officeDocument/2006/relationships/slideLayout" Target="../slideLayouts/slideLayout63.xml"/><Relationship Id="rId40" Type="http://schemas.openxmlformats.org/officeDocument/2006/relationships/slideLayout" Target="../slideLayouts/slideLayout66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36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slideLayout" Target="../slideLayouts/slideLayout57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Relationship Id="rId35" Type="http://schemas.openxmlformats.org/officeDocument/2006/relationships/slideLayout" Target="../slideLayouts/slideLayout61.xml"/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33" Type="http://schemas.openxmlformats.org/officeDocument/2006/relationships/slideLayout" Target="../slideLayouts/slideLayout59.xml"/><Relationship Id="rId38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0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xStyles>
    <p:titleStyle>
      <a:lvl1pPr algn="ctr" defTabSz="68579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1" indent="-257171" algn="l" defTabSz="6857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214311" algn="l" defTabSz="68579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9" indent="-171448" algn="l" defTabSz="6857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5" indent="-171448" algn="l" defTabSz="68579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31" indent="-171448" algn="l" defTabSz="68579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26" indent="-171448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2" indent="-171448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18" indent="-171448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4" indent="-171448" algn="l" defTabSz="6857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91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7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3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9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4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0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6" algn="l" defTabSz="6857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9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>
    <p:fade/>
  </p:transition>
  <p:hf hdr="0" ftr="0" dt="0"/>
  <p:txStyles>
    <p:titleStyle>
      <a:lvl1pPr algn="ctr" defTabSz="51432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72" indent="-192872" algn="l" defTabSz="51432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90" indent="-160727" algn="l" defTabSz="514325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05" indent="-128582" algn="l" defTabSz="514325" rtl="0" eaLnBrk="1" latinLnBrk="0" hangingPunct="1">
        <a:spcBef>
          <a:spcPct val="20000"/>
        </a:spcBef>
        <a:buFont typeface="Arial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68" indent="-128582" algn="l" defTabSz="514325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1" indent="-128582" algn="l" defTabSz="514325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392" indent="-128582" algn="l" defTabSz="514325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4" indent="-128582" algn="l" defTabSz="514325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16" indent="-128582" algn="l" defTabSz="514325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878" indent="-128582" algn="l" defTabSz="514325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2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3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6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8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997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  <p:sldLayoutId id="2147483718" r:id="rId29"/>
    <p:sldLayoutId id="2147483719" r:id="rId30"/>
    <p:sldLayoutId id="2147483720" r:id="rId31"/>
    <p:sldLayoutId id="2147483721" r:id="rId32"/>
    <p:sldLayoutId id="2147483722" r:id="rId33"/>
    <p:sldLayoutId id="2147483723" r:id="rId34"/>
    <p:sldLayoutId id="2147483724" r:id="rId35"/>
    <p:sldLayoutId id="2147483725" r:id="rId36"/>
    <p:sldLayoutId id="2147483726" r:id="rId37"/>
    <p:sldLayoutId id="2147483727" r:id="rId38"/>
    <p:sldLayoutId id="2147483728" r:id="rId39"/>
    <p:sldLayoutId id="2147483729" r:id="rId40"/>
  </p:sldLayoutIdLst>
  <p:transition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rtualsepd.adobeconnect.com/nmieshar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0828" y="1119831"/>
            <a:ext cx="8479765" cy="5195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Extended eSHARE Webinar:</a:t>
            </a:r>
            <a:br>
              <a:rPr lang="en-US" sz="4800" dirty="0"/>
            </a:br>
            <a:r>
              <a:rPr lang="en-US" sz="2200" dirty="0"/>
              <a:t>	</a:t>
            </a:r>
            <a:br>
              <a:rPr lang="en-US" sz="4800" dirty="0"/>
            </a:br>
            <a:r>
              <a:rPr lang="en-US" sz="3600" dirty="0"/>
              <a:t>Current Plans for State Implementation of</a:t>
            </a:r>
            <a:br>
              <a:rPr lang="en-US" sz="3600" dirty="0"/>
            </a:br>
            <a:r>
              <a:rPr lang="en-US" sz="3600" dirty="0"/>
              <a:t>Arboviral v1.3 Case Notification</a:t>
            </a:r>
            <a:br>
              <a:rPr lang="en-US" sz="3600" dirty="0"/>
            </a:br>
            <a:br>
              <a:rPr lang="en-US" sz="4800" dirty="0"/>
            </a:br>
            <a:r>
              <a:rPr lang="en-US" dirty="0"/>
              <a:t>Conference Number: </a:t>
            </a:r>
            <a:r>
              <a:rPr lang="en-US" dirty="0">
                <a:solidFill>
                  <a:srgbClr val="FF0000"/>
                </a:solidFill>
              </a:rPr>
              <a:t>800-779-9623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Participant Code: </a:t>
            </a:r>
            <a:r>
              <a:rPr lang="en-US" dirty="0">
                <a:solidFill>
                  <a:srgbClr val="FF0000"/>
                </a:solidFill>
              </a:rPr>
              <a:t>9740330</a:t>
            </a:r>
            <a:br>
              <a:rPr lang="en-US" dirty="0"/>
            </a:br>
            <a:r>
              <a:rPr lang="en-US" sz="2200" dirty="0">
                <a:solidFill>
                  <a:srgbClr val="FF0000"/>
                </a:solidFill>
              </a:rPr>
              <a:t>NOTE: </a:t>
            </a:r>
            <a:r>
              <a:rPr lang="en-US" sz="2200" dirty="0"/>
              <a:t>Adobe Connects Audio is not available.  </a:t>
            </a:r>
            <a:br>
              <a:rPr lang="en-US" sz="2200" dirty="0">
                <a:solidFill>
                  <a:srgbClr val="FF0000"/>
                </a:solidFill>
              </a:rPr>
            </a:b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700" dirty="0"/>
              <a:t>Join the Adobe Connects meeting at: </a:t>
            </a:r>
            <a:r>
              <a:rPr lang="en-US" sz="2700" dirty="0">
                <a:hlinkClick r:id="rId3"/>
              </a:rPr>
              <a:t>https://virtualsepd.adobeconnect.com/nmieshare/</a:t>
            </a:r>
            <a:r>
              <a:rPr lang="en-US" sz="2700" dirty="0"/>
              <a:t>. Click “Enter as a Guest,” provide your name, and click “Enter Room.”</a:t>
            </a:r>
            <a:br>
              <a:rPr lang="en-US" sz="2700" u="sng" dirty="0"/>
            </a:br>
            <a:br>
              <a:rPr lang="en-US" sz="2700" u="sng" dirty="0"/>
            </a:br>
            <a:r>
              <a:rPr lang="en-US" sz="2700" dirty="0"/>
              <a:t>May 19, 2016    </a:t>
            </a:r>
            <a:br>
              <a:rPr lang="en-US" sz="2700" dirty="0"/>
            </a:br>
            <a:r>
              <a:rPr lang="en-US" sz="2700" dirty="0"/>
              <a:t> 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12295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Implementation of Arboviral v1.3 </a:t>
            </a:r>
            <a:br>
              <a:rPr lang="en-US" dirty="0"/>
            </a:br>
            <a:r>
              <a:rPr lang="en-US" dirty="0"/>
              <a:t>Case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continuity is a priority </a:t>
            </a:r>
            <a:r>
              <a:rPr lang="en-US"/>
              <a:t>during responses.</a:t>
            </a:r>
            <a:endParaRPr lang="en-US" dirty="0"/>
          </a:p>
          <a:p>
            <a:pPr lvl="1"/>
            <a:r>
              <a:rPr lang="en-US" dirty="0"/>
              <a:t>The United States needs reliable data for </a:t>
            </a:r>
            <a:r>
              <a:rPr lang="en-US" dirty="0" err="1"/>
              <a:t>Arboviral</a:t>
            </a:r>
            <a:r>
              <a:rPr lang="en-US" dirty="0"/>
              <a:t> emergency responses.</a:t>
            </a:r>
          </a:p>
          <a:p>
            <a:pPr lvl="1"/>
            <a:r>
              <a:rPr lang="en-US" dirty="0"/>
              <a:t>Changing the Arboviral case notification introduces risk.</a:t>
            </a:r>
          </a:p>
          <a:p>
            <a:pPr lvl="1"/>
            <a:r>
              <a:rPr lang="en-US" dirty="0"/>
              <a:t>Complex business process and system changes are needed in many jurisdictions. </a:t>
            </a:r>
          </a:p>
          <a:p>
            <a:endParaRPr lang="en-US" dirty="0"/>
          </a:p>
          <a:p>
            <a:pPr marL="342900" lvl="1" indent="-342900"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en-US" sz="2400" b="1" dirty="0">
                <a:latin typeface="Calibri" pitchFamily="34" charset="0"/>
              </a:rPr>
              <a:t>CDC expects to onboard jurisdictions on a case-by-case basis to minimize risk of data disruption.</a:t>
            </a:r>
          </a:p>
          <a:p>
            <a:pPr marL="342900" lvl="1" indent="-342900"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endParaRPr lang="en-US" sz="2400" b="1" dirty="0">
              <a:latin typeface="Calibri" pitchFamily="34" charset="0"/>
            </a:endParaRPr>
          </a:p>
          <a:p>
            <a:pPr marL="342900" lvl="1" indent="-342900"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en-US" sz="2400" b="1" dirty="0">
                <a:latin typeface="Calibri" pitchFamily="34" charset="0"/>
              </a:rPr>
              <a:t>CDC expects to be ready to accept v1.3 messages in July 2016.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590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Low-Risk Implementation of Arboviral v1.3 </a:t>
            </a:r>
            <a:br>
              <a:rPr lang="en-US" dirty="0"/>
            </a:br>
            <a:r>
              <a:rPr lang="en-US" dirty="0"/>
              <a:t>Case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Strategy: Case by case onboarding for v1.3 </a:t>
            </a:r>
          </a:p>
          <a:p>
            <a:pPr lvl="1"/>
            <a:r>
              <a:rPr lang="en-US" dirty="0"/>
              <a:t>Limited migration to the v1.3 guide during the 2016 season</a:t>
            </a:r>
          </a:p>
          <a:p>
            <a:pPr lvl="1"/>
            <a:r>
              <a:rPr lang="en-US" dirty="0"/>
              <a:t>Prepare to migrate to the v1.3 message for the 2017 season</a:t>
            </a:r>
          </a:p>
          <a:p>
            <a:endParaRPr lang="en-US" dirty="0"/>
          </a:p>
          <a:p>
            <a:r>
              <a:rPr lang="en-US" dirty="0"/>
              <a:t>Evaluation of jurisdictions for 2016 onboarding based on: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Business processes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Surveillance system capabilities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Availability of Ft. Collins staff for onboarding</a:t>
            </a:r>
          </a:p>
        </p:txBody>
      </p:sp>
    </p:spTree>
    <p:extLst>
      <p:ext uri="{BB962C8B-B14F-4D97-AF65-F5344CB8AC3E}">
        <p14:creationId xmlns:p14="http://schemas.microsoft.com/office/powerpoint/2010/main" val="29771434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158"/>
          </a:xfrm>
        </p:spPr>
        <p:txBody>
          <a:bodyPr/>
          <a:lstStyle/>
          <a:p>
            <a:r>
              <a:rPr lang="en-US" dirty="0"/>
              <a:t>What Should Jurisdictions Do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830"/>
            <a:ext cx="8229600" cy="4669767"/>
          </a:xfrm>
        </p:spPr>
        <p:txBody>
          <a:bodyPr/>
          <a:lstStyle/>
          <a:p>
            <a:r>
              <a:rPr lang="en-US" dirty="0"/>
              <a:t>Continue to submit Arboviral case notifications by using your current process.</a:t>
            </a:r>
          </a:p>
          <a:p>
            <a:pPr lvl="1"/>
            <a:r>
              <a:rPr lang="en-US" sz="2400" u="sng" dirty="0">
                <a:latin typeface="Calibri" panose="020F0502020204030204" pitchFamily="34" charset="0"/>
              </a:rPr>
              <a:t>Everyone</a:t>
            </a:r>
            <a:r>
              <a:rPr lang="en-US" sz="2400" dirty="0">
                <a:latin typeface="Calibri" panose="020F0502020204030204" pitchFamily="34" charset="0"/>
              </a:rPr>
              <a:t>: Consider resources for surveillance. 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ELC Cooperative Agreement 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OPHPR Zika Response Funding</a:t>
            </a:r>
          </a:p>
          <a:p>
            <a:pPr lvl="1"/>
            <a:r>
              <a:rPr lang="en-US" sz="2400" u="sng" dirty="0">
                <a:latin typeface="Calibri" panose="020F0502020204030204" pitchFamily="34" charset="0"/>
              </a:rPr>
              <a:t>Direct hand entry into ArboNET</a:t>
            </a:r>
            <a:r>
              <a:rPr lang="en-US" sz="2400" dirty="0">
                <a:latin typeface="Calibri" panose="020F0502020204030204" pitchFamily="34" charset="0"/>
              </a:rPr>
              <a:t>: Continue entry into ArboNET.</a:t>
            </a:r>
          </a:p>
          <a:p>
            <a:pPr lvl="1"/>
            <a:r>
              <a:rPr lang="en-US" sz="2400" u="sng" dirty="0">
                <a:latin typeface="Calibri" panose="020F0502020204030204" pitchFamily="34" charset="0"/>
              </a:rPr>
              <a:t>XML upload into ArboNET</a:t>
            </a:r>
            <a:r>
              <a:rPr lang="en-US" sz="2400" dirty="0">
                <a:latin typeface="Calibri" panose="020F0502020204030204" pitchFamily="34" charset="0"/>
              </a:rPr>
              <a:t>: CDC Arboviral program will coordinate XML upgrade.</a:t>
            </a:r>
          </a:p>
          <a:p>
            <a:pPr lvl="1"/>
            <a:r>
              <a:rPr lang="en-US" sz="2400" u="sng" dirty="0">
                <a:latin typeface="Calibri" panose="020F0502020204030204" pitchFamily="34" charset="0"/>
              </a:rPr>
              <a:t>V1.2 message</a:t>
            </a:r>
            <a:r>
              <a:rPr lang="en-US" sz="2400" dirty="0">
                <a:latin typeface="Calibri" panose="020F0502020204030204" pitchFamily="34" charset="0"/>
              </a:rPr>
              <a:t>: Continue to send until contacted to convert to v1.3.</a:t>
            </a:r>
          </a:p>
        </p:txBody>
      </p:sp>
    </p:spTree>
    <p:extLst>
      <p:ext uri="{BB962C8B-B14F-4D97-AF65-F5344CB8AC3E}">
        <p14:creationId xmlns:p14="http://schemas.microsoft.com/office/powerpoint/2010/main" val="42582129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687"/>
          </a:xfrm>
        </p:spPr>
        <p:txBody>
          <a:bodyPr/>
          <a:lstStyle/>
          <a:p>
            <a:r>
              <a:rPr lang="en-US" dirty="0"/>
              <a:t>What Should Jurisdictions Do to Prepare for v1.3?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255"/>
          </a:xfrm>
        </p:spPr>
        <p:txBody>
          <a:bodyPr/>
          <a:lstStyle/>
          <a:p>
            <a:r>
              <a:rPr lang="en-US" dirty="0"/>
              <a:t>Begin planning for Arboviral v1.3 Case Notification implementation for 2017: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Review current business processes for Arboviral surveillance.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Plan transition of human Arboviral disease surveillance from legacy business process and systems to jurisdiction’s integrated surveillance information system.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Update integrated surveillance system to support Arboviral surveillance.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Consider technical assistance for implementation of the Arboviral v1.3 message.</a:t>
            </a:r>
          </a:p>
        </p:txBody>
      </p:sp>
    </p:spTree>
    <p:extLst>
      <p:ext uri="{BB962C8B-B14F-4D97-AF65-F5344CB8AC3E}">
        <p14:creationId xmlns:p14="http://schemas.microsoft.com/office/powerpoint/2010/main" val="28852444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86489" y="5246464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Questions?  Email EDX@cdc.gov</a:t>
            </a:r>
          </a:p>
        </p:txBody>
      </p:sp>
      <p:pic>
        <p:nvPicPr>
          <p:cNvPr id="11" name="Picture Placeholder 10" descr="Photo of Centers for Disease Control and Prevention headquarters in Atlanta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238" r="5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7518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pPr algn="l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For more information, please contact Centers for Disease Control and Prevention</a:t>
            </a:r>
          </a:p>
          <a:p>
            <a:pPr lvl="0" algn="l"/>
            <a:endParaRPr lang="en-US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lvl="0" algn="l"/>
            <a:r>
              <a:rPr lang="en-US" sz="1200" b="0" dirty="0">
                <a:solidFill>
                  <a:schemeClr val="tx1"/>
                </a:solidFill>
                <a:latin typeface="Calibri" pitchFamily="34" charset="0"/>
              </a:rPr>
              <a:t>1600 Clifton Road NE,  Atlanta,  GA  30333</a:t>
            </a:r>
          </a:p>
          <a:p>
            <a:pPr lvl="0" algn="l"/>
            <a:r>
              <a:rPr lang="en-US" sz="1200" b="0" dirty="0">
                <a:solidFill>
                  <a:schemeClr val="tx1"/>
                </a:solidFill>
                <a:latin typeface="Calibri" pitchFamily="34" charset="0"/>
              </a:rPr>
              <a:t>Telephone: 1-800-CDC-INFO (232-4636)/TTY: 1-888-232-6348</a:t>
            </a:r>
          </a:p>
          <a:p>
            <a:pPr lvl="0" algn="l"/>
            <a:r>
              <a:rPr lang="en-US" sz="1200" b="0" dirty="0">
                <a:solidFill>
                  <a:schemeClr val="tx1"/>
                </a:solidFill>
                <a:latin typeface="Calibri" pitchFamily="34" charset="0"/>
              </a:rPr>
              <a:t>Visit: http://www.cdc.gov | Contact CDC at: 1-800-CDC-INFO or http://www.cdc.gov/info</a:t>
            </a:r>
          </a:p>
          <a:p>
            <a:pPr lvl="0" algn="l"/>
            <a:endParaRPr lang="en-US" sz="1200" b="0" dirty="0">
              <a:solidFill>
                <a:schemeClr val="tx1"/>
              </a:solidFill>
              <a:latin typeface="Calibri" pitchFamily="34" charset="0"/>
            </a:endParaRPr>
          </a:p>
          <a:p>
            <a:pPr lvl="0" algn="l"/>
            <a:r>
              <a:rPr lang="en-US" sz="900" b="0" dirty="0">
                <a:solidFill>
                  <a:schemeClr val="tx1"/>
                </a:solidFill>
                <a:latin typeface="Calibri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pic>
        <p:nvPicPr>
          <p:cNvPr id="8" name="Picture 7" descr=" 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515100"/>
            <a:ext cx="190500" cy="190500"/>
          </a:xfrm>
          <a:prstGeom prst="rect">
            <a:avLst/>
          </a:prstGeom>
        </p:spPr>
      </p:pic>
      <p:sp>
        <p:nvSpPr>
          <p:cNvPr id="6" name="Text Placeholder 5"/>
          <p:cNvSpPr txBox="1">
            <a:spLocks/>
          </p:cNvSpPr>
          <p:nvPr/>
        </p:nvSpPr>
        <p:spPr>
          <a:xfrm>
            <a:off x="2143125" y="6238932"/>
            <a:ext cx="5124450" cy="2449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FF"/>
                </a:solidFill>
              </a:rPr>
              <a:t>Center for Surveillance, Epidemiology, and Laboratory Services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143125" y="6416420"/>
            <a:ext cx="3219450" cy="228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Division of Health Informatics and Surveillance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16672721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me2">
  <a:themeElements>
    <a:clrScheme name="CSEL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77B3"/>
      </a:accent1>
      <a:accent2>
        <a:srgbClr val="3E5118"/>
      </a:accent2>
      <a:accent3>
        <a:srgbClr val="F1AA48"/>
      </a:accent3>
      <a:accent4>
        <a:srgbClr val="601013"/>
      </a:accent4>
      <a:accent5>
        <a:srgbClr val="857D6D"/>
      </a:accent5>
      <a:accent6>
        <a:srgbClr val="003F82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89345C0D-53A3-4B6E-923D-DFBE8DE6F5CE}" vid="{AEA77C15-F3A5-49FA-A74A-9D243ED75B9D}"/>
    </a:ext>
  </a:extLst>
</a:theme>
</file>

<file path=ppt/theme/theme2.xml><?xml version="1.0" encoding="utf-8"?>
<a:theme xmlns:a="http://schemas.openxmlformats.org/drawingml/2006/main" name="1_CDC_OD_PPT_light([1]">
  <a:themeElements>
    <a:clrScheme name="CSEL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77B3"/>
      </a:accent1>
      <a:accent2>
        <a:srgbClr val="3E5118"/>
      </a:accent2>
      <a:accent3>
        <a:srgbClr val="F1AA48"/>
      </a:accent3>
      <a:accent4>
        <a:srgbClr val="601013"/>
      </a:accent4>
      <a:accent5>
        <a:srgbClr val="857D6D"/>
      </a:accent5>
      <a:accent6>
        <a:srgbClr val="003F82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3">
  <a:themeElements>
    <a:clrScheme name="CSEL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77B3"/>
      </a:accent1>
      <a:accent2>
        <a:srgbClr val="3E5118"/>
      </a:accent2>
      <a:accent3>
        <a:srgbClr val="F1AA48"/>
      </a:accent3>
      <a:accent4>
        <a:srgbClr val="601013"/>
      </a:accent4>
      <a:accent5>
        <a:srgbClr val="857D6D"/>
      </a:accent5>
      <a:accent6>
        <a:srgbClr val="003F82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8B46329-BB79-43C7-89F9-719A4830CA63}" vid="{7CBE117D-5F8E-4A59-9665-BDFDFCC7001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74</TotalTime>
  <Words>466</Words>
  <Application>Microsoft Office PowerPoint</Application>
  <PresentationFormat>On-screen Show (4:3)</PresentationFormat>
  <Paragraphs>44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Myriad Web Pro</vt:lpstr>
      <vt:lpstr>Wingdings</vt:lpstr>
      <vt:lpstr>Theme2</vt:lpstr>
      <vt:lpstr>1_CDC_OD_PPT_light([1]</vt:lpstr>
      <vt:lpstr>Theme3</vt:lpstr>
      <vt:lpstr>Extended eSHARE Webinar:   Current Plans for State Implementation of Arboviral v1.3 Case Notification  Conference Number: 800-779-9623 Participant Code: 9740330 NOTE: Adobe Connects Audio is not available.    Join the Adobe Connects meeting at: https://virtualsepd.adobeconnect.com/nmieshare/. Click “Enter as a Guest,” provide your name, and click “Enter Room.”  May 19, 2016       </vt:lpstr>
      <vt:lpstr>Update on Implementation of Arboviral v1.3  Case Notifications</vt:lpstr>
      <vt:lpstr>Low-Risk Implementation of Arboviral v1.3  Case Notifications</vt:lpstr>
      <vt:lpstr>What Should Jurisdictions Do Now?</vt:lpstr>
      <vt:lpstr>What Should Jurisdictions Do to Prepare for v1.3?</vt:lpstr>
      <vt:lpstr>Questions?  Email EDX@cdc.gov</vt:lpstr>
      <vt:lpstr>The End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NNDSS Modernization Initiative (NMI) eSHARE - Arboviral Case Notification - May 2016</dc:title>
  <dc:subject>NMI eSHARE</dc:subject>
  <dc:creator>CDC</dc:creator>
  <cp:keywords>NMI, arboviral, webinar, case notification</cp:keywords>
  <cp:lastModifiedBy>Laspina, Michael (CDC/DDPHSS/CSELS/DHIS)</cp:lastModifiedBy>
  <cp:revision>10</cp:revision>
  <dcterms:created xsi:type="dcterms:W3CDTF">2016-05-20T18:48:25Z</dcterms:created>
  <dcterms:modified xsi:type="dcterms:W3CDTF">2021-04-26T17:39:43Z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2021-04-26T17:39:43Z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8fd0d820-ab54-4547-8675-af5f62e8ad68</vt:lpwstr>
  </property>
  <property fmtid="{D5CDD505-2E9C-101B-9397-08002B2CF9AE}" pid="8" name="MSIP_Label_7b94a7b8-f06c-4dfe-bdcc-9b548fd58c31_ContentBits">
    <vt:lpwstr>0</vt:lpwstr>
  </property>
</Properties>
</file>