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99" r:id="rId2"/>
    <p:sldMasterId id="2147483812" r:id="rId3"/>
    <p:sldMasterId id="2147483830" r:id="rId4"/>
  </p:sldMasterIdLst>
  <p:notesMasterIdLst>
    <p:notesMasterId r:id="rId19"/>
  </p:notesMasterIdLst>
  <p:handoutMasterIdLst>
    <p:handoutMasterId r:id="rId20"/>
  </p:handoutMasterIdLst>
  <p:sldIdLst>
    <p:sldId id="847" r:id="rId5"/>
    <p:sldId id="848" r:id="rId6"/>
    <p:sldId id="849" r:id="rId7"/>
    <p:sldId id="850" r:id="rId8"/>
    <p:sldId id="851" r:id="rId9"/>
    <p:sldId id="852" r:id="rId10"/>
    <p:sldId id="853" r:id="rId11"/>
    <p:sldId id="854" r:id="rId12"/>
    <p:sldId id="846" r:id="rId13"/>
    <p:sldId id="841" r:id="rId14"/>
    <p:sldId id="855" r:id="rId15"/>
    <p:sldId id="856" r:id="rId16"/>
    <p:sldId id="857" r:id="rId17"/>
    <p:sldId id="85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HHS" lastIdx="12" clrIdx="0"/>
  <p:cmAuthor id="1" name="Rosendorf, Kimberly (CDC/OSELS/NCHS)" initials="RK(" lastIdx="23" clrIdx="1"/>
  <p:cmAuthor id="2" name="Kimberly Hurvitz" initials="KAH" lastIdx="37" clrIdx="2"/>
  <p:cmAuthor id="3" name="Akinbami, Lara (CDC/OSELS/NCHS)" initials="AL(" lastIdx="30" clrIdx="3"/>
  <p:cmAuthor id="4" name="AnneWheaton" initials="AGW" lastIdx="16" clrIdx="4"/>
  <p:cmAuthor id="5" name="Moorman, Jeanne (CDC/ONDIEH/NCEH)" initials="MJ(" lastIdx="5" clrIdx="5"/>
  <p:cmAuthor id="6" name="Juan, WenYen" initials="JW21R" lastIdx="4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000000"/>
    <a:srgbClr val="EF8F25"/>
    <a:srgbClr val="FB5192"/>
    <a:srgbClr val="7F7F7F"/>
    <a:srgbClr val="92D050"/>
    <a:srgbClr val="007033"/>
    <a:srgbClr val="80808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1" autoAdjust="0"/>
    <p:restoredTop sz="92544" autoAdjust="0"/>
  </p:normalViewPr>
  <p:slideViewPr>
    <p:cSldViewPr>
      <p:cViewPr varScale="1">
        <p:scale>
          <a:sx n="68" d="100"/>
          <a:sy n="68" d="100"/>
        </p:scale>
        <p:origin x="-1602" y="-96"/>
      </p:cViewPr>
      <p:guideLst>
        <p:guide orient="horz" pos="2160"/>
        <p:guide pos="2880"/>
      </p:guideLst>
    </p:cSldViewPr>
  </p:slideViewPr>
  <p:notesTextViewPr>
    <p:cViewPr>
      <p:scale>
        <a:sx n="150" d="100"/>
        <a:sy n="150" d="100"/>
      </p:scale>
      <p:origin x="0" y="0"/>
    </p:cViewPr>
  </p:notesTextViewPr>
  <p:sorterViewPr>
    <p:cViewPr>
      <p:scale>
        <a:sx n="110" d="100"/>
        <a:sy n="110" d="100"/>
      </p:scale>
      <p:origin x="0" y="0"/>
    </p:cViewPr>
  </p:sorterViewPr>
  <p:notesViewPr>
    <p:cSldViewPr>
      <p:cViewPr>
        <p:scale>
          <a:sx n="66" d="100"/>
          <a:sy n="66" d="100"/>
        </p:scale>
        <p:origin x="-3462" y="-5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48443944506942E-2"/>
          <c:y val="7.0248447844940526E-2"/>
          <c:w val="0.582235467094391"/>
          <c:h val="0.82678947928757818"/>
        </c:manualLayout>
      </c:layout>
      <c:pieChart>
        <c:varyColors val="1"/>
        <c:ser>
          <c:idx val="0"/>
          <c:order val="0"/>
          <c:tx>
            <c:strRef>
              <c:f>Sheet1!$B$1</c:f>
              <c:strCache>
                <c:ptCount val="1"/>
                <c:pt idx="0">
                  <c:v>Objective status</c:v>
                </c:pt>
              </c:strCache>
            </c:strRef>
          </c:tx>
          <c:spPr>
            <a:ln w="12700">
              <a:solidFill>
                <a:schemeClr val="tx1"/>
              </a:solidFill>
            </a:ln>
          </c:spPr>
          <c:dPt>
            <c:idx val="0"/>
            <c:bubble3D val="0"/>
            <c:spPr>
              <a:solidFill>
                <a:srgbClr val="007033"/>
              </a:solidFill>
              <a:ln w="12700">
                <a:solidFill>
                  <a:schemeClr val="tx1"/>
                </a:solidFill>
              </a:ln>
            </c:spPr>
          </c:dPt>
          <c:dPt>
            <c:idx val="1"/>
            <c:bubble3D val="0"/>
            <c:spPr>
              <a:solidFill>
                <a:srgbClr val="ABDB77"/>
              </a:solidFill>
              <a:ln w="12700">
                <a:solidFill>
                  <a:schemeClr val="tx1"/>
                </a:solidFill>
              </a:ln>
            </c:spPr>
          </c:dPt>
          <c:dPt>
            <c:idx val="2"/>
            <c:bubble3D val="0"/>
            <c:spPr>
              <a:solidFill>
                <a:srgbClr val="FFCC00"/>
              </a:solidFill>
              <a:ln w="12700">
                <a:solidFill>
                  <a:schemeClr val="tx1"/>
                </a:solidFill>
              </a:ln>
            </c:spPr>
          </c:dPt>
          <c:dPt>
            <c:idx val="3"/>
            <c:bubble3D val="0"/>
            <c:spPr>
              <a:solidFill>
                <a:srgbClr val="C00000"/>
              </a:solidFill>
              <a:ln w="12700">
                <a:solidFill>
                  <a:schemeClr val="tx1"/>
                </a:solidFill>
              </a:ln>
            </c:spPr>
          </c:dPt>
          <c:dPt>
            <c:idx val="4"/>
            <c:bubble3D val="0"/>
            <c:spPr>
              <a:solidFill>
                <a:schemeClr val="bg1">
                  <a:lumMod val="75000"/>
                </a:schemeClr>
              </a:solidFill>
              <a:ln w="12700">
                <a:solidFill>
                  <a:schemeClr val="tx1"/>
                </a:solidFill>
              </a:ln>
            </c:spPr>
          </c:dPt>
          <c:dPt>
            <c:idx val="5"/>
            <c:bubble3D val="0"/>
            <c:spPr>
              <a:solidFill>
                <a:schemeClr val="bg1"/>
              </a:solidFill>
              <a:ln w="12700">
                <a:solidFill>
                  <a:schemeClr val="tx1"/>
                </a:solidFill>
              </a:ln>
            </c:spPr>
          </c:dPt>
          <c:dLbls>
            <c:dLbl>
              <c:idx val="0"/>
              <c:layout>
                <c:manualLayout>
                  <c:x val="-1.2914385701787276E-2"/>
                  <c:y val="-1.4642621633317535E-2"/>
                </c:manualLayout>
              </c:layout>
              <c:tx>
                <c:rich>
                  <a:bodyPr/>
                  <a:lstStyle/>
                  <a:p>
                    <a:r>
                      <a:rPr lang="en-US" b="0" dirty="0" smtClean="0">
                        <a:latin typeface="Tahoma" pitchFamily="34" charset="0"/>
                        <a:ea typeface="Tahoma" pitchFamily="34" charset="0"/>
                        <a:cs typeface="Tahoma" pitchFamily="34" charset="0"/>
                      </a:rPr>
                      <a:t>3% (n=1)</a:t>
                    </a:r>
                    <a:endParaRPr lang="en-US" dirty="0"/>
                  </a:p>
                </c:rich>
              </c:tx>
              <c:showLegendKey val="0"/>
              <c:showVal val="1"/>
              <c:showCatName val="0"/>
              <c:showSerName val="0"/>
              <c:showPercent val="1"/>
              <c:showBubbleSize val="0"/>
            </c:dLbl>
            <c:dLbl>
              <c:idx val="1"/>
              <c:layout>
                <c:manualLayout>
                  <c:x val="-5.7782777152855895E-3"/>
                  <c:y val="2.2088218929668019E-2"/>
                </c:manualLayout>
              </c:layout>
              <c:tx>
                <c:rich>
                  <a:bodyPr/>
                  <a:lstStyle/>
                  <a:p>
                    <a:r>
                      <a:rPr lang="en-US" b="0" dirty="0" smtClean="0">
                        <a:latin typeface="Tahoma" pitchFamily="34" charset="0"/>
                        <a:ea typeface="Tahoma" pitchFamily="34" charset="0"/>
                        <a:cs typeface="Tahoma" pitchFamily="34" charset="0"/>
                      </a:rPr>
                      <a:t>18% </a:t>
                    </a:r>
                  </a:p>
                  <a:p>
                    <a:r>
                      <a:rPr lang="en-US" b="0" dirty="0" smtClean="0">
                        <a:latin typeface="Tahoma" pitchFamily="34" charset="0"/>
                        <a:ea typeface="Tahoma" pitchFamily="34" charset="0"/>
                        <a:cs typeface="Tahoma" pitchFamily="34" charset="0"/>
                      </a:rPr>
                      <a:t>(n=7)</a:t>
                    </a:r>
                    <a:endParaRPr lang="en-US" baseline="30000" dirty="0">
                      <a:solidFill>
                        <a:srgbClr val="FF0000"/>
                      </a:solidFill>
                    </a:endParaRPr>
                  </a:p>
                </c:rich>
              </c:tx>
              <c:showLegendKey val="0"/>
              <c:showVal val="1"/>
              <c:showCatName val="0"/>
              <c:showSerName val="0"/>
              <c:showPercent val="1"/>
              <c:showBubbleSize val="0"/>
            </c:dLbl>
            <c:dLbl>
              <c:idx val="2"/>
              <c:layout>
                <c:manualLayout>
                  <c:x val="-1.0081989751281091E-2"/>
                  <c:y val="9.0599415936341767E-3"/>
                </c:manualLayout>
              </c:layout>
              <c:tx>
                <c:rich>
                  <a:bodyPr/>
                  <a:lstStyle/>
                  <a:p>
                    <a:r>
                      <a:rPr lang="en-US" b="0" dirty="0" smtClean="0">
                        <a:latin typeface="Tahoma" pitchFamily="34" charset="0"/>
                        <a:ea typeface="Tahoma" pitchFamily="34" charset="0"/>
                        <a:cs typeface="Tahoma" pitchFamily="34" charset="0"/>
                      </a:rPr>
                      <a:t>37% </a:t>
                    </a:r>
                  </a:p>
                  <a:p>
                    <a:r>
                      <a:rPr lang="en-US" b="0" dirty="0" smtClean="0">
                        <a:latin typeface="Tahoma" pitchFamily="34" charset="0"/>
                        <a:ea typeface="Tahoma" pitchFamily="34" charset="0"/>
                        <a:cs typeface="Tahoma" pitchFamily="34" charset="0"/>
                      </a:rPr>
                      <a:t>(n=14)</a:t>
                    </a:r>
                    <a:endParaRPr lang="en-US" dirty="0"/>
                  </a:p>
                </c:rich>
              </c:tx>
              <c:showLegendKey val="0"/>
              <c:showVal val="1"/>
              <c:showCatName val="0"/>
              <c:showSerName val="0"/>
              <c:showPercent val="1"/>
              <c:showBubbleSize val="0"/>
            </c:dLbl>
            <c:dLbl>
              <c:idx val="3"/>
              <c:delete val="1"/>
            </c:dLbl>
            <c:dLbl>
              <c:idx val="4"/>
              <c:layout>
                <c:manualLayout>
                  <c:x val="5.5493063367079242E-5"/>
                  <c:y val="1.318485438150779E-3"/>
                </c:manualLayout>
              </c:layout>
              <c:tx>
                <c:rich>
                  <a:bodyPr/>
                  <a:lstStyle/>
                  <a:p>
                    <a:r>
                      <a:rPr lang="en-US" b="0" dirty="0" smtClean="0">
                        <a:latin typeface="Tahoma" pitchFamily="34" charset="0"/>
                        <a:ea typeface="Tahoma" pitchFamily="34" charset="0"/>
                        <a:cs typeface="Tahoma" pitchFamily="34" charset="0"/>
                      </a:rPr>
                      <a:t>24% </a:t>
                    </a:r>
                  </a:p>
                  <a:p>
                    <a:r>
                      <a:rPr lang="en-US" b="0" dirty="0" smtClean="0">
                        <a:latin typeface="Tahoma" pitchFamily="34" charset="0"/>
                        <a:ea typeface="Tahoma" pitchFamily="34" charset="0"/>
                        <a:cs typeface="Tahoma" pitchFamily="34" charset="0"/>
                      </a:rPr>
                      <a:t>(n=9)</a:t>
                    </a:r>
                    <a:endParaRPr lang="en-US" dirty="0"/>
                  </a:p>
                </c:rich>
              </c:tx>
              <c:showLegendKey val="0"/>
              <c:showVal val="1"/>
              <c:showCatName val="0"/>
              <c:showSerName val="0"/>
              <c:showPercent val="1"/>
              <c:showBubbleSize val="0"/>
            </c:dLbl>
            <c:dLbl>
              <c:idx val="5"/>
              <c:layout>
                <c:manualLayout>
                  <c:x val="-1.892888388951381E-2"/>
                  <c:y val="2.1057864693881764E-3"/>
                </c:manualLayout>
              </c:layout>
              <c:tx>
                <c:rich>
                  <a:bodyPr/>
                  <a:lstStyle/>
                  <a:p>
                    <a:r>
                      <a:rPr lang="en-US" b="0" dirty="0" smtClean="0">
                        <a:latin typeface="Tahoma" pitchFamily="34" charset="0"/>
                        <a:ea typeface="Tahoma" pitchFamily="34" charset="0"/>
                        <a:cs typeface="Tahoma" pitchFamily="34" charset="0"/>
                      </a:rPr>
                      <a:t>18% </a:t>
                    </a:r>
                  </a:p>
                  <a:p>
                    <a:r>
                      <a:rPr lang="en-US" b="0" dirty="0" smtClean="0">
                        <a:latin typeface="Tahoma" pitchFamily="34" charset="0"/>
                        <a:ea typeface="Tahoma" pitchFamily="34" charset="0"/>
                        <a:cs typeface="Tahoma" pitchFamily="34" charset="0"/>
                      </a:rPr>
                      <a:t>(n=7)</a:t>
                    </a:r>
                    <a:endParaRPr lang="en-US" dirty="0"/>
                  </a:p>
                </c:rich>
              </c:tx>
              <c:showLegendKey val="0"/>
              <c:showVal val="1"/>
              <c:showCatName val="0"/>
              <c:showSerName val="0"/>
              <c:showPercent val="1"/>
              <c:showBubbleSize val="0"/>
            </c:dLbl>
            <c:txPr>
              <a:bodyPr/>
              <a:lstStyle/>
              <a:p>
                <a:pPr>
                  <a:defRPr b="0">
                    <a:latin typeface="Tahoma" pitchFamily="34" charset="0"/>
                    <a:ea typeface="Tahoma" pitchFamily="34" charset="0"/>
                    <a:cs typeface="Tahoma" pitchFamily="34" charset="0"/>
                  </a:defRPr>
                </a:pPr>
                <a:endParaRPr lang="en-US"/>
              </a:p>
            </c:txPr>
            <c:showLegendKey val="0"/>
            <c:showVal val="1"/>
            <c:showCatName val="0"/>
            <c:showSerName val="0"/>
            <c:showPercent val="1"/>
            <c:showBubbleSize val="0"/>
            <c:showLeaderLines val="0"/>
          </c:dLbls>
          <c:cat>
            <c:strRef>
              <c:f>Sheet1!$A$2:$A$7</c:f>
              <c:strCache>
                <c:ptCount val="6"/>
                <c:pt idx="0">
                  <c:v>Target met</c:v>
                </c:pt>
                <c:pt idx="1">
                  <c:v>Improving</c:v>
                </c:pt>
                <c:pt idx="2">
                  <c:v>No change</c:v>
                </c:pt>
                <c:pt idx="3">
                  <c:v>Getting worse</c:v>
                </c:pt>
                <c:pt idx="4">
                  <c:v>Baseline only</c:v>
                </c:pt>
                <c:pt idx="5">
                  <c:v>Developmental</c:v>
                </c:pt>
              </c:strCache>
            </c:strRef>
          </c:cat>
          <c:val>
            <c:numRef>
              <c:f>Sheet1!$B$2:$B$7</c:f>
              <c:numCache>
                <c:formatCode>General</c:formatCode>
                <c:ptCount val="6"/>
                <c:pt idx="0">
                  <c:v>1</c:v>
                </c:pt>
                <c:pt idx="1">
                  <c:v>7</c:v>
                </c:pt>
                <c:pt idx="2">
                  <c:v>14</c:v>
                </c:pt>
                <c:pt idx="3">
                  <c:v>0</c:v>
                </c:pt>
                <c:pt idx="4">
                  <c:v>9</c:v>
                </c:pt>
                <c:pt idx="5">
                  <c:v>7</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48443944506942E-2"/>
          <c:y val="7.0248447844940526E-2"/>
          <c:w val="0.582235467094391"/>
          <c:h val="0.82678947928757818"/>
        </c:manualLayout>
      </c:layout>
      <c:pieChart>
        <c:varyColors val="1"/>
        <c:ser>
          <c:idx val="0"/>
          <c:order val="0"/>
          <c:tx>
            <c:strRef>
              <c:f>Sheet1!$B$1</c:f>
              <c:strCache>
                <c:ptCount val="1"/>
                <c:pt idx="0">
                  <c:v>Objective status</c:v>
                </c:pt>
              </c:strCache>
            </c:strRef>
          </c:tx>
          <c:spPr>
            <a:ln w="12700">
              <a:solidFill>
                <a:schemeClr val="tx1"/>
              </a:solidFill>
            </a:ln>
          </c:spPr>
          <c:dPt>
            <c:idx val="0"/>
            <c:bubble3D val="0"/>
            <c:spPr>
              <a:solidFill>
                <a:srgbClr val="007033"/>
              </a:solidFill>
              <a:ln w="12700">
                <a:solidFill>
                  <a:schemeClr val="tx1"/>
                </a:solidFill>
              </a:ln>
            </c:spPr>
          </c:dPt>
          <c:dPt>
            <c:idx val="1"/>
            <c:bubble3D val="0"/>
            <c:spPr>
              <a:solidFill>
                <a:srgbClr val="92D050"/>
              </a:solidFill>
              <a:ln w="12700">
                <a:solidFill>
                  <a:schemeClr val="tx1"/>
                </a:solidFill>
              </a:ln>
            </c:spPr>
          </c:dPt>
          <c:dPt>
            <c:idx val="2"/>
            <c:bubble3D val="0"/>
            <c:spPr>
              <a:solidFill>
                <a:srgbClr val="FFCC00"/>
              </a:solidFill>
              <a:ln w="12700">
                <a:solidFill>
                  <a:schemeClr val="tx1"/>
                </a:solidFill>
              </a:ln>
            </c:spPr>
          </c:dPt>
          <c:dPt>
            <c:idx val="3"/>
            <c:bubble3D val="0"/>
            <c:spPr>
              <a:solidFill>
                <a:srgbClr val="C00000"/>
              </a:solidFill>
              <a:ln w="12700">
                <a:solidFill>
                  <a:schemeClr val="tx1"/>
                </a:solidFill>
              </a:ln>
            </c:spPr>
          </c:dPt>
          <c:dPt>
            <c:idx val="4"/>
            <c:bubble3D val="0"/>
            <c:spPr>
              <a:solidFill>
                <a:schemeClr val="bg1">
                  <a:lumMod val="75000"/>
                </a:schemeClr>
              </a:solidFill>
              <a:ln w="12700">
                <a:solidFill>
                  <a:schemeClr val="tx1"/>
                </a:solidFill>
              </a:ln>
            </c:spPr>
          </c:dPt>
          <c:dPt>
            <c:idx val="5"/>
            <c:bubble3D val="0"/>
            <c:spPr>
              <a:solidFill>
                <a:schemeClr val="bg1"/>
              </a:solidFill>
              <a:ln w="12700">
                <a:solidFill>
                  <a:schemeClr val="tx1"/>
                </a:solidFill>
              </a:ln>
            </c:spPr>
          </c:dPt>
          <c:dPt>
            <c:idx val="6"/>
            <c:bubble3D val="0"/>
            <c:spPr>
              <a:solidFill>
                <a:srgbClr val="0070C0"/>
              </a:solidFill>
              <a:ln w="12700">
                <a:solidFill>
                  <a:schemeClr val="tx1"/>
                </a:solidFill>
              </a:ln>
            </c:spPr>
          </c:dPt>
          <c:dLbls>
            <c:dLbl>
              <c:idx val="0"/>
              <c:layout>
                <c:manualLayout>
                  <c:x val="1.883164604424447E-2"/>
                  <c:y val="2.570365834631089E-2"/>
                </c:manualLayout>
              </c:layout>
              <c:tx>
                <c:rich>
                  <a:bodyPr/>
                  <a:lstStyle/>
                  <a:p>
                    <a:r>
                      <a:rPr lang="en-US" b="0" dirty="0" smtClean="0">
                        <a:latin typeface="Tahoma" pitchFamily="34" charset="0"/>
                        <a:ea typeface="Tahoma" pitchFamily="34" charset="0"/>
                        <a:cs typeface="Tahoma" pitchFamily="34" charset="0"/>
                      </a:rPr>
                      <a:t>14% </a:t>
                    </a:r>
                  </a:p>
                  <a:p>
                    <a:r>
                      <a:rPr lang="en-US" b="0" dirty="0" smtClean="0">
                        <a:latin typeface="Tahoma" pitchFamily="34" charset="0"/>
                        <a:ea typeface="Tahoma" pitchFamily="34" charset="0"/>
                        <a:cs typeface="Tahoma" pitchFamily="34" charset="0"/>
                      </a:rPr>
                      <a:t>(n=5)</a:t>
                    </a:r>
                    <a:endParaRPr lang="en-US" dirty="0"/>
                  </a:p>
                </c:rich>
              </c:tx>
              <c:showLegendKey val="0"/>
              <c:showVal val="1"/>
              <c:showCatName val="0"/>
              <c:showSerName val="0"/>
              <c:showPercent val="1"/>
              <c:showBubbleSize val="0"/>
            </c:dLbl>
            <c:dLbl>
              <c:idx val="1"/>
              <c:layout>
                <c:manualLayout>
                  <c:x val="-5.7782777152855895E-3"/>
                  <c:y val="2.2088218929668019E-2"/>
                </c:manualLayout>
              </c:layout>
              <c:tx>
                <c:rich>
                  <a:bodyPr/>
                  <a:lstStyle/>
                  <a:p>
                    <a:r>
                      <a:rPr lang="en-US" b="0" dirty="0" smtClean="0">
                        <a:latin typeface="Tahoma" pitchFamily="34" charset="0"/>
                        <a:ea typeface="Tahoma" pitchFamily="34" charset="0"/>
                        <a:cs typeface="Tahoma" pitchFamily="34" charset="0"/>
                      </a:rPr>
                      <a:t>3% </a:t>
                    </a:r>
                  </a:p>
                  <a:p>
                    <a:r>
                      <a:rPr lang="en-US" b="0" dirty="0" smtClean="0">
                        <a:latin typeface="Tahoma" pitchFamily="34" charset="0"/>
                        <a:ea typeface="Tahoma" pitchFamily="34" charset="0"/>
                        <a:cs typeface="Tahoma" pitchFamily="34" charset="0"/>
                      </a:rPr>
                      <a:t>(n=1)</a:t>
                    </a:r>
                    <a:r>
                      <a:rPr lang="en-US" sz="1800" b="0" i="0" u="none" strike="noStrike" baseline="0" dirty="0" smtClean="0">
                        <a:solidFill>
                          <a:srgbClr val="FF0000"/>
                        </a:solidFill>
                        <a:effectLst/>
                      </a:rPr>
                      <a:t>*</a:t>
                    </a:r>
                    <a:endParaRPr lang="en-US" baseline="30000" dirty="0">
                      <a:solidFill>
                        <a:srgbClr val="FF0000"/>
                      </a:solidFill>
                    </a:endParaRPr>
                  </a:p>
                </c:rich>
              </c:tx>
              <c:showLegendKey val="0"/>
              <c:showVal val="1"/>
              <c:showCatName val="0"/>
              <c:showSerName val="0"/>
              <c:showPercent val="1"/>
              <c:showBubbleSize val="0"/>
            </c:dLbl>
            <c:dLbl>
              <c:idx val="2"/>
              <c:layout>
                <c:manualLayout>
                  <c:x val="-1.0081989751281091E-2"/>
                  <c:y val="9.0599415936341767E-3"/>
                </c:manualLayout>
              </c:layout>
              <c:tx>
                <c:rich>
                  <a:bodyPr/>
                  <a:lstStyle/>
                  <a:p>
                    <a:r>
                      <a:rPr lang="en-US" b="0" dirty="0" smtClean="0">
                        <a:latin typeface="Tahoma" pitchFamily="34" charset="0"/>
                        <a:ea typeface="Tahoma" pitchFamily="34" charset="0"/>
                        <a:cs typeface="Tahoma" pitchFamily="34" charset="0"/>
                      </a:rPr>
                      <a:t>16% </a:t>
                    </a:r>
                  </a:p>
                  <a:p>
                    <a:r>
                      <a:rPr lang="en-US" b="0" dirty="0" smtClean="0">
                        <a:latin typeface="Tahoma" pitchFamily="34" charset="0"/>
                        <a:ea typeface="Tahoma" pitchFamily="34" charset="0"/>
                        <a:cs typeface="Tahoma" pitchFamily="34" charset="0"/>
                      </a:rPr>
                      <a:t>(n=6)</a:t>
                    </a:r>
                    <a:endParaRPr lang="en-US" dirty="0"/>
                  </a:p>
                </c:rich>
              </c:tx>
              <c:showLegendKey val="0"/>
              <c:showVal val="1"/>
              <c:showCatName val="0"/>
              <c:showSerName val="0"/>
              <c:showPercent val="1"/>
              <c:showBubbleSize val="0"/>
            </c:dLbl>
            <c:dLbl>
              <c:idx val="3"/>
              <c:delete val="1"/>
            </c:dLbl>
            <c:dLbl>
              <c:idx val="4"/>
              <c:layout>
                <c:manualLayout>
                  <c:x val="2.7039620047494065E-2"/>
                  <c:y val="-1.018210775150211E-3"/>
                </c:manualLayout>
              </c:layout>
              <c:tx>
                <c:rich>
                  <a:bodyPr/>
                  <a:lstStyle/>
                  <a:p>
                    <a:r>
                      <a:rPr lang="en-US" b="0" dirty="0" smtClean="0">
                        <a:latin typeface="Tahoma" pitchFamily="34" charset="0"/>
                        <a:ea typeface="Tahoma" pitchFamily="34" charset="0"/>
                        <a:cs typeface="Tahoma" pitchFamily="34" charset="0"/>
                      </a:rPr>
                      <a:t>33% (n=12)</a:t>
                    </a:r>
                    <a:endParaRPr lang="en-US" dirty="0"/>
                  </a:p>
                </c:rich>
              </c:tx>
              <c:showLegendKey val="0"/>
              <c:showVal val="1"/>
              <c:showCatName val="0"/>
              <c:showSerName val="0"/>
              <c:showPercent val="1"/>
              <c:showBubbleSize val="0"/>
            </c:dLbl>
            <c:dLbl>
              <c:idx val="5"/>
              <c:layout>
                <c:manualLayout>
                  <c:x val="-1.892888388951381E-2"/>
                  <c:y val="2.1057864693881764E-3"/>
                </c:manualLayout>
              </c:layout>
              <c:tx>
                <c:rich>
                  <a:bodyPr/>
                  <a:lstStyle/>
                  <a:p>
                    <a:r>
                      <a:rPr lang="en-US" b="0" dirty="0" smtClean="0">
                        <a:latin typeface="Tahoma" pitchFamily="34" charset="0"/>
                        <a:ea typeface="Tahoma" pitchFamily="34" charset="0"/>
                        <a:cs typeface="Tahoma" pitchFamily="34" charset="0"/>
                      </a:rPr>
                      <a:t>28% </a:t>
                    </a:r>
                  </a:p>
                  <a:p>
                    <a:r>
                      <a:rPr lang="en-US" b="0" dirty="0" smtClean="0">
                        <a:latin typeface="Tahoma" pitchFamily="34" charset="0"/>
                        <a:ea typeface="Tahoma" pitchFamily="34" charset="0"/>
                        <a:cs typeface="Tahoma" pitchFamily="34" charset="0"/>
                      </a:rPr>
                      <a:t>(n=10)</a:t>
                    </a:r>
                    <a:endParaRPr lang="en-US" dirty="0"/>
                  </a:p>
                </c:rich>
              </c:tx>
              <c:showLegendKey val="0"/>
              <c:showVal val="1"/>
              <c:showCatName val="0"/>
              <c:showSerName val="0"/>
              <c:showPercent val="1"/>
              <c:showBubbleSize val="0"/>
            </c:dLbl>
            <c:dLbl>
              <c:idx val="6"/>
              <c:layout/>
              <c:tx>
                <c:rich>
                  <a:bodyPr/>
                  <a:lstStyle/>
                  <a:p>
                    <a:r>
                      <a:rPr lang="en-US" dirty="0" smtClean="0"/>
                      <a:t>3% (n=1)</a:t>
                    </a:r>
                    <a:endParaRPr lang="en-US" dirty="0"/>
                  </a:p>
                </c:rich>
              </c:tx>
              <c:showLegendKey val="0"/>
              <c:showVal val="1"/>
              <c:showCatName val="0"/>
              <c:showSerName val="0"/>
              <c:showPercent val="1"/>
              <c:showBubbleSize val="0"/>
            </c:dLbl>
            <c:txPr>
              <a:bodyPr/>
              <a:lstStyle/>
              <a:p>
                <a:pPr>
                  <a:defRPr b="0">
                    <a:latin typeface="Tahoma" pitchFamily="34" charset="0"/>
                    <a:ea typeface="Tahoma" pitchFamily="34" charset="0"/>
                    <a:cs typeface="Tahoma" pitchFamily="34" charset="0"/>
                  </a:defRPr>
                </a:pPr>
                <a:endParaRPr lang="en-US"/>
              </a:p>
            </c:txPr>
            <c:showLegendKey val="0"/>
            <c:showVal val="1"/>
            <c:showCatName val="0"/>
            <c:showSerName val="0"/>
            <c:showPercent val="1"/>
            <c:showBubbleSize val="0"/>
            <c:showLeaderLines val="0"/>
          </c:dLbls>
          <c:cat>
            <c:strRef>
              <c:f>Sheet1!$A$2:$A$8</c:f>
              <c:strCache>
                <c:ptCount val="7"/>
                <c:pt idx="0">
                  <c:v>Target met</c:v>
                </c:pt>
                <c:pt idx="1">
                  <c:v>Improving</c:v>
                </c:pt>
                <c:pt idx="2">
                  <c:v>No change</c:v>
                </c:pt>
                <c:pt idx="3">
                  <c:v>Getting worse</c:v>
                </c:pt>
                <c:pt idx="4">
                  <c:v>Baseline only</c:v>
                </c:pt>
                <c:pt idx="5">
                  <c:v>Developmental</c:v>
                </c:pt>
                <c:pt idx="6">
                  <c:v>Informational</c:v>
                </c:pt>
              </c:strCache>
            </c:strRef>
          </c:cat>
          <c:val>
            <c:numRef>
              <c:f>Sheet1!$B$2:$B$8</c:f>
              <c:numCache>
                <c:formatCode>General</c:formatCode>
                <c:ptCount val="7"/>
                <c:pt idx="0">
                  <c:v>14</c:v>
                </c:pt>
                <c:pt idx="1">
                  <c:v>3</c:v>
                </c:pt>
                <c:pt idx="2">
                  <c:v>16</c:v>
                </c:pt>
                <c:pt idx="3">
                  <c:v>3</c:v>
                </c:pt>
                <c:pt idx="4">
                  <c:v>33</c:v>
                </c:pt>
                <c:pt idx="5">
                  <c:v>28</c:v>
                </c:pt>
                <c:pt idx="6">
                  <c:v>3</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523" cy="464662"/>
          </a:xfrm>
          <a:prstGeom prst="rect">
            <a:avLst/>
          </a:prstGeom>
        </p:spPr>
        <p:txBody>
          <a:bodyPr vert="horz" lIns="91330" tIns="45665" rIns="91330" bIns="45665" rtlCol="0"/>
          <a:lstStyle>
            <a:lvl1pPr algn="l">
              <a:defRPr sz="1200"/>
            </a:lvl1pPr>
          </a:lstStyle>
          <a:p>
            <a:endParaRPr lang="en-US" dirty="0"/>
          </a:p>
        </p:txBody>
      </p:sp>
      <p:sp>
        <p:nvSpPr>
          <p:cNvPr id="3" name="Date Placeholder 2"/>
          <p:cNvSpPr>
            <a:spLocks noGrp="1"/>
          </p:cNvSpPr>
          <p:nvPr>
            <p:ph type="dt" sz="quarter" idx="1"/>
          </p:nvPr>
        </p:nvSpPr>
        <p:spPr>
          <a:xfrm>
            <a:off x="3971293" y="2"/>
            <a:ext cx="3037523" cy="464662"/>
          </a:xfrm>
          <a:prstGeom prst="rect">
            <a:avLst/>
          </a:prstGeom>
        </p:spPr>
        <p:txBody>
          <a:bodyPr vert="horz" lIns="91330" tIns="45665" rIns="91330" bIns="45665" rtlCol="0"/>
          <a:lstStyle>
            <a:lvl1pPr algn="r">
              <a:defRPr sz="1200"/>
            </a:lvl1pPr>
          </a:lstStyle>
          <a:p>
            <a:fld id="{ECD10EAC-DB9E-40D7-A573-D913662CFEAA}" type="datetimeFigureOut">
              <a:rPr lang="en-US" smtClean="0"/>
              <a:pPr/>
              <a:t>5/8/2014</a:t>
            </a:fld>
            <a:endParaRPr lang="en-US" dirty="0"/>
          </a:p>
        </p:txBody>
      </p:sp>
      <p:sp>
        <p:nvSpPr>
          <p:cNvPr id="4" name="Footer Placeholder 3"/>
          <p:cNvSpPr>
            <a:spLocks noGrp="1"/>
          </p:cNvSpPr>
          <p:nvPr>
            <p:ph type="ftr" sz="quarter" idx="2"/>
          </p:nvPr>
        </p:nvSpPr>
        <p:spPr>
          <a:xfrm>
            <a:off x="0" y="8830155"/>
            <a:ext cx="3037523" cy="464662"/>
          </a:xfrm>
          <a:prstGeom prst="rect">
            <a:avLst/>
          </a:prstGeom>
        </p:spPr>
        <p:txBody>
          <a:bodyPr vert="horz" lIns="91330" tIns="45665" rIns="91330" bIns="456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3" y="8830155"/>
            <a:ext cx="3037523" cy="464662"/>
          </a:xfrm>
          <a:prstGeom prst="rect">
            <a:avLst/>
          </a:prstGeom>
        </p:spPr>
        <p:txBody>
          <a:bodyPr vert="horz" lIns="91330" tIns="45665" rIns="91330" bIns="45665" rtlCol="0" anchor="b"/>
          <a:lstStyle>
            <a:lvl1pPr algn="r">
              <a:defRPr sz="1200"/>
            </a:lvl1pPr>
          </a:lstStyle>
          <a:p>
            <a:fld id="{D8725424-288F-4529-B7F3-0BC2CA7E5022}" type="slidenum">
              <a:rPr lang="en-US" smtClean="0"/>
              <a:pPr/>
              <a:t>‹#›</a:t>
            </a:fld>
            <a:endParaRPr lang="en-US" dirty="0"/>
          </a:p>
        </p:txBody>
      </p:sp>
    </p:spTree>
    <p:extLst>
      <p:ext uri="{BB962C8B-B14F-4D97-AF65-F5344CB8AC3E}">
        <p14:creationId xmlns:p14="http://schemas.microsoft.com/office/powerpoint/2010/main" val="3584772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3E9D2DD8-C521-4505-924B-8CA20FD78ED1}" type="datetimeFigureOut">
              <a:rPr lang="en-US" smtClean="0"/>
              <a:pPr/>
              <a:t>5/8/2014</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505CBE22-21B7-4090-A7D8-E04915029615}" type="slidenum">
              <a:rPr lang="en-US" smtClean="0"/>
              <a:pPr/>
              <a:t>‹#›</a:t>
            </a:fld>
            <a:endParaRPr lang="en-US" dirty="0"/>
          </a:p>
        </p:txBody>
      </p:sp>
    </p:spTree>
    <p:extLst>
      <p:ext uri="{BB962C8B-B14F-4D97-AF65-F5344CB8AC3E}">
        <p14:creationId xmlns:p14="http://schemas.microsoft.com/office/powerpoint/2010/main" val="149545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fld id="{E597640D-AB5B-4981-ACF3-00B2C557B552}" type="datetime1">
              <a:rPr lang="en-US" smtClean="0">
                <a:solidFill>
                  <a:prstClr val="black"/>
                </a:solidFill>
              </a:rPr>
              <a:pPr/>
              <a:t>5/8/2014</a:t>
            </a:fld>
            <a:endParaRPr lang="en-US" dirty="0">
              <a:solidFill>
                <a:prstClr val="black"/>
              </a:solidFill>
            </a:endParaRPr>
          </a:p>
        </p:txBody>
      </p:sp>
      <p:sp>
        <p:nvSpPr>
          <p:cNvPr id="12" name="Slide Image Placeholder 11"/>
          <p:cNvSpPr>
            <a:spLocks noGrp="1" noRot="1" noChangeAspect="1"/>
          </p:cNvSpPr>
          <p:nvPr>
            <p:ph type="sldImg"/>
          </p:nvPr>
        </p:nvSpPr>
        <p:spPr>
          <a:xfrm>
            <a:off x="1147763" y="484188"/>
            <a:ext cx="4643437" cy="3484562"/>
          </a:xfrm>
        </p:spPr>
      </p:sp>
      <p:sp>
        <p:nvSpPr>
          <p:cNvPr id="13" name="Notes Placeholder 12"/>
          <p:cNvSpPr>
            <a:spLocks noGrp="1"/>
          </p:cNvSpPr>
          <p:nvPr>
            <p:ph type="body" idx="1"/>
          </p:nvPr>
        </p:nvSpPr>
        <p:spPr>
          <a:xfrm>
            <a:off x="701040" y="4876800"/>
            <a:ext cx="5608320" cy="3722370"/>
          </a:xfrm>
        </p:spPr>
        <p:txBody>
          <a:bodyPr/>
          <a:lstStyle/>
          <a:p>
            <a:endParaRPr lang="en-US" dirty="0"/>
          </a:p>
        </p:txBody>
      </p:sp>
    </p:spTree>
    <p:extLst>
      <p:ext uri="{BB962C8B-B14F-4D97-AF65-F5344CB8AC3E}">
        <p14:creationId xmlns:p14="http://schemas.microsoft.com/office/powerpoint/2010/main" val="296137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1164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643438" cy="3482975"/>
          </a:xfrm>
        </p:spPr>
      </p:sp>
      <p:sp>
        <p:nvSpPr>
          <p:cNvPr id="4" name="Slide Number Placeholder 3"/>
          <p:cNvSpPr>
            <a:spLocks noGrp="1"/>
          </p:cNvSpPr>
          <p:nvPr>
            <p:ph type="sldNum" sz="quarter" idx="10"/>
          </p:nvPr>
        </p:nvSpPr>
        <p:spPr/>
        <p:txBody>
          <a:bodyPr/>
          <a:lstStyle/>
          <a:p>
            <a:fld id="{505CBE22-21B7-4090-A7D8-E04915029615}" type="slidenum">
              <a:rPr lang="en-US" smtClean="0"/>
              <a:pPr/>
              <a:t>11</a:t>
            </a:fld>
            <a:endParaRPr lang="en-US" dirty="0"/>
          </a:p>
        </p:txBody>
      </p:sp>
      <p:sp>
        <p:nvSpPr>
          <p:cNvPr id="3" name="Notes Placeholder 2"/>
          <p:cNvSpPr>
            <a:spLocks noGrp="1"/>
          </p:cNvSpPr>
          <p:nvPr>
            <p:ph type="body" idx="1"/>
          </p:nvPr>
        </p:nvSpPr>
        <p:spPr>
          <a:xfrm>
            <a:off x="740086" y="4115530"/>
            <a:ext cx="5531512" cy="4183379"/>
          </a:xfrm>
        </p:spPr>
        <p:txBody>
          <a:bodyPr/>
          <a:lstStyle/>
          <a:p>
            <a:r>
              <a:rPr lang="en-US" dirty="0"/>
              <a:t>Green circle means improving towards meeting the target (by 10% or more)</a:t>
            </a:r>
          </a:p>
          <a:p>
            <a:r>
              <a:rPr lang="en-US" dirty="0"/>
              <a:t>Yellow circle means little or no change from baseline</a:t>
            </a:r>
          </a:p>
          <a:p>
            <a:r>
              <a:rPr lang="en-US" dirty="0"/>
              <a:t>Gray circle means </a:t>
            </a:r>
            <a:r>
              <a:rPr lang="en-US" dirty="0" smtClean="0"/>
              <a:t>baseline data only</a:t>
            </a:r>
            <a:endParaRPr lang="en-US" dirty="0"/>
          </a:p>
        </p:txBody>
      </p:sp>
    </p:spTree>
    <p:extLst>
      <p:ext uri="{BB962C8B-B14F-4D97-AF65-F5344CB8AC3E}">
        <p14:creationId xmlns:p14="http://schemas.microsoft.com/office/powerpoint/2010/main" val="3402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643438" cy="3482975"/>
          </a:xfrm>
        </p:spPr>
      </p:sp>
      <p:sp>
        <p:nvSpPr>
          <p:cNvPr id="3" name="Notes Placeholder 2"/>
          <p:cNvSpPr>
            <a:spLocks noGrp="1"/>
          </p:cNvSpPr>
          <p:nvPr>
            <p:ph type="body" idx="1"/>
          </p:nvPr>
        </p:nvSpPr>
        <p:spPr>
          <a:xfrm>
            <a:off x="663276" y="4063968"/>
            <a:ext cx="5608320" cy="4465131"/>
          </a:xfrm>
        </p:spPr>
        <p:txBody>
          <a:bodyPr>
            <a:noAutofit/>
          </a:bodyPr>
          <a:lstStyle/>
          <a:p>
            <a:r>
              <a:rPr lang="en-US" dirty="0"/>
              <a:t>Green circle means improving towards meeting the target (by 10% or </a:t>
            </a:r>
            <a:r>
              <a:rPr lang="en-US" dirty="0" smtClean="0"/>
              <a:t>more)</a:t>
            </a:r>
            <a:endParaRPr lang="en-US" dirty="0"/>
          </a:p>
          <a:p>
            <a:r>
              <a:rPr lang="en-US" dirty="0"/>
              <a:t>Yellow circle means little or no change from baseline</a:t>
            </a:r>
          </a:p>
          <a:p>
            <a:r>
              <a:rPr lang="en-US" dirty="0"/>
              <a:t>Gray circle means </a:t>
            </a:r>
            <a:r>
              <a:rPr lang="en-US" dirty="0" smtClean="0"/>
              <a:t>baseline data only</a:t>
            </a: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12</a:t>
            </a:fld>
            <a:endParaRPr lang="en-US" dirty="0"/>
          </a:p>
        </p:txBody>
      </p:sp>
    </p:spTree>
    <p:extLst>
      <p:ext uri="{BB962C8B-B14F-4D97-AF65-F5344CB8AC3E}">
        <p14:creationId xmlns:p14="http://schemas.microsoft.com/office/powerpoint/2010/main" val="34023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t>Under sections 201(s) and 409 of the FD&amp;C Act, any substance that is intentionally added to food is a food additive and is subject to premarket review and approval by FDA.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t>The Food, Drug, and Cosmetic Act exempts GRAS substances from the definition of “food additive.”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t>To be GRAS, the use of a substance must:  (1) be generally recognized by qualified experts to be safe through scientific procedures, or (2) be based on common use in food prior to 1958 (i.e., a prior sanctioned substance)</a:t>
            </a:r>
          </a:p>
          <a:p>
            <a:endParaRPr lang="en-US" sz="1100" dirty="0" smtClean="0"/>
          </a:p>
          <a:p>
            <a:r>
              <a:rPr lang="en-US" sz="1100" dirty="0" smtClean="0"/>
              <a:t>Reducing solid fat was addressed in the </a:t>
            </a:r>
            <a:r>
              <a:rPr lang="en-US" sz="1100" i="1" dirty="0" smtClean="0"/>
              <a:t>2010 Dietary Guidelines for Americans</a:t>
            </a:r>
            <a:r>
              <a:rPr lang="en-US" sz="1100" dirty="0" smtClean="0"/>
              <a:t>, in Table A2-1.  </a:t>
            </a:r>
          </a:p>
          <a:p>
            <a:r>
              <a:rPr lang="en-US" sz="1100" dirty="0" smtClean="0"/>
              <a:t>Under the topic area of “Solid Fats,” the key consumer behaviors listed were:  </a:t>
            </a:r>
          </a:p>
          <a:p>
            <a:pPr marL="171050" indent="-171050">
              <a:buFont typeface="Arial" panose="020B0604020202020204" pitchFamily="34" charset="0"/>
              <a:buChar char="•"/>
            </a:pPr>
            <a:r>
              <a:rPr lang="en-US" sz="1100" dirty="0" smtClean="0"/>
              <a:t>Cut back on solid fats.</a:t>
            </a:r>
          </a:p>
          <a:p>
            <a:pPr marL="171050" indent="-171050">
              <a:buFont typeface="Arial" panose="020B0604020202020204" pitchFamily="34" charset="0"/>
              <a:buChar char="•"/>
            </a:pPr>
            <a:r>
              <a:rPr lang="en-US" sz="1100" dirty="0" smtClean="0"/>
              <a:t>Choose foods with little solid fats and prepare foods to minimize the amount of solid fats.</a:t>
            </a:r>
          </a:p>
          <a:p>
            <a:pPr marL="171050" indent="-171050">
              <a:buFont typeface="Arial" panose="020B0604020202020204" pitchFamily="34" charset="0"/>
              <a:buChar char="•"/>
            </a:pPr>
            <a:r>
              <a:rPr lang="en-US" sz="1100" dirty="0" smtClean="0"/>
              <a:t>Limit saturated fat intake and </a:t>
            </a:r>
            <a:r>
              <a:rPr lang="en-US" sz="1100" i="1" dirty="0" smtClean="0"/>
              <a:t>keep trans fat intake as low as possible</a:t>
            </a:r>
            <a:r>
              <a:rPr lang="en-US" sz="1100" dirty="0" smtClean="0"/>
              <a:t>. </a:t>
            </a:r>
          </a:p>
          <a:p>
            <a:endParaRPr lang="en-US" sz="1100" dirty="0" smtClean="0"/>
          </a:p>
          <a:p>
            <a:endParaRPr lang="en-US" sz="1200" i="1" dirty="0" smtClean="0"/>
          </a:p>
        </p:txBody>
      </p:sp>
      <p:sp>
        <p:nvSpPr>
          <p:cNvPr id="4" name="Slide Number Placeholder 3"/>
          <p:cNvSpPr>
            <a:spLocks noGrp="1"/>
          </p:cNvSpPr>
          <p:nvPr>
            <p:ph type="sldNum" sz="quarter" idx="10"/>
          </p:nvPr>
        </p:nvSpPr>
        <p:spPr/>
        <p:txBody>
          <a:bodyPr/>
          <a:lstStyle/>
          <a:p>
            <a:fld id="{505CBE22-21B7-4090-A7D8-E04915029615}" type="slidenum">
              <a:rPr lang="en-US" smtClean="0"/>
              <a:pPr/>
              <a:t>13</a:t>
            </a:fld>
            <a:endParaRPr lang="en-US" dirty="0"/>
          </a:p>
        </p:txBody>
      </p:sp>
    </p:spTree>
    <p:extLst>
      <p:ext uri="{BB962C8B-B14F-4D97-AF65-F5344CB8AC3E}">
        <p14:creationId xmlns:p14="http://schemas.microsoft.com/office/powerpoint/2010/main" val="4248298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05CBE22-21B7-4090-A7D8-E04915029615}" type="slidenum">
              <a:rPr lang="en-US" smtClean="0"/>
              <a:pPr/>
              <a:t>14</a:t>
            </a:fld>
            <a:endParaRPr lang="en-US" dirty="0"/>
          </a:p>
        </p:txBody>
      </p:sp>
    </p:spTree>
    <p:extLst>
      <p:ext uri="{BB962C8B-B14F-4D97-AF65-F5344CB8AC3E}">
        <p14:creationId xmlns:p14="http://schemas.microsoft.com/office/powerpoint/2010/main" val="236969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Getting worse</a:t>
            </a:r>
          </a:p>
          <a:p>
            <a:pPr marL="1085850" lvl="2" indent="-171450">
              <a:buFont typeface="Arial" pitchFamily="34" charset="0"/>
              <a:buChar char="•"/>
            </a:pPr>
            <a:r>
              <a:rPr lang="en-US" baseline="0" dirty="0" smtClean="0"/>
              <a:t>Change in objective is statistically significant, OR</a:t>
            </a:r>
          </a:p>
          <a:p>
            <a:pPr marL="1085850" lvl="2" indent="-171450">
              <a:buFont typeface="Arial" pitchFamily="34" charset="0"/>
              <a:buChar char="•"/>
            </a:pPr>
            <a:r>
              <a:rPr lang="en-US" baseline="0" dirty="0" smtClean="0"/>
              <a:t>Objective has a deficit of 10% or more (relative to its baseline) -- which it needs to regain before starting to move toward the target</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baseline="0" dirty="0" smtClean="0"/>
              <a:t>Objective has achieved less than 10% of the targeted change </a:t>
            </a:r>
          </a:p>
          <a:p>
            <a:pPr marL="1085850" lvl="2" indent="-171450">
              <a:buFont typeface="Arial" pitchFamily="34" charset="0"/>
              <a:buChar char="•"/>
            </a:pPr>
            <a:r>
              <a:rPr lang="en-US" baseline="0" dirty="0" smtClean="0"/>
              <a:t>Objective has a deficit of less than 10% (relative to its baseline)</a:t>
            </a:r>
          </a:p>
          <a:p>
            <a:pPr marL="628650" lvl="1" indent="-171450">
              <a:buFont typeface="Arial" pitchFamily="34" charset="0"/>
              <a:buChar char="•"/>
            </a:pPr>
            <a:r>
              <a:rPr lang="en-US" baseline="0" dirty="0" smtClean="0"/>
              <a:t>Improving</a:t>
            </a:r>
          </a:p>
          <a:p>
            <a:pPr marL="1085850" lvl="2" indent="-171450">
              <a:buFont typeface="Arial" pitchFamily="34" charset="0"/>
              <a:buChar char="•"/>
            </a:pPr>
            <a:r>
              <a:rPr lang="en-US" baseline="0" dirty="0" smtClean="0"/>
              <a:t>Change in objective is statistically significant, OR</a:t>
            </a:r>
          </a:p>
          <a:p>
            <a:pPr marL="1085850" lvl="2" indent="-171450">
              <a:buFont typeface="Arial" pitchFamily="34" charset="0"/>
              <a:buChar char="•"/>
            </a:pPr>
            <a:r>
              <a:rPr lang="en-US" baseline="0" dirty="0" smtClean="0"/>
              <a:t>Objective has achieved 10% or more of the targeted change</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171450" indent="-171450">
              <a:buFont typeface="Arial" pitchFamily="34" charset="0"/>
              <a:buChar char="•"/>
            </a:pPr>
            <a:r>
              <a:rPr lang="en-US" baseline="0" dirty="0" smtClean="0"/>
              <a:t>Percent in deficit = 100 × |Most recent value – Baseline value| / (Baseline value)</a:t>
            </a:r>
          </a:p>
          <a:p>
            <a:endParaRPr lang="en-US" dirty="0" smtClean="0"/>
          </a:p>
          <a:p>
            <a:endParaRPr lang="en-US" dirty="0"/>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2</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5/8/2014</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Getting worse</a:t>
            </a:r>
          </a:p>
          <a:p>
            <a:pPr marL="1085850" lvl="2" indent="-171450">
              <a:buFont typeface="Arial" pitchFamily="34" charset="0"/>
              <a:buChar char="•"/>
            </a:pPr>
            <a:r>
              <a:rPr lang="en-US" baseline="0" dirty="0" smtClean="0"/>
              <a:t>Change in objective is statistically significant, OR</a:t>
            </a:r>
          </a:p>
          <a:p>
            <a:pPr marL="1085850" lvl="2" indent="-171450">
              <a:buFont typeface="Arial" pitchFamily="34" charset="0"/>
              <a:buChar char="•"/>
            </a:pPr>
            <a:r>
              <a:rPr lang="en-US" baseline="0" dirty="0" smtClean="0"/>
              <a:t>Objective has a deficit of 10% or more (relative to its baseline) -- which it needs to regain before starting to move toward the target</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baseline="0" dirty="0" smtClean="0"/>
              <a:t>Objective has achieved less than 10% of the targeted change </a:t>
            </a:r>
          </a:p>
          <a:p>
            <a:pPr marL="1085850" lvl="2" indent="-171450">
              <a:buFont typeface="Arial" pitchFamily="34" charset="0"/>
              <a:buChar char="•"/>
            </a:pPr>
            <a:r>
              <a:rPr lang="en-US" baseline="0" dirty="0" smtClean="0"/>
              <a:t>Objective has a deficit of less than 10% (relative to its baseline)</a:t>
            </a:r>
          </a:p>
          <a:p>
            <a:pPr marL="628650" lvl="1" indent="-171450">
              <a:buFont typeface="Arial" pitchFamily="34" charset="0"/>
              <a:buChar char="•"/>
            </a:pPr>
            <a:r>
              <a:rPr lang="en-US" baseline="0" dirty="0" smtClean="0"/>
              <a:t>Improving</a:t>
            </a:r>
          </a:p>
          <a:p>
            <a:pPr marL="1085850" lvl="2" indent="-171450">
              <a:buFont typeface="Arial" pitchFamily="34" charset="0"/>
              <a:buChar char="•"/>
            </a:pPr>
            <a:r>
              <a:rPr lang="en-US" baseline="0" dirty="0" smtClean="0"/>
              <a:t>Change in objective is statistically significant, OR</a:t>
            </a:r>
          </a:p>
          <a:p>
            <a:pPr marL="1085850" lvl="2" indent="-171450">
              <a:buFont typeface="Arial" pitchFamily="34" charset="0"/>
              <a:buChar char="•"/>
            </a:pPr>
            <a:r>
              <a:rPr lang="en-US" baseline="0" dirty="0" smtClean="0"/>
              <a:t>Objective has achieved 10% or more of the targeted change</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171450" indent="-171450">
              <a:buFont typeface="Arial" pitchFamily="34" charset="0"/>
              <a:buChar char="•"/>
            </a:pPr>
            <a:r>
              <a:rPr lang="en-US" baseline="0" dirty="0" smtClean="0"/>
              <a:t>Percent in deficit = 100 × |Most recent value – Baseline value| / (Baseline value)</a:t>
            </a:r>
          </a:p>
          <a:p>
            <a:endParaRPr lang="en-US" dirty="0" smtClean="0"/>
          </a:p>
          <a:p>
            <a:endParaRPr lang="en-US" dirty="0"/>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3</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5/8/2014</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4</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5/8/2014</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2147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6D6F7-B41F-4984-B826-51D4989AD147}" type="slidenum">
              <a:rPr lang="en-US" altLang="en-US">
                <a:solidFill>
                  <a:prstClr val="black"/>
                </a:solidFill>
              </a:rPr>
              <a:pPr/>
              <a:t>6</a:t>
            </a:fld>
            <a:endParaRPr lang="en-US" altLang="en-US" dirty="0">
              <a:solidFill>
                <a:prstClr val="black"/>
              </a:solidFill>
            </a:endParaRPr>
          </a:p>
        </p:txBody>
      </p:sp>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a:xfrm>
            <a:off x="933451" y="4416426"/>
            <a:ext cx="5143500" cy="4183063"/>
          </a:xfrm>
        </p:spPr>
        <p:txBody>
          <a:bodyPr/>
          <a:lstStyle/>
          <a:p>
            <a:endParaRPr lang="en-US" altLang="en-US" sz="9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6D6F7-B41F-4984-B826-51D4989AD147}" type="slidenum">
              <a:rPr lang="en-US" altLang="en-US">
                <a:solidFill>
                  <a:prstClr val="black"/>
                </a:solidFill>
              </a:rPr>
              <a:pPr/>
              <a:t>7</a:t>
            </a:fld>
            <a:endParaRPr lang="en-US" altLang="en-US" dirty="0">
              <a:solidFill>
                <a:prstClr val="black"/>
              </a:solidFill>
            </a:endParaRPr>
          </a:p>
        </p:txBody>
      </p:sp>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a:xfrm>
            <a:off x="933451" y="4416426"/>
            <a:ext cx="5143500" cy="4183063"/>
          </a:xfrm>
        </p:spPr>
        <p:txBody>
          <a:bodyPr/>
          <a:lstStyle/>
          <a:p>
            <a:endParaRPr lang="en-US" altLang="en-US"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8</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5/8/2014</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pitchFamily="34" charset="-128"/>
            </a:endParaRPr>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0A97B9C-8324-484B-9209-105D7E1F2347}" type="slidenum">
              <a:rPr lang="en-US" smtClean="0">
                <a:solidFill>
                  <a:prstClr val="black"/>
                </a:solidFill>
              </a:rPr>
              <a:pPr>
                <a:defRPr/>
              </a:pPr>
              <a:t>9</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7CB84260-F578-42AC-89E8-3F90DEC18C5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9421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55762"/>
            <a:ext cx="2057400" cy="5049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655762"/>
            <a:ext cx="5105400" cy="5049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51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4953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p:spPr>
        <p:txBody>
          <a:bodyPr/>
          <a:lstStyle/>
          <a:p>
            <a:pPr lvl="0"/>
            <a:endParaRPr lang="en-US" noProof="0" dirty="0"/>
          </a:p>
        </p:txBody>
      </p:sp>
    </p:spTree>
    <p:extLst>
      <p:ext uri="{BB962C8B-B14F-4D97-AF65-F5344CB8AC3E}">
        <p14:creationId xmlns:p14="http://schemas.microsoft.com/office/powerpoint/2010/main" val="307027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base">
              <a:spcBef>
                <a:spcPct val="0"/>
              </a:spcBef>
              <a:spcAft>
                <a:spcPct val="0"/>
              </a:spcAft>
              <a:buClr>
                <a:srgbClr val="97233F"/>
              </a:buClr>
              <a:buFont typeface="Arial" charset="0"/>
              <a:buNone/>
              <a:defRPr/>
            </a:pPr>
            <a:endParaRPr lang="en-US" b="1" dirty="0">
              <a:solidFill>
                <a:srgbClr val="000000"/>
              </a:solidFill>
              <a:latin typeface="Calibri" pitchFamily="34" charset="0"/>
              <a:ea typeface="ＭＳ Ｐゴシック" pitchFamily="-107" charset="-128"/>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24771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 y="570368"/>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7306147" y="6310264"/>
            <a:ext cx="11226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3786" y="6295869"/>
            <a:ext cx="706169" cy="562131"/>
          </a:xfrm>
          <a:prstGeom prst="rect">
            <a:avLst/>
          </a:prstGeom>
        </p:spPr>
      </p:pic>
    </p:spTree>
    <p:extLst>
      <p:ext uri="{BB962C8B-B14F-4D97-AF65-F5344CB8AC3E}">
        <p14:creationId xmlns:p14="http://schemas.microsoft.com/office/powerpoint/2010/main" val="2617758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702289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fontAlgn="base">
              <a:spcBef>
                <a:spcPct val="0"/>
              </a:spcBef>
              <a:spcAft>
                <a:spcPct val="0"/>
              </a:spcAft>
              <a:defRPr/>
            </a:pPr>
            <a:endParaRPr lang="en-US" dirty="0">
              <a:solidFill>
                <a:srgbClr val="003F72"/>
              </a:solidFill>
              <a:latin typeface="Arial" pitchFamily="34" charset="0"/>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sp>
        <p:nvSpPr>
          <p:cNvPr id="15" name="Content Placeholder 13"/>
          <p:cNvSpPr>
            <a:spLocks noGrp="1"/>
          </p:cNvSpPr>
          <p:nvPr>
            <p:ph sz="quarter" idx="14"/>
          </p:nvPr>
        </p:nvSpPr>
        <p:spPr>
          <a:xfrm>
            <a:off x="1355725" y="1447800"/>
            <a:ext cx="7788275" cy="4724400"/>
          </a:xfrm>
          <a:prstGeom prst="rect">
            <a:avLst/>
          </a:prstGeom>
        </p:spPr>
        <p:txBody>
          <a:bodyPr/>
          <a:lstStyle>
            <a:lvl1pPr marL="342900" indent="-342900">
              <a:buClr>
                <a:srgbClr val="C00000"/>
              </a:buClr>
              <a:buSzPct val="120000"/>
              <a:buFont typeface="Wingdings" pitchFamily="2" charset="2"/>
              <a:buChar cha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marL="1143000" indent="-228600">
              <a:buFont typeface="Wingdings" pitchFamily="2" charset="2"/>
              <a:buChar char="v"/>
              <a:defRPr>
                <a:latin typeface="Tahoma" pitchFamily="34" charset="0"/>
                <a:ea typeface="Tahoma" pitchFamily="34" charset="0"/>
                <a:cs typeface="Tahoma" pitchFamily="34" charset="0"/>
              </a:defRPr>
            </a:lvl3pPr>
            <a:lvl4pPr marL="1600200" indent="-228600">
              <a:buFont typeface="Arial" pitchFamily="34" charset="0"/>
              <a:buChar cha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5"/>
          </p:nvPr>
        </p:nvSpPr>
        <p:spPr>
          <a:xfrm>
            <a:off x="8534400" y="6492503"/>
            <a:ext cx="609600" cy="365125"/>
          </a:xfrm>
          <a:prstGeom prst="rect">
            <a:avLst/>
          </a:prstGeom>
        </p:spPr>
        <p:txBody>
          <a:bodyPr/>
          <a:lstStyle/>
          <a:p>
            <a:fld id="{F8ECAD15-DF40-4D57-8D99-2197AD37FB1A}" type="slidenum">
              <a:rPr lang="en-US" smtClean="0">
                <a:solidFill>
                  <a:srgbClr val="000000">
                    <a:tint val="75000"/>
                  </a:srgbClr>
                </a:solidFill>
              </a:rPr>
              <a:pPr/>
              <a:t>‹#›</a:t>
            </a:fld>
            <a:endParaRPr lang="en-US">
              <a:solidFill>
                <a:srgbClr val="000000">
                  <a:tint val="75000"/>
                </a:srgbClr>
              </a:solidFill>
            </a:endParaRPr>
          </a:p>
        </p:txBody>
      </p:sp>
      <p:sp>
        <p:nvSpPr>
          <p:cNvPr id="21" name="Title 10"/>
          <p:cNvSpPr>
            <a:spLocks noGrp="1"/>
          </p:cNvSpPr>
          <p:nvPr>
            <p:ph type="title"/>
          </p:nvPr>
        </p:nvSpPr>
        <p:spPr>
          <a:xfrm>
            <a:off x="1371600" y="76200"/>
            <a:ext cx="77724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0" hasCustomPrompt="1"/>
          </p:nvPr>
        </p:nvSpPr>
        <p:spPr>
          <a:xfrm>
            <a:off x="1356361" y="6507798"/>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6" name="Text Placeholder 12"/>
          <p:cNvSpPr>
            <a:spLocks noGrp="1"/>
          </p:cNvSpPr>
          <p:nvPr>
            <p:ph type="body" sz="quarter" idx="13" hasCustomPrompt="1"/>
          </p:nvPr>
        </p:nvSpPr>
        <p:spPr>
          <a:xfrm>
            <a:off x="1356361" y="6162912"/>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pic>
        <p:nvPicPr>
          <p:cNvPr id="17"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23126796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A4EBD27-DC53-4898-B72E-5655E4B22A6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703421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22294419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2982853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CB84260-F578-42AC-89E8-3F90DEC18C5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23881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2227062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16511941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361780996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421516297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42803567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20053635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9599423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11594023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5012832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1_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11957450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7152"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6400"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7CB84260-F578-42AC-89E8-3F90DEC18C5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85289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7CB476-EE9E-4301-8253-92925F707B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0801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B76EA9-844C-444B-9638-E1AF1EB2C9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8171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1F9B5F-039C-425A-9BCA-42BEDC3116F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6524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39B83A-F8FF-48EF-85FE-21241C7B07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8498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379EE61-D6C7-4CAE-835B-AC0CC2FCBF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0662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C6CA6BD-6CA4-4825-8359-CBEA62F9FC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8396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C39E43E-5BA8-4BBE-A758-69D037E91E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6381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9B934A-D30A-459D-9C68-4B673A496ED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1049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F72ABA-BBFD-4DED-876B-B0FDC3D9BC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030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8DAC82-8F81-42DC-B7F9-071FCB7C56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747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1576" y="1687514"/>
            <a:ext cx="35800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76" y="2327275"/>
            <a:ext cx="3580024"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687514"/>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327275"/>
            <a:ext cx="3581400"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7CB84260-F578-42AC-89E8-3F90DEC18C5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70195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607A7C-FF5E-4497-A56A-7275BFFFB9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7464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dirty="0">
              <a:solidFill>
                <a:prstClr val="black"/>
              </a:solidFill>
            </a:endParaRPr>
          </a:p>
        </p:txBody>
      </p:sp>
      <p:pic>
        <p:nvPicPr>
          <p:cNvPr id="4" name="Picture 21" descr="HP2020 Map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01497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346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2904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7152"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6400"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67217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1576" y="1687514"/>
            <a:ext cx="35800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76" y="2327275"/>
            <a:ext cx="3580024"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687514"/>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327275"/>
            <a:ext cx="3581400"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030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12736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090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0"/>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7" y="1676400"/>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00983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014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7CB84260-F578-42AC-89E8-3F90DEC18C5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56546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8503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55762"/>
            <a:ext cx="2057400" cy="5049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655762"/>
            <a:ext cx="5105400" cy="5049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805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37546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p:spPr>
        <p:txBody>
          <a:bodyPr/>
          <a:lstStyle/>
          <a:p>
            <a:pPr lvl="0"/>
            <a:endParaRPr lang="en-US" noProof="0" dirty="0"/>
          </a:p>
        </p:txBody>
      </p:sp>
    </p:spTree>
    <p:extLst>
      <p:ext uri="{BB962C8B-B14F-4D97-AF65-F5344CB8AC3E}">
        <p14:creationId xmlns:p14="http://schemas.microsoft.com/office/powerpoint/2010/main" val="2946948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base">
              <a:spcBef>
                <a:spcPct val="0"/>
              </a:spcBef>
              <a:spcAft>
                <a:spcPct val="0"/>
              </a:spcAft>
              <a:buClr>
                <a:srgbClr val="97233F"/>
              </a:buClr>
              <a:buFont typeface="Arial" charset="0"/>
              <a:buNone/>
              <a:defRPr/>
            </a:pPr>
            <a:endParaRPr lang="en-US" b="1" dirty="0">
              <a:solidFill>
                <a:srgbClr val="000000"/>
              </a:solidFill>
              <a:latin typeface="Calibri" pitchFamily="34" charset="0"/>
              <a:ea typeface="ＭＳ Ｐゴシック" pitchFamily="-107" charset="-128"/>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5588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 y="570368"/>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7306147" y="6310264"/>
            <a:ext cx="11226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3786" y="6295869"/>
            <a:ext cx="706169" cy="562131"/>
          </a:xfrm>
          <a:prstGeom prst="rect">
            <a:avLst/>
          </a:prstGeom>
        </p:spPr>
      </p:pic>
    </p:spTree>
    <p:extLst>
      <p:ext uri="{BB962C8B-B14F-4D97-AF65-F5344CB8AC3E}">
        <p14:creationId xmlns:p14="http://schemas.microsoft.com/office/powerpoint/2010/main" val="3221821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735929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8FAF9D-AF5A-496A-B0B6-E10018E4505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38370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Rectangle 8"/>
          <p:cNvSpPr/>
          <p:nvPr userDrawn="1"/>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3F72"/>
              </a:solidFill>
              <a:latin typeface="Arial" charset="0"/>
              <a:ea typeface="ＭＳ Ｐゴシック" pitchFamily="-107" charset="-128"/>
            </a:endParaRPr>
          </a:p>
        </p:txBody>
      </p:sp>
      <p:sp>
        <p:nvSpPr>
          <p:cNvPr id="10" name="Rectangle 9"/>
          <p:cNvSpPr/>
          <p:nvPr userDrawn="1"/>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sp>
        <p:nvSpPr>
          <p:cNvPr id="11" name="Rectangle 19"/>
          <p:cNvSpPr>
            <a:spLocks noChangeArrowheads="1"/>
          </p:cNvSpPr>
          <p:nvPr userDrawn="1"/>
        </p:nvSpPr>
        <p:spPr bwMode="auto">
          <a:xfrm>
            <a:off x="0" y="0"/>
            <a:ext cx="9144000" cy="76200"/>
          </a:xfrm>
          <a:prstGeom prst="rect">
            <a:avLst/>
          </a:prstGeom>
          <a:solidFill>
            <a:srgbClr val="003F72"/>
          </a:solidFill>
          <a:ln w="9525">
            <a:noFill/>
            <a:round/>
            <a:headEnd/>
            <a:tailEnd/>
          </a:ln>
        </p:spPr>
        <p:txBody>
          <a:bodyPr/>
          <a:lstStyle/>
          <a:p>
            <a:pPr algn="ctr" fontAlgn="base">
              <a:spcBef>
                <a:spcPct val="0"/>
              </a:spcBef>
              <a:spcAft>
                <a:spcPct val="0"/>
              </a:spcAft>
              <a:defRPr/>
            </a:pPr>
            <a:endParaRPr lang="en-US" dirty="0">
              <a:solidFill>
                <a:srgbClr val="003F72"/>
              </a:solidFill>
              <a:latin typeface="Arial" pitchFamily="34" charset="0"/>
              <a:ea typeface="ＭＳ Ｐゴシック" charset="-128"/>
            </a:endParaRPr>
          </a:p>
        </p:txBody>
      </p:sp>
      <p:pic>
        <p:nvPicPr>
          <p:cNvPr id="12" name="Picture 15" descr="map.png"/>
          <p:cNvPicPr>
            <a:picLocks noChangeAspect="1"/>
          </p:cNvPicPr>
          <p:nvPr userDrawn="1"/>
        </p:nvPicPr>
        <p:blipFill>
          <a:blip r:embed="rId2" cstate="print"/>
          <a:srcRect b="32175"/>
          <a:stretch>
            <a:fillRect/>
          </a:stretch>
        </p:blipFill>
        <p:spPr bwMode="auto">
          <a:xfrm>
            <a:off x="152400" y="304800"/>
            <a:ext cx="1111250" cy="725488"/>
          </a:xfrm>
          <a:prstGeom prst="rect">
            <a:avLst/>
          </a:prstGeom>
          <a:noFill/>
          <a:ln w="9525">
            <a:noFill/>
            <a:miter lim="800000"/>
            <a:headEnd/>
            <a:tailEnd/>
          </a:ln>
        </p:spPr>
      </p:pic>
      <p:sp>
        <p:nvSpPr>
          <p:cNvPr id="13" name="Rectangle 12"/>
          <p:cNvSpPr/>
          <p:nvPr userDrawn="1"/>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sp>
        <p:nvSpPr>
          <p:cNvPr id="15" name="Content Placeholder 13"/>
          <p:cNvSpPr>
            <a:spLocks noGrp="1"/>
          </p:cNvSpPr>
          <p:nvPr>
            <p:ph sz="quarter" idx="14"/>
          </p:nvPr>
        </p:nvSpPr>
        <p:spPr>
          <a:xfrm>
            <a:off x="1355725" y="1447800"/>
            <a:ext cx="7788275" cy="4724400"/>
          </a:xfrm>
          <a:prstGeom prst="rect">
            <a:avLst/>
          </a:prstGeom>
        </p:spPr>
        <p:txBody>
          <a:bodyPr/>
          <a:lstStyle>
            <a:lvl1pPr marL="342900" indent="-342900">
              <a:buClr>
                <a:srgbClr val="C00000"/>
              </a:buClr>
              <a:buSzPct val="120000"/>
              <a:buFont typeface="Wingdings" pitchFamily="2" charset="2"/>
              <a:buChar cha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marL="1143000" indent="-228600">
              <a:buFont typeface="Wingdings" pitchFamily="2" charset="2"/>
              <a:buChar char="v"/>
              <a:defRPr>
                <a:latin typeface="Tahoma" pitchFamily="34" charset="0"/>
                <a:ea typeface="Tahoma" pitchFamily="34" charset="0"/>
                <a:cs typeface="Tahoma" pitchFamily="34" charset="0"/>
              </a:defRPr>
            </a:lvl3pPr>
            <a:lvl4pPr marL="1600200" indent="-228600">
              <a:buFont typeface="Arial" pitchFamily="34" charset="0"/>
              <a:buChar cha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5"/>
          </p:nvPr>
        </p:nvSpPr>
        <p:spPr>
          <a:xfrm>
            <a:off x="8534400" y="6492503"/>
            <a:ext cx="609600" cy="365125"/>
          </a:xfrm>
          <a:prstGeom prst="rect">
            <a:avLst/>
          </a:prstGeom>
        </p:spPr>
        <p:txBody>
          <a:bodyPr/>
          <a:lstStyle/>
          <a:p>
            <a:fld id="{F8ECAD15-DF40-4D57-8D99-2197AD37FB1A}" type="slidenum">
              <a:rPr lang="en-US" smtClean="0">
                <a:solidFill>
                  <a:srgbClr val="000000"/>
                </a:solidFill>
              </a:rPr>
              <a:pPr/>
              <a:t>‹#›</a:t>
            </a:fld>
            <a:endParaRPr lang="en-US" dirty="0">
              <a:solidFill>
                <a:srgbClr val="000000"/>
              </a:solidFill>
            </a:endParaRPr>
          </a:p>
        </p:txBody>
      </p:sp>
      <p:sp>
        <p:nvSpPr>
          <p:cNvPr id="21" name="Title 10"/>
          <p:cNvSpPr>
            <a:spLocks noGrp="1"/>
          </p:cNvSpPr>
          <p:nvPr>
            <p:ph type="title"/>
          </p:nvPr>
        </p:nvSpPr>
        <p:spPr>
          <a:xfrm>
            <a:off x="1371600" y="76200"/>
            <a:ext cx="7772400" cy="1219200"/>
          </a:xfrm>
          <a:prstGeom prst="rect">
            <a:avLst/>
          </a:prstGeom>
        </p:spPr>
        <p:txBody>
          <a:bodyPr anchor="ctr" anchorCtr="1"/>
          <a:lstStyle>
            <a:lvl1pPr>
              <a:defRPr sz="3200" b="1">
                <a:solidFill>
                  <a:schemeClr val="tx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0" hasCustomPrompt="1"/>
          </p:nvPr>
        </p:nvSpPr>
        <p:spPr>
          <a:xfrm>
            <a:off x="1356361" y="6507798"/>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SOURCES:</a:t>
            </a:r>
            <a:endParaRPr lang="en-US" dirty="0"/>
          </a:p>
        </p:txBody>
      </p:sp>
      <p:sp>
        <p:nvSpPr>
          <p:cNvPr id="16" name="Text Placeholder 12"/>
          <p:cNvSpPr>
            <a:spLocks noGrp="1"/>
          </p:cNvSpPr>
          <p:nvPr>
            <p:ph type="body" sz="quarter" idx="13" hasCustomPrompt="1"/>
          </p:nvPr>
        </p:nvSpPr>
        <p:spPr>
          <a:xfrm>
            <a:off x="1356361" y="6162912"/>
            <a:ext cx="5806438" cy="344886"/>
          </a:xfrm>
          <a:prstGeom prst="rect">
            <a:avLst/>
          </a:prstGeom>
        </p:spPr>
        <p:txBody>
          <a:bodyPr/>
          <a:lstStyle>
            <a:lvl1pPr marL="0" indent="0">
              <a:lnSpc>
                <a:spcPct val="80000"/>
              </a:lnSpc>
              <a:spcBef>
                <a:spcPts val="0"/>
              </a:spcBef>
              <a:buNone/>
              <a:defRPr sz="1200">
                <a:latin typeface="Tahoma" pitchFamily="34" charset="0"/>
                <a:ea typeface="Tahoma" pitchFamily="34" charset="0"/>
                <a:cs typeface="Tahoma" pitchFamily="34" charset="0"/>
              </a:defRPr>
            </a:lvl1pPr>
          </a:lstStyle>
          <a:p>
            <a:pPr lvl="0"/>
            <a:r>
              <a:rPr lang="en-US" dirty="0" smtClean="0"/>
              <a:t>NOTES:</a:t>
            </a:r>
            <a:endParaRPr lang="en-US" dirty="0"/>
          </a:p>
        </p:txBody>
      </p:sp>
      <p:pic>
        <p:nvPicPr>
          <p:cNvPr id="17" name="Picture 33" descr="HP2020_logo.png"/>
          <p:cNvPicPr>
            <a:picLocks noChangeAspect="1"/>
          </p:cNvPicPr>
          <p:nvPr userDrawn="1"/>
        </p:nvPicPr>
        <p:blipFill>
          <a:blip r:embed="rId3" cstate="print"/>
          <a:srcRect/>
          <a:stretch>
            <a:fillRect/>
          </a:stretch>
        </p:blipFill>
        <p:spPr bwMode="auto">
          <a:xfrm>
            <a:off x="76200" y="6224334"/>
            <a:ext cx="1280160" cy="598206"/>
          </a:xfrm>
          <a:prstGeom prst="rect">
            <a:avLst/>
          </a:prstGeom>
          <a:noFill/>
          <a:ln w="9525">
            <a:noFill/>
            <a:miter lim="800000"/>
            <a:headEnd/>
            <a:tailEnd/>
          </a:ln>
        </p:spPr>
      </p:pic>
    </p:spTree>
    <p:extLst>
      <p:ext uri="{BB962C8B-B14F-4D97-AF65-F5344CB8AC3E}">
        <p14:creationId xmlns:p14="http://schemas.microsoft.com/office/powerpoint/2010/main" val="336786362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049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84260-F578-42AC-89E8-3F90DEC18C5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402572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4898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0742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3599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5175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20593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41829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9181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35250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67627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863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0"/>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7" y="1676400"/>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6416563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7628101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4287521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23154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
        <p:nvSpPr>
          <p:cNvPr id="10" name="Title 10"/>
          <p:cNvSpPr>
            <a:spLocks noGrp="1"/>
          </p:cNvSpPr>
          <p:nvPr>
            <p:ph type="title"/>
          </p:nvPr>
        </p:nvSpPr>
        <p:spPr>
          <a:xfrm>
            <a:off x="457200" y="0"/>
            <a:ext cx="8229600" cy="558140"/>
          </a:xfrm>
        </p:spPr>
        <p:txBody>
          <a:bodyPr>
            <a:normAutofit/>
          </a:bodyPr>
          <a:lstStyle>
            <a:lvl1pPr>
              <a:defRPr sz="3200" b="1">
                <a:solidFill>
                  <a:srgbClr val="003F72"/>
                </a:solidFill>
                <a:latin typeface="Arial Black" pitchFamily="34" charset="0"/>
                <a:ea typeface="Tahoma" pitchFamily="34" charset="0"/>
                <a:cs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23315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 y="570368"/>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7306147" y="6310264"/>
            <a:ext cx="11226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3786" y="6295869"/>
            <a:ext cx="706169" cy="562131"/>
          </a:xfrm>
          <a:prstGeom prst="rect">
            <a:avLst/>
          </a:prstGeom>
        </p:spPr>
      </p:pic>
    </p:spTree>
    <p:extLst>
      <p:ext uri="{BB962C8B-B14F-4D97-AF65-F5344CB8AC3E}">
        <p14:creationId xmlns:p14="http://schemas.microsoft.com/office/powerpoint/2010/main" val="555563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479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94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2.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4.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1600200" y="152400"/>
            <a:ext cx="74707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1600200" y="1673225"/>
            <a:ext cx="73152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3F72"/>
              </a:solidFill>
              <a:latin typeface="Arial" charset="0"/>
              <a:ea typeface="ＭＳ Ｐゴシック" pitchFamily="-107" charset="-128"/>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fontAlgn="base">
              <a:spcBef>
                <a:spcPct val="0"/>
              </a:spcBef>
              <a:spcAft>
                <a:spcPct val="0"/>
              </a:spcAft>
              <a:defRPr/>
            </a:pPr>
            <a:endParaRPr lang="en-US" dirty="0">
              <a:solidFill>
                <a:srgbClr val="003F72"/>
              </a:solidFill>
              <a:latin typeface="Arial" pitchFamily="34" charset="0"/>
              <a:ea typeface="ＭＳ Ｐゴシック" charset="-128"/>
            </a:endParaRPr>
          </a:p>
        </p:txBody>
      </p:sp>
      <p:pic>
        <p:nvPicPr>
          <p:cNvPr id="2055" name="Picture 15" descr="map.png"/>
          <p:cNvPicPr>
            <a:picLocks noChangeAspect="1"/>
          </p:cNvPicPr>
          <p:nvPr/>
        </p:nvPicPr>
        <p:blipFill>
          <a:blip r:embed="rId31" cstate="print"/>
          <a:srcRect b="32175"/>
          <a:stretch>
            <a:fillRect/>
          </a:stretch>
        </p:blipFill>
        <p:spPr bwMode="auto">
          <a:xfrm>
            <a:off x="152400" y="304800"/>
            <a:ext cx="1111250" cy="725488"/>
          </a:xfrm>
          <a:prstGeom prst="rect">
            <a:avLst/>
          </a:prstGeom>
          <a:noFill/>
          <a:ln w="9525">
            <a:noFill/>
            <a:miter lim="800000"/>
            <a:headEnd/>
            <a:tailEnd/>
          </a:ln>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pic>
        <p:nvPicPr>
          <p:cNvPr id="2057" name="Picture 33" descr="HP2020_logo.png"/>
          <p:cNvPicPr>
            <a:picLocks noChangeAspect="1"/>
          </p:cNvPicPr>
          <p:nvPr/>
        </p:nvPicPr>
        <p:blipFill>
          <a:blip r:embed="rId32" cstate="print"/>
          <a:srcRect/>
          <a:stretch>
            <a:fillRect/>
          </a:stretch>
        </p:blipFill>
        <p:spPr bwMode="auto">
          <a:xfrm>
            <a:off x="123825" y="6229350"/>
            <a:ext cx="1019175" cy="476250"/>
          </a:xfrm>
          <a:prstGeom prst="rect">
            <a:avLst/>
          </a:prstGeom>
          <a:noFill/>
          <a:ln w="9525">
            <a:noFill/>
            <a:miter lim="800000"/>
            <a:headEnd/>
            <a:tailEnd/>
          </a:ln>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84260-F578-42AC-89E8-3F90DEC18C5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5992473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Lst>
  <p:hf hdr="0" ftr="0" dt="0"/>
  <p:txStyles>
    <p:titleStyle>
      <a:lvl1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0C919A-00E0-4F09-B35F-D3B3917CF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591092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1600200" y="152400"/>
            <a:ext cx="74707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1600200" y="1673225"/>
            <a:ext cx="73152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3F72"/>
              </a:solidFill>
              <a:latin typeface="Arial" charset="0"/>
              <a:ea typeface="ＭＳ Ｐゴシック" pitchFamily="-107" charset="-128"/>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fontAlgn="base">
              <a:spcBef>
                <a:spcPct val="0"/>
              </a:spcBef>
              <a:spcAft>
                <a:spcPct val="0"/>
              </a:spcAft>
              <a:defRPr/>
            </a:pPr>
            <a:endParaRPr lang="en-US" dirty="0">
              <a:solidFill>
                <a:srgbClr val="003F72"/>
              </a:solidFill>
              <a:latin typeface="Arial" pitchFamily="34" charset="0"/>
              <a:ea typeface="ＭＳ Ｐゴシック" charset="-128"/>
            </a:endParaRPr>
          </a:p>
        </p:txBody>
      </p:sp>
      <p:pic>
        <p:nvPicPr>
          <p:cNvPr id="2055" name="Picture 15" descr="map.png"/>
          <p:cNvPicPr>
            <a:picLocks noChangeAspect="1"/>
          </p:cNvPicPr>
          <p:nvPr/>
        </p:nvPicPr>
        <p:blipFill>
          <a:blip r:embed="rId19" cstate="print"/>
          <a:srcRect b="32175"/>
          <a:stretch>
            <a:fillRect/>
          </a:stretch>
        </p:blipFill>
        <p:spPr bwMode="auto">
          <a:xfrm>
            <a:off x="152400" y="304800"/>
            <a:ext cx="1111250" cy="725488"/>
          </a:xfrm>
          <a:prstGeom prst="rect">
            <a:avLst/>
          </a:prstGeom>
          <a:noFill/>
          <a:ln w="9525">
            <a:noFill/>
            <a:miter lim="800000"/>
            <a:headEnd/>
            <a:tailEnd/>
          </a:ln>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pic>
        <p:nvPicPr>
          <p:cNvPr id="2057" name="Picture 33" descr="HP2020_logo.png"/>
          <p:cNvPicPr>
            <a:picLocks noChangeAspect="1"/>
          </p:cNvPicPr>
          <p:nvPr/>
        </p:nvPicPr>
        <p:blipFill>
          <a:blip r:embed="rId20" cstate="print"/>
          <a:srcRect/>
          <a:stretch>
            <a:fillRect/>
          </a:stretch>
        </p:blipFill>
        <p:spPr bwMode="auto">
          <a:xfrm>
            <a:off x="123825" y="6229350"/>
            <a:ext cx="1019175" cy="476250"/>
          </a:xfrm>
          <a:prstGeom prst="rect">
            <a:avLst/>
          </a:prstGeom>
          <a:noFill/>
          <a:ln w="9525">
            <a:noFill/>
            <a:miter lim="800000"/>
            <a:headEnd/>
            <a:tailEnd/>
          </a:ln>
        </p:spPr>
      </p:pic>
    </p:spTree>
    <p:extLst>
      <p:ext uri="{BB962C8B-B14F-4D97-AF65-F5344CB8AC3E}">
        <p14:creationId xmlns:p14="http://schemas.microsoft.com/office/powerpoint/2010/main" val="384289170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hf hdr="0" dt="0"/>
  <p:txStyles>
    <p:titleStyle>
      <a:lvl1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073832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4191000"/>
            <a:ext cx="6135687" cy="1362075"/>
          </a:xfrm>
        </p:spPr>
        <p:txBody>
          <a:bodyPr/>
          <a:lstStyle/>
          <a:p>
            <a:r>
              <a:rPr lang="en-US" dirty="0" smtClean="0">
                <a:latin typeface="Tahoma" pitchFamily="34" charset="0"/>
                <a:ea typeface="Tahoma" pitchFamily="34" charset="0"/>
                <a:cs typeface="Tahoma" pitchFamily="34" charset="0"/>
              </a:rPr>
              <a:t>Appendix</a:t>
            </a:r>
            <a:endParaRPr lang="en-US" dirty="0">
              <a:latin typeface="Tahoma" pitchFamily="34" charset="0"/>
              <a:ea typeface="Tahoma" pitchFamily="34" charset="0"/>
              <a:cs typeface="Tahoma" pitchFamily="34" charset="0"/>
            </a:endParaRPr>
          </a:p>
        </p:txBody>
      </p:sp>
      <p:sp>
        <p:nvSpPr>
          <p:cNvPr id="4" name="Slide Number Placeholder 2"/>
          <p:cNvSpPr txBox="1">
            <a:spLocks/>
          </p:cNvSpPr>
          <p:nvPr/>
        </p:nvSpPr>
        <p:spPr>
          <a:xfrm>
            <a:off x="8534400" y="6492503"/>
            <a:ext cx="609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ECAD15-DF40-4D57-8D99-2197AD37FB1A}" type="slidenum">
              <a:rPr lang="en-US" sz="1200" smtClean="0">
                <a:solidFill>
                  <a:prstClr val="black">
                    <a:tint val="75000"/>
                  </a:prstClr>
                </a:solidFill>
                <a:latin typeface="Calibri" panose="020F0502020204030204" pitchFamily="34" charset="0"/>
                <a:ea typeface="Tahoma" pitchFamily="34" charset="0"/>
                <a:cs typeface="Tahoma" pitchFamily="34" charset="0"/>
              </a:rPr>
              <a:pPr algn="r"/>
              <a:t>1</a:t>
            </a:fld>
            <a:endParaRPr lang="en-US" sz="1200" dirty="0">
              <a:solidFill>
                <a:prstClr val="black">
                  <a:tint val="75000"/>
                </a:prstClr>
              </a:solidFill>
              <a:latin typeface="Calibri" panose="020F0502020204030204" pitchFamily="34" charset="0"/>
              <a:ea typeface="Tahoma" pitchFamily="34" charset="0"/>
              <a:cs typeface="Tahoma" pitchFamily="34" charset="0"/>
            </a:endParaRPr>
          </a:p>
        </p:txBody>
      </p:sp>
    </p:spTree>
    <p:extLst>
      <p:ext uri="{BB962C8B-B14F-4D97-AF65-F5344CB8AC3E}">
        <p14:creationId xmlns:p14="http://schemas.microsoft.com/office/powerpoint/2010/main" val="2765444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Slide Number Placeholder 2"/>
          <p:cNvSpPr>
            <a:spLocks noGrp="1"/>
          </p:cNvSpPr>
          <p:nvPr>
            <p:ph type="sldNum" sz="quarter" idx="10"/>
          </p:nvPr>
        </p:nvSpPr>
        <p:spPr/>
        <p:txBody>
          <a:bodyPr/>
          <a:lstStyle/>
          <a:p>
            <a:fld id="{7CB84260-F578-42AC-89E8-3F90DEC18C58}" type="slidenum">
              <a:rPr lang="en-US" sz="1000" smtClean="0">
                <a:solidFill>
                  <a:srgbClr val="000000">
                    <a:tint val="75000"/>
                  </a:srgbClr>
                </a:solidFill>
                <a:latin typeface="Tahoma" panose="020B0604030504040204" pitchFamily="34" charset="0"/>
                <a:ea typeface="Tahoma" panose="020B0604030504040204" pitchFamily="34" charset="0"/>
                <a:cs typeface="Tahoma" panose="020B0604030504040204" pitchFamily="34" charset="0"/>
              </a:rPr>
              <a:pPr/>
              <a:t>10</a:t>
            </a:fld>
            <a:endParaRPr lang="en-US" sz="1000" dirty="0">
              <a:solidFill>
                <a:srgbClr val="000000">
                  <a:tint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1820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0" y="228600"/>
            <a:ext cx="7543800" cy="990600"/>
          </a:xfrm>
          <a:ln/>
        </p:spPr>
        <p:txBody>
          <a:bodyPr>
            <a:noAutofit/>
          </a:bodyPr>
          <a:lstStyle/>
          <a:p>
            <a:pPr fontAlgn="auto">
              <a:spcAft>
                <a:spcPts val="0"/>
              </a:spcAft>
              <a:defRPr/>
            </a:pPr>
            <a:r>
              <a:rPr lang="en-US" b="1" kern="1200" dirty="0" smtClean="0">
                <a:solidFill>
                  <a:srgbClr val="1F497D"/>
                </a:solidFill>
                <a:ea typeface="Tahoma" pitchFamily="34" charset="0"/>
                <a:cs typeface="Tahoma" pitchFamily="34" charset="0"/>
              </a:rPr>
              <a:t>Summary:  HP2020 Nutrition &amp; Weight Status FDA Objectives</a:t>
            </a:r>
            <a:endParaRPr lang="en-US" b="1" dirty="0">
              <a:solidFill>
                <a:srgbClr val="003F72"/>
              </a:solidFill>
              <a:ea typeface="Tahoma" pitchFamily="34" charset="0"/>
              <a:cs typeface="Tahoma" pitchFamily="34" charset="0"/>
            </a:endParaRPr>
          </a:p>
        </p:txBody>
      </p:sp>
      <p:graphicFrame>
        <p:nvGraphicFramePr>
          <p:cNvPr id="2" name="Table 1" descr="Table showing summary of HP2020 Nutrition and Weight Status objectives" title="Summary table"/>
          <p:cNvGraphicFramePr>
            <a:graphicFrameLocks noGrp="1"/>
          </p:cNvGraphicFramePr>
          <p:nvPr>
            <p:extLst>
              <p:ext uri="{D42A27DB-BD31-4B8C-83A1-F6EECF244321}">
                <p14:modId xmlns:p14="http://schemas.microsoft.com/office/powerpoint/2010/main" val="1566384548"/>
              </p:ext>
            </p:extLst>
          </p:nvPr>
        </p:nvGraphicFramePr>
        <p:xfrm>
          <a:off x="1371600" y="1524001"/>
          <a:ext cx="7620000" cy="4876799"/>
        </p:xfrm>
        <a:graphic>
          <a:graphicData uri="http://schemas.openxmlformats.org/drawingml/2006/table">
            <a:tbl>
              <a:tblPr firstRow="1" bandRow="1">
                <a:tableStyleId>{0E3FDE45-AF77-4B5C-9715-49D594BDF05E}</a:tableStyleId>
              </a:tblPr>
              <a:tblGrid>
                <a:gridCol w="1693333"/>
                <a:gridCol w="5240867"/>
                <a:gridCol w="685800"/>
              </a:tblGrid>
              <a:tr h="152399">
                <a:tc>
                  <a:txBody>
                    <a:bodyPr/>
                    <a:lstStyle/>
                    <a:p>
                      <a:pPr marL="0" marR="0" indent="0" algn="ctr">
                        <a:spcBef>
                          <a:spcPts val="0"/>
                        </a:spcBef>
                        <a:spcAft>
                          <a:spcPts val="0"/>
                        </a:spcAft>
                        <a:buClr>
                          <a:srgbClr val="C00000"/>
                        </a:buClr>
                        <a:buFont typeface="Tahoma" panose="020B0604030504040204" pitchFamily="34" charset="0"/>
                        <a:buNone/>
                      </a:pPr>
                      <a:r>
                        <a:rPr lang="en-US" sz="1200" b="0" dirty="0" smtClean="0">
                          <a:effectLst/>
                          <a:latin typeface="Tahoma" panose="020B0604030504040204" pitchFamily="34" charset="0"/>
                          <a:ea typeface="Tahoma" panose="020B0604030504040204" pitchFamily="34" charset="0"/>
                          <a:cs typeface="Tahoma" panose="020B0604030504040204" pitchFamily="34" charset="0"/>
                        </a:rPr>
                        <a:t>Objective </a:t>
                      </a:r>
                      <a:endParaRPr lang="en-US" sz="1200" b="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algn="ctr">
                        <a:spcBef>
                          <a:spcPts val="0"/>
                        </a:spcBef>
                        <a:spcAft>
                          <a:spcPts val="0"/>
                        </a:spcAft>
                      </a:pPr>
                      <a:r>
                        <a:rPr lang="en-US" sz="1200" b="0" dirty="0" smtClean="0">
                          <a:effectLst/>
                          <a:latin typeface="Tahoma" panose="020B0604030504040204" pitchFamily="34" charset="0"/>
                          <a:ea typeface="Tahoma" panose="020B0604030504040204" pitchFamily="34" charset="0"/>
                          <a:cs typeface="Tahoma" panose="020B0604030504040204" pitchFamily="34" charset="0"/>
                        </a:rPr>
                        <a:t>Description</a:t>
                      </a:r>
                      <a:endParaRPr lang="en-US" sz="1200" b="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algn="ctr">
                        <a:spcBef>
                          <a:spcPts val="0"/>
                        </a:spcBef>
                        <a:spcAft>
                          <a:spcPts val="0"/>
                        </a:spcAft>
                      </a:pPr>
                      <a:r>
                        <a:rPr lang="en-US" sz="1200" b="0" dirty="0" smtClean="0">
                          <a:effectLst/>
                          <a:latin typeface="Tahoma" panose="020B0604030504040204" pitchFamily="34" charset="0"/>
                          <a:ea typeface="Tahoma" panose="020B0604030504040204" pitchFamily="34" charset="0"/>
                          <a:cs typeface="Tahoma" panose="020B0604030504040204" pitchFamily="34" charset="0"/>
                        </a:rPr>
                        <a:t>Status</a:t>
                      </a:r>
                      <a:endParaRPr lang="en-US" sz="1200" b="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876084">
                <a:tc>
                  <a:txBody>
                    <a:bodyPr/>
                    <a:lstStyle/>
                    <a:p>
                      <a:pPr marL="0" marR="0" indent="0" algn="l">
                        <a:spcBef>
                          <a:spcPts val="0"/>
                        </a:spcBef>
                        <a:spcAft>
                          <a:spcPts val="0"/>
                        </a:spcAft>
                        <a:buClr>
                          <a:srgbClr val="C00000"/>
                        </a:buClr>
                        <a:buFont typeface="Tahoma" panose="020B0604030504040204" pitchFamily="34" charset="0"/>
                        <a:buNone/>
                      </a:pPr>
                      <a:r>
                        <a:rPr lang="en-US" sz="1800" dirty="0" smtClean="0">
                          <a:effectLst/>
                          <a:latin typeface="Tahoma" panose="020B0604030504040204" pitchFamily="34" charset="0"/>
                          <a:ea typeface="Tahoma" panose="020B0604030504040204" pitchFamily="34" charset="0"/>
                          <a:cs typeface="Tahoma" panose="020B0604030504040204" pitchFamily="34" charset="0"/>
                        </a:rPr>
                        <a:t>NWS-14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algn="l">
                        <a:spcBef>
                          <a:spcPts val="0"/>
                        </a:spcBef>
                        <a:spcAft>
                          <a:spcPts val="0"/>
                        </a:spcAft>
                      </a:pPr>
                      <a:r>
                        <a:rPr lang="en-US" sz="1800" b="0" dirty="0">
                          <a:effectLst/>
                          <a:latin typeface="Tahoma" panose="020B0604030504040204" pitchFamily="34" charset="0"/>
                          <a:ea typeface="Tahoma" panose="020B0604030504040204" pitchFamily="34" charset="0"/>
                          <a:cs typeface="Tahoma" panose="020B0604030504040204" pitchFamily="34" charset="0"/>
                        </a:rPr>
                        <a:t>Increase the contribution of fruits to the diets of </a:t>
                      </a:r>
                      <a:r>
                        <a:rPr lang="en-US" sz="1800" b="0" dirty="0" smtClean="0">
                          <a:effectLst/>
                          <a:latin typeface="Tahoma" panose="020B0604030504040204" pitchFamily="34" charset="0"/>
                          <a:ea typeface="Tahoma" panose="020B0604030504040204" pitchFamily="34" charset="0"/>
                          <a:cs typeface="Tahoma" panose="020B0604030504040204" pitchFamily="34" charset="0"/>
                        </a:rPr>
                        <a:t> the </a:t>
                      </a:r>
                      <a:r>
                        <a:rPr lang="en-US" sz="1800" b="0" dirty="0">
                          <a:effectLst/>
                          <a:latin typeface="Tahoma" panose="020B0604030504040204" pitchFamily="34" charset="0"/>
                          <a:ea typeface="Tahoma" panose="020B0604030504040204" pitchFamily="34" charset="0"/>
                          <a:cs typeface="Tahoma" panose="020B0604030504040204" pitchFamily="34" charset="0"/>
                        </a:rPr>
                        <a:t>population aged 2 years and older</a:t>
                      </a:r>
                    </a:p>
                  </a:txBody>
                  <a:tcPr marL="59635" marR="59635" marT="0" marB="0" anchor="ctr"/>
                </a:tc>
                <a:tc>
                  <a:txBody>
                    <a:bodyPr/>
                    <a:lstStyle/>
                    <a:p>
                      <a:pPr marL="0" marR="0" algn="l">
                        <a:spcBef>
                          <a:spcPts val="0"/>
                        </a:spcBef>
                        <a:spcAft>
                          <a:spcPts val="0"/>
                        </a:spcAft>
                      </a:pP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876084">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NWS-15     </a:t>
                      </a:r>
                    </a:p>
                  </a:txBody>
                  <a:tcPr marL="59635" marR="59635" marT="0" marB="0" anchor="ctr"/>
                </a:tc>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Increase the variety and contribution of </a:t>
                      </a:r>
                      <a:r>
                        <a:rPr lang="en-US" sz="1800" dirty="0" smtClean="0">
                          <a:effectLst/>
                          <a:latin typeface="Tahoma" panose="020B0604030504040204" pitchFamily="34" charset="0"/>
                          <a:ea typeface="Tahoma" panose="020B0604030504040204" pitchFamily="34" charset="0"/>
                          <a:cs typeface="Tahoma" panose="020B0604030504040204" pitchFamily="34" charset="0"/>
                        </a:rPr>
                        <a:t>  vegetables </a:t>
                      </a:r>
                      <a:r>
                        <a:rPr lang="en-US" sz="1800" dirty="0">
                          <a:effectLst/>
                          <a:latin typeface="Tahoma" panose="020B0604030504040204" pitchFamily="34" charset="0"/>
                          <a:ea typeface="Tahoma" panose="020B0604030504040204" pitchFamily="34" charset="0"/>
                          <a:cs typeface="Tahoma" panose="020B0604030504040204" pitchFamily="34" charset="0"/>
                        </a:rPr>
                        <a:t>to the diets of the population aged 2 years and older</a:t>
                      </a:r>
                    </a:p>
                  </a:txBody>
                  <a:tcPr marL="59635" marR="59635" marT="0" marB="0" anchor="ctr"/>
                </a:tc>
                <a:tc>
                  <a:txBody>
                    <a:bodyPr/>
                    <a:lstStyle/>
                    <a:p>
                      <a:pPr marL="0" marR="0" algn="l">
                        <a:spcBef>
                          <a:spcPts val="0"/>
                        </a:spcBef>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973918">
                <a:tc>
                  <a:txBody>
                    <a:bodyPr/>
                    <a:lstStyle/>
                    <a:p>
                      <a:pPr marL="0" marR="0" algn="l">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  </a:t>
                      </a:r>
                      <a:r>
                        <a:rPr lang="en-US" sz="18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1800" dirty="0" smtClean="0">
                          <a:effectLst/>
                          <a:latin typeface="Tahoma" panose="020B0604030504040204" pitchFamily="34" charset="0"/>
                          <a:ea typeface="Tahoma" panose="020B0604030504040204" pitchFamily="34" charset="0"/>
                          <a:cs typeface="Tahoma" panose="020B0604030504040204" pitchFamily="34" charset="0"/>
                        </a:rPr>
                        <a:t>NWS-15.1</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Tahoma" panose="020B0604030504040204" pitchFamily="34" charset="0"/>
                          <a:cs typeface="Tahoma" panose="020B0604030504040204" pitchFamily="34" charset="0"/>
                        </a:rPr>
                        <a:t>Increase the contribution of total vegetables to </a:t>
                      </a:r>
                      <a:r>
                        <a:rPr lang="en-US" sz="1800" dirty="0" smtClean="0">
                          <a:effectLst/>
                          <a:latin typeface="Tahoma" panose="020B0604030504040204" pitchFamily="34" charset="0"/>
                          <a:ea typeface="Tahoma" panose="020B0604030504040204" pitchFamily="34" charset="0"/>
                          <a:cs typeface="Tahoma" panose="020B0604030504040204" pitchFamily="34" charset="0"/>
                        </a:rPr>
                        <a:t>  the </a:t>
                      </a:r>
                      <a:r>
                        <a:rPr lang="en-US" sz="1800" dirty="0">
                          <a:effectLst/>
                          <a:latin typeface="Tahoma" panose="020B0604030504040204" pitchFamily="34" charset="0"/>
                          <a:ea typeface="Tahoma" panose="020B0604030504040204" pitchFamily="34" charset="0"/>
                          <a:cs typeface="Tahoma" panose="020B0604030504040204" pitchFamily="34" charset="0"/>
                        </a:rPr>
                        <a:t>diets of the population aged 2 years and </a:t>
                      </a:r>
                      <a:r>
                        <a:rPr lang="en-US" sz="1800" dirty="0" smtClean="0">
                          <a:effectLst/>
                          <a:latin typeface="Tahoma" panose="020B0604030504040204" pitchFamily="34" charset="0"/>
                          <a:ea typeface="Tahoma" panose="020B0604030504040204" pitchFamily="34" charset="0"/>
                          <a:cs typeface="Tahoma" panose="020B0604030504040204" pitchFamily="34" charset="0"/>
                        </a:rPr>
                        <a:t>older  (</a:t>
                      </a:r>
                      <a:r>
                        <a:rPr lang="en-US" sz="1800" b="1" dirty="0" smtClean="0">
                          <a:effectLst/>
                          <a:latin typeface="Tahoma" panose="020B0604030504040204" pitchFamily="34" charset="0"/>
                          <a:ea typeface="Tahoma" panose="020B0604030504040204" pitchFamily="34" charset="0"/>
                          <a:cs typeface="Tahoma" panose="020B0604030504040204" pitchFamily="34" charset="0"/>
                        </a:rPr>
                        <a:t>Leading Health Indicator</a:t>
                      </a:r>
                      <a:r>
                        <a:rPr lang="en-US" sz="1800" dirty="0" smtClean="0">
                          <a:effectLst/>
                          <a:latin typeface="Tahoma" panose="020B0604030504040204" pitchFamily="34" charset="0"/>
                          <a:ea typeface="Tahoma" panose="020B0604030504040204" pitchFamily="34" charset="0"/>
                          <a:cs typeface="Tahoma" panose="020B0604030504040204" pitchFamily="34" charset="0"/>
                        </a:rPr>
                        <a:t>)</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1056127">
                <a:tc>
                  <a:txBody>
                    <a:bodyPr/>
                    <a:lstStyle/>
                    <a:p>
                      <a:pPr marL="0" marR="0" algn="l">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    NWS-15.2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Increase the contribution of dark </a:t>
                      </a:r>
                      <a:r>
                        <a:rPr lang="en-US" sz="1800" dirty="0" smtClean="0">
                          <a:effectLst/>
                          <a:latin typeface="Tahoma" panose="020B0604030504040204" pitchFamily="34" charset="0"/>
                          <a:ea typeface="Tahoma" panose="020B0604030504040204" pitchFamily="34" charset="0"/>
                          <a:cs typeface="Tahoma" panose="020B0604030504040204" pitchFamily="34" charset="0"/>
                        </a:rPr>
                        <a:t>green   </a:t>
                      </a:r>
                      <a:r>
                        <a:rPr lang="en-US" sz="1800" dirty="0">
                          <a:effectLst/>
                          <a:latin typeface="Tahoma" panose="020B0604030504040204" pitchFamily="34" charset="0"/>
                          <a:ea typeface="Tahoma" panose="020B0604030504040204" pitchFamily="34" charset="0"/>
                          <a:cs typeface="Tahoma" panose="020B0604030504040204" pitchFamily="34" charset="0"/>
                        </a:rPr>
                        <a:t>vegetables, </a:t>
                      </a:r>
                      <a:r>
                        <a:rPr lang="en-US" sz="1800" dirty="0" smtClean="0">
                          <a:effectLst/>
                          <a:latin typeface="Tahoma" panose="020B0604030504040204" pitchFamily="34" charset="0"/>
                          <a:ea typeface="Tahoma" panose="020B0604030504040204" pitchFamily="34" charset="0"/>
                          <a:cs typeface="Tahoma" panose="020B0604030504040204" pitchFamily="34" charset="0"/>
                        </a:rPr>
                        <a:t>red and orange </a:t>
                      </a:r>
                      <a:r>
                        <a:rPr lang="en-US" sz="1800" dirty="0">
                          <a:effectLst/>
                          <a:latin typeface="Tahoma" panose="020B0604030504040204" pitchFamily="34" charset="0"/>
                          <a:ea typeface="Tahoma" panose="020B0604030504040204" pitchFamily="34" charset="0"/>
                          <a:cs typeface="Tahoma" panose="020B0604030504040204" pitchFamily="34" charset="0"/>
                        </a:rPr>
                        <a:t>vegetables, and </a:t>
                      </a:r>
                      <a:r>
                        <a:rPr lang="en-US" sz="1800" dirty="0" smtClean="0">
                          <a:effectLst/>
                          <a:latin typeface="Tahoma" panose="020B0604030504040204" pitchFamily="34" charset="0"/>
                          <a:ea typeface="Tahoma" panose="020B0604030504040204" pitchFamily="34" charset="0"/>
                          <a:cs typeface="Tahoma" panose="020B0604030504040204" pitchFamily="34" charset="0"/>
                        </a:rPr>
                        <a:t>beans and peas to </a:t>
                      </a:r>
                      <a:r>
                        <a:rPr lang="en-US" sz="1800" dirty="0">
                          <a:effectLst/>
                          <a:latin typeface="Tahoma" panose="020B0604030504040204" pitchFamily="34" charset="0"/>
                          <a:ea typeface="Tahoma" panose="020B0604030504040204" pitchFamily="34" charset="0"/>
                          <a:cs typeface="Tahoma" panose="020B0604030504040204" pitchFamily="34" charset="0"/>
                        </a:rPr>
                        <a:t>the diets of the population aged 2 years and older</a:t>
                      </a:r>
                    </a:p>
                  </a:txBody>
                  <a:tcPr marL="59635" marR="59635" marT="0" marB="0" anchor="ctr"/>
                </a:tc>
                <a:tc>
                  <a:txBody>
                    <a:bodyPr/>
                    <a:lstStyle/>
                    <a:p>
                      <a:pPr marL="0" marR="0" algn="l">
                        <a:spcBef>
                          <a:spcPts val="0"/>
                        </a:spcBef>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870553">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NWS-16     </a:t>
                      </a:r>
                    </a:p>
                  </a:txBody>
                  <a:tcPr marL="59635" marR="59635" marT="0" marB="0" anchor="ctr"/>
                </a:tc>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Increase the contribution of whole grains to the diets of the population aged 2 years and older</a:t>
                      </a:r>
                    </a:p>
                  </a:txBody>
                  <a:tcPr marL="59635" marR="59635" marT="0" marB="0" anchor="ctr"/>
                </a:tc>
                <a:tc>
                  <a:txBody>
                    <a:bodyPr/>
                    <a:lstStyle/>
                    <a:p>
                      <a:pPr marL="0" marR="0" algn="l">
                        <a:spcBef>
                          <a:spcPts val="0"/>
                        </a:spcBef>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bl>
          </a:graphicData>
        </a:graphic>
      </p:graphicFrame>
      <p:sp>
        <p:nvSpPr>
          <p:cNvPr id="3" name="Oval 2" descr="Picture of green circle indicating &quot;Improving&quot;" title="Green circle"/>
          <p:cNvSpPr/>
          <p:nvPr/>
        </p:nvSpPr>
        <p:spPr bwMode="auto">
          <a:xfrm>
            <a:off x="8505825" y="1981200"/>
            <a:ext cx="304800" cy="304800"/>
          </a:xfrm>
          <a:prstGeom prst="ellipse">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descr="Picture of yellow circle indicating &quot;Little/no change&quot;" title="Yellow circle"/>
          <p:cNvSpPr/>
          <p:nvPr/>
        </p:nvSpPr>
        <p:spPr bwMode="auto">
          <a:xfrm>
            <a:off x="8505825" y="3785260"/>
            <a:ext cx="304800" cy="304800"/>
          </a:xfrm>
          <a:prstGeom prst="ellipse">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descr="Picture of yellow circle indicating &quot;Little/no change&quot;" title="Yellow circle"/>
          <p:cNvSpPr/>
          <p:nvPr/>
        </p:nvSpPr>
        <p:spPr bwMode="auto">
          <a:xfrm>
            <a:off x="8534400" y="4800600"/>
            <a:ext cx="304800" cy="304800"/>
          </a:xfrm>
          <a:prstGeom prst="ellipse">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descr="Picture of green circle indicating &quot;Improving&quot;" title="Green circle"/>
          <p:cNvSpPr/>
          <p:nvPr/>
        </p:nvSpPr>
        <p:spPr bwMode="auto">
          <a:xfrm>
            <a:off x="8505825" y="5857875"/>
            <a:ext cx="304800" cy="304800"/>
          </a:xfrm>
          <a:prstGeom prst="ellipse">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2057400" y="6426843"/>
            <a:ext cx="4648200" cy="307777"/>
          </a:xfrm>
          <a:prstGeom prst="rect">
            <a:avLst/>
          </a:prstGeom>
          <a:noFill/>
        </p:spPr>
        <p:txBody>
          <a:bodyPr wrap="square" rtlCol="0">
            <a:spAutoFit/>
          </a:bodyPr>
          <a:lstStyle/>
          <a:p>
            <a:r>
              <a:rPr lang="en-US" sz="1400" dirty="0" smtClean="0">
                <a:latin typeface="Calibri" panose="020F0502020204030204" pitchFamily="34" charset="0"/>
              </a:rPr>
              <a:t>Improving                Little/no change            Baseline data only</a:t>
            </a:r>
            <a:endParaRPr lang="en-US" sz="1400" dirty="0">
              <a:latin typeface="Calibri" panose="020F0502020204030204" pitchFamily="34" charset="0"/>
            </a:endParaRPr>
          </a:p>
        </p:txBody>
      </p:sp>
      <p:sp>
        <p:nvSpPr>
          <p:cNvPr id="11" name="Oval 10" descr="Picture of green circle indicating &quot;Improving&quot;" title="Green circle"/>
          <p:cNvSpPr/>
          <p:nvPr/>
        </p:nvSpPr>
        <p:spPr bwMode="auto">
          <a:xfrm>
            <a:off x="1943100" y="6499024"/>
            <a:ext cx="152400" cy="163414"/>
          </a:xfrm>
          <a:prstGeom prst="ellipse">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descr="Picture of yellow circle indicating &quot;Little/no change&quot;" title="Yellow circle"/>
          <p:cNvSpPr/>
          <p:nvPr/>
        </p:nvSpPr>
        <p:spPr bwMode="auto">
          <a:xfrm>
            <a:off x="3276600" y="6493520"/>
            <a:ext cx="152400" cy="153889"/>
          </a:xfrm>
          <a:prstGeom prst="ellipse">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descr="Picture of gray circle indicating &quot;Baseline data only&quot;" title="Gray circle"/>
          <p:cNvSpPr/>
          <p:nvPr/>
        </p:nvSpPr>
        <p:spPr bwMode="auto">
          <a:xfrm>
            <a:off x="4953000" y="6504531"/>
            <a:ext cx="152400" cy="152400"/>
          </a:xfrm>
          <a:prstGeom prst="ellipse">
            <a:avLst/>
          </a:prstGeom>
          <a:solidFill>
            <a:schemeClr val="bg2"/>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a:xfrm>
            <a:off x="8763000" y="6477000"/>
            <a:ext cx="381000" cy="457200"/>
          </a:xfrm>
        </p:spPr>
        <p:txBody>
          <a:bodyPr/>
          <a:lstStyle/>
          <a:p>
            <a:pPr>
              <a:defRPr/>
            </a:pPr>
            <a:fld id="{1A4EBD27-DC53-4898-B72E-5655E4B22A68}" type="slidenum">
              <a:rPr lang="en-US" sz="1000" smtClean="0">
                <a:latin typeface="Tahoma" panose="020B0604030504040204" pitchFamily="34" charset="0"/>
                <a:ea typeface="Tahoma" panose="020B0604030504040204" pitchFamily="34" charset="0"/>
                <a:cs typeface="Tahoma" panose="020B0604030504040204" pitchFamily="34" charset="0"/>
              </a:rPr>
              <a:pPr>
                <a:defRPr/>
              </a:pPr>
              <a:t>11</a:t>
            </a:fld>
            <a:endParaRPr lang="en-US"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9485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447800" y="228600"/>
            <a:ext cx="7696200" cy="990600"/>
          </a:xfrm>
          <a:ln/>
        </p:spPr>
        <p:txBody>
          <a:bodyPr>
            <a:noAutofit/>
          </a:bodyPr>
          <a:lstStyle/>
          <a:p>
            <a:pPr fontAlgn="auto">
              <a:spcAft>
                <a:spcPts val="0"/>
              </a:spcAft>
              <a:defRPr/>
            </a:pPr>
            <a:r>
              <a:rPr lang="en-US" b="1" kern="1200" dirty="0">
                <a:solidFill>
                  <a:srgbClr val="1F497D"/>
                </a:solidFill>
                <a:ea typeface="Tahoma" pitchFamily="34" charset="0"/>
                <a:cs typeface="Tahoma" pitchFamily="34" charset="0"/>
              </a:rPr>
              <a:t>Summary:  </a:t>
            </a:r>
            <a:r>
              <a:rPr lang="en-US" b="1" kern="1200" dirty="0" smtClean="0">
                <a:solidFill>
                  <a:srgbClr val="1F497D"/>
                </a:solidFill>
                <a:ea typeface="Tahoma" pitchFamily="34" charset="0"/>
                <a:cs typeface="Tahoma" pitchFamily="34" charset="0"/>
              </a:rPr>
              <a:t>HP2020 </a:t>
            </a:r>
            <a:r>
              <a:rPr lang="en-US" b="1" kern="1200" dirty="0">
                <a:solidFill>
                  <a:srgbClr val="1F497D"/>
                </a:solidFill>
                <a:ea typeface="Tahoma" pitchFamily="34" charset="0"/>
                <a:cs typeface="Tahoma" pitchFamily="34" charset="0"/>
              </a:rPr>
              <a:t>Nutrition &amp; Weight </a:t>
            </a:r>
            <a:r>
              <a:rPr lang="en-US" b="1" kern="1200" dirty="0" smtClean="0">
                <a:solidFill>
                  <a:srgbClr val="1F497D"/>
                </a:solidFill>
                <a:ea typeface="Tahoma" pitchFamily="34" charset="0"/>
                <a:cs typeface="Tahoma" pitchFamily="34" charset="0"/>
              </a:rPr>
              <a:t>Status </a:t>
            </a:r>
            <a:r>
              <a:rPr lang="en-US" b="1" kern="1200" dirty="0">
                <a:solidFill>
                  <a:srgbClr val="1F497D"/>
                </a:solidFill>
                <a:ea typeface="Tahoma" pitchFamily="34" charset="0"/>
                <a:cs typeface="Tahoma" pitchFamily="34" charset="0"/>
              </a:rPr>
              <a:t>FDA </a:t>
            </a:r>
            <a:r>
              <a:rPr lang="en-US" b="1" kern="1200" dirty="0" smtClean="0">
                <a:solidFill>
                  <a:srgbClr val="1F497D"/>
                </a:solidFill>
                <a:ea typeface="Tahoma" pitchFamily="34" charset="0"/>
                <a:cs typeface="Tahoma" pitchFamily="34" charset="0"/>
              </a:rPr>
              <a:t>Objectives </a:t>
            </a:r>
            <a:r>
              <a:rPr lang="en-US" sz="1400" b="1" kern="1200" dirty="0" smtClean="0">
                <a:solidFill>
                  <a:srgbClr val="1F497D"/>
                </a:solidFill>
                <a:ea typeface="Tahoma" pitchFamily="34" charset="0"/>
                <a:cs typeface="Tahoma" pitchFamily="34" charset="0"/>
              </a:rPr>
              <a:t>(contd.)</a:t>
            </a:r>
            <a:endParaRPr lang="en-US" sz="1400" b="1" dirty="0">
              <a:solidFill>
                <a:srgbClr val="003F72"/>
              </a:solidFill>
              <a:latin typeface="Tahoma" pitchFamily="34" charset="0"/>
              <a:ea typeface="Tahoma" pitchFamily="34" charset="0"/>
              <a:cs typeface="Tahoma" pitchFamily="34" charset="0"/>
            </a:endParaRPr>
          </a:p>
        </p:txBody>
      </p:sp>
      <p:graphicFrame>
        <p:nvGraphicFramePr>
          <p:cNvPr id="2" name="Table 1" descr="Table showing summary of HP2020 Nutrition and Weight Status Objectives" title="Summary table"/>
          <p:cNvGraphicFramePr>
            <a:graphicFrameLocks noGrp="1"/>
          </p:cNvGraphicFramePr>
          <p:nvPr>
            <p:extLst>
              <p:ext uri="{D42A27DB-BD31-4B8C-83A1-F6EECF244321}">
                <p14:modId xmlns:p14="http://schemas.microsoft.com/office/powerpoint/2010/main" val="2473535359"/>
              </p:ext>
            </p:extLst>
          </p:nvPr>
        </p:nvGraphicFramePr>
        <p:xfrm>
          <a:off x="1447800" y="1447800"/>
          <a:ext cx="7467600" cy="4951020"/>
        </p:xfrm>
        <a:graphic>
          <a:graphicData uri="http://schemas.openxmlformats.org/drawingml/2006/table">
            <a:tbl>
              <a:tblPr firstRow="1" bandRow="1">
                <a:tableStyleId>{0E3FDE45-AF77-4B5C-9715-49D594BDF05E}</a:tableStyleId>
              </a:tblPr>
              <a:tblGrid>
                <a:gridCol w="1616697"/>
                <a:gridCol w="5165103"/>
                <a:gridCol w="685800"/>
              </a:tblGrid>
              <a:tr h="152400">
                <a:tc>
                  <a:txBody>
                    <a:bodyPr/>
                    <a:lstStyle/>
                    <a:p>
                      <a:pPr marL="0" marR="0" algn="ctr">
                        <a:spcBef>
                          <a:spcPts val="0"/>
                        </a:spcBef>
                        <a:spcAft>
                          <a:spcPts val="0"/>
                        </a:spcAft>
                      </a:pPr>
                      <a:r>
                        <a:rPr lang="en-US" sz="1200" b="0" dirty="0" smtClean="0">
                          <a:effectLst/>
                          <a:latin typeface="Tahoma" panose="020B0604030504040204" pitchFamily="34" charset="0"/>
                          <a:ea typeface="Tahoma" panose="020B0604030504040204" pitchFamily="34" charset="0"/>
                          <a:cs typeface="Tahoma" panose="020B0604030504040204" pitchFamily="34" charset="0"/>
                        </a:rPr>
                        <a:t>Objective</a:t>
                      </a:r>
                      <a:endParaRPr lang="en-US" sz="1200" b="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algn="ctr">
                        <a:spcBef>
                          <a:spcPts val="0"/>
                        </a:spcBef>
                        <a:spcAft>
                          <a:spcPts val="0"/>
                        </a:spcAft>
                      </a:pPr>
                      <a:r>
                        <a:rPr lang="en-US" sz="1200" b="0" dirty="0" smtClean="0">
                          <a:effectLst/>
                          <a:latin typeface="Tahoma" panose="020B0604030504040204" pitchFamily="34" charset="0"/>
                          <a:ea typeface="Tahoma" panose="020B0604030504040204" pitchFamily="34" charset="0"/>
                          <a:cs typeface="Tahoma" panose="020B0604030504040204" pitchFamily="34" charset="0"/>
                        </a:rPr>
                        <a:t>Description</a:t>
                      </a:r>
                      <a:endParaRPr lang="en-US" sz="1200" b="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algn="ctr">
                        <a:spcBef>
                          <a:spcPts val="0"/>
                        </a:spcBef>
                        <a:spcAft>
                          <a:spcPts val="0"/>
                        </a:spcAft>
                      </a:pPr>
                      <a:r>
                        <a:rPr lang="en-US" sz="1200" b="0" dirty="0" smtClean="0">
                          <a:effectLst/>
                          <a:latin typeface="Tahoma" panose="020B0604030504040204" pitchFamily="34" charset="0"/>
                          <a:ea typeface="Tahoma" panose="020B0604030504040204" pitchFamily="34" charset="0"/>
                          <a:cs typeface="Tahoma" panose="020B0604030504040204" pitchFamily="34" charset="0"/>
                        </a:rPr>
                        <a:t>Status</a:t>
                      </a:r>
                      <a:endParaRPr lang="en-US" sz="1200" b="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779220">
                <a:tc>
                  <a:txBody>
                    <a:bodyPr/>
                    <a:lstStyle/>
                    <a:p>
                      <a:pPr marL="0" marR="0" algn="l">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NWS-17</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Reduce consumption of calories from solid fats and added sugars in the population aged 2 years and older</a:t>
                      </a:r>
                    </a:p>
                  </a:txBody>
                  <a:tcPr marL="59635" marR="59635" marT="0" marB="0" anchor="ctr"/>
                </a:tc>
                <a:tc>
                  <a:txBody>
                    <a:bodyPr/>
                    <a:lstStyle/>
                    <a:p>
                      <a:pPr marL="0" marR="0" algn="l">
                        <a:spcBef>
                          <a:spcPts val="0"/>
                        </a:spcBef>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641144">
                <a:tc>
                  <a:txBody>
                    <a:bodyPr/>
                    <a:lstStyle/>
                    <a:p>
                      <a:pPr marL="0" marR="0" algn="l">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    NWS-17.1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Reduce consumption of calories from solid fats</a:t>
                      </a:r>
                    </a:p>
                  </a:txBody>
                  <a:tcPr marL="59635" marR="59635" marT="0" marB="0" anchor="ctr"/>
                </a:tc>
                <a:tc>
                  <a:txBody>
                    <a:bodyPr/>
                    <a:lstStyle/>
                    <a:p>
                      <a:pPr marL="0" marR="0" algn="l">
                        <a:spcBef>
                          <a:spcPts val="0"/>
                        </a:spcBef>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641144">
                <a:tc>
                  <a:txBody>
                    <a:bodyPr/>
                    <a:lstStyle/>
                    <a:p>
                      <a:pPr marL="0" marR="0" algn="l">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    NWS-17.2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Reduce consumption of calories from added sugars</a:t>
                      </a:r>
                    </a:p>
                  </a:txBody>
                  <a:tcPr marL="59635" marR="59635" marT="0" marB="0" anchor="ctr"/>
                </a:tc>
                <a:tc>
                  <a:txBody>
                    <a:bodyPr/>
                    <a:lstStyle/>
                    <a:p>
                      <a:pPr marL="0" marR="0" algn="l">
                        <a:spcBef>
                          <a:spcPts val="0"/>
                        </a:spcBef>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641144">
                <a:tc>
                  <a:txBody>
                    <a:bodyPr/>
                    <a:lstStyle/>
                    <a:p>
                      <a:pPr marL="0" marR="0" algn="l">
                        <a:spcBef>
                          <a:spcPts val="0"/>
                        </a:spcBef>
                        <a:spcAft>
                          <a:spcPts val="0"/>
                        </a:spcAft>
                      </a:pPr>
                      <a:r>
                        <a:rPr lang="en-US" sz="1800" dirty="0" smtClean="0">
                          <a:effectLst/>
                          <a:latin typeface="Tahoma" panose="020B0604030504040204" pitchFamily="34" charset="0"/>
                          <a:ea typeface="Tahoma" panose="020B0604030504040204" pitchFamily="34" charset="0"/>
                          <a:cs typeface="Tahoma" panose="020B0604030504040204" pitchFamily="34" charset="0"/>
                        </a:rPr>
                        <a:t>    NWS-17.3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Reduce consumption of calories from solid fats and added sugars</a:t>
                      </a:r>
                    </a:p>
                  </a:txBody>
                  <a:tcPr marL="59635" marR="59635" marT="0" marB="0" anchor="ctr"/>
                </a:tc>
                <a:tc>
                  <a:txBody>
                    <a:bodyPr/>
                    <a:lstStyle/>
                    <a:p>
                      <a:pPr marL="0" marR="0" algn="l">
                        <a:spcBef>
                          <a:spcPts val="0"/>
                        </a:spcBef>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673916">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NWS-18     </a:t>
                      </a:r>
                    </a:p>
                  </a:txBody>
                  <a:tcPr marL="59635" marR="59635" marT="0" marB="0" anchor="ctr"/>
                </a:tc>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Reduce consumption of saturated fat in the population aged 2 years and older</a:t>
                      </a:r>
                    </a:p>
                  </a:txBody>
                  <a:tcPr marL="59635" marR="59635" marT="0" marB="0" anchor="ctr"/>
                </a:tc>
                <a:tc>
                  <a:txBody>
                    <a:bodyPr/>
                    <a:lstStyle/>
                    <a:p>
                      <a:pPr marL="0" marR="0" algn="l">
                        <a:spcBef>
                          <a:spcPts val="0"/>
                        </a:spcBef>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673916">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NWS-19     </a:t>
                      </a:r>
                    </a:p>
                  </a:txBody>
                  <a:tcPr marL="59635" marR="59635" marT="0" marB="0" anchor="ctr"/>
                </a:tc>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Reduce consumption of sodium in the population aged 2 years and older </a:t>
                      </a:r>
                    </a:p>
                  </a:txBody>
                  <a:tcPr marL="59635" marR="59635" marT="0" marB="0" anchor="ctr"/>
                </a:tc>
                <a:tc>
                  <a:txBody>
                    <a:bodyPr/>
                    <a:lstStyle/>
                    <a:p>
                      <a:pPr marL="0" marR="0" algn="l">
                        <a:spcBef>
                          <a:spcPts val="0"/>
                        </a:spcBef>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r h="673916">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NWS-20     </a:t>
                      </a:r>
                    </a:p>
                  </a:txBody>
                  <a:tcPr marL="59635" marR="59635" marT="0" marB="0" anchor="ctr"/>
                </a:tc>
                <a:tc>
                  <a:txBody>
                    <a:bodyPr/>
                    <a:lstStyle/>
                    <a:p>
                      <a:pPr marL="0" marR="0" algn="l">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Increase consumption of calcium in the population aged 2 years and </a:t>
                      </a:r>
                      <a:r>
                        <a:rPr lang="en-US" sz="1800" dirty="0" smtClean="0">
                          <a:effectLst/>
                          <a:latin typeface="Tahoma" panose="020B0604030504040204" pitchFamily="34" charset="0"/>
                          <a:ea typeface="Tahoma" panose="020B0604030504040204" pitchFamily="34" charset="0"/>
                          <a:cs typeface="Tahoma" panose="020B0604030504040204" pitchFamily="34" charset="0"/>
                        </a:rPr>
                        <a:t>older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c>
                  <a:txBody>
                    <a:bodyPr/>
                    <a:lstStyle/>
                    <a:p>
                      <a:pPr marL="0" marR="0" algn="l">
                        <a:spcBef>
                          <a:spcPts val="0"/>
                        </a:spcBef>
                        <a:spcAft>
                          <a:spcPts val="0"/>
                        </a:spcAft>
                      </a:pP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59635" marR="59635" marT="0" marB="0" anchor="ctr"/>
                </a:tc>
              </a:tr>
            </a:tbl>
          </a:graphicData>
        </a:graphic>
      </p:graphicFrame>
      <p:sp>
        <p:nvSpPr>
          <p:cNvPr id="15" name="Oval 14" descr="Picture of green circle indicating &quot;Improving&quot;" title="Green circle"/>
          <p:cNvSpPr/>
          <p:nvPr/>
        </p:nvSpPr>
        <p:spPr bwMode="auto">
          <a:xfrm>
            <a:off x="8382000" y="2570266"/>
            <a:ext cx="304800" cy="304800"/>
          </a:xfrm>
          <a:prstGeom prst="ellipse">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Oval 5" descr="Picture of green circle indicating &quot;Improving&quot;" title="Green circle"/>
          <p:cNvSpPr/>
          <p:nvPr/>
        </p:nvSpPr>
        <p:spPr bwMode="auto">
          <a:xfrm>
            <a:off x="8382001" y="3257550"/>
            <a:ext cx="304800" cy="304800"/>
          </a:xfrm>
          <a:prstGeom prst="ellipse">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descr="Picture of green circle indicating &quot;Improving&quot;" title="Green circle"/>
          <p:cNvSpPr/>
          <p:nvPr/>
        </p:nvSpPr>
        <p:spPr bwMode="auto">
          <a:xfrm>
            <a:off x="8382001" y="3905250"/>
            <a:ext cx="304800" cy="304800"/>
          </a:xfrm>
          <a:prstGeom prst="ellipse">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descr="Picture of green circle indicating &quot;Improving&quot;" title="Green circle"/>
          <p:cNvSpPr/>
          <p:nvPr/>
        </p:nvSpPr>
        <p:spPr bwMode="auto">
          <a:xfrm>
            <a:off x="8382000" y="4572000"/>
            <a:ext cx="304800" cy="304800"/>
          </a:xfrm>
          <a:prstGeom prst="ellipse">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descr="Picture of gray circle indicating &quot;Baseline data only&quot;" title="Gray picture"/>
          <p:cNvSpPr/>
          <p:nvPr/>
        </p:nvSpPr>
        <p:spPr bwMode="auto">
          <a:xfrm>
            <a:off x="8382000" y="5239863"/>
            <a:ext cx="304800" cy="304800"/>
          </a:xfrm>
          <a:prstGeom prst="ellipse">
            <a:avLst/>
          </a:prstGeom>
          <a:solidFill>
            <a:schemeClr val="bg2"/>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descr="Picture of yellow circle indicating &quot;Little/no change&quot;" title="Yellow circle"/>
          <p:cNvSpPr/>
          <p:nvPr/>
        </p:nvSpPr>
        <p:spPr bwMode="auto">
          <a:xfrm>
            <a:off x="8382001" y="5915025"/>
            <a:ext cx="304800" cy="304800"/>
          </a:xfrm>
          <a:prstGeom prst="ellipse">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2057400" y="6426843"/>
            <a:ext cx="4648200" cy="307777"/>
          </a:xfrm>
          <a:prstGeom prst="rect">
            <a:avLst/>
          </a:prstGeom>
          <a:noFill/>
        </p:spPr>
        <p:txBody>
          <a:bodyPr wrap="square" rtlCol="0">
            <a:spAutoFit/>
          </a:bodyPr>
          <a:lstStyle/>
          <a:p>
            <a:r>
              <a:rPr lang="en-US" sz="1400" dirty="0" smtClean="0">
                <a:latin typeface="Calibri" panose="020F0502020204030204" pitchFamily="34" charset="0"/>
              </a:rPr>
              <a:t>Improving                Little/no change            Baseline data only</a:t>
            </a:r>
            <a:endParaRPr lang="en-US" sz="1400" dirty="0">
              <a:latin typeface="Calibri" panose="020F0502020204030204" pitchFamily="34" charset="0"/>
            </a:endParaRPr>
          </a:p>
        </p:txBody>
      </p:sp>
      <p:sp>
        <p:nvSpPr>
          <p:cNvPr id="16" name="Oval 15" descr="Picture of green circle indicating &quot;Improving&quot;" title="Green circle"/>
          <p:cNvSpPr/>
          <p:nvPr/>
        </p:nvSpPr>
        <p:spPr bwMode="auto">
          <a:xfrm>
            <a:off x="1943100" y="6499024"/>
            <a:ext cx="152400" cy="163414"/>
          </a:xfrm>
          <a:prstGeom prst="ellipse">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descr="Picture of yellow circle indicating &quot;Little/no change&quot;" title="Yellow circle"/>
          <p:cNvSpPr/>
          <p:nvPr/>
        </p:nvSpPr>
        <p:spPr bwMode="auto">
          <a:xfrm>
            <a:off x="3276600" y="6493520"/>
            <a:ext cx="152400" cy="153889"/>
          </a:xfrm>
          <a:prstGeom prst="ellipse">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descr="Picture of gray circle indicating &quot;Baseline data only&quot;" title="Gray circle"/>
          <p:cNvSpPr/>
          <p:nvPr/>
        </p:nvSpPr>
        <p:spPr bwMode="auto">
          <a:xfrm>
            <a:off x="4953000" y="6504531"/>
            <a:ext cx="152400" cy="152400"/>
          </a:xfrm>
          <a:prstGeom prst="ellipse">
            <a:avLst/>
          </a:prstGeom>
          <a:solidFill>
            <a:schemeClr val="bg2"/>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Slide Number Placeholder 4"/>
          <p:cNvSpPr>
            <a:spLocks noGrp="1"/>
          </p:cNvSpPr>
          <p:nvPr>
            <p:ph type="sldNum" sz="quarter" idx="12"/>
          </p:nvPr>
        </p:nvSpPr>
        <p:spPr>
          <a:xfrm>
            <a:off x="8763000" y="6477000"/>
            <a:ext cx="381000" cy="457200"/>
          </a:xfrm>
        </p:spPr>
        <p:txBody>
          <a:bodyPr/>
          <a:lstStyle/>
          <a:p>
            <a:pPr>
              <a:defRPr/>
            </a:pPr>
            <a:fld id="{1A4EBD27-DC53-4898-B72E-5655E4B22A68}" type="slidenum">
              <a:rPr lang="en-US" sz="1000" smtClean="0">
                <a:latin typeface="Tahoma" panose="020B0604030504040204" pitchFamily="34" charset="0"/>
                <a:ea typeface="Tahoma" panose="020B0604030504040204" pitchFamily="34" charset="0"/>
                <a:cs typeface="Tahoma" panose="020B0604030504040204" pitchFamily="34" charset="0"/>
              </a:rPr>
              <a:pPr>
                <a:defRPr/>
              </a:pPr>
              <a:t>12</a:t>
            </a:fld>
            <a:endParaRPr lang="en-US"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5389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r>
              <a:rPr lang="en-US" dirty="0" smtClean="0"/>
              <a:t>Revoking GRAS Status of PHOs </a:t>
            </a:r>
            <a:r>
              <a:rPr lang="en-US" sz="1400" dirty="0" smtClean="0"/>
              <a:t>(Docket </a:t>
            </a:r>
            <a:r>
              <a:rPr lang="en-US" sz="1400" dirty="0"/>
              <a:t>No. FDA-2013-N-1317</a:t>
            </a:r>
            <a:r>
              <a:rPr lang="en-US" sz="1400" dirty="0" smtClean="0"/>
              <a:t>)</a:t>
            </a:r>
            <a:endParaRPr lang="en-US" dirty="0"/>
          </a:p>
        </p:txBody>
      </p:sp>
      <p:sp>
        <p:nvSpPr>
          <p:cNvPr id="6" name="Content Placeholder 5"/>
          <p:cNvSpPr>
            <a:spLocks noGrp="1"/>
          </p:cNvSpPr>
          <p:nvPr>
            <p:ph idx="1"/>
          </p:nvPr>
        </p:nvSpPr>
        <p:spPr>
          <a:xfrm>
            <a:off x="1524000" y="1533524"/>
            <a:ext cx="7010400" cy="4943475"/>
          </a:xfrm>
        </p:spPr>
        <p:txBody>
          <a:bodyPr>
            <a:normAutofit fontScale="92500" lnSpcReduction="20000"/>
          </a:bodyPr>
          <a:lstStyle/>
          <a:p>
            <a:pPr marL="346075" lvl="1" indent="-346075">
              <a:spcBef>
                <a:spcPts val="1200"/>
              </a:spcBef>
              <a:buClr>
                <a:srgbClr val="97233F"/>
              </a:buClr>
              <a:buFont typeface="Arial" pitchFamily="34" charset="0"/>
              <a:buChar char="■"/>
            </a:pPr>
            <a:r>
              <a:rPr lang="en-US" sz="1800" dirty="0" smtClean="0"/>
              <a:t>Health benefits</a:t>
            </a:r>
          </a:p>
          <a:p>
            <a:pPr marL="695325" lvl="2">
              <a:spcBef>
                <a:spcPts val="1200"/>
              </a:spcBef>
              <a:buClr>
                <a:srgbClr val="97233F"/>
              </a:buClr>
              <a:buFont typeface="Arial" pitchFamily="34" charset="0"/>
              <a:buChar char="■"/>
            </a:pPr>
            <a:r>
              <a:rPr lang="en-US" sz="1800" dirty="0" smtClean="0"/>
              <a:t>According </a:t>
            </a:r>
            <a:r>
              <a:rPr lang="en-US" sz="1800" dirty="0"/>
              <a:t>to the CDC, elimination of PHOs from the food supply could prevent 10,000 - 20,000 coronary events and 3,000 - 7,000 coronary deaths </a:t>
            </a:r>
            <a:r>
              <a:rPr lang="en-US" sz="1800" dirty="0" smtClean="0"/>
              <a:t>annually.</a:t>
            </a:r>
          </a:p>
          <a:p>
            <a:pPr marL="695325" lvl="2">
              <a:spcBef>
                <a:spcPts val="1200"/>
              </a:spcBef>
              <a:buClr>
                <a:srgbClr val="97233F"/>
              </a:buClr>
              <a:buFont typeface="Arial" pitchFamily="34" charset="0"/>
              <a:buChar char="■"/>
            </a:pPr>
            <a:r>
              <a:rPr lang="en-US" sz="1800" dirty="0" smtClean="0"/>
              <a:t>Using </a:t>
            </a:r>
            <a:r>
              <a:rPr lang="en-US" sz="1800" dirty="0"/>
              <a:t>NHANES data, CDC scientists reported a 58% decrease in blood levels of four major trans fatty acids from 2000 to </a:t>
            </a:r>
            <a:r>
              <a:rPr lang="en-US" sz="1800" dirty="0" smtClean="0"/>
              <a:t>2009.</a:t>
            </a:r>
          </a:p>
          <a:p>
            <a:pPr marL="346075" lvl="1" indent="-346075">
              <a:spcBef>
                <a:spcPts val="1200"/>
              </a:spcBef>
              <a:buClr>
                <a:srgbClr val="97233F"/>
              </a:buClr>
              <a:buFont typeface="Arial" pitchFamily="34" charset="0"/>
              <a:buChar char="■"/>
            </a:pPr>
            <a:r>
              <a:rPr lang="en-US" sz="1800" dirty="0" smtClean="0"/>
              <a:t>Food products</a:t>
            </a:r>
          </a:p>
          <a:p>
            <a:pPr marL="695325" lvl="2">
              <a:spcBef>
                <a:spcPts val="1200"/>
              </a:spcBef>
              <a:buClr>
                <a:srgbClr val="97233F"/>
              </a:buClr>
              <a:buFont typeface="Arial" pitchFamily="34" charset="0"/>
              <a:buChar char="■"/>
            </a:pPr>
            <a:r>
              <a:rPr lang="en-US" sz="1800" dirty="0" smtClean="0"/>
              <a:t>According </a:t>
            </a:r>
            <a:r>
              <a:rPr lang="en-US" sz="1800" dirty="0"/>
              <a:t>to a USDA/ERS report (EIB bulletin 95, April 2012), new food products made without trans fats generally contain less saturated fat, sodium, and calories, suggesting that reducing trans fats was not compensated by increases in these other </a:t>
            </a:r>
            <a:r>
              <a:rPr lang="en-US" sz="1800" dirty="0" smtClean="0"/>
              <a:t>nutrients.</a:t>
            </a:r>
          </a:p>
          <a:p>
            <a:pPr marL="695325" lvl="2">
              <a:spcBef>
                <a:spcPts val="1200"/>
              </a:spcBef>
              <a:buClr>
                <a:srgbClr val="97233F"/>
              </a:buClr>
              <a:buFont typeface="Arial" pitchFamily="34" charset="0"/>
              <a:buChar char="■"/>
            </a:pPr>
            <a:r>
              <a:rPr lang="en-US" sz="1800" dirty="0" smtClean="0"/>
              <a:t>The </a:t>
            </a:r>
            <a:r>
              <a:rPr lang="en-US" sz="1800" dirty="0"/>
              <a:t>number of new food products claiming 0 g trans </a:t>
            </a:r>
            <a:r>
              <a:rPr lang="en-US" sz="1800" dirty="0" smtClean="0"/>
              <a:t>fat/serving </a:t>
            </a:r>
            <a:r>
              <a:rPr lang="en-US" sz="1800" dirty="0"/>
              <a:t>on the </a:t>
            </a:r>
            <a:r>
              <a:rPr lang="en-US" sz="1800" dirty="0" smtClean="0"/>
              <a:t>Nutrition Facts label </a:t>
            </a:r>
            <a:r>
              <a:rPr lang="en-US" sz="1800" dirty="0"/>
              <a:t>increased from 64 in 2003 to 544 in </a:t>
            </a:r>
            <a:r>
              <a:rPr lang="en-US" sz="1800" dirty="0" smtClean="0"/>
              <a:t>2006.</a:t>
            </a:r>
          </a:p>
          <a:p>
            <a:pPr marL="695325" lvl="2">
              <a:spcBef>
                <a:spcPts val="1200"/>
              </a:spcBef>
              <a:buClr>
                <a:srgbClr val="97233F"/>
              </a:buClr>
              <a:buFont typeface="Arial" pitchFamily="34" charset="0"/>
              <a:buChar char="■"/>
            </a:pPr>
            <a:r>
              <a:rPr lang="en-US" sz="1800" dirty="0" smtClean="0"/>
              <a:t>Between </a:t>
            </a:r>
            <a:r>
              <a:rPr lang="en-US" sz="1800" dirty="0"/>
              <a:t>2006-2010, 95% of all new food product introductions, including 86% of all new bakery products, contained no trans </a:t>
            </a:r>
            <a:r>
              <a:rPr lang="en-US" sz="1800"/>
              <a:t>fats</a:t>
            </a:r>
            <a:r>
              <a:rPr lang="en-US" sz="1800" smtClean="0"/>
              <a:t>.</a:t>
            </a:r>
            <a:endParaRPr lang="en-US" sz="1800" dirty="0" smtClean="0"/>
          </a:p>
          <a:p>
            <a:pPr marL="695325" lvl="2">
              <a:spcBef>
                <a:spcPts val="1200"/>
              </a:spcBef>
              <a:buClr>
                <a:srgbClr val="97233F"/>
              </a:buClr>
              <a:buFont typeface="Arial" pitchFamily="34" charset="0"/>
              <a:buChar char="■"/>
            </a:pPr>
            <a:r>
              <a:rPr lang="en-US" sz="1800" dirty="0" smtClean="0"/>
              <a:t>Products </a:t>
            </a:r>
            <a:r>
              <a:rPr lang="en-US" sz="1800" dirty="0"/>
              <a:t>claiming 0 g trans fat/serving represented more than 10% of all new food product introductions in 2005 and 2006.</a:t>
            </a:r>
          </a:p>
          <a:p>
            <a:pPr marL="0" lvl="1" indent="0">
              <a:spcBef>
                <a:spcPts val="1200"/>
              </a:spcBef>
              <a:buClr>
                <a:srgbClr val="97233F"/>
              </a:buClr>
              <a:buNone/>
            </a:pPr>
            <a:endParaRPr lang="en-US" sz="1800" dirty="0" smtClean="0"/>
          </a:p>
          <a:p>
            <a:pPr marL="346075" lvl="1" indent="-346075">
              <a:spcBef>
                <a:spcPts val="1200"/>
              </a:spcBef>
              <a:buClr>
                <a:srgbClr val="97233F"/>
              </a:buClr>
              <a:buFont typeface="Arial" pitchFamily="34" charset="0"/>
              <a:buChar char="■"/>
            </a:pPr>
            <a:endParaRPr lang="en-US" sz="1800" dirty="0"/>
          </a:p>
        </p:txBody>
      </p:sp>
      <p:sp>
        <p:nvSpPr>
          <p:cNvPr id="4" name="Slide Number Placeholder 3"/>
          <p:cNvSpPr>
            <a:spLocks noGrp="1"/>
          </p:cNvSpPr>
          <p:nvPr>
            <p:ph type="sldNum" sz="quarter" idx="10"/>
          </p:nvPr>
        </p:nvSpPr>
        <p:spPr/>
        <p:txBody>
          <a:bodyPr/>
          <a:lstStyle/>
          <a:p>
            <a:pPr>
              <a:defRPr/>
            </a:pPr>
            <a:fld id="{1A4EBD27-DC53-4898-B72E-5655E4B22A68}" type="slidenum">
              <a:rPr lang="en-US" sz="1000" smtClean="0">
                <a:latin typeface="Tahoma" panose="020B0604030504040204" pitchFamily="34" charset="0"/>
                <a:ea typeface="Tahoma" panose="020B0604030504040204" pitchFamily="34" charset="0"/>
                <a:cs typeface="Tahoma" panose="020B0604030504040204" pitchFamily="34" charset="0"/>
              </a:rPr>
              <a:pPr>
                <a:defRPr/>
              </a:pPr>
              <a:t>13</a:t>
            </a:fld>
            <a:endParaRPr lang="en-US"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1736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and Vending Machine Labeling:  Publication Details</a:t>
            </a:r>
            <a:endParaRPr lang="en-US" dirty="0"/>
          </a:p>
        </p:txBody>
      </p:sp>
      <p:sp>
        <p:nvSpPr>
          <p:cNvPr id="5" name="Content Placeholder 4"/>
          <p:cNvSpPr>
            <a:spLocks noGrp="1"/>
          </p:cNvSpPr>
          <p:nvPr>
            <p:ph idx="1"/>
          </p:nvPr>
        </p:nvSpPr>
        <p:spPr>
          <a:xfrm>
            <a:off x="1447800" y="1600200"/>
            <a:ext cx="7315200" cy="4419600"/>
          </a:xfrm>
        </p:spPr>
        <p:txBody>
          <a:bodyPr>
            <a:normAutofit fontScale="92500"/>
          </a:bodyPr>
          <a:lstStyle/>
          <a:p>
            <a:r>
              <a:rPr lang="en-US" b="1" u="sng" dirty="0"/>
              <a:t>Menu Labeling Proposal</a:t>
            </a:r>
            <a:r>
              <a:rPr lang="en-US" dirty="0"/>
              <a:t>:  Food Labeling; Nutrition Labeling of Standard Menu Items in Restaurants and Similar Retail Food </a:t>
            </a:r>
            <a:r>
              <a:rPr lang="en-US" dirty="0" smtClean="0"/>
              <a:t>Establishments</a:t>
            </a:r>
          </a:p>
          <a:p>
            <a:pPr lvl="1"/>
            <a:r>
              <a:rPr lang="en-US" dirty="0" smtClean="0"/>
              <a:t>Published </a:t>
            </a:r>
            <a:r>
              <a:rPr lang="en-US" dirty="0"/>
              <a:t>April 6, 2011 in </a:t>
            </a:r>
            <a:r>
              <a:rPr lang="en-US" i="1" dirty="0"/>
              <a:t>Federal Register </a:t>
            </a:r>
            <a:r>
              <a:rPr lang="en-US" dirty="0"/>
              <a:t>(76 FR 19192</a:t>
            </a:r>
            <a:r>
              <a:rPr lang="en-US" dirty="0" smtClean="0"/>
              <a:t>)</a:t>
            </a:r>
          </a:p>
          <a:p>
            <a:pPr lvl="1"/>
            <a:r>
              <a:rPr lang="en-US" dirty="0" smtClean="0"/>
              <a:t>Docket </a:t>
            </a:r>
            <a:r>
              <a:rPr lang="en-US" dirty="0"/>
              <a:t>No. </a:t>
            </a:r>
            <a:r>
              <a:rPr lang="en-US" dirty="0" smtClean="0"/>
              <a:t>FDA-2011-F-0172  </a:t>
            </a:r>
          </a:p>
          <a:p>
            <a:pPr lvl="1"/>
            <a:r>
              <a:rPr lang="en-US" dirty="0" smtClean="0"/>
              <a:t>60-day </a:t>
            </a:r>
            <a:r>
              <a:rPr lang="en-US" dirty="0"/>
              <a:t>comment period </a:t>
            </a:r>
            <a:r>
              <a:rPr lang="en-US" dirty="0" smtClean="0"/>
              <a:t>was extended</a:t>
            </a:r>
            <a:endParaRPr lang="en-US" dirty="0"/>
          </a:p>
          <a:p>
            <a:r>
              <a:rPr lang="en-US" b="1" u="sng" dirty="0"/>
              <a:t>Vending Machines Labeling Proposal</a:t>
            </a:r>
            <a:r>
              <a:rPr lang="en-US" dirty="0"/>
              <a:t>:  Food Labeling; Calorie Labeling of Articles of Food in Vending </a:t>
            </a:r>
            <a:r>
              <a:rPr lang="en-US" dirty="0" smtClean="0"/>
              <a:t>Machines</a:t>
            </a:r>
          </a:p>
          <a:p>
            <a:pPr lvl="1"/>
            <a:r>
              <a:rPr lang="en-US" dirty="0" smtClean="0"/>
              <a:t>Published </a:t>
            </a:r>
            <a:r>
              <a:rPr lang="en-US" dirty="0"/>
              <a:t>April 6, 2011 in </a:t>
            </a:r>
            <a:r>
              <a:rPr lang="en-US" i="1" dirty="0"/>
              <a:t>Federal Register </a:t>
            </a:r>
            <a:r>
              <a:rPr lang="en-US" dirty="0"/>
              <a:t>(76 FR 19238</a:t>
            </a:r>
            <a:r>
              <a:rPr lang="en-US" dirty="0" smtClean="0"/>
              <a:t>)</a:t>
            </a:r>
          </a:p>
          <a:p>
            <a:pPr lvl="1"/>
            <a:r>
              <a:rPr lang="en-US" dirty="0" smtClean="0"/>
              <a:t>Docket </a:t>
            </a:r>
            <a:r>
              <a:rPr lang="en-US" dirty="0"/>
              <a:t>No. </a:t>
            </a:r>
            <a:r>
              <a:rPr lang="en-US" dirty="0" smtClean="0"/>
              <a:t>FDA-2011-F-0171 </a:t>
            </a:r>
          </a:p>
          <a:p>
            <a:pPr lvl="1"/>
            <a:r>
              <a:rPr lang="en-US" dirty="0" smtClean="0"/>
              <a:t>90-day </a:t>
            </a:r>
            <a:r>
              <a:rPr lang="en-US" dirty="0"/>
              <a:t>comment period </a:t>
            </a:r>
            <a:r>
              <a:rPr lang="en-US" dirty="0" smtClean="0"/>
              <a:t>was extended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A4EBD27-DC53-4898-B72E-5655E4B22A68}" type="slidenum">
              <a:rPr lang="en-US" sz="1000" smtClean="0">
                <a:latin typeface="Tahoma" panose="020B0604030504040204" pitchFamily="34" charset="0"/>
                <a:ea typeface="Tahoma" panose="020B0604030504040204" pitchFamily="34" charset="0"/>
                <a:cs typeface="Tahoma" panose="020B0604030504040204" pitchFamily="34" charset="0"/>
              </a:rPr>
              <a:pPr>
                <a:defRPr/>
              </a:pPr>
              <a:t>14</a:t>
            </a:fld>
            <a:endParaRPr lang="en-US"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288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Chart of progress"/>
          <p:cNvSpPr>
            <a:spLocks noGrp="1"/>
          </p:cNvSpPr>
          <p:nvPr>
            <p:ph idx="4294967295"/>
          </p:nvPr>
        </p:nvSpPr>
        <p:spPr>
          <a:xfrm>
            <a:off x="228600" y="914400"/>
            <a:ext cx="8809038" cy="5657850"/>
          </a:xfrm>
        </p:spPr>
        <p:txBody>
          <a:bodyPr numCol="2">
            <a:noAutofit/>
          </a:bodyPr>
          <a:lstStyle/>
          <a:p>
            <a:pPr marL="457200" lvl="1" indent="0">
              <a:buNone/>
            </a:pPr>
            <a:r>
              <a:rPr lang="en-US" sz="1400" b="1" dirty="0">
                <a:latin typeface="Tahoma" pitchFamily="34" charset="0"/>
                <a:ea typeface="Tahoma" pitchFamily="34" charset="0"/>
                <a:cs typeface="Tahoma" pitchFamily="34" charset="0"/>
              </a:rPr>
              <a:t>Healthier Food Access</a:t>
            </a:r>
          </a:p>
          <a:p>
            <a:pPr marL="457200" lvl="1" indent="0">
              <a:buNone/>
            </a:pPr>
            <a:r>
              <a:rPr lang="en-US" sz="1380" dirty="0" smtClean="0">
                <a:latin typeface="Tahoma" pitchFamily="34" charset="0"/>
                <a:ea typeface="Tahoma" pitchFamily="34" charset="0"/>
                <a:cs typeface="Tahoma" pitchFamily="34" charset="0"/>
              </a:rPr>
              <a:t>NWS-1 </a:t>
            </a:r>
            <a:r>
              <a:rPr lang="en-US" sz="1380" dirty="0">
                <a:latin typeface="Tahoma" pitchFamily="34" charset="0"/>
                <a:ea typeface="Tahoma" pitchFamily="34" charset="0"/>
                <a:cs typeface="Tahoma" pitchFamily="34" charset="0"/>
              </a:rPr>
              <a:t>States with food and beverage nutrition standards for pre-school children in child care </a:t>
            </a:r>
            <a:r>
              <a:rPr lang="en-US" sz="1380" dirty="0" smtClean="0">
                <a:latin typeface="Tahoma" pitchFamily="34" charset="0"/>
                <a:ea typeface="Tahoma" pitchFamily="34" charset="0"/>
                <a:cs typeface="Tahoma" pitchFamily="34" charset="0"/>
              </a:rPr>
              <a:t>NWS-2.1 </a:t>
            </a:r>
            <a:r>
              <a:rPr lang="en-US" sz="1380" dirty="0">
                <a:latin typeface="Tahoma" pitchFamily="34" charset="0"/>
                <a:ea typeface="Tahoma" pitchFamily="34" charset="0"/>
                <a:cs typeface="Tahoma" pitchFamily="34" charset="0"/>
              </a:rPr>
              <a:t>Schools not offering calorically sweetened </a:t>
            </a:r>
            <a:r>
              <a:rPr lang="en-US" sz="1380" dirty="0" smtClean="0">
                <a:latin typeface="Tahoma" pitchFamily="34" charset="0"/>
                <a:ea typeface="Tahoma" pitchFamily="34" charset="0"/>
                <a:cs typeface="Tahoma" pitchFamily="34" charset="0"/>
              </a:rPr>
              <a:t>beverages</a:t>
            </a:r>
          </a:p>
          <a:p>
            <a:pPr marL="457200" lvl="1" indent="0">
              <a:buNone/>
            </a:pPr>
            <a:r>
              <a:rPr lang="en-US" sz="1380" dirty="0" smtClean="0">
                <a:latin typeface="Tahoma" pitchFamily="34" charset="0"/>
                <a:ea typeface="Tahoma" pitchFamily="34" charset="0"/>
                <a:cs typeface="Tahoma" pitchFamily="34" charset="0"/>
              </a:rPr>
              <a:t>NWS-2.2 School </a:t>
            </a:r>
            <a:r>
              <a:rPr lang="en-US" sz="1380" dirty="0">
                <a:latin typeface="Tahoma" pitchFamily="34" charset="0"/>
                <a:ea typeface="Tahoma" pitchFamily="34" charset="0"/>
                <a:cs typeface="Tahoma" pitchFamily="34" charset="0"/>
              </a:rPr>
              <a:t>districts requiring schools to offer fruit and vegetables to students </a:t>
            </a:r>
            <a:endParaRPr lang="en-US" sz="1380" dirty="0" smtClean="0">
              <a:latin typeface="Tahoma" pitchFamily="34" charset="0"/>
              <a:ea typeface="Tahoma" pitchFamily="34" charset="0"/>
              <a:cs typeface="Tahoma" pitchFamily="34" charset="0"/>
            </a:endParaRPr>
          </a:p>
          <a:p>
            <a:pPr marL="457200" lvl="1" indent="0">
              <a:buNone/>
            </a:pPr>
            <a:r>
              <a:rPr lang="en-US" sz="1380" dirty="0" smtClean="0">
                <a:latin typeface="Tahoma" pitchFamily="34" charset="0"/>
                <a:ea typeface="Tahoma" pitchFamily="34" charset="0"/>
                <a:cs typeface="Tahoma" pitchFamily="34" charset="0"/>
              </a:rPr>
              <a:t>NWS-3 State </a:t>
            </a:r>
            <a:r>
              <a:rPr lang="en-US" sz="1380" dirty="0">
                <a:latin typeface="Tahoma" pitchFamily="34" charset="0"/>
                <a:ea typeface="Tahoma" pitchFamily="34" charset="0"/>
                <a:cs typeface="Tahoma" pitchFamily="34" charset="0"/>
              </a:rPr>
              <a:t>with policies to incentivize food retail outlets to provide foods encouraged by the Dietary </a:t>
            </a:r>
            <a:r>
              <a:rPr lang="en-US" sz="1380" dirty="0" smtClean="0">
                <a:latin typeface="Tahoma" pitchFamily="34" charset="0"/>
                <a:ea typeface="Tahoma" pitchFamily="34" charset="0"/>
                <a:cs typeface="Tahoma" pitchFamily="34" charset="0"/>
              </a:rPr>
              <a:t>Guidelines</a:t>
            </a:r>
          </a:p>
          <a:p>
            <a:pPr marL="457200" lvl="1" indent="0">
              <a:buNone/>
            </a:pPr>
            <a:r>
              <a:rPr lang="en-US" sz="1380" dirty="0">
                <a:latin typeface="Tahoma" pitchFamily="34" charset="0"/>
                <a:ea typeface="Tahoma" pitchFamily="34" charset="0"/>
                <a:cs typeface="Tahoma" pitchFamily="34" charset="0"/>
              </a:rPr>
              <a:t>NWS-4 Access to a food retail outlet that sells a variety of foods encouraged by the Dietary Guidelines for Americans</a:t>
            </a:r>
          </a:p>
          <a:p>
            <a:pPr marL="457200" lvl="1" indent="0">
              <a:buNone/>
            </a:pPr>
            <a:endParaRPr lang="en-US" sz="1380" b="1" dirty="0" smtClean="0">
              <a:latin typeface="Tahoma" pitchFamily="34" charset="0"/>
              <a:ea typeface="Tahoma" pitchFamily="34" charset="0"/>
              <a:cs typeface="Tahoma" pitchFamily="34" charset="0"/>
            </a:endParaRPr>
          </a:p>
          <a:p>
            <a:pPr marL="457200" lvl="1" indent="0">
              <a:buNone/>
            </a:pPr>
            <a:r>
              <a:rPr lang="en-US" sz="1380" b="1" dirty="0" smtClean="0">
                <a:latin typeface="Tahoma" pitchFamily="34" charset="0"/>
                <a:ea typeface="Tahoma" pitchFamily="34" charset="0"/>
                <a:cs typeface="Tahoma" pitchFamily="34" charset="0"/>
              </a:rPr>
              <a:t>Health </a:t>
            </a:r>
            <a:r>
              <a:rPr lang="en-US" sz="1380" b="1" dirty="0">
                <a:latin typeface="Tahoma" pitchFamily="34" charset="0"/>
                <a:ea typeface="Tahoma" pitchFamily="34" charset="0"/>
                <a:cs typeface="Tahoma" pitchFamily="34" charset="0"/>
              </a:rPr>
              <a:t>Care and Worksite Settings</a:t>
            </a:r>
          </a:p>
          <a:p>
            <a:pPr marL="457200" lvl="1" indent="0">
              <a:buNone/>
            </a:pPr>
            <a:r>
              <a:rPr lang="en-US" sz="1380" dirty="0" smtClean="0">
                <a:latin typeface="Tahoma" pitchFamily="34" charset="0"/>
                <a:ea typeface="Tahoma" pitchFamily="34" charset="0"/>
                <a:cs typeface="Tahoma" pitchFamily="34" charset="0"/>
              </a:rPr>
              <a:t>NWS-5.1 </a:t>
            </a:r>
            <a:r>
              <a:rPr lang="en-US" sz="1380" dirty="0">
                <a:latin typeface="Tahoma" pitchFamily="34" charset="0"/>
                <a:ea typeface="Tahoma" pitchFamily="34" charset="0"/>
                <a:cs typeface="Tahoma" pitchFamily="34" charset="0"/>
              </a:rPr>
              <a:t>Primary care physicians assessing body mass index in adult patients </a:t>
            </a:r>
          </a:p>
          <a:p>
            <a:pPr marL="457200" lvl="1" indent="0">
              <a:buNone/>
            </a:pPr>
            <a:r>
              <a:rPr lang="en-US" sz="1380" dirty="0" smtClean="0">
                <a:latin typeface="Tahoma" pitchFamily="34" charset="0"/>
                <a:ea typeface="Tahoma" pitchFamily="34" charset="0"/>
                <a:cs typeface="Tahoma" pitchFamily="34" charset="0"/>
              </a:rPr>
              <a:t>NWS-5.2 </a:t>
            </a:r>
            <a:r>
              <a:rPr lang="en-US" sz="1380" dirty="0">
                <a:latin typeface="Tahoma" pitchFamily="34" charset="0"/>
                <a:ea typeface="Tahoma" pitchFamily="34" charset="0"/>
                <a:cs typeface="Tahoma" pitchFamily="34" charset="0"/>
              </a:rPr>
              <a:t>Primary care physicians assessing body mass index in child or adolescent patients </a:t>
            </a:r>
            <a:endParaRPr lang="en-US" sz="1380" dirty="0" smtClean="0">
              <a:latin typeface="Tahoma" pitchFamily="34" charset="0"/>
              <a:ea typeface="Tahoma" pitchFamily="34" charset="0"/>
              <a:cs typeface="Tahoma" pitchFamily="34" charset="0"/>
            </a:endParaRPr>
          </a:p>
          <a:p>
            <a:pPr marL="457200" lvl="1" indent="0">
              <a:buNone/>
            </a:pPr>
            <a:r>
              <a:rPr lang="en-US" sz="1380" dirty="0" smtClean="0">
                <a:latin typeface="Tahoma" pitchFamily="34" charset="0"/>
                <a:ea typeface="Tahoma" pitchFamily="34" charset="0"/>
                <a:cs typeface="Tahoma" pitchFamily="34" charset="0"/>
              </a:rPr>
              <a:t>NWS-6.1 </a:t>
            </a:r>
            <a:r>
              <a:rPr lang="en-US" sz="1380" dirty="0">
                <a:latin typeface="Tahoma" pitchFamily="34" charset="0"/>
                <a:ea typeface="Tahoma" pitchFamily="34" charset="0"/>
                <a:cs typeface="Tahoma" pitchFamily="34" charset="0"/>
              </a:rPr>
              <a:t>Office visits for cardiovascular disease, diabetes, or hyperlipidemia that include </a:t>
            </a:r>
            <a:r>
              <a:rPr lang="en-US" sz="1380" dirty="0" smtClean="0">
                <a:latin typeface="Tahoma" pitchFamily="34" charset="0"/>
                <a:ea typeface="Tahoma" pitchFamily="34" charset="0"/>
                <a:cs typeface="Tahoma" pitchFamily="34" charset="0"/>
              </a:rPr>
              <a:t>diet or nutrition </a:t>
            </a:r>
            <a:r>
              <a:rPr lang="en-US" sz="1380" dirty="0">
                <a:latin typeface="Tahoma" pitchFamily="34" charset="0"/>
                <a:ea typeface="Tahoma" pitchFamily="34" charset="0"/>
                <a:cs typeface="Tahoma" pitchFamily="34" charset="0"/>
              </a:rPr>
              <a:t>counseling </a:t>
            </a:r>
            <a:endParaRPr lang="en-US" sz="1380" dirty="0" smtClean="0">
              <a:latin typeface="Tahoma" pitchFamily="34" charset="0"/>
              <a:ea typeface="Tahoma" pitchFamily="34" charset="0"/>
              <a:cs typeface="Tahoma" pitchFamily="34" charset="0"/>
            </a:endParaRPr>
          </a:p>
          <a:p>
            <a:pPr marL="457200" lvl="1" indent="0">
              <a:buNone/>
            </a:pPr>
            <a:r>
              <a:rPr lang="en-US" sz="1380" dirty="0">
                <a:latin typeface="Tahoma" pitchFamily="34" charset="0"/>
                <a:ea typeface="Tahoma" pitchFamily="34" charset="0"/>
                <a:cs typeface="Tahoma" pitchFamily="34" charset="0"/>
              </a:rPr>
              <a:t>NWS-6.2 Office visits by obese adults that include weight reduction, nutrition, or physical activity </a:t>
            </a:r>
            <a:r>
              <a:rPr lang="en-US" sz="1380" dirty="0" smtClean="0">
                <a:latin typeface="Tahoma" pitchFamily="34" charset="0"/>
                <a:ea typeface="Tahoma" pitchFamily="34" charset="0"/>
                <a:cs typeface="Tahoma" pitchFamily="34" charset="0"/>
              </a:rPr>
              <a:t>counseling</a:t>
            </a:r>
          </a:p>
          <a:p>
            <a:pPr marL="457200" lvl="1" indent="0">
              <a:buNone/>
            </a:pPr>
            <a:endParaRPr lang="en-US" sz="1380" dirty="0">
              <a:latin typeface="Tahoma" pitchFamily="34" charset="0"/>
              <a:ea typeface="Tahoma" pitchFamily="34" charset="0"/>
              <a:cs typeface="Tahoma" pitchFamily="34" charset="0"/>
            </a:endParaRPr>
          </a:p>
          <a:p>
            <a:pPr marL="457200" lvl="1" indent="0">
              <a:buNone/>
            </a:pPr>
            <a:endParaRPr lang="en-US" sz="1380" dirty="0">
              <a:latin typeface="Tahoma" pitchFamily="34" charset="0"/>
              <a:ea typeface="Tahoma" pitchFamily="34" charset="0"/>
              <a:cs typeface="Tahoma" pitchFamily="34" charset="0"/>
            </a:endParaRPr>
          </a:p>
          <a:p>
            <a:pPr marL="457200" lvl="1" indent="0">
              <a:buNone/>
            </a:pPr>
            <a:endParaRPr lang="en-US" sz="1380" dirty="0" smtClean="0">
              <a:latin typeface="Tahoma" pitchFamily="34" charset="0"/>
              <a:ea typeface="Tahoma" pitchFamily="34" charset="0"/>
              <a:cs typeface="Tahoma" pitchFamily="34" charset="0"/>
            </a:endParaRPr>
          </a:p>
          <a:p>
            <a:pPr marL="457200" lvl="1" indent="0">
              <a:buNone/>
            </a:pPr>
            <a:endParaRPr lang="en-US" sz="1380" dirty="0">
              <a:latin typeface="Tahoma" pitchFamily="34" charset="0"/>
              <a:ea typeface="Tahoma" pitchFamily="34" charset="0"/>
              <a:cs typeface="Tahoma" pitchFamily="34" charset="0"/>
            </a:endParaRPr>
          </a:p>
          <a:p>
            <a:pPr marL="457200" lvl="1" indent="0">
              <a:buNone/>
            </a:pPr>
            <a:endParaRPr lang="en-US" sz="1380" dirty="0" smtClean="0">
              <a:latin typeface="Tahoma" pitchFamily="34" charset="0"/>
              <a:ea typeface="Tahoma" pitchFamily="34" charset="0"/>
              <a:cs typeface="Tahoma" pitchFamily="34" charset="0"/>
            </a:endParaRPr>
          </a:p>
          <a:p>
            <a:pPr marL="457200" lvl="1" indent="0">
              <a:buNone/>
            </a:pPr>
            <a:r>
              <a:rPr lang="en-US" sz="1380" dirty="0" smtClean="0">
                <a:latin typeface="Tahoma" pitchFamily="34" charset="0"/>
                <a:ea typeface="Tahoma" pitchFamily="34" charset="0"/>
                <a:cs typeface="Tahoma" pitchFamily="34" charset="0"/>
              </a:rPr>
              <a:t>NWS-6.3 </a:t>
            </a:r>
            <a:r>
              <a:rPr lang="en-US" sz="1380" dirty="0">
                <a:latin typeface="Tahoma" pitchFamily="34" charset="0"/>
                <a:ea typeface="Tahoma" pitchFamily="34" charset="0"/>
                <a:cs typeface="Tahoma" pitchFamily="34" charset="0"/>
              </a:rPr>
              <a:t>Physician visits by child or adult patients that include nutrition and diet counseling</a:t>
            </a:r>
          </a:p>
          <a:p>
            <a:pPr marL="457200" lvl="1" indent="0">
              <a:buNone/>
            </a:pPr>
            <a:r>
              <a:rPr lang="en-US" sz="1380" dirty="0">
                <a:latin typeface="Tahoma" pitchFamily="34" charset="0"/>
                <a:ea typeface="Tahoma" pitchFamily="34" charset="0"/>
                <a:cs typeface="Tahoma" pitchFamily="34" charset="0"/>
              </a:rPr>
              <a:t>NWS-7 </a:t>
            </a:r>
            <a:r>
              <a:rPr lang="en-US" sz="1380" dirty="0" smtClean="0">
                <a:latin typeface="Tahoma" pitchFamily="34" charset="0"/>
                <a:ea typeface="Tahoma" pitchFamily="34" charset="0"/>
                <a:cs typeface="Tahoma" pitchFamily="34" charset="0"/>
              </a:rPr>
              <a:t>Worksites </a:t>
            </a:r>
            <a:r>
              <a:rPr lang="en-US" sz="1380" dirty="0">
                <a:latin typeface="Tahoma" pitchFamily="34" charset="0"/>
                <a:ea typeface="Tahoma" pitchFamily="34" charset="0"/>
                <a:cs typeface="Tahoma" pitchFamily="34" charset="0"/>
              </a:rPr>
              <a:t>that offer nutrition or weight management classes or </a:t>
            </a:r>
            <a:r>
              <a:rPr lang="en-US" sz="1380" dirty="0" smtClean="0">
                <a:latin typeface="Tahoma" pitchFamily="34" charset="0"/>
                <a:ea typeface="Tahoma" pitchFamily="34" charset="0"/>
                <a:cs typeface="Tahoma" pitchFamily="34" charset="0"/>
              </a:rPr>
              <a:t>counseling</a:t>
            </a:r>
          </a:p>
          <a:p>
            <a:pPr marL="457200" lvl="1" indent="0">
              <a:buNone/>
            </a:pPr>
            <a:endParaRPr lang="en-US" sz="1380" dirty="0" smtClean="0">
              <a:latin typeface="Tahoma" pitchFamily="34" charset="0"/>
              <a:ea typeface="Tahoma" pitchFamily="34" charset="0"/>
              <a:cs typeface="Tahoma" pitchFamily="34" charset="0"/>
            </a:endParaRPr>
          </a:p>
          <a:p>
            <a:pPr marL="457200" lvl="1" indent="0">
              <a:buNone/>
            </a:pPr>
            <a:r>
              <a:rPr lang="en-US" sz="1380" dirty="0" smtClean="0">
                <a:latin typeface="Tahoma" pitchFamily="34" charset="0"/>
                <a:ea typeface="Tahoma" pitchFamily="34" charset="0"/>
                <a:cs typeface="Tahoma" pitchFamily="34" charset="0"/>
              </a:rPr>
              <a:t> </a:t>
            </a:r>
            <a:r>
              <a:rPr lang="en-US" sz="1380" b="1" dirty="0" smtClean="0">
                <a:latin typeface="Tahoma" pitchFamily="34" charset="0"/>
                <a:ea typeface="Tahoma" pitchFamily="34" charset="0"/>
                <a:cs typeface="Tahoma" pitchFamily="34" charset="0"/>
              </a:rPr>
              <a:t>Weight </a:t>
            </a:r>
            <a:r>
              <a:rPr lang="en-US" sz="1380" b="1" dirty="0">
                <a:latin typeface="Tahoma" pitchFamily="34" charset="0"/>
                <a:ea typeface="Tahoma" pitchFamily="34" charset="0"/>
                <a:cs typeface="Tahoma" pitchFamily="34" charset="0"/>
              </a:rPr>
              <a:t>Status</a:t>
            </a:r>
          </a:p>
          <a:p>
            <a:pPr marL="457200" lvl="1" indent="0">
              <a:buNone/>
            </a:pPr>
            <a:r>
              <a:rPr lang="en-US" sz="1380" dirty="0" smtClean="0">
                <a:latin typeface="Tahoma" pitchFamily="34" charset="0"/>
                <a:ea typeface="Tahoma" pitchFamily="34" charset="0"/>
                <a:cs typeface="Tahoma" pitchFamily="34" charset="0"/>
              </a:rPr>
              <a:t>NWS-8 </a:t>
            </a:r>
            <a:r>
              <a:rPr lang="en-US" sz="1380" dirty="0">
                <a:latin typeface="Tahoma" pitchFamily="34" charset="0"/>
                <a:ea typeface="Tahoma" pitchFamily="34" charset="0"/>
                <a:cs typeface="Tahoma" pitchFamily="34" charset="0"/>
              </a:rPr>
              <a:t>Healthy weight among adults</a:t>
            </a:r>
            <a:endParaRPr lang="en-US" sz="1380" dirty="0" smtClean="0">
              <a:latin typeface="Tahoma" pitchFamily="34" charset="0"/>
              <a:ea typeface="Tahoma" pitchFamily="34" charset="0"/>
              <a:cs typeface="Tahoma" pitchFamily="34" charset="0"/>
            </a:endParaRPr>
          </a:p>
          <a:p>
            <a:pPr marL="457200" lvl="1" indent="0">
              <a:buNone/>
            </a:pPr>
            <a:r>
              <a:rPr lang="en-US" sz="1380" dirty="0">
                <a:latin typeface="Tahoma" pitchFamily="34" charset="0"/>
                <a:ea typeface="Tahoma" pitchFamily="34" charset="0"/>
                <a:cs typeface="Tahoma" pitchFamily="34" charset="0"/>
              </a:rPr>
              <a:t>NWS-9 Obesity among adults </a:t>
            </a:r>
            <a:endParaRPr lang="en-US" sz="1380" dirty="0" smtClean="0">
              <a:latin typeface="Tahoma" pitchFamily="34" charset="0"/>
              <a:ea typeface="Tahoma" pitchFamily="34" charset="0"/>
              <a:cs typeface="Tahoma" pitchFamily="34" charset="0"/>
            </a:endParaRPr>
          </a:p>
          <a:p>
            <a:pPr marL="457200" lvl="1" indent="0">
              <a:buNone/>
            </a:pPr>
            <a:r>
              <a:rPr lang="en-US" sz="1380" dirty="0">
                <a:latin typeface="Tahoma" pitchFamily="34" charset="0"/>
                <a:ea typeface="Tahoma" pitchFamily="34" charset="0"/>
                <a:cs typeface="Tahoma" pitchFamily="34" charset="0"/>
              </a:rPr>
              <a:t>NWS-10.1 Obesity among children (2–5 years)</a:t>
            </a:r>
          </a:p>
          <a:p>
            <a:pPr marL="457200" lvl="1" indent="0">
              <a:buNone/>
            </a:pPr>
            <a:r>
              <a:rPr lang="en-US" sz="1380" dirty="0">
                <a:latin typeface="Tahoma" pitchFamily="34" charset="0"/>
                <a:ea typeface="Tahoma" pitchFamily="34" charset="0"/>
                <a:cs typeface="Tahoma" pitchFamily="34" charset="0"/>
              </a:rPr>
              <a:t>NWS-10.2 Obesity among children (6–11 years) </a:t>
            </a:r>
          </a:p>
          <a:p>
            <a:pPr marL="457200" lvl="1" indent="0">
              <a:buNone/>
            </a:pPr>
            <a:r>
              <a:rPr lang="en-US" sz="1380" dirty="0">
                <a:latin typeface="Tahoma" pitchFamily="34" charset="0"/>
                <a:ea typeface="Tahoma" pitchFamily="34" charset="0"/>
                <a:cs typeface="Tahoma" pitchFamily="34" charset="0"/>
              </a:rPr>
              <a:t>NWS-10.3 Obesity among adolescents (12–19 years)</a:t>
            </a:r>
          </a:p>
          <a:p>
            <a:pPr marL="457200" lvl="1" indent="0">
              <a:buNone/>
            </a:pPr>
            <a:r>
              <a:rPr lang="en-US" sz="1380" dirty="0">
                <a:latin typeface="Tahoma" pitchFamily="34" charset="0"/>
                <a:ea typeface="Tahoma" pitchFamily="34" charset="0"/>
                <a:cs typeface="Tahoma" pitchFamily="34" charset="0"/>
              </a:rPr>
              <a:t>NWS-10.4 Obesity among children and adolescents (2–19 years)</a:t>
            </a:r>
          </a:p>
          <a:p>
            <a:pPr marL="457200" lvl="1" indent="0">
              <a:buNone/>
            </a:pPr>
            <a:r>
              <a:rPr lang="en-US" sz="1380" dirty="0">
                <a:latin typeface="Tahoma" pitchFamily="34" charset="0"/>
                <a:ea typeface="Tahoma" pitchFamily="34" charset="0"/>
                <a:cs typeface="Tahoma" pitchFamily="34" charset="0"/>
              </a:rPr>
              <a:t>NWS-11.1 Inappropriate weight gain in children (2–5 years)</a:t>
            </a:r>
          </a:p>
          <a:p>
            <a:pPr marL="457200" lvl="1" indent="0">
              <a:buNone/>
            </a:pPr>
            <a:r>
              <a:rPr lang="en-US" sz="1380" dirty="0">
                <a:latin typeface="Tahoma" pitchFamily="34" charset="0"/>
                <a:ea typeface="Tahoma" pitchFamily="34" charset="0"/>
                <a:cs typeface="Tahoma" pitchFamily="34" charset="0"/>
              </a:rPr>
              <a:t>NWS-11.2 Inappropriate weight gain in children (6–11 years) </a:t>
            </a:r>
          </a:p>
          <a:p>
            <a:pPr marL="457200" lvl="1" indent="0">
              <a:buNone/>
            </a:pPr>
            <a:r>
              <a:rPr lang="en-US" sz="1380" dirty="0">
                <a:latin typeface="Tahoma" pitchFamily="34" charset="0"/>
                <a:ea typeface="Tahoma" pitchFamily="34" charset="0"/>
                <a:cs typeface="Tahoma" pitchFamily="34" charset="0"/>
              </a:rPr>
              <a:t>NWS-11.3 Inappropriate weight gain in adolescents (12–19 years) </a:t>
            </a:r>
          </a:p>
          <a:p>
            <a:pPr marL="457200" lvl="1" indent="0">
              <a:buNone/>
            </a:pPr>
            <a:r>
              <a:rPr lang="en-US" sz="1380" dirty="0">
                <a:latin typeface="Tahoma" pitchFamily="34" charset="0"/>
                <a:ea typeface="Tahoma" pitchFamily="34" charset="0"/>
                <a:cs typeface="Tahoma" pitchFamily="34" charset="0"/>
              </a:rPr>
              <a:t>NWS-11.4 Inappropriate weight gain in children and adolescents (2–19 years</a:t>
            </a:r>
            <a:r>
              <a:rPr lang="en-US" sz="1380" dirty="0" smtClean="0">
                <a:latin typeface="Tahoma" pitchFamily="34" charset="0"/>
                <a:ea typeface="Tahoma" pitchFamily="34" charset="0"/>
                <a:cs typeface="Tahoma" pitchFamily="34" charset="0"/>
              </a:rPr>
              <a:t>)</a:t>
            </a:r>
          </a:p>
          <a:p>
            <a:pPr marL="457200" lvl="1" indent="0">
              <a:buNone/>
            </a:pPr>
            <a:r>
              <a:rPr lang="en-US" sz="1380" dirty="0" smtClean="0">
                <a:latin typeface="Tahoma" pitchFamily="34" charset="0"/>
                <a:ea typeface="Tahoma" pitchFamily="34" charset="0"/>
                <a:cs typeface="Tahoma" pitchFamily="34" charset="0"/>
              </a:rPr>
              <a:t>NWS-11.5 </a:t>
            </a:r>
            <a:r>
              <a:rPr lang="en-US" sz="1380" dirty="0">
                <a:latin typeface="Tahoma" pitchFamily="34" charset="0"/>
                <a:ea typeface="Tahoma" pitchFamily="34" charset="0"/>
                <a:cs typeface="Tahoma" pitchFamily="34" charset="0"/>
              </a:rPr>
              <a:t>Inappropriate weight gain in </a:t>
            </a:r>
            <a:r>
              <a:rPr lang="en-US" sz="1380" dirty="0" smtClean="0">
                <a:latin typeface="Tahoma" pitchFamily="34" charset="0"/>
                <a:ea typeface="Tahoma" pitchFamily="34" charset="0"/>
                <a:cs typeface="Tahoma" pitchFamily="34" charset="0"/>
              </a:rPr>
              <a:t>adults (20+ </a:t>
            </a:r>
            <a:r>
              <a:rPr lang="en-US" sz="1380" dirty="0">
                <a:latin typeface="Tahoma" pitchFamily="34" charset="0"/>
                <a:ea typeface="Tahoma" pitchFamily="34" charset="0"/>
                <a:cs typeface="Tahoma" pitchFamily="34" charset="0"/>
              </a:rPr>
              <a:t>years</a:t>
            </a:r>
            <a:r>
              <a:rPr lang="en-US" sz="1380" dirty="0" smtClean="0">
                <a:latin typeface="Tahoma" pitchFamily="34" charset="0"/>
                <a:ea typeface="Tahoma" pitchFamily="34" charset="0"/>
                <a:cs typeface="Tahoma" pitchFamily="34" charset="0"/>
              </a:rPr>
              <a:t>)</a:t>
            </a:r>
          </a:p>
          <a:p>
            <a:pPr marL="457200" lvl="1" indent="0">
              <a:buNone/>
            </a:pPr>
            <a:endParaRPr lang="en-US" sz="1400" dirty="0" smtClean="0">
              <a:latin typeface="Tahoma" pitchFamily="34" charset="0"/>
              <a:ea typeface="Tahoma" pitchFamily="34" charset="0"/>
              <a:cs typeface="Tahoma" pitchFamily="34" charset="0"/>
            </a:endParaRPr>
          </a:p>
          <a:p>
            <a:pPr marL="457200" lvl="1" indent="0">
              <a:buNone/>
            </a:pPr>
            <a:endParaRPr lang="en-US" sz="1400" dirty="0">
              <a:latin typeface="Tahoma" pitchFamily="34" charset="0"/>
              <a:ea typeface="Tahoma" pitchFamily="34" charset="0"/>
              <a:cs typeface="Tahoma" pitchFamily="34" charset="0"/>
            </a:endParaRPr>
          </a:p>
          <a:p>
            <a:pPr marL="457200" lvl="1" indent="0">
              <a:buNone/>
            </a:pPr>
            <a:endParaRPr lang="en-US" sz="1400" dirty="0" smtClean="0">
              <a:latin typeface="Tahoma" pitchFamily="34" charset="0"/>
              <a:ea typeface="Tahoma" pitchFamily="34" charset="0"/>
              <a:cs typeface="Tahoma" pitchFamily="34" charset="0"/>
            </a:endParaRPr>
          </a:p>
          <a:p>
            <a:pPr marL="457200" lvl="1" indent="0">
              <a:buNone/>
            </a:pPr>
            <a:endParaRPr lang="en-US" sz="1400" dirty="0">
              <a:latin typeface="Tahoma" pitchFamily="34" charset="0"/>
              <a:ea typeface="Tahoma" pitchFamily="34" charset="0"/>
              <a:cs typeface="Tahoma" pitchFamily="34" charset="0"/>
            </a:endParaRPr>
          </a:p>
          <a:p>
            <a:pPr marL="457200" lvl="1" indent="0">
              <a:buNone/>
            </a:pPr>
            <a:endParaRPr lang="en-US" sz="1400" dirty="0">
              <a:latin typeface="Tahoma" pitchFamily="34" charset="0"/>
              <a:ea typeface="Tahoma" pitchFamily="34" charset="0"/>
              <a:cs typeface="Tahoma" pitchFamily="34" charset="0"/>
            </a:endParaRPr>
          </a:p>
        </p:txBody>
      </p:sp>
      <p:sp>
        <p:nvSpPr>
          <p:cNvPr id="4" name="Title 3"/>
          <p:cNvSpPr>
            <a:spLocks noGrp="1"/>
          </p:cNvSpPr>
          <p:nvPr>
            <p:ph type="title" idx="4294967295"/>
          </p:nvPr>
        </p:nvSpPr>
        <p:spPr>
          <a:xfrm>
            <a:off x="0" y="76200"/>
            <a:ext cx="9326563" cy="558800"/>
          </a:xfrm>
        </p:spPr>
        <p:txBody>
          <a:bodyPr>
            <a:normAutofit/>
          </a:bodyPr>
          <a:lstStyle/>
          <a:p>
            <a:r>
              <a:rPr lang="en-US" sz="3000" b="1" dirty="0" smtClean="0">
                <a:solidFill>
                  <a:srgbClr val="003F72"/>
                </a:solidFill>
                <a:latin typeface="Tahoma" pitchFamily="34" charset="0"/>
                <a:ea typeface="Tahoma" pitchFamily="34" charset="0"/>
                <a:cs typeface="Tahoma" pitchFamily="34" charset="0"/>
              </a:rPr>
              <a:t>Objective </a:t>
            </a:r>
            <a:r>
              <a:rPr lang="en-US" sz="3000" b="1" dirty="0">
                <a:solidFill>
                  <a:srgbClr val="003F72"/>
                </a:solidFill>
                <a:latin typeface="Tahoma" pitchFamily="34" charset="0"/>
                <a:ea typeface="Tahoma" pitchFamily="34" charset="0"/>
                <a:cs typeface="Tahoma" pitchFamily="34" charset="0"/>
              </a:rPr>
              <a:t>Status: </a:t>
            </a:r>
            <a:r>
              <a:rPr lang="en-US" sz="3000" b="1" dirty="0" smtClean="0">
                <a:solidFill>
                  <a:srgbClr val="003F72"/>
                </a:solidFill>
                <a:latin typeface="Tahoma" pitchFamily="34" charset="0"/>
                <a:ea typeface="Tahoma" pitchFamily="34" charset="0"/>
                <a:cs typeface="Tahoma" pitchFamily="34" charset="0"/>
              </a:rPr>
              <a:t>Nutrition and Weight Status</a:t>
            </a:r>
            <a:endParaRPr lang="en-US" sz="3000" b="1" dirty="0">
              <a:solidFill>
                <a:srgbClr val="003F72"/>
              </a:solidFill>
              <a:latin typeface="Tahoma" pitchFamily="34" charset="0"/>
              <a:ea typeface="Tahoma" pitchFamily="34" charset="0"/>
              <a:cs typeface="Tahoma" pitchFamily="34" charset="0"/>
            </a:endParaRPr>
          </a:p>
        </p:txBody>
      </p:sp>
      <p:sp>
        <p:nvSpPr>
          <p:cNvPr id="47" name="Rectangle 15" descr="Legend"/>
          <p:cNvSpPr>
            <a:spLocks noChangeArrowheads="1"/>
          </p:cNvSpPr>
          <p:nvPr/>
        </p:nvSpPr>
        <p:spPr bwMode="auto">
          <a:xfrm>
            <a:off x="971651" y="609600"/>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grpSp>
        <p:nvGrpSpPr>
          <p:cNvPr id="3" name="Group 2" descr="Chart of progress for individual objectives"/>
          <p:cNvGrpSpPr/>
          <p:nvPr/>
        </p:nvGrpSpPr>
        <p:grpSpPr>
          <a:xfrm>
            <a:off x="478660" y="618835"/>
            <a:ext cx="8665340" cy="6238793"/>
            <a:chOff x="478660" y="618835"/>
            <a:chExt cx="8665340" cy="6238793"/>
          </a:xfrm>
        </p:grpSpPr>
        <p:sp>
          <p:nvSpPr>
            <p:cNvPr id="46" name="Text Box 14"/>
            <p:cNvSpPr txBox="1">
              <a:spLocks noChangeArrowheads="1"/>
            </p:cNvSpPr>
            <p:nvPr/>
          </p:nvSpPr>
          <p:spPr bwMode="auto">
            <a:xfrm>
              <a:off x="1159326" y="618835"/>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a:t>
              </a:r>
              <a:endParaRPr lang="en-US" sz="1200" dirty="0">
                <a:solidFill>
                  <a:prstClr val="black"/>
                </a:solidFill>
                <a:latin typeface="Tahoma" pitchFamily="34" charset="0"/>
              </a:endParaRPr>
            </a:p>
          </p:txBody>
        </p:sp>
        <p:sp>
          <p:nvSpPr>
            <p:cNvPr id="48" name="Oval 20" descr="Target met"/>
            <p:cNvSpPr>
              <a:spLocks noChangeArrowheads="1"/>
            </p:cNvSpPr>
            <p:nvPr/>
          </p:nvSpPr>
          <p:spPr bwMode="auto">
            <a:xfrm>
              <a:off x="1076426" y="690563"/>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49" name="Oval 19" descr="Improving"/>
            <p:cNvSpPr>
              <a:spLocks noChangeArrowheads="1"/>
            </p:cNvSpPr>
            <p:nvPr/>
          </p:nvSpPr>
          <p:spPr bwMode="auto">
            <a:xfrm>
              <a:off x="2149926" y="690563"/>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50" name="Oval 13" descr="No change"/>
            <p:cNvSpPr>
              <a:spLocks noChangeArrowheads="1"/>
            </p:cNvSpPr>
            <p:nvPr/>
          </p:nvSpPr>
          <p:spPr bwMode="auto">
            <a:xfrm>
              <a:off x="3228156" y="688975"/>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51" name="Oval 21" descr="Getting worse"/>
            <p:cNvSpPr>
              <a:spLocks noChangeArrowheads="1"/>
            </p:cNvSpPr>
            <p:nvPr/>
          </p:nvSpPr>
          <p:spPr bwMode="auto">
            <a:xfrm>
              <a:off x="4674369" y="688975"/>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52" name="Oval 18" descr="Baseline only"/>
            <p:cNvSpPr>
              <a:spLocks noChangeArrowheads="1"/>
            </p:cNvSpPr>
            <p:nvPr/>
          </p:nvSpPr>
          <p:spPr bwMode="auto">
            <a:xfrm>
              <a:off x="5887536" y="68897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53" name="Oval 18" descr="Developmental"/>
            <p:cNvSpPr>
              <a:spLocks noChangeArrowheads="1"/>
            </p:cNvSpPr>
            <p:nvPr/>
          </p:nvSpPr>
          <p:spPr bwMode="auto">
            <a:xfrm>
              <a:off x="7026726" y="697000"/>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55" name="Oval 18" descr="Baseline only"/>
            <p:cNvSpPr>
              <a:spLocks noChangeArrowheads="1"/>
            </p:cNvSpPr>
            <p:nvPr/>
          </p:nvSpPr>
          <p:spPr bwMode="auto">
            <a:xfrm>
              <a:off x="483469" y="2133600"/>
              <a:ext cx="153987" cy="144463"/>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39" name="Slide Number Placeholder 2"/>
            <p:cNvSpPr txBox="1">
              <a:spLocks/>
            </p:cNvSpPr>
            <p:nvPr/>
          </p:nvSpPr>
          <p:spPr>
            <a:xfrm>
              <a:off x="8534400" y="6492503"/>
              <a:ext cx="609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ECAD15-DF40-4D57-8D99-2197AD37FB1A}" type="slidenum">
                <a:rPr lang="en-US" sz="1200" smtClean="0">
                  <a:solidFill>
                    <a:prstClr val="black">
                      <a:tint val="75000"/>
                    </a:prstClr>
                  </a:solidFill>
                  <a:ea typeface="Tahoma" pitchFamily="34" charset="0"/>
                  <a:cs typeface="Tahoma" pitchFamily="34" charset="0"/>
                </a:rPr>
                <a:pPr algn="r"/>
                <a:t>2</a:t>
              </a:fld>
              <a:endParaRPr lang="en-US" sz="1200" dirty="0">
                <a:solidFill>
                  <a:prstClr val="black">
                    <a:tint val="75000"/>
                  </a:prstClr>
                </a:solidFill>
                <a:ea typeface="Tahoma" pitchFamily="34" charset="0"/>
                <a:cs typeface="Tahoma" pitchFamily="34" charset="0"/>
              </a:endParaRPr>
            </a:p>
          </p:txBody>
        </p:sp>
        <p:sp>
          <p:nvSpPr>
            <p:cNvPr id="40" name="Oval 18" descr="Baseline only"/>
            <p:cNvSpPr>
              <a:spLocks noChangeArrowheads="1"/>
            </p:cNvSpPr>
            <p:nvPr/>
          </p:nvSpPr>
          <p:spPr bwMode="auto">
            <a:xfrm>
              <a:off x="478664" y="123110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41" name="Oval 18" descr="Baseline only"/>
            <p:cNvSpPr>
              <a:spLocks noChangeArrowheads="1"/>
            </p:cNvSpPr>
            <p:nvPr/>
          </p:nvSpPr>
          <p:spPr bwMode="auto">
            <a:xfrm>
              <a:off x="478664" y="16764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16" name="Oval 18" descr="Baseline only"/>
            <p:cNvSpPr>
              <a:spLocks noChangeArrowheads="1"/>
            </p:cNvSpPr>
            <p:nvPr/>
          </p:nvSpPr>
          <p:spPr bwMode="auto">
            <a:xfrm>
              <a:off x="483469" y="2619375"/>
              <a:ext cx="153987" cy="144463"/>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18" name="Oval 18" descr="Baseline only"/>
            <p:cNvSpPr>
              <a:spLocks noChangeArrowheads="1"/>
            </p:cNvSpPr>
            <p:nvPr/>
          </p:nvSpPr>
          <p:spPr bwMode="auto">
            <a:xfrm>
              <a:off x="478664" y="4491831"/>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19" name="Oval 18" descr="Baseline only"/>
            <p:cNvSpPr>
              <a:spLocks noChangeArrowheads="1"/>
            </p:cNvSpPr>
            <p:nvPr/>
          </p:nvSpPr>
          <p:spPr bwMode="auto">
            <a:xfrm>
              <a:off x="478662" y="4952999"/>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22" name="Oval 18" descr="Developmental"/>
            <p:cNvSpPr>
              <a:spLocks noChangeArrowheads="1"/>
            </p:cNvSpPr>
            <p:nvPr/>
          </p:nvSpPr>
          <p:spPr bwMode="auto">
            <a:xfrm>
              <a:off x="4847999" y="1450180"/>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23" name="Oval 18" descr="Developmental"/>
            <p:cNvSpPr>
              <a:spLocks noChangeArrowheads="1"/>
            </p:cNvSpPr>
            <p:nvPr/>
          </p:nvSpPr>
          <p:spPr bwMode="auto">
            <a:xfrm>
              <a:off x="4828949" y="4360069"/>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24" name="Oval 18" descr="Developmental"/>
            <p:cNvSpPr>
              <a:spLocks noChangeArrowheads="1"/>
            </p:cNvSpPr>
            <p:nvPr/>
          </p:nvSpPr>
          <p:spPr bwMode="auto">
            <a:xfrm>
              <a:off x="4827362" y="4840287"/>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25" name="Oval 18" descr="Developmental"/>
            <p:cNvSpPr>
              <a:spLocks noChangeArrowheads="1"/>
            </p:cNvSpPr>
            <p:nvPr/>
          </p:nvSpPr>
          <p:spPr bwMode="auto">
            <a:xfrm>
              <a:off x="4828949" y="5324475"/>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26" name="Oval 18" descr="Developmental"/>
            <p:cNvSpPr>
              <a:spLocks noChangeArrowheads="1"/>
            </p:cNvSpPr>
            <p:nvPr/>
          </p:nvSpPr>
          <p:spPr bwMode="auto">
            <a:xfrm>
              <a:off x="4828949" y="5762165"/>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27" name="Oval 13" descr="No change"/>
            <p:cNvSpPr>
              <a:spLocks noChangeArrowheads="1"/>
            </p:cNvSpPr>
            <p:nvPr/>
          </p:nvSpPr>
          <p:spPr bwMode="auto">
            <a:xfrm>
              <a:off x="478661" y="5395118"/>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28" name="Oval 13" descr="No change"/>
            <p:cNvSpPr>
              <a:spLocks noChangeArrowheads="1"/>
            </p:cNvSpPr>
            <p:nvPr/>
          </p:nvSpPr>
          <p:spPr bwMode="auto">
            <a:xfrm>
              <a:off x="483469" y="6069813"/>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29" name="Oval 13" descr="No change"/>
            <p:cNvSpPr>
              <a:spLocks noChangeArrowheads="1"/>
            </p:cNvSpPr>
            <p:nvPr/>
          </p:nvSpPr>
          <p:spPr bwMode="auto">
            <a:xfrm>
              <a:off x="4828949" y="2400299"/>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30" name="Oval 13" descr="No change"/>
            <p:cNvSpPr>
              <a:spLocks noChangeArrowheads="1"/>
            </p:cNvSpPr>
            <p:nvPr/>
          </p:nvSpPr>
          <p:spPr bwMode="auto">
            <a:xfrm>
              <a:off x="4834045" y="269584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31" name="Oval 13" descr="No change"/>
            <p:cNvSpPr>
              <a:spLocks noChangeArrowheads="1"/>
            </p:cNvSpPr>
            <p:nvPr/>
          </p:nvSpPr>
          <p:spPr bwMode="auto">
            <a:xfrm>
              <a:off x="4827361" y="344292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32" name="Oval 13" descr="No change"/>
            <p:cNvSpPr>
              <a:spLocks noChangeArrowheads="1"/>
            </p:cNvSpPr>
            <p:nvPr/>
          </p:nvSpPr>
          <p:spPr bwMode="auto">
            <a:xfrm>
              <a:off x="4834045" y="3886626"/>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33" name="Oval 13" descr="No change"/>
            <p:cNvSpPr>
              <a:spLocks noChangeArrowheads="1"/>
            </p:cNvSpPr>
            <p:nvPr/>
          </p:nvSpPr>
          <p:spPr bwMode="auto">
            <a:xfrm>
              <a:off x="4847999" y="2945605"/>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35" name="Oval 13" descr="No change"/>
            <p:cNvSpPr>
              <a:spLocks noChangeArrowheads="1"/>
            </p:cNvSpPr>
            <p:nvPr/>
          </p:nvSpPr>
          <p:spPr bwMode="auto">
            <a:xfrm>
              <a:off x="4875213" y="9906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36" name="Oval 13" descr="No change"/>
            <p:cNvSpPr>
              <a:spLocks noChangeArrowheads="1"/>
            </p:cNvSpPr>
            <p:nvPr/>
          </p:nvSpPr>
          <p:spPr bwMode="auto">
            <a:xfrm>
              <a:off x="4827360" y="3189287"/>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34" name="Oval 18" descr="Developmental"/>
            <p:cNvSpPr>
              <a:spLocks noChangeArrowheads="1"/>
            </p:cNvSpPr>
            <p:nvPr/>
          </p:nvSpPr>
          <p:spPr bwMode="auto">
            <a:xfrm>
              <a:off x="478660" y="3276600"/>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37" name="Oval 18" descr="Developmental"/>
            <p:cNvSpPr>
              <a:spLocks noChangeArrowheads="1"/>
            </p:cNvSpPr>
            <p:nvPr/>
          </p:nvSpPr>
          <p:spPr bwMode="auto">
            <a:xfrm>
              <a:off x="4834595" y="6209839"/>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grpSp>
    </p:spTree>
    <p:extLst>
      <p:ext uri="{BB962C8B-B14F-4D97-AF65-F5344CB8AC3E}">
        <p14:creationId xmlns:p14="http://schemas.microsoft.com/office/powerpoint/2010/main" val="209030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1047750"/>
            <a:ext cx="8809038" cy="5657850"/>
          </a:xfrm>
        </p:spPr>
        <p:txBody>
          <a:bodyPr numCol="2">
            <a:noAutofit/>
          </a:bodyPr>
          <a:lstStyle/>
          <a:p>
            <a:pPr marL="457200" lvl="1" indent="0">
              <a:buNone/>
            </a:pPr>
            <a:r>
              <a:rPr lang="en-US" sz="1400" b="1" dirty="0" smtClean="0">
                <a:latin typeface="Tahoma" pitchFamily="34" charset="0"/>
                <a:ea typeface="Tahoma" pitchFamily="34" charset="0"/>
                <a:cs typeface="Tahoma" pitchFamily="34" charset="0"/>
              </a:rPr>
              <a:t>Food </a:t>
            </a:r>
            <a:r>
              <a:rPr lang="en-US" sz="1400" b="1" dirty="0">
                <a:latin typeface="Tahoma" pitchFamily="34" charset="0"/>
                <a:ea typeface="Tahoma" pitchFamily="34" charset="0"/>
                <a:cs typeface="Tahoma" pitchFamily="34" charset="0"/>
              </a:rPr>
              <a:t>Insecurity</a:t>
            </a:r>
          </a:p>
          <a:p>
            <a:pPr marL="457200" lvl="1" indent="0">
              <a:buNone/>
            </a:pPr>
            <a:r>
              <a:rPr lang="en-US" sz="1400" dirty="0" smtClean="0">
                <a:latin typeface="Tahoma" pitchFamily="34" charset="0"/>
                <a:ea typeface="Tahoma" pitchFamily="34" charset="0"/>
                <a:cs typeface="Tahoma" pitchFamily="34" charset="0"/>
              </a:rPr>
              <a:t>NWS-12 </a:t>
            </a:r>
            <a:r>
              <a:rPr lang="en-US" sz="1400" dirty="0">
                <a:latin typeface="Tahoma" pitchFamily="34" charset="0"/>
                <a:ea typeface="Tahoma" pitchFamily="34" charset="0"/>
                <a:cs typeface="Tahoma" pitchFamily="34" charset="0"/>
              </a:rPr>
              <a:t>Very low food security among children</a:t>
            </a:r>
          </a:p>
          <a:p>
            <a:pPr marL="457200" lvl="1" indent="0">
              <a:buNone/>
            </a:pPr>
            <a:r>
              <a:rPr lang="en-US" sz="1400" dirty="0">
                <a:latin typeface="Tahoma" pitchFamily="34" charset="0"/>
                <a:ea typeface="Tahoma" pitchFamily="34" charset="0"/>
                <a:cs typeface="Tahoma" pitchFamily="34" charset="0"/>
              </a:rPr>
              <a:t>NWS-13 Households with food insecurity </a:t>
            </a:r>
          </a:p>
          <a:p>
            <a:pPr marL="457200" lvl="1" indent="0">
              <a:buNone/>
            </a:pPr>
            <a:endParaRPr lang="en-US" sz="1400" b="1" dirty="0" smtClean="0">
              <a:latin typeface="Tahoma" pitchFamily="34" charset="0"/>
              <a:ea typeface="Tahoma" pitchFamily="34" charset="0"/>
              <a:cs typeface="Tahoma" pitchFamily="34" charset="0"/>
            </a:endParaRPr>
          </a:p>
          <a:p>
            <a:pPr marL="457200" lvl="1" indent="0">
              <a:buNone/>
            </a:pPr>
            <a:r>
              <a:rPr lang="en-US" sz="1400" b="1" dirty="0" smtClean="0">
                <a:latin typeface="Tahoma" pitchFamily="34" charset="0"/>
                <a:ea typeface="Tahoma" pitchFamily="34" charset="0"/>
                <a:cs typeface="Tahoma" pitchFamily="34" charset="0"/>
              </a:rPr>
              <a:t>Food </a:t>
            </a:r>
            <a:r>
              <a:rPr lang="en-US" sz="1400" b="1" dirty="0">
                <a:latin typeface="Tahoma" pitchFamily="34" charset="0"/>
                <a:ea typeface="Tahoma" pitchFamily="34" charset="0"/>
                <a:cs typeface="Tahoma" pitchFamily="34" charset="0"/>
              </a:rPr>
              <a:t>and Nutrient Consumption</a:t>
            </a:r>
          </a:p>
          <a:p>
            <a:pPr marL="457200" lvl="1" indent="0">
              <a:buNone/>
            </a:pPr>
            <a:r>
              <a:rPr lang="en-US" sz="1400" dirty="0" smtClean="0">
                <a:latin typeface="Tahoma" pitchFamily="34" charset="0"/>
                <a:ea typeface="Tahoma" pitchFamily="34" charset="0"/>
                <a:cs typeface="Tahoma" pitchFamily="34" charset="0"/>
              </a:rPr>
              <a:t>NWS-14 Fruit consumption</a:t>
            </a:r>
            <a:endParaRPr lang="en-US" sz="1400" dirty="0">
              <a:latin typeface="Tahoma" pitchFamily="34" charset="0"/>
              <a:ea typeface="Tahoma" pitchFamily="34" charset="0"/>
              <a:cs typeface="Tahoma" pitchFamily="34" charset="0"/>
            </a:endParaRPr>
          </a:p>
          <a:p>
            <a:pPr marL="457200" lvl="1" indent="0">
              <a:buNone/>
            </a:pPr>
            <a:r>
              <a:rPr lang="en-US" sz="1400" dirty="0">
                <a:latin typeface="Tahoma" pitchFamily="34" charset="0"/>
                <a:ea typeface="Tahoma" pitchFamily="34" charset="0"/>
                <a:cs typeface="Tahoma" pitchFamily="34" charset="0"/>
              </a:rPr>
              <a:t>NWS-15.1 </a:t>
            </a:r>
            <a:r>
              <a:rPr lang="en-US" sz="1400" dirty="0" smtClean="0">
                <a:latin typeface="Tahoma" pitchFamily="34" charset="0"/>
                <a:ea typeface="Tahoma" pitchFamily="34" charset="0"/>
                <a:cs typeface="Tahoma" pitchFamily="34" charset="0"/>
              </a:rPr>
              <a:t>Total vegetable </a:t>
            </a:r>
            <a:r>
              <a:rPr lang="en-US" sz="1400" dirty="0">
                <a:latin typeface="Tahoma" pitchFamily="34" charset="0"/>
                <a:ea typeface="Tahoma" pitchFamily="34" charset="0"/>
                <a:cs typeface="Tahoma" pitchFamily="34" charset="0"/>
              </a:rPr>
              <a:t>consumption</a:t>
            </a:r>
          </a:p>
          <a:p>
            <a:pPr marL="457200" lvl="1" indent="0">
              <a:buNone/>
            </a:pPr>
            <a:r>
              <a:rPr lang="en-US" sz="1400" dirty="0" smtClean="0">
                <a:latin typeface="Tahoma" pitchFamily="34" charset="0"/>
                <a:ea typeface="Tahoma" pitchFamily="34" charset="0"/>
                <a:cs typeface="Tahoma" pitchFamily="34" charset="0"/>
              </a:rPr>
              <a:t>NWS-15.2 </a:t>
            </a:r>
            <a:r>
              <a:rPr lang="en-US" sz="1400" dirty="0">
                <a:latin typeface="Tahoma" pitchFamily="34" charset="0"/>
                <a:ea typeface="Tahoma" pitchFamily="34" charset="0"/>
                <a:cs typeface="Tahoma" pitchFamily="34" charset="0"/>
              </a:rPr>
              <a:t>Dark </a:t>
            </a:r>
            <a:r>
              <a:rPr lang="en-US" sz="1400" dirty="0" smtClean="0">
                <a:latin typeface="Tahoma" pitchFamily="34" charset="0"/>
                <a:ea typeface="Tahoma" pitchFamily="34" charset="0"/>
                <a:cs typeface="Tahoma" pitchFamily="34" charset="0"/>
              </a:rPr>
              <a:t>green vegetables, red and </a:t>
            </a:r>
            <a:r>
              <a:rPr lang="en-US" sz="1400" dirty="0">
                <a:latin typeface="Tahoma" pitchFamily="34" charset="0"/>
                <a:ea typeface="Tahoma" pitchFamily="34" charset="0"/>
                <a:cs typeface="Tahoma" pitchFamily="34" charset="0"/>
              </a:rPr>
              <a:t>orange </a:t>
            </a:r>
            <a:r>
              <a:rPr lang="en-US" sz="1400" dirty="0" smtClean="0">
                <a:latin typeface="Tahoma" pitchFamily="34" charset="0"/>
                <a:ea typeface="Tahoma" pitchFamily="34" charset="0"/>
                <a:cs typeface="Tahoma" pitchFamily="34" charset="0"/>
              </a:rPr>
              <a:t>vegetables, and beans and peas</a:t>
            </a:r>
            <a:endParaRPr lang="en-US" sz="1400" dirty="0">
              <a:latin typeface="Tahoma" pitchFamily="34" charset="0"/>
              <a:ea typeface="Tahoma" pitchFamily="34" charset="0"/>
              <a:cs typeface="Tahoma" pitchFamily="34" charset="0"/>
            </a:endParaRPr>
          </a:p>
          <a:p>
            <a:pPr marL="457200" lvl="1" indent="0">
              <a:buNone/>
            </a:pPr>
            <a:r>
              <a:rPr lang="en-US" sz="1400" dirty="0" smtClean="0">
                <a:latin typeface="Tahoma" pitchFamily="34" charset="0"/>
                <a:ea typeface="Tahoma" pitchFamily="34" charset="0"/>
                <a:cs typeface="Tahoma" pitchFamily="34" charset="0"/>
              </a:rPr>
              <a:t>NWS-16 Whole grain consumption</a:t>
            </a:r>
            <a:endParaRPr lang="en-US" sz="1400" dirty="0">
              <a:latin typeface="Tahoma" pitchFamily="34" charset="0"/>
              <a:ea typeface="Tahoma" pitchFamily="34" charset="0"/>
              <a:cs typeface="Tahoma" pitchFamily="34" charset="0"/>
            </a:endParaRPr>
          </a:p>
          <a:p>
            <a:pPr marL="457200" lvl="1" indent="0">
              <a:buNone/>
            </a:pPr>
            <a:r>
              <a:rPr lang="en-US" sz="1400" dirty="0">
                <a:latin typeface="Tahoma" pitchFamily="34" charset="0"/>
                <a:ea typeface="Tahoma" pitchFamily="34" charset="0"/>
                <a:cs typeface="Tahoma" pitchFamily="34" charset="0"/>
              </a:rPr>
              <a:t>NWS-17.1 </a:t>
            </a:r>
            <a:r>
              <a:rPr lang="en-US" sz="1400" dirty="0" smtClean="0">
                <a:latin typeface="Tahoma" pitchFamily="34" charset="0"/>
                <a:ea typeface="Tahoma" pitchFamily="34" charset="0"/>
                <a:cs typeface="Tahoma" pitchFamily="34" charset="0"/>
              </a:rPr>
              <a:t>Percent calories from </a:t>
            </a:r>
            <a:r>
              <a:rPr lang="en-US" sz="1400" dirty="0">
                <a:latin typeface="Tahoma" pitchFamily="34" charset="0"/>
                <a:ea typeface="Tahoma" pitchFamily="34" charset="0"/>
                <a:cs typeface="Tahoma" pitchFamily="34" charset="0"/>
              </a:rPr>
              <a:t>solid fats </a:t>
            </a:r>
          </a:p>
          <a:p>
            <a:pPr marL="457200" lvl="1" indent="0">
              <a:buNone/>
            </a:pPr>
            <a:r>
              <a:rPr lang="en-US" sz="1400" dirty="0">
                <a:latin typeface="Tahoma" pitchFamily="34" charset="0"/>
                <a:ea typeface="Tahoma" pitchFamily="34" charset="0"/>
                <a:cs typeface="Tahoma" pitchFamily="34" charset="0"/>
              </a:rPr>
              <a:t>NWS-17.2 Percent calories </a:t>
            </a:r>
            <a:r>
              <a:rPr lang="en-US" sz="1400" dirty="0" smtClean="0">
                <a:latin typeface="Tahoma" pitchFamily="34" charset="0"/>
                <a:ea typeface="Tahoma" pitchFamily="34" charset="0"/>
                <a:cs typeface="Tahoma" pitchFamily="34" charset="0"/>
              </a:rPr>
              <a:t>from </a:t>
            </a:r>
            <a:r>
              <a:rPr lang="en-US" sz="1400" dirty="0">
                <a:latin typeface="Tahoma" pitchFamily="34" charset="0"/>
                <a:ea typeface="Tahoma" pitchFamily="34" charset="0"/>
                <a:cs typeface="Tahoma" pitchFamily="34" charset="0"/>
              </a:rPr>
              <a:t>added sugars </a:t>
            </a:r>
          </a:p>
          <a:p>
            <a:pPr marL="457200" lvl="1" indent="0">
              <a:buNone/>
            </a:pPr>
            <a:r>
              <a:rPr lang="en-US" sz="1400" dirty="0">
                <a:latin typeface="Tahoma" pitchFamily="34" charset="0"/>
                <a:ea typeface="Tahoma" pitchFamily="34" charset="0"/>
                <a:cs typeface="Tahoma" pitchFamily="34" charset="0"/>
              </a:rPr>
              <a:t>NWS-17.3 Percent </a:t>
            </a:r>
            <a:r>
              <a:rPr lang="en-US" sz="1400" dirty="0" smtClean="0">
                <a:latin typeface="Tahoma" pitchFamily="34" charset="0"/>
                <a:ea typeface="Tahoma" pitchFamily="34" charset="0"/>
                <a:cs typeface="Tahoma" pitchFamily="34" charset="0"/>
              </a:rPr>
              <a:t>calories from </a:t>
            </a:r>
            <a:r>
              <a:rPr lang="en-US" sz="1400" dirty="0">
                <a:latin typeface="Tahoma" pitchFamily="34" charset="0"/>
                <a:ea typeface="Tahoma" pitchFamily="34" charset="0"/>
                <a:cs typeface="Tahoma" pitchFamily="34" charset="0"/>
              </a:rPr>
              <a:t>solid fats and added sugars </a:t>
            </a:r>
          </a:p>
          <a:p>
            <a:pPr marL="457200" lvl="1" indent="0">
              <a:buNone/>
            </a:pPr>
            <a:r>
              <a:rPr lang="en-US" sz="1400" dirty="0">
                <a:latin typeface="Tahoma" pitchFamily="34" charset="0"/>
                <a:ea typeface="Tahoma" pitchFamily="34" charset="0"/>
                <a:cs typeface="Tahoma" pitchFamily="34" charset="0"/>
              </a:rPr>
              <a:t>NWS-18 Percent calories </a:t>
            </a:r>
            <a:r>
              <a:rPr lang="en-US" sz="1400" dirty="0" smtClean="0">
                <a:latin typeface="Tahoma" pitchFamily="34" charset="0"/>
                <a:ea typeface="Tahoma" pitchFamily="34" charset="0"/>
                <a:cs typeface="Tahoma" pitchFamily="34" charset="0"/>
              </a:rPr>
              <a:t>from saturated </a:t>
            </a:r>
            <a:r>
              <a:rPr lang="en-US" sz="1400" dirty="0">
                <a:latin typeface="Tahoma" pitchFamily="34" charset="0"/>
                <a:ea typeface="Tahoma" pitchFamily="34" charset="0"/>
                <a:cs typeface="Tahoma" pitchFamily="34" charset="0"/>
              </a:rPr>
              <a:t>fats </a:t>
            </a:r>
          </a:p>
          <a:p>
            <a:pPr marL="457200" lvl="1" indent="0">
              <a:buNone/>
            </a:pPr>
            <a:r>
              <a:rPr lang="en-US" sz="1400" dirty="0">
                <a:latin typeface="Tahoma" pitchFamily="34" charset="0"/>
                <a:ea typeface="Tahoma" pitchFamily="34" charset="0"/>
                <a:cs typeface="Tahoma" pitchFamily="34" charset="0"/>
              </a:rPr>
              <a:t>NWS-19 T</a:t>
            </a:r>
            <a:r>
              <a:rPr lang="en-US" sz="1400" dirty="0" smtClean="0">
                <a:latin typeface="Tahoma" pitchFamily="34" charset="0"/>
                <a:ea typeface="Tahoma" pitchFamily="34" charset="0"/>
                <a:cs typeface="Tahoma" pitchFamily="34" charset="0"/>
              </a:rPr>
              <a:t>otal sodium </a:t>
            </a:r>
            <a:r>
              <a:rPr lang="en-US" sz="1400" dirty="0">
                <a:latin typeface="Tahoma" pitchFamily="34" charset="0"/>
                <a:ea typeface="Tahoma" pitchFamily="34" charset="0"/>
                <a:cs typeface="Tahoma" pitchFamily="34" charset="0"/>
              </a:rPr>
              <a:t>intake </a:t>
            </a:r>
            <a:endParaRPr lang="en-US" sz="1400" dirty="0" smtClean="0">
              <a:latin typeface="Tahoma" pitchFamily="34" charset="0"/>
              <a:ea typeface="Tahoma" pitchFamily="34" charset="0"/>
              <a:cs typeface="Tahoma" pitchFamily="34" charset="0"/>
            </a:endParaRPr>
          </a:p>
          <a:p>
            <a:pPr marL="457200" lvl="1" indent="0">
              <a:buNone/>
            </a:pPr>
            <a:r>
              <a:rPr lang="en-US" sz="1400" dirty="0" smtClean="0">
                <a:latin typeface="Tahoma" pitchFamily="34" charset="0"/>
                <a:ea typeface="Tahoma" pitchFamily="34" charset="0"/>
                <a:cs typeface="Tahoma" pitchFamily="34" charset="0"/>
              </a:rPr>
              <a:t>NWS-20 </a:t>
            </a:r>
            <a:r>
              <a:rPr lang="en-US" sz="1400" dirty="0">
                <a:latin typeface="Tahoma" pitchFamily="34" charset="0"/>
                <a:ea typeface="Tahoma" pitchFamily="34" charset="0"/>
                <a:cs typeface="Tahoma" pitchFamily="34" charset="0"/>
              </a:rPr>
              <a:t>T</a:t>
            </a:r>
            <a:r>
              <a:rPr lang="en-US" sz="1400" dirty="0" smtClean="0">
                <a:latin typeface="Tahoma" pitchFamily="34" charset="0"/>
                <a:ea typeface="Tahoma" pitchFamily="34" charset="0"/>
                <a:cs typeface="Tahoma" pitchFamily="34" charset="0"/>
              </a:rPr>
              <a:t>otal calcium intake</a:t>
            </a:r>
          </a:p>
          <a:p>
            <a:pPr marL="457200" lvl="1" indent="0">
              <a:buNone/>
            </a:pPr>
            <a:endParaRPr lang="en-US" sz="1400" b="1" dirty="0" smtClean="0">
              <a:latin typeface="Tahoma" pitchFamily="34" charset="0"/>
              <a:ea typeface="Tahoma" pitchFamily="34" charset="0"/>
              <a:cs typeface="Tahoma" pitchFamily="34" charset="0"/>
            </a:endParaRPr>
          </a:p>
          <a:p>
            <a:pPr marL="457200" lvl="1" indent="0">
              <a:buNone/>
            </a:pPr>
            <a:endParaRPr lang="en-US" sz="1400" b="1" dirty="0">
              <a:latin typeface="Tahoma" pitchFamily="34" charset="0"/>
              <a:ea typeface="Tahoma" pitchFamily="34" charset="0"/>
              <a:cs typeface="Tahoma" pitchFamily="34" charset="0"/>
            </a:endParaRPr>
          </a:p>
          <a:p>
            <a:pPr marL="457200" lvl="1" indent="0">
              <a:buNone/>
            </a:pPr>
            <a:endParaRPr lang="en-US" sz="1400" b="1" dirty="0" smtClean="0">
              <a:latin typeface="Tahoma" pitchFamily="34" charset="0"/>
              <a:ea typeface="Tahoma" pitchFamily="34" charset="0"/>
              <a:cs typeface="Tahoma" pitchFamily="34" charset="0"/>
            </a:endParaRPr>
          </a:p>
          <a:p>
            <a:pPr marL="457200" lvl="1" indent="0">
              <a:buNone/>
            </a:pPr>
            <a:endParaRPr lang="en-US" sz="1400" b="1" dirty="0">
              <a:latin typeface="Tahoma" pitchFamily="34" charset="0"/>
              <a:ea typeface="Tahoma" pitchFamily="34" charset="0"/>
              <a:cs typeface="Tahoma" pitchFamily="34" charset="0"/>
            </a:endParaRPr>
          </a:p>
          <a:p>
            <a:pPr marL="457200" lvl="1" indent="0">
              <a:buNone/>
            </a:pPr>
            <a:endParaRPr lang="en-US" sz="1400" b="1" dirty="0" smtClean="0">
              <a:latin typeface="Tahoma" pitchFamily="34" charset="0"/>
              <a:ea typeface="Tahoma" pitchFamily="34" charset="0"/>
              <a:cs typeface="Tahoma" pitchFamily="34" charset="0"/>
            </a:endParaRPr>
          </a:p>
          <a:p>
            <a:pPr marL="457200" lvl="1" indent="0">
              <a:buNone/>
            </a:pPr>
            <a:r>
              <a:rPr lang="en-US" sz="1400" b="1" dirty="0" smtClean="0">
                <a:latin typeface="Tahoma" pitchFamily="34" charset="0"/>
                <a:ea typeface="Tahoma" pitchFamily="34" charset="0"/>
                <a:cs typeface="Tahoma" pitchFamily="34" charset="0"/>
              </a:rPr>
              <a:t>Iron </a:t>
            </a:r>
            <a:r>
              <a:rPr lang="en-US" sz="1400" b="1" dirty="0">
                <a:latin typeface="Tahoma" pitchFamily="34" charset="0"/>
                <a:ea typeface="Tahoma" pitchFamily="34" charset="0"/>
                <a:cs typeface="Tahoma" pitchFamily="34" charset="0"/>
              </a:rPr>
              <a:t>Deficiency</a:t>
            </a:r>
          </a:p>
          <a:p>
            <a:pPr marL="457200" lvl="1" indent="0">
              <a:buNone/>
            </a:pPr>
            <a:r>
              <a:rPr lang="en-US" sz="1400" dirty="0" smtClean="0">
                <a:latin typeface="Tahoma" pitchFamily="34" charset="0"/>
                <a:ea typeface="Tahoma" pitchFamily="34" charset="0"/>
                <a:cs typeface="Tahoma" pitchFamily="34" charset="0"/>
              </a:rPr>
              <a:t>NWS-21.1 </a:t>
            </a:r>
            <a:r>
              <a:rPr lang="en-US" sz="1400" dirty="0">
                <a:latin typeface="Tahoma" pitchFamily="34" charset="0"/>
                <a:ea typeface="Tahoma" pitchFamily="34" charset="0"/>
                <a:cs typeface="Tahoma" pitchFamily="34" charset="0"/>
              </a:rPr>
              <a:t>Iron deficiency in children (1–2  years) </a:t>
            </a:r>
          </a:p>
          <a:p>
            <a:pPr marL="457200" lvl="1" indent="0">
              <a:buNone/>
            </a:pPr>
            <a:r>
              <a:rPr lang="en-US" sz="1400" dirty="0">
                <a:latin typeface="Tahoma" pitchFamily="34" charset="0"/>
                <a:ea typeface="Tahoma" pitchFamily="34" charset="0"/>
                <a:cs typeface="Tahoma" pitchFamily="34" charset="0"/>
              </a:rPr>
              <a:t>NWS-21.2 Iron deficiency in children (3–4  years) </a:t>
            </a:r>
          </a:p>
          <a:p>
            <a:pPr marL="457200" lvl="1" indent="0">
              <a:buNone/>
            </a:pPr>
            <a:r>
              <a:rPr lang="en-US" sz="1400" dirty="0">
                <a:latin typeface="Tahoma" pitchFamily="34" charset="0"/>
                <a:ea typeface="Tahoma" pitchFamily="34" charset="0"/>
                <a:cs typeface="Tahoma" pitchFamily="34" charset="0"/>
              </a:rPr>
              <a:t>NWS-21.3 Iron deficiency in females (12–49 years) </a:t>
            </a:r>
          </a:p>
          <a:p>
            <a:pPr marL="457200" lvl="1" indent="0">
              <a:buNone/>
            </a:pPr>
            <a:r>
              <a:rPr lang="en-US" sz="1400" dirty="0">
                <a:latin typeface="Tahoma" pitchFamily="34" charset="0"/>
                <a:ea typeface="Tahoma" pitchFamily="34" charset="0"/>
                <a:cs typeface="Tahoma" pitchFamily="34" charset="0"/>
              </a:rPr>
              <a:t>NWS-22 Iron deficiency in pregnant females</a:t>
            </a:r>
          </a:p>
          <a:p>
            <a:pPr marL="457200" lvl="1" indent="0">
              <a:buNone/>
            </a:pPr>
            <a:endParaRPr lang="en-US" sz="1400" dirty="0" smtClean="0">
              <a:latin typeface="Tahoma" pitchFamily="34" charset="0"/>
              <a:ea typeface="Tahoma" pitchFamily="34" charset="0"/>
              <a:cs typeface="Tahoma" pitchFamily="34" charset="0"/>
            </a:endParaRPr>
          </a:p>
          <a:p>
            <a:pPr marL="457200" lvl="1" indent="0">
              <a:buNone/>
            </a:pPr>
            <a:endParaRPr lang="en-US" sz="1400" dirty="0">
              <a:latin typeface="Tahoma" pitchFamily="34" charset="0"/>
              <a:ea typeface="Tahoma" pitchFamily="34" charset="0"/>
              <a:cs typeface="Tahoma" pitchFamily="34" charset="0"/>
            </a:endParaRPr>
          </a:p>
          <a:p>
            <a:pPr marL="457200" lvl="1" indent="0">
              <a:buNone/>
            </a:pPr>
            <a:endParaRPr lang="en-US" sz="1400" dirty="0">
              <a:latin typeface="Tahoma" pitchFamily="34" charset="0"/>
              <a:ea typeface="Tahoma" pitchFamily="34" charset="0"/>
              <a:cs typeface="Tahoma" pitchFamily="34" charset="0"/>
            </a:endParaRPr>
          </a:p>
        </p:txBody>
      </p:sp>
      <p:sp>
        <p:nvSpPr>
          <p:cNvPr id="4" name="Title 3"/>
          <p:cNvSpPr>
            <a:spLocks noGrp="1"/>
          </p:cNvSpPr>
          <p:nvPr>
            <p:ph type="title" idx="4294967295"/>
          </p:nvPr>
        </p:nvSpPr>
        <p:spPr>
          <a:xfrm>
            <a:off x="0" y="76200"/>
            <a:ext cx="9326563" cy="558800"/>
          </a:xfrm>
        </p:spPr>
        <p:txBody>
          <a:bodyPr>
            <a:normAutofit/>
          </a:bodyPr>
          <a:lstStyle/>
          <a:p>
            <a:r>
              <a:rPr lang="en-US" sz="3000" b="1" dirty="0" smtClean="0">
                <a:solidFill>
                  <a:srgbClr val="003F72"/>
                </a:solidFill>
                <a:latin typeface="Tahoma" pitchFamily="34" charset="0"/>
                <a:ea typeface="Tahoma" pitchFamily="34" charset="0"/>
                <a:cs typeface="Tahoma" pitchFamily="34" charset="0"/>
              </a:rPr>
              <a:t>Objective </a:t>
            </a:r>
            <a:r>
              <a:rPr lang="en-US" sz="3000" b="1" dirty="0">
                <a:solidFill>
                  <a:srgbClr val="003F72"/>
                </a:solidFill>
                <a:latin typeface="Tahoma" pitchFamily="34" charset="0"/>
                <a:ea typeface="Tahoma" pitchFamily="34" charset="0"/>
                <a:cs typeface="Tahoma" pitchFamily="34" charset="0"/>
              </a:rPr>
              <a:t>Status: </a:t>
            </a:r>
            <a:r>
              <a:rPr lang="en-US" sz="3000" b="1" dirty="0" smtClean="0">
                <a:solidFill>
                  <a:srgbClr val="003F72"/>
                </a:solidFill>
                <a:latin typeface="Tahoma" pitchFamily="34" charset="0"/>
                <a:ea typeface="Tahoma" pitchFamily="34" charset="0"/>
                <a:cs typeface="Tahoma" pitchFamily="34" charset="0"/>
              </a:rPr>
              <a:t>Nutrition and Weight Status</a:t>
            </a:r>
            <a:endParaRPr lang="en-US" sz="3000" b="1" dirty="0">
              <a:solidFill>
                <a:srgbClr val="003F72"/>
              </a:solidFill>
              <a:latin typeface="Tahoma" pitchFamily="34" charset="0"/>
              <a:ea typeface="Tahoma" pitchFamily="34" charset="0"/>
              <a:cs typeface="Tahoma" pitchFamily="34" charset="0"/>
            </a:endParaRPr>
          </a:p>
        </p:txBody>
      </p:sp>
      <p:sp>
        <p:nvSpPr>
          <p:cNvPr id="46" name="Text Box 14"/>
          <p:cNvSpPr txBox="1">
            <a:spLocks noChangeArrowheads="1"/>
          </p:cNvSpPr>
          <p:nvPr/>
        </p:nvSpPr>
        <p:spPr bwMode="auto">
          <a:xfrm>
            <a:off x="1159326" y="618835"/>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a:t>
            </a:r>
            <a:endParaRPr lang="en-US" sz="1200" dirty="0">
              <a:solidFill>
                <a:prstClr val="black"/>
              </a:solidFill>
              <a:latin typeface="Tahoma" pitchFamily="34" charset="0"/>
            </a:endParaRPr>
          </a:p>
        </p:txBody>
      </p:sp>
      <p:sp>
        <p:nvSpPr>
          <p:cNvPr id="47" name="Rectangle 15" descr="Legend"/>
          <p:cNvSpPr>
            <a:spLocks noChangeArrowheads="1"/>
          </p:cNvSpPr>
          <p:nvPr/>
        </p:nvSpPr>
        <p:spPr bwMode="auto">
          <a:xfrm>
            <a:off x="971651" y="609600"/>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8" name="Oval 20" descr="Target met"/>
          <p:cNvSpPr>
            <a:spLocks noChangeArrowheads="1"/>
          </p:cNvSpPr>
          <p:nvPr/>
        </p:nvSpPr>
        <p:spPr bwMode="auto">
          <a:xfrm>
            <a:off x="1076426" y="690563"/>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49" name="Oval 19" descr="Improving"/>
          <p:cNvSpPr>
            <a:spLocks noChangeArrowheads="1"/>
          </p:cNvSpPr>
          <p:nvPr/>
        </p:nvSpPr>
        <p:spPr bwMode="auto">
          <a:xfrm>
            <a:off x="2149926" y="690563"/>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50" name="Oval 13" descr="No change"/>
          <p:cNvSpPr>
            <a:spLocks noChangeArrowheads="1"/>
          </p:cNvSpPr>
          <p:nvPr/>
        </p:nvSpPr>
        <p:spPr bwMode="auto">
          <a:xfrm>
            <a:off x="3228156" y="688975"/>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51" name="Oval 21" descr="Getting worse"/>
          <p:cNvSpPr>
            <a:spLocks noChangeArrowheads="1"/>
          </p:cNvSpPr>
          <p:nvPr/>
        </p:nvSpPr>
        <p:spPr bwMode="auto">
          <a:xfrm>
            <a:off x="4674369" y="688975"/>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52" name="Oval 18" descr="Baseline only"/>
          <p:cNvSpPr>
            <a:spLocks noChangeArrowheads="1"/>
          </p:cNvSpPr>
          <p:nvPr/>
        </p:nvSpPr>
        <p:spPr bwMode="auto">
          <a:xfrm>
            <a:off x="5887536" y="68897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53" name="Oval 18" descr="Developmental"/>
          <p:cNvSpPr>
            <a:spLocks noChangeArrowheads="1"/>
          </p:cNvSpPr>
          <p:nvPr/>
        </p:nvSpPr>
        <p:spPr bwMode="auto">
          <a:xfrm>
            <a:off x="7026726" y="697000"/>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39" name="Slide Number Placeholder 2"/>
          <p:cNvSpPr txBox="1">
            <a:spLocks/>
          </p:cNvSpPr>
          <p:nvPr/>
        </p:nvSpPr>
        <p:spPr>
          <a:xfrm>
            <a:off x="8534400" y="6492503"/>
            <a:ext cx="609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ECAD15-DF40-4D57-8D99-2197AD37FB1A}" type="slidenum">
              <a:rPr lang="en-US" sz="1200" smtClean="0">
                <a:solidFill>
                  <a:prstClr val="black">
                    <a:tint val="75000"/>
                  </a:prstClr>
                </a:solidFill>
                <a:ea typeface="Tahoma" pitchFamily="34" charset="0"/>
                <a:cs typeface="Tahoma" pitchFamily="34" charset="0"/>
              </a:rPr>
              <a:pPr algn="r"/>
              <a:t>3</a:t>
            </a:fld>
            <a:endParaRPr lang="en-US" sz="1200" dirty="0">
              <a:solidFill>
                <a:prstClr val="black">
                  <a:tint val="75000"/>
                </a:prstClr>
              </a:solidFill>
              <a:ea typeface="Tahoma" pitchFamily="34" charset="0"/>
              <a:cs typeface="Tahoma" pitchFamily="34" charset="0"/>
            </a:endParaRPr>
          </a:p>
        </p:txBody>
      </p:sp>
      <p:sp>
        <p:nvSpPr>
          <p:cNvPr id="16" name="Oval 13" descr="No change"/>
          <p:cNvSpPr>
            <a:spLocks noChangeArrowheads="1"/>
          </p:cNvSpPr>
          <p:nvPr/>
        </p:nvSpPr>
        <p:spPr bwMode="auto">
          <a:xfrm>
            <a:off x="533400" y="13716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17" name="Oval 13" descr="No change"/>
          <p:cNvSpPr>
            <a:spLocks noChangeArrowheads="1"/>
          </p:cNvSpPr>
          <p:nvPr/>
        </p:nvSpPr>
        <p:spPr bwMode="auto">
          <a:xfrm>
            <a:off x="533400" y="1652294"/>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18" name="Oval 13" descr="No change"/>
          <p:cNvSpPr>
            <a:spLocks noChangeArrowheads="1"/>
          </p:cNvSpPr>
          <p:nvPr/>
        </p:nvSpPr>
        <p:spPr bwMode="auto">
          <a:xfrm>
            <a:off x="533400" y="5136681"/>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21" name="Oval 13" descr="No change"/>
          <p:cNvSpPr>
            <a:spLocks noChangeArrowheads="1"/>
          </p:cNvSpPr>
          <p:nvPr/>
        </p:nvSpPr>
        <p:spPr bwMode="auto">
          <a:xfrm>
            <a:off x="533400" y="26670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23" name="Oval 19" descr="Improving"/>
          <p:cNvSpPr>
            <a:spLocks noChangeArrowheads="1"/>
          </p:cNvSpPr>
          <p:nvPr/>
        </p:nvSpPr>
        <p:spPr bwMode="auto">
          <a:xfrm>
            <a:off x="533400" y="243840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5" name="Oval 19" descr="Improving"/>
          <p:cNvSpPr>
            <a:spLocks noChangeArrowheads="1"/>
          </p:cNvSpPr>
          <p:nvPr/>
        </p:nvSpPr>
        <p:spPr bwMode="auto">
          <a:xfrm>
            <a:off x="533400" y="335280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6" name="Oval 19" descr="Improving"/>
          <p:cNvSpPr>
            <a:spLocks noChangeArrowheads="1"/>
          </p:cNvSpPr>
          <p:nvPr/>
        </p:nvSpPr>
        <p:spPr bwMode="auto">
          <a:xfrm>
            <a:off x="533400" y="388620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7" name="Oval 19" descr="Improving"/>
          <p:cNvSpPr>
            <a:spLocks noChangeArrowheads="1"/>
          </p:cNvSpPr>
          <p:nvPr/>
        </p:nvSpPr>
        <p:spPr bwMode="auto">
          <a:xfrm>
            <a:off x="533399" y="4145364"/>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8" name="Oval 19" descr="Improving"/>
          <p:cNvSpPr>
            <a:spLocks noChangeArrowheads="1"/>
          </p:cNvSpPr>
          <p:nvPr/>
        </p:nvSpPr>
        <p:spPr bwMode="auto">
          <a:xfrm>
            <a:off x="533400" y="457200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9" name="Oval 18" descr="Baseline only"/>
          <p:cNvSpPr>
            <a:spLocks noChangeArrowheads="1"/>
          </p:cNvSpPr>
          <p:nvPr/>
        </p:nvSpPr>
        <p:spPr bwMode="auto">
          <a:xfrm>
            <a:off x="4862119" y="1371599"/>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30" name="Oval 18" descr="Baseline only"/>
          <p:cNvSpPr>
            <a:spLocks noChangeArrowheads="1"/>
          </p:cNvSpPr>
          <p:nvPr/>
        </p:nvSpPr>
        <p:spPr bwMode="auto">
          <a:xfrm>
            <a:off x="4862119" y="1877173"/>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31" name="Oval 18" descr="Baseline only"/>
          <p:cNvSpPr>
            <a:spLocks noChangeArrowheads="1"/>
          </p:cNvSpPr>
          <p:nvPr/>
        </p:nvSpPr>
        <p:spPr bwMode="auto">
          <a:xfrm>
            <a:off x="4862118" y="2307059"/>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32" name="Oval 18" descr="Baseline only"/>
          <p:cNvSpPr>
            <a:spLocks noChangeArrowheads="1"/>
          </p:cNvSpPr>
          <p:nvPr/>
        </p:nvSpPr>
        <p:spPr bwMode="auto">
          <a:xfrm>
            <a:off x="4862119" y="2792458"/>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33" name="Oval 18" descr="Baseline only"/>
          <p:cNvSpPr>
            <a:spLocks noChangeArrowheads="1"/>
          </p:cNvSpPr>
          <p:nvPr/>
        </p:nvSpPr>
        <p:spPr bwMode="auto">
          <a:xfrm>
            <a:off x="533401" y="48768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36" name="Oval 20" descr="Target met"/>
          <p:cNvSpPr>
            <a:spLocks noChangeArrowheads="1"/>
          </p:cNvSpPr>
          <p:nvPr/>
        </p:nvSpPr>
        <p:spPr bwMode="auto">
          <a:xfrm>
            <a:off x="533400" y="3665538"/>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34" name="Oval 13" descr="No change"/>
          <p:cNvSpPr>
            <a:spLocks noChangeArrowheads="1"/>
          </p:cNvSpPr>
          <p:nvPr/>
        </p:nvSpPr>
        <p:spPr bwMode="auto">
          <a:xfrm>
            <a:off x="533400" y="2916936"/>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Tree>
    <p:extLst>
      <p:ext uri="{BB962C8B-B14F-4D97-AF65-F5344CB8AC3E}">
        <p14:creationId xmlns:p14="http://schemas.microsoft.com/office/powerpoint/2010/main" val="125766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Pie chart of progress"/>
          <p:cNvGraphicFramePr>
            <a:graphicFrameLocks noGrp="1"/>
          </p:cNvGraphicFramePr>
          <p:nvPr>
            <p:ph idx="1"/>
            <p:extLst>
              <p:ext uri="{D42A27DB-BD31-4B8C-83A1-F6EECF244321}">
                <p14:modId xmlns:p14="http://schemas.microsoft.com/office/powerpoint/2010/main" val="320012089"/>
              </p:ext>
            </p:extLst>
          </p:nvPr>
        </p:nvGraphicFramePr>
        <p:xfrm>
          <a:off x="457200" y="1066800"/>
          <a:ext cx="8001000" cy="543502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52134" y="1792069"/>
            <a:ext cx="2158466" cy="646331"/>
          </a:xfrm>
          <a:prstGeom prst="rect">
            <a:avLst/>
          </a:prstGeom>
          <a:noFill/>
        </p:spPr>
        <p:txBody>
          <a:bodyPr wrap="square" rtlCol="0">
            <a:spAutoFit/>
          </a:bodyPr>
          <a:lstStyle/>
          <a:p>
            <a:pPr algn="ctr"/>
            <a:r>
              <a:rPr lang="en-US" b="1" dirty="0" smtClean="0">
                <a:solidFill>
                  <a:prstClr val="black"/>
                </a:solidFill>
                <a:latin typeface="Tahoma" pitchFamily="34" charset="0"/>
                <a:ea typeface="Tahoma" pitchFamily="34" charset="0"/>
                <a:cs typeface="Tahoma" pitchFamily="34" charset="0"/>
              </a:rPr>
              <a:t>Total number of objectives: 38</a:t>
            </a:r>
            <a:endParaRPr lang="en-US" b="1" dirty="0">
              <a:solidFill>
                <a:prstClr val="black"/>
              </a:solidFill>
              <a:latin typeface="Tahoma" pitchFamily="34" charset="0"/>
              <a:ea typeface="Tahoma" pitchFamily="34" charset="0"/>
              <a:cs typeface="Tahoma" pitchFamily="34" charset="0"/>
            </a:endParaRPr>
          </a:p>
        </p:txBody>
      </p:sp>
      <p:sp>
        <p:nvSpPr>
          <p:cNvPr id="17" name="Text Box 14"/>
          <p:cNvSpPr txBox="1">
            <a:spLocks noChangeArrowheads="1"/>
          </p:cNvSpPr>
          <p:nvPr/>
        </p:nvSpPr>
        <p:spPr bwMode="auto">
          <a:xfrm>
            <a:off x="6705600" y="2743200"/>
            <a:ext cx="1752600" cy="19236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smtClean="0">
                <a:solidFill>
                  <a:prstClr val="black"/>
                </a:solidFill>
                <a:latin typeface="Tahoma" pitchFamily="34" charset="0"/>
              </a:rPr>
              <a:t>     Target met        </a:t>
            </a:r>
          </a:p>
          <a:p>
            <a:pPr>
              <a:spcBef>
                <a:spcPct val="50000"/>
              </a:spcBef>
            </a:pPr>
            <a:r>
              <a:rPr lang="en-US" sz="1400" dirty="0" smtClean="0">
                <a:solidFill>
                  <a:prstClr val="black"/>
                </a:solidFill>
                <a:latin typeface="Tahoma" pitchFamily="34" charset="0"/>
              </a:rPr>
              <a:t>     Improving       </a:t>
            </a:r>
          </a:p>
          <a:p>
            <a:pPr>
              <a:spcBef>
                <a:spcPct val="50000"/>
              </a:spcBef>
            </a:pPr>
            <a:r>
              <a:rPr lang="en-US" sz="1400" dirty="0" smtClean="0">
                <a:solidFill>
                  <a:prstClr val="black"/>
                </a:solidFill>
                <a:latin typeface="Tahoma" pitchFamily="34" charset="0"/>
              </a:rPr>
              <a:t>     Little/No change      </a:t>
            </a:r>
          </a:p>
          <a:p>
            <a:pPr>
              <a:spcBef>
                <a:spcPct val="50000"/>
              </a:spcBef>
            </a:pPr>
            <a:r>
              <a:rPr lang="en-US" sz="1400" dirty="0" smtClean="0">
                <a:solidFill>
                  <a:prstClr val="black"/>
                </a:solidFill>
                <a:latin typeface="Tahoma" pitchFamily="34" charset="0"/>
              </a:rPr>
              <a:t>     Getting worse      </a:t>
            </a:r>
          </a:p>
          <a:p>
            <a:pPr>
              <a:spcBef>
                <a:spcPct val="50000"/>
              </a:spcBef>
            </a:pPr>
            <a:r>
              <a:rPr lang="en-US" sz="1400" dirty="0" smtClean="0">
                <a:solidFill>
                  <a:prstClr val="black"/>
                </a:solidFill>
                <a:latin typeface="Tahoma" pitchFamily="34" charset="0"/>
              </a:rPr>
              <a:t>     Baseline only     </a:t>
            </a:r>
          </a:p>
          <a:p>
            <a:pPr>
              <a:spcBef>
                <a:spcPct val="50000"/>
              </a:spcBef>
            </a:pPr>
            <a:r>
              <a:rPr lang="en-US" sz="1400" dirty="0" smtClean="0">
                <a:solidFill>
                  <a:prstClr val="black"/>
                </a:solidFill>
                <a:latin typeface="Tahoma" pitchFamily="34" charset="0"/>
              </a:rPr>
              <a:t>     Developmental</a:t>
            </a:r>
          </a:p>
        </p:txBody>
      </p:sp>
      <p:sp>
        <p:nvSpPr>
          <p:cNvPr id="18" name="Oval 13" descr="Little/No change"/>
          <p:cNvSpPr>
            <a:spLocks noChangeArrowheads="1"/>
          </p:cNvSpPr>
          <p:nvPr/>
        </p:nvSpPr>
        <p:spPr bwMode="auto">
          <a:xfrm>
            <a:off x="6829587" y="3471304"/>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19" name="Oval 18" descr="Baseline only"/>
          <p:cNvSpPr>
            <a:spLocks noChangeArrowheads="1"/>
          </p:cNvSpPr>
          <p:nvPr/>
        </p:nvSpPr>
        <p:spPr bwMode="auto">
          <a:xfrm>
            <a:off x="6829585" y="409425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20" name="Oval 19" descr="Improving"/>
          <p:cNvSpPr>
            <a:spLocks noChangeArrowheads="1"/>
          </p:cNvSpPr>
          <p:nvPr/>
        </p:nvSpPr>
        <p:spPr bwMode="auto">
          <a:xfrm>
            <a:off x="6834399" y="3151716"/>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1" name="Oval 20" descr="Target met"/>
          <p:cNvSpPr>
            <a:spLocks noChangeArrowheads="1"/>
          </p:cNvSpPr>
          <p:nvPr/>
        </p:nvSpPr>
        <p:spPr bwMode="auto">
          <a:xfrm>
            <a:off x="6830194" y="2846916"/>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22" name="Oval 21" descr="Getting worse"/>
          <p:cNvSpPr>
            <a:spLocks noChangeArrowheads="1"/>
          </p:cNvSpPr>
          <p:nvPr/>
        </p:nvSpPr>
        <p:spPr bwMode="auto">
          <a:xfrm>
            <a:off x="6829586" y="3781244"/>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23" name="Oval 18" descr="Developmental"/>
          <p:cNvSpPr>
            <a:spLocks noChangeArrowheads="1"/>
          </p:cNvSpPr>
          <p:nvPr/>
        </p:nvSpPr>
        <p:spPr bwMode="auto">
          <a:xfrm>
            <a:off x="6829584" y="4427188"/>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25" name="Title 3"/>
          <p:cNvSpPr>
            <a:spLocks noGrp="1"/>
          </p:cNvSpPr>
          <p:nvPr>
            <p:ph type="title" idx="4294967295"/>
          </p:nvPr>
        </p:nvSpPr>
        <p:spPr>
          <a:xfrm>
            <a:off x="304800" y="76200"/>
            <a:ext cx="8382000" cy="790575"/>
          </a:xfrm>
        </p:spPr>
        <p:txBody>
          <a:bodyPr>
            <a:noAutofit/>
          </a:bodyPr>
          <a:lstStyle/>
          <a:p>
            <a:r>
              <a:rPr lang="en-US" sz="3000" b="1" dirty="0">
                <a:solidFill>
                  <a:srgbClr val="003F72"/>
                </a:solidFill>
                <a:latin typeface="Tahoma" pitchFamily="34" charset="0"/>
                <a:ea typeface="Tahoma" pitchFamily="34" charset="0"/>
                <a:cs typeface="Tahoma" pitchFamily="34" charset="0"/>
              </a:rPr>
              <a:t>Current HP2020 Objective Status: </a:t>
            </a:r>
            <a:r>
              <a:rPr lang="en-US" sz="3000" b="1" dirty="0" smtClean="0">
                <a:solidFill>
                  <a:srgbClr val="003F72"/>
                </a:solidFill>
                <a:latin typeface="Tahoma" pitchFamily="34" charset="0"/>
                <a:ea typeface="Tahoma" pitchFamily="34" charset="0"/>
                <a:cs typeface="Tahoma" pitchFamily="34" charset="0"/>
              </a:rPr>
              <a:t/>
            </a:r>
            <a:br>
              <a:rPr lang="en-US" sz="3000" b="1" dirty="0" smtClean="0">
                <a:solidFill>
                  <a:srgbClr val="003F72"/>
                </a:solidFill>
                <a:latin typeface="Tahoma" pitchFamily="34" charset="0"/>
                <a:ea typeface="Tahoma" pitchFamily="34" charset="0"/>
                <a:cs typeface="Tahoma" pitchFamily="34" charset="0"/>
              </a:rPr>
            </a:br>
            <a:r>
              <a:rPr lang="en-US" sz="3000" b="1" dirty="0" smtClean="0">
                <a:solidFill>
                  <a:srgbClr val="003F72"/>
                </a:solidFill>
                <a:latin typeface="Tahoma" pitchFamily="34" charset="0"/>
                <a:ea typeface="Tahoma" pitchFamily="34" charset="0"/>
                <a:cs typeface="Tahoma" pitchFamily="34" charset="0"/>
              </a:rPr>
              <a:t>Nutrition and Weight Status</a:t>
            </a:r>
            <a:endParaRPr lang="en-US" sz="3000" b="1" dirty="0">
              <a:solidFill>
                <a:srgbClr val="003F7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128736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838200"/>
          </a:xfrm>
        </p:spPr>
        <p:txBody>
          <a:bodyPr>
            <a:normAutofit/>
          </a:bodyPr>
          <a:lstStyle/>
          <a:p>
            <a:pPr lvl="0">
              <a:spcBef>
                <a:spcPts val="0"/>
              </a:spcBef>
            </a:pPr>
            <a:r>
              <a:rPr lang="en-US" sz="3200" b="1" dirty="0">
                <a:solidFill>
                  <a:srgbClr val="003F72"/>
                </a:solidFill>
                <a:latin typeface="Tahoma" pitchFamily="34" charset="0"/>
                <a:ea typeface="Tahoma" pitchFamily="34" charset="0"/>
                <a:cs typeface="Tahoma" pitchFamily="34" charset="0"/>
              </a:rPr>
              <a:t>Progress in Food and Nutrient </a:t>
            </a:r>
            <a:r>
              <a:rPr lang="en-US" sz="3200" b="1" dirty="0" smtClean="0">
                <a:solidFill>
                  <a:srgbClr val="003F72"/>
                </a:solidFill>
                <a:latin typeface="Tahoma" pitchFamily="34" charset="0"/>
                <a:ea typeface="Tahoma" pitchFamily="34" charset="0"/>
                <a:cs typeface="Tahoma" pitchFamily="34" charset="0"/>
              </a:rPr>
              <a:t>Consumption</a:t>
            </a:r>
            <a:endParaRPr lang="en-US" dirty="0"/>
          </a:p>
        </p:txBody>
      </p:sp>
      <p:sp>
        <p:nvSpPr>
          <p:cNvPr id="3" name="Slide Number Placeholder 2"/>
          <p:cNvSpPr>
            <a:spLocks noGrp="1"/>
          </p:cNvSpPr>
          <p:nvPr>
            <p:ph type="sldNum" sz="quarter" idx="12"/>
          </p:nvPr>
        </p:nvSpPr>
        <p:spPr/>
        <p:txBody>
          <a:bodyPr/>
          <a:lstStyle/>
          <a:p>
            <a:fld id="{C88FAF9D-AF5A-496A-B0B6-E10018E45057}" type="slidenum">
              <a:rPr lang="en-US" smtClean="0"/>
              <a:pPr/>
              <a:t>5</a:t>
            </a:fld>
            <a:endParaRPr lang="en-US" dirty="0"/>
          </a:p>
        </p:txBody>
      </p:sp>
      <p:graphicFrame>
        <p:nvGraphicFramePr>
          <p:cNvPr id="4" name="Table 3" descr="Table of Nutrition and weight status progress for objectives&#10;"/>
          <p:cNvGraphicFramePr>
            <a:graphicFrameLocks noGrp="1"/>
          </p:cNvGraphicFramePr>
          <p:nvPr>
            <p:extLst>
              <p:ext uri="{D42A27DB-BD31-4B8C-83A1-F6EECF244321}">
                <p14:modId xmlns:p14="http://schemas.microsoft.com/office/powerpoint/2010/main" val="2478066989"/>
              </p:ext>
            </p:extLst>
          </p:nvPr>
        </p:nvGraphicFramePr>
        <p:xfrm>
          <a:off x="304800" y="1143000"/>
          <a:ext cx="8382000" cy="4876929"/>
        </p:xfrm>
        <a:graphic>
          <a:graphicData uri="http://schemas.openxmlformats.org/drawingml/2006/table">
            <a:tbl>
              <a:tblPr firstRow="1">
                <a:tableStyleId>{5C22544A-7EE6-4342-B048-85BDC9FD1C3A}</a:tableStyleId>
              </a:tblPr>
              <a:tblGrid>
                <a:gridCol w="4717742"/>
                <a:gridCol w="1109708"/>
                <a:gridCol w="998737"/>
                <a:gridCol w="641413"/>
                <a:gridCol w="914400"/>
              </a:tblGrid>
              <a:tr h="685800">
                <a:tc>
                  <a:txBody>
                    <a:bodyPr/>
                    <a:lstStyle/>
                    <a:p>
                      <a:pPr algn="l" fontAlgn="b"/>
                      <a:endPar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chemeClr val="accent1"/>
                    </a:solidFill>
                  </a:tcPr>
                </a:tc>
                <a:tc>
                  <a:txBody>
                    <a:bodyPr/>
                    <a:lstStyle/>
                    <a:p>
                      <a:pPr algn="ctr" fontAlgn="b"/>
                      <a:r>
                        <a:rPr lang="en-US" sz="1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Baseline (Year)</a:t>
                      </a:r>
                      <a:endPar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chemeClr val="accent1"/>
                    </a:solidFill>
                  </a:tcPr>
                </a:tc>
                <a:tc>
                  <a:txBody>
                    <a:bodyPr/>
                    <a:lstStyle/>
                    <a:p>
                      <a:pPr algn="ctr" fontAlgn="b"/>
                      <a:r>
                        <a:rPr lang="en-US" sz="1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Most Recent (Year)</a:t>
                      </a:r>
                      <a:endPar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chemeClr val="accent1"/>
                    </a:solidFill>
                  </a:tcPr>
                </a:tc>
                <a:tc>
                  <a:txBody>
                    <a:bodyPr/>
                    <a:lstStyle/>
                    <a:p>
                      <a:pPr algn="ctr" fontAlgn="b"/>
                      <a:r>
                        <a:rPr lang="en-US" sz="1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Target</a:t>
                      </a:r>
                      <a:endPar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chemeClr val="accent1"/>
                    </a:solidFill>
                  </a:tcPr>
                </a:tc>
                <a:tc>
                  <a:txBody>
                    <a:bodyPr/>
                    <a:lstStyle/>
                    <a:p>
                      <a:pPr algn="ctr" fontAlgn="b"/>
                      <a:r>
                        <a:rPr lang="en-US" sz="1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Progress</a:t>
                      </a:r>
                      <a:endPar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chemeClr val="accent1"/>
                    </a:solidFill>
                  </a:tcPr>
                </a:tc>
              </a:tr>
              <a:tr h="514479">
                <a:tc>
                  <a:txBody>
                    <a:bodyPr/>
                    <a:lstStyle/>
                    <a:p>
                      <a:pPr algn="l" fontAlgn="b"/>
                      <a:r>
                        <a:rPr lang="en-US" sz="1400" b="1" u="none" strike="noStrike" dirty="0">
                          <a:effectLst/>
                          <a:latin typeface="Tahoma" panose="020B0604030504040204" pitchFamily="34" charset="0"/>
                          <a:ea typeface="Tahoma" panose="020B0604030504040204" pitchFamily="34" charset="0"/>
                          <a:cs typeface="Tahoma" panose="020B0604030504040204" pitchFamily="34" charset="0"/>
                        </a:rPr>
                        <a:t>NWS-14</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 Mean daily intake of fruits </a:t>
                      </a: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(cup </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equivalents per 1,000 </a:t>
                      </a: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calories)</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D0D8E8"/>
                    </a:solidFill>
                  </a:tcP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0.5</a:t>
                      </a:r>
                    </a:p>
                    <a:p>
                      <a:pPr marL="0" algn="ctr" defTabSz="914400" rtl="0" eaLnBrk="1" fontAlgn="b" latinLnBrk="0" hangingPunct="1"/>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(2001–04)</a:t>
                      </a:r>
                      <a:endParaRPr lang="en-US" sz="1400" u="none" strike="noStrike"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D0D8E8"/>
                    </a:solidFill>
                  </a:tcP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0.6</a:t>
                      </a:r>
                    </a:p>
                    <a:p>
                      <a:pPr marL="0" algn="ctr" defTabSz="914400" rtl="0" eaLnBrk="1" fontAlgn="b" latinLnBrk="0" hangingPunct="1"/>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(2007–10)</a:t>
                      </a:r>
                      <a:endParaRPr lang="en-US" sz="1400" u="none" strike="noStrike"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D0D8E8"/>
                    </a:solidFill>
                  </a:tcP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0.9</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D0D8E8"/>
                    </a:solidFill>
                  </a:tcP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25.0%</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92D050"/>
                    </a:solidFill>
                  </a:tcPr>
                </a:tc>
              </a:tr>
              <a:tr h="533400">
                <a:tc>
                  <a:txBody>
                    <a:bodyPr/>
                    <a:lstStyle/>
                    <a:p>
                      <a:pPr algn="l" fontAlgn="b"/>
                      <a:r>
                        <a:rPr lang="en-US" sz="1400" b="1" u="none" strike="noStrike" dirty="0">
                          <a:effectLst/>
                          <a:latin typeface="Tahoma" panose="020B0604030504040204" pitchFamily="34" charset="0"/>
                          <a:ea typeface="Tahoma" panose="020B0604030504040204" pitchFamily="34" charset="0"/>
                          <a:cs typeface="Tahoma" panose="020B0604030504040204" pitchFamily="34" charset="0"/>
                        </a:rPr>
                        <a:t>NWS-15.1 </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 Mean daily intake of total vegetables </a:t>
                      </a: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(cup </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equivalents per 1,000 </a:t>
                      </a: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calories)</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0.8</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(2001–04)</a:t>
                      </a:r>
                    </a:p>
                  </a:txBody>
                  <a:tcPr marL="9525" marR="9525" marT="9525" marB="0" anchor="b"/>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0.8</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(2007–10)</a:t>
                      </a:r>
                    </a:p>
                  </a:txBody>
                  <a:tcPr marL="9525" marR="9525" marT="9525" marB="0" anchor="b"/>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1.1</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0.0%</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FFC000"/>
                    </a:solidFill>
                  </a:tcPr>
                </a:tc>
              </a:tr>
              <a:tr h="478155">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r>
                        <a:rPr lang="en-US" sz="1400" b="1" dirty="0" smtClean="0">
                          <a:latin typeface="Tahoma" pitchFamily="34" charset="0"/>
                          <a:ea typeface="Tahoma" pitchFamily="34" charset="0"/>
                          <a:cs typeface="Tahoma" pitchFamily="34" charset="0"/>
                        </a:rPr>
                        <a:t>NWS-15.2</a:t>
                      </a:r>
                      <a:r>
                        <a:rPr lang="en-US" sz="1400" dirty="0" smtClean="0">
                          <a:latin typeface="Tahoma" pitchFamily="34" charset="0"/>
                          <a:ea typeface="Tahoma" pitchFamily="34" charset="0"/>
                          <a:cs typeface="Tahoma" pitchFamily="34" charset="0"/>
                        </a:rPr>
                        <a:t> </a:t>
                      </a: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Mean daily intake of dark green vegetables, red and orange vegetables, and beans and peas (cup equivalents per 1,000 calories)</a:t>
                      </a:r>
                    </a:p>
                  </a:txBody>
                  <a:tcPr marL="9525" marR="9525" marT="9525" marB="0" anchor="b">
                    <a:solidFill>
                      <a:srgbClr val="D0D8E8"/>
                    </a:solidFill>
                  </a:tcP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0.3</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(2001–04)</a:t>
                      </a:r>
                    </a:p>
                  </a:txBody>
                  <a:tcPr marL="9525" marR="9525" marT="9525" marB="0" anchor="b">
                    <a:solidFill>
                      <a:srgbClr val="D0D8E8"/>
                    </a:solidFill>
                  </a:tcP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0.3</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(2007–10)</a:t>
                      </a:r>
                    </a:p>
                  </a:txBody>
                  <a:tcPr marL="9525" marR="9525" marT="9525" marB="0" anchor="b">
                    <a:solidFill>
                      <a:srgbClr val="D0D8E8"/>
                    </a:solidFill>
                  </a:tcP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0.6</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D0D8E8"/>
                    </a:solidFill>
                  </a:tcP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0.0%</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FFC000"/>
                    </a:solidFill>
                  </a:tcPr>
                </a:tc>
              </a:tr>
              <a:tr h="478155">
                <a:tc>
                  <a:txBody>
                    <a:bodyPr/>
                    <a:lstStyle/>
                    <a:p>
                      <a:pPr algn="l" fontAlgn="b"/>
                      <a:r>
                        <a:rPr lang="en-US" sz="1400" b="1" u="none" strike="noStrike" dirty="0">
                          <a:effectLst/>
                          <a:latin typeface="Tahoma" panose="020B0604030504040204" pitchFamily="34" charset="0"/>
                          <a:ea typeface="Tahoma" panose="020B0604030504040204" pitchFamily="34" charset="0"/>
                          <a:cs typeface="Tahoma" panose="020B0604030504040204" pitchFamily="34" charset="0"/>
                        </a:rPr>
                        <a:t>NWS-16</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 Mean daily intake of whole grains </a:t>
                      </a: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(ounce </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equivalents per 1,000 </a:t>
                      </a: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calories)</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E9EDF4"/>
                    </a:solidFill>
                  </a:tcP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0.3</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(2001–04)</a:t>
                      </a:r>
                    </a:p>
                  </a:txBody>
                  <a:tcPr marL="9525" marR="9525" marT="9525" marB="0" anchor="b">
                    <a:solidFill>
                      <a:srgbClr val="E9EDF4"/>
                    </a:solidFill>
                  </a:tcP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0.4</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(2007–10)</a:t>
                      </a:r>
                    </a:p>
                  </a:txBody>
                  <a:tcPr marL="9525" marR="9525" marT="9525" marB="0" anchor="b">
                    <a:solidFill>
                      <a:srgbClr val="E9EDF4"/>
                    </a:solidFill>
                  </a:tcP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0.6</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E9EDF4"/>
                    </a:solidFill>
                  </a:tcP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33.3%</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92D050"/>
                    </a:solidFill>
                  </a:tcPr>
                </a:tc>
              </a:tr>
              <a:tr h="512445">
                <a:tc>
                  <a:txBody>
                    <a:bodyPr/>
                    <a:lstStyle/>
                    <a:p>
                      <a:pPr algn="l" fontAlgn="b"/>
                      <a:r>
                        <a:rPr lang="en-US" sz="1400" b="1" u="none" strike="noStrike" dirty="0">
                          <a:effectLst/>
                          <a:latin typeface="Tahoma" panose="020B0604030504040204" pitchFamily="34" charset="0"/>
                          <a:ea typeface="Tahoma" panose="020B0604030504040204" pitchFamily="34" charset="0"/>
                          <a:cs typeface="Tahoma" panose="020B0604030504040204" pitchFamily="34" charset="0"/>
                        </a:rPr>
                        <a:t>NWS-17.1</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 Mean percent of total daily calorie intake from solid fats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D0D8E8"/>
                    </a:solidFill>
                  </a:tcP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18.9</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(2001–04)</a:t>
                      </a:r>
                    </a:p>
                  </a:txBody>
                  <a:tcPr marL="9525" marR="9525" marT="9525" marB="0" anchor="b">
                    <a:solidFill>
                      <a:srgbClr val="D0D8E8"/>
                    </a:solidFill>
                  </a:tcP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16.0</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(2007–10)</a:t>
                      </a:r>
                    </a:p>
                  </a:txBody>
                  <a:tcPr marL="9525" marR="9525" marT="9525" marB="0" anchor="b">
                    <a:solidFill>
                      <a:srgbClr val="D0D8E8"/>
                    </a:solidFill>
                  </a:tcP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16.7</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D0D8E8"/>
                    </a:solidFill>
                  </a:tcPr>
                </a:tc>
                <a:tc>
                  <a:txBody>
                    <a:bodyPr/>
                    <a:lstStyle/>
                    <a:p>
                      <a:pPr algn="ctr" fontAlgn="b"/>
                      <a:r>
                        <a:rPr lang="en-US" sz="140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131.8%</a:t>
                      </a:r>
                      <a:endParaRPr lang="en-US" sz="14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007033"/>
                    </a:solidFill>
                  </a:tcPr>
                </a:tc>
              </a:tr>
              <a:tr h="533400">
                <a:tc>
                  <a:txBody>
                    <a:bodyPr/>
                    <a:lstStyle/>
                    <a:p>
                      <a:pPr algn="l" fontAlgn="b"/>
                      <a:r>
                        <a:rPr lang="en-US" sz="1400" b="1" u="none" strike="noStrike" dirty="0">
                          <a:effectLst/>
                          <a:latin typeface="Tahoma" panose="020B0604030504040204" pitchFamily="34" charset="0"/>
                          <a:ea typeface="Tahoma" panose="020B0604030504040204" pitchFamily="34" charset="0"/>
                          <a:cs typeface="Tahoma" panose="020B0604030504040204" pitchFamily="34" charset="0"/>
                        </a:rPr>
                        <a:t>NWS-17.2 </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Mean percent of total daily calorie intake from added </a:t>
                      </a: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sugars</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15.7</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(2001–04)</a:t>
                      </a:r>
                    </a:p>
                  </a:txBody>
                  <a:tcPr marL="9525" marR="9525" marT="9525" marB="0" anchor="b"/>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14.8</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(2007–10)</a:t>
                      </a:r>
                    </a:p>
                  </a:txBody>
                  <a:tcPr marL="9525" marR="9525" marT="9525" marB="0" anchor="b"/>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10.8</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18.4%</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92D050"/>
                    </a:solidFill>
                  </a:tcPr>
                </a:tc>
              </a:tr>
              <a:tr h="533400">
                <a:tc>
                  <a:txBody>
                    <a:bodyPr/>
                    <a:lstStyle/>
                    <a:p>
                      <a:pPr algn="l" fontAlgn="b"/>
                      <a:r>
                        <a:rPr lang="en-US" sz="1400" b="1" u="none" strike="noStrike" dirty="0">
                          <a:effectLst/>
                          <a:latin typeface="Tahoma" panose="020B0604030504040204" pitchFamily="34" charset="0"/>
                          <a:ea typeface="Tahoma" panose="020B0604030504040204" pitchFamily="34" charset="0"/>
                          <a:cs typeface="Tahoma" panose="020B0604030504040204" pitchFamily="34" charset="0"/>
                        </a:rPr>
                        <a:t>NWS-18</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 Mean percent of total daily calorie intake from saturated </a:t>
                      </a: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fats</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D0D8E8"/>
                    </a:solidFill>
                  </a:tcP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11.3</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(2003–06)</a:t>
                      </a:r>
                    </a:p>
                  </a:txBody>
                  <a:tcPr marL="9525" marR="9525" marT="9525" marB="0" anchor="b">
                    <a:solidFill>
                      <a:srgbClr val="D0D8E8"/>
                    </a:solidFill>
                  </a:tcPr>
                </a:tc>
                <a:tc>
                  <a:txBody>
                    <a:bodyPr/>
                    <a:lstStyle/>
                    <a:p>
                      <a:pPr algn="ctr" fontAlgn="b"/>
                      <a:r>
                        <a:rPr lang="en-US" sz="1400" u="none" strike="noStrike" smtClean="0">
                          <a:effectLst/>
                          <a:latin typeface="Tahoma" panose="020B0604030504040204" pitchFamily="34" charset="0"/>
                          <a:ea typeface="Tahoma" panose="020B0604030504040204" pitchFamily="34" charset="0"/>
                          <a:cs typeface="Tahoma" panose="020B0604030504040204" pitchFamily="34" charset="0"/>
                        </a:rPr>
                        <a:t>11.0</a:t>
                      </a:r>
                      <a:endPar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(2007–10)</a:t>
                      </a:r>
                    </a:p>
                  </a:txBody>
                  <a:tcPr marL="9525" marR="9525" marT="9525" marB="0" anchor="b">
                    <a:solidFill>
                      <a:srgbClr val="D0D8E8"/>
                    </a:solidFill>
                  </a:tcP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9.5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D0D8E8"/>
                    </a:solidFill>
                  </a:tcP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16.7%</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92D050"/>
                    </a:solidFill>
                  </a:tcPr>
                </a:tc>
              </a:tr>
              <a:tr h="431301">
                <a:tc>
                  <a:txBody>
                    <a:bodyPr/>
                    <a:lstStyle/>
                    <a:p>
                      <a:pPr algn="l" fontAlgn="b"/>
                      <a:r>
                        <a:rPr lang="en-US" sz="1400" b="1" u="none" strike="noStrike" dirty="0">
                          <a:effectLst/>
                          <a:latin typeface="Tahoma" panose="020B0604030504040204" pitchFamily="34" charset="0"/>
                          <a:ea typeface="Tahoma" panose="020B0604030504040204" pitchFamily="34" charset="0"/>
                          <a:cs typeface="Tahoma" panose="020B0604030504040204" pitchFamily="34" charset="0"/>
                        </a:rPr>
                        <a:t>NWS-20</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 Mean total daily calcium intake </a:t>
                      </a: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(mg)</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1119</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(2003–06)</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1120</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(2007–10)</a:t>
                      </a:r>
                    </a:p>
                  </a:txBody>
                  <a:tcPr marL="9525" marR="9525" marT="9525" marB="0" anchor="b"/>
                </a:tc>
                <a:tc>
                  <a:txBody>
                    <a:bodyPr/>
                    <a:lstStyle/>
                    <a:p>
                      <a:pPr algn="ctr" fontAlgn="b"/>
                      <a:r>
                        <a:rPr lang="en-US" sz="1400" u="none" strike="noStrike">
                          <a:effectLst/>
                          <a:latin typeface="Tahoma" panose="020B0604030504040204" pitchFamily="34" charset="0"/>
                          <a:ea typeface="Tahoma" panose="020B0604030504040204" pitchFamily="34" charset="0"/>
                          <a:cs typeface="Tahoma" panose="020B0604030504040204" pitchFamily="34" charset="0"/>
                        </a:rPr>
                        <a:t>1300</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0.6%</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solidFill>
                      <a:srgbClr val="FFC000"/>
                    </a:solidFill>
                  </a:tcPr>
                </a:tc>
              </a:tr>
            </a:tbl>
          </a:graphicData>
        </a:graphic>
      </p:graphicFrame>
      <p:sp>
        <p:nvSpPr>
          <p:cNvPr id="5" name="Text Placeholder 7"/>
          <p:cNvSpPr txBox="1">
            <a:spLocks/>
          </p:cNvSpPr>
          <p:nvPr/>
        </p:nvSpPr>
        <p:spPr>
          <a:xfrm>
            <a:off x="0" y="5701967"/>
            <a:ext cx="8534400" cy="794083"/>
          </a:xfrm>
          <a:prstGeom prst="rect">
            <a:avLst/>
          </a:prstGeom>
        </p:spPr>
        <p:txBody>
          <a:bodyPr anchor="b"/>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 </a:t>
            </a:r>
            <a:r>
              <a:rPr lang="en-US" sz="1200" dirty="0" smtClean="0">
                <a:solidFill>
                  <a:prstClr val="black"/>
                </a:solidFill>
                <a:latin typeface="Tahoma" charset="0"/>
              </a:rPr>
              <a:t>Data </a:t>
            </a:r>
            <a:r>
              <a:rPr lang="en-US" sz="1200" dirty="0">
                <a:solidFill>
                  <a:prstClr val="black"/>
                </a:solidFill>
                <a:latin typeface="Tahoma" charset="0"/>
              </a:rPr>
              <a:t>are for mean daily intake </a:t>
            </a:r>
            <a:r>
              <a:rPr lang="en-US" sz="1200" dirty="0" smtClean="0">
                <a:solidFill>
                  <a:prstClr val="black"/>
                </a:solidFill>
                <a:latin typeface="Tahoma" charset="0"/>
              </a:rPr>
              <a:t>by </a:t>
            </a:r>
            <a:r>
              <a:rPr lang="en-US" sz="1200" dirty="0">
                <a:solidFill>
                  <a:prstClr val="black"/>
                </a:solidFill>
                <a:latin typeface="Tahoma" charset="0"/>
              </a:rPr>
              <a:t>persons aged 2 years and older based on a single 24-hour dietary recall. </a:t>
            </a:r>
            <a:r>
              <a:rPr lang="en-US" sz="1200" dirty="0" smtClean="0">
                <a:solidFill>
                  <a:prstClr val="black"/>
                </a:solidFill>
                <a:latin typeface="Tahoma" charset="0"/>
              </a:rPr>
              <a:t>Data </a:t>
            </a:r>
            <a:r>
              <a:rPr lang="en-US" sz="1200" dirty="0">
                <a:solidFill>
                  <a:prstClr val="black"/>
                </a:solidFill>
                <a:latin typeface="Tahoma" charset="0"/>
              </a:rPr>
              <a:t>are age adjusted to the 2000 standard population</a:t>
            </a:r>
            <a:r>
              <a:rPr lang="en-US" sz="1200" dirty="0" smtClean="0">
                <a:solidFill>
                  <a:prstClr val="black"/>
                </a:solidFill>
                <a:latin typeface="Tahoma" charset="0"/>
              </a:rPr>
              <a:t>. Progress is assessed based on the percent of targeted change achieved.   </a:t>
            </a:r>
            <a:endParaRPr lang="en-US" sz="1200" dirty="0">
              <a:solidFill>
                <a:prstClr val="black"/>
              </a:solidFill>
              <a:latin typeface="Tahoma" charset="0"/>
            </a:endParaRPr>
          </a:p>
        </p:txBody>
      </p:sp>
      <p:sp>
        <p:nvSpPr>
          <p:cNvPr id="6" name="Text Placeholder 2"/>
          <p:cNvSpPr txBox="1">
            <a:spLocks/>
          </p:cNvSpPr>
          <p:nvPr/>
        </p:nvSpPr>
        <p:spPr>
          <a:xfrm>
            <a:off x="0" y="6453611"/>
            <a:ext cx="8077200" cy="2519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National Health and Nutrition Examination Survey (NHANES), CDC/NCHS; Food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Patterns </a:t>
            </a:r>
            <a:r>
              <a:rPr lang="en-US"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Equivalents Database (FPED), USDA/ARS.</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635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83" name="Text Box 7"/>
          <p:cNvSpPr txBox="1">
            <a:spLocks noChangeArrowheads="1"/>
          </p:cNvSpPr>
          <p:nvPr/>
        </p:nvSpPr>
        <p:spPr bwMode="auto">
          <a:xfrm>
            <a:off x="5029200" y="1291983"/>
            <a:ext cx="4114800" cy="419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15000"/>
              </a:spcBef>
              <a:spcAft>
                <a:spcPts val="600"/>
              </a:spcAft>
            </a:pPr>
            <a:r>
              <a:rPr lang="en-US" altLang="en-US" sz="1400" dirty="0" smtClean="0">
                <a:solidFill>
                  <a:prstClr val="black"/>
                </a:solidFill>
                <a:latin typeface="Tahoma" charset="0"/>
              </a:rPr>
              <a:t>PA-7  School </a:t>
            </a:r>
            <a:r>
              <a:rPr lang="en-US" altLang="en-US" sz="1400" dirty="0">
                <a:solidFill>
                  <a:prstClr val="black"/>
                </a:solidFill>
                <a:latin typeface="Tahoma" charset="0"/>
              </a:rPr>
              <a:t>districts requirement for elementary school recess for 20+ minutes</a:t>
            </a:r>
          </a:p>
          <a:p>
            <a:pPr>
              <a:spcBef>
                <a:spcPct val="15000"/>
              </a:spcBef>
              <a:spcAft>
                <a:spcPts val="300"/>
              </a:spcAft>
            </a:pPr>
            <a:r>
              <a:rPr lang="en-US" altLang="en-US" sz="1400" dirty="0" smtClean="0">
                <a:solidFill>
                  <a:prstClr val="black"/>
                </a:solidFill>
                <a:latin typeface="Tahoma" charset="0"/>
              </a:rPr>
              <a:t>PA-8.1 No TV or video viewing:</a:t>
            </a:r>
            <a:r>
              <a:rPr lang="en-US" altLang="en-US" sz="800" dirty="0" smtClean="0">
                <a:solidFill>
                  <a:prstClr val="black"/>
                </a:solidFill>
                <a:latin typeface="Tahoma" charset="0"/>
              </a:rPr>
              <a:t> </a:t>
            </a:r>
            <a:r>
              <a:rPr lang="en-US" altLang="en-US" sz="1400" dirty="0" smtClean="0">
                <a:solidFill>
                  <a:prstClr val="black"/>
                </a:solidFill>
                <a:latin typeface="Tahoma" charset="0"/>
              </a:rPr>
              <a:t>children 0-2 years</a:t>
            </a:r>
          </a:p>
          <a:p>
            <a:pPr>
              <a:spcBef>
                <a:spcPct val="15000"/>
              </a:spcBef>
            </a:pPr>
            <a:r>
              <a:rPr lang="en-US" altLang="en-US" sz="1400" dirty="0" smtClean="0">
                <a:solidFill>
                  <a:prstClr val="black"/>
                </a:solidFill>
                <a:latin typeface="Tahoma" charset="0"/>
              </a:rPr>
              <a:t>PA-8.2 TV, video or video games</a:t>
            </a:r>
            <a:r>
              <a:rPr lang="en-US" altLang="en-US" sz="1400" dirty="0">
                <a:solidFill>
                  <a:prstClr val="black"/>
                </a:solidFill>
                <a:latin typeface="Tahoma" charset="0"/>
              </a:rPr>
              <a:t> </a:t>
            </a:r>
            <a:r>
              <a:rPr lang="en-US" altLang="en-US" sz="1400" dirty="0" smtClean="0">
                <a:solidFill>
                  <a:prstClr val="black"/>
                </a:solidFill>
                <a:latin typeface="Tahoma" charset="0"/>
              </a:rPr>
              <a:t>≤2 hours/day:</a:t>
            </a:r>
          </a:p>
          <a:p>
            <a:pPr>
              <a:spcBef>
                <a:spcPct val="15000"/>
              </a:spcBef>
            </a:pPr>
            <a:r>
              <a:rPr lang="en-US" altLang="en-US" sz="1400" dirty="0" smtClean="0">
                <a:solidFill>
                  <a:prstClr val="black"/>
                </a:solidFill>
                <a:latin typeface="Tahoma" charset="0"/>
              </a:rPr>
              <a:t>     8.2.1 Children 2-5 years</a:t>
            </a:r>
          </a:p>
          <a:p>
            <a:pPr>
              <a:spcBef>
                <a:spcPct val="15000"/>
              </a:spcBef>
            </a:pPr>
            <a:r>
              <a:rPr lang="en-US" altLang="en-US" sz="1400" dirty="0" smtClean="0">
                <a:solidFill>
                  <a:prstClr val="black"/>
                </a:solidFill>
                <a:latin typeface="Tahoma" charset="0"/>
              </a:rPr>
              <a:t>     8.2.2 </a:t>
            </a:r>
            <a:r>
              <a:rPr lang="en-US" altLang="en-US" sz="1400" dirty="0">
                <a:solidFill>
                  <a:prstClr val="black"/>
                </a:solidFill>
                <a:latin typeface="Tahoma" charset="0"/>
              </a:rPr>
              <a:t>Children </a:t>
            </a:r>
            <a:r>
              <a:rPr lang="en-US" altLang="en-US" sz="1400" dirty="0" smtClean="0">
                <a:solidFill>
                  <a:prstClr val="black"/>
                </a:solidFill>
                <a:latin typeface="Tahoma" charset="0"/>
              </a:rPr>
              <a:t>6-14 </a:t>
            </a:r>
            <a:r>
              <a:rPr lang="en-US" altLang="en-US" sz="1400" dirty="0">
                <a:solidFill>
                  <a:prstClr val="black"/>
                </a:solidFill>
                <a:latin typeface="Tahoma" charset="0"/>
              </a:rPr>
              <a:t>years</a:t>
            </a:r>
          </a:p>
          <a:p>
            <a:pPr>
              <a:spcBef>
                <a:spcPct val="15000"/>
              </a:spcBef>
              <a:spcAft>
                <a:spcPts val="300"/>
              </a:spcAft>
            </a:pPr>
            <a:r>
              <a:rPr lang="en-US" altLang="en-US" sz="1400" dirty="0" smtClean="0">
                <a:solidFill>
                  <a:prstClr val="black"/>
                </a:solidFill>
                <a:latin typeface="Tahoma" charset="0"/>
              </a:rPr>
              <a:t>     8.2.3 Adolescents in grades 9-12</a:t>
            </a:r>
            <a:endParaRPr lang="en-US" altLang="en-US" sz="1400" dirty="0">
              <a:solidFill>
                <a:prstClr val="black"/>
              </a:solidFill>
              <a:latin typeface="Tahoma" charset="0"/>
            </a:endParaRPr>
          </a:p>
          <a:p>
            <a:pPr marL="576263" indent="-576263">
              <a:spcBef>
                <a:spcPct val="15000"/>
              </a:spcBef>
            </a:pPr>
            <a:r>
              <a:rPr lang="en-US" altLang="en-US" sz="1400" dirty="0" smtClean="0">
                <a:solidFill>
                  <a:prstClr val="black"/>
                </a:solidFill>
                <a:latin typeface="Tahoma" charset="0"/>
              </a:rPr>
              <a:t>PA-8.3 Computer use for non-school work ≤2 hours/day:</a:t>
            </a:r>
          </a:p>
          <a:p>
            <a:pPr>
              <a:spcBef>
                <a:spcPct val="15000"/>
              </a:spcBef>
            </a:pPr>
            <a:r>
              <a:rPr lang="en-US" altLang="en-US" sz="1400" dirty="0" smtClean="0">
                <a:solidFill>
                  <a:prstClr val="black"/>
                </a:solidFill>
                <a:latin typeface="Tahoma" charset="0"/>
              </a:rPr>
              <a:t>     8.3.1 </a:t>
            </a:r>
            <a:r>
              <a:rPr lang="en-US" altLang="en-US" sz="1400" dirty="0">
                <a:solidFill>
                  <a:prstClr val="black"/>
                </a:solidFill>
                <a:latin typeface="Tahoma" charset="0"/>
              </a:rPr>
              <a:t>Children 2-5 years</a:t>
            </a:r>
          </a:p>
          <a:p>
            <a:pPr>
              <a:spcBef>
                <a:spcPct val="15000"/>
              </a:spcBef>
            </a:pPr>
            <a:r>
              <a:rPr lang="en-US" altLang="en-US" sz="1400" dirty="0">
                <a:solidFill>
                  <a:prstClr val="black"/>
                </a:solidFill>
                <a:latin typeface="Tahoma" charset="0"/>
              </a:rPr>
              <a:t>     </a:t>
            </a:r>
            <a:r>
              <a:rPr lang="en-US" altLang="en-US" sz="1400" dirty="0" smtClean="0">
                <a:solidFill>
                  <a:prstClr val="black"/>
                </a:solidFill>
                <a:latin typeface="Tahoma" charset="0"/>
              </a:rPr>
              <a:t>8.3.2 </a:t>
            </a:r>
            <a:r>
              <a:rPr lang="en-US" altLang="en-US" sz="1400" dirty="0">
                <a:solidFill>
                  <a:prstClr val="black"/>
                </a:solidFill>
                <a:latin typeface="Tahoma" charset="0"/>
              </a:rPr>
              <a:t>Children 6-14 years</a:t>
            </a:r>
          </a:p>
          <a:p>
            <a:pPr>
              <a:spcBef>
                <a:spcPct val="15000"/>
              </a:spcBef>
              <a:spcAft>
                <a:spcPts val="600"/>
              </a:spcAft>
            </a:pPr>
            <a:r>
              <a:rPr lang="en-US" altLang="en-US" sz="1400" dirty="0">
                <a:solidFill>
                  <a:prstClr val="black"/>
                </a:solidFill>
                <a:latin typeface="Tahoma" charset="0"/>
              </a:rPr>
              <a:t>     </a:t>
            </a:r>
            <a:r>
              <a:rPr lang="en-US" altLang="en-US" sz="1400" dirty="0" smtClean="0">
                <a:solidFill>
                  <a:prstClr val="black"/>
                </a:solidFill>
                <a:latin typeface="Tahoma" charset="0"/>
              </a:rPr>
              <a:t>8.3.3 </a:t>
            </a:r>
            <a:r>
              <a:rPr lang="en-US" altLang="en-US" sz="1400" dirty="0">
                <a:solidFill>
                  <a:prstClr val="black"/>
                </a:solidFill>
                <a:latin typeface="Tahoma" charset="0"/>
              </a:rPr>
              <a:t>Adolescents in grades </a:t>
            </a:r>
            <a:r>
              <a:rPr lang="en-US" altLang="en-US" sz="1400" dirty="0" smtClean="0">
                <a:solidFill>
                  <a:prstClr val="black"/>
                </a:solidFill>
                <a:latin typeface="Tahoma" charset="0"/>
              </a:rPr>
              <a:t>9-12</a:t>
            </a:r>
          </a:p>
          <a:p>
            <a:pPr>
              <a:spcBef>
                <a:spcPct val="15000"/>
              </a:spcBef>
            </a:pPr>
            <a:r>
              <a:rPr lang="en-US" altLang="en-US" sz="1400" dirty="0" smtClean="0">
                <a:solidFill>
                  <a:prstClr val="black"/>
                </a:solidFill>
                <a:latin typeface="Tahoma" charset="0"/>
              </a:rPr>
              <a:t>PA-9 State child care licensing regulations: </a:t>
            </a:r>
          </a:p>
          <a:p>
            <a:pPr>
              <a:spcBef>
                <a:spcPct val="15000"/>
              </a:spcBef>
            </a:pPr>
            <a:r>
              <a:rPr lang="en-US" altLang="en-US" sz="1400" dirty="0">
                <a:solidFill>
                  <a:prstClr val="black"/>
                </a:solidFill>
                <a:latin typeface="Tahoma" charset="0"/>
              </a:rPr>
              <a:t> </a:t>
            </a:r>
            <a:r>
              <a:rPr lang="en-US" altLang="en-US" sz="1400" dirty="0" smtClean="0">
                <a:solidFill>
                  <a:prstClr val="black"/>
                </a:solidFill>
                <a:latin typeface="Tahoma" charset="0"/>
              </a:rPr>
              <a:t>    9.1 Large muscle or gross motor activity</a:t>
            </a:r>
          </a:p>
          <a:p>
            <a:pPr>
              <a:spcBef>
                <a:spcPct val="15000"/>
              </a:spcBef>
            </a:pPr>
            <a:r>
              <a:rPr lang="en-US" altLang="en-US" sz="1400" dirty="0">
                <a:solidFill>
                  <a:prstClr val="black"/>
                </a:solidFill>
                <a:latin typeface="Tahoma" charset="0"/>
              </a:rPr>
              <a:t> </a:t>
            </a:r>
            <a:r>
              <a:rPr lang="en-US" altLang="en-US" sz="1400" dirty="0" smtClean="0">
                <a:solidFill>
                  <a:prstClr val="black"/>
                </a:solidFill>
                <a:latin typeface="Tahoma" charset="0"/>
              </a:rPr>
              <a:t>    9.2 Participation in vigorous or moderate PA</a:t>
            </a:r>
          </a:p>
          <a:p>
            <a:pPr>
              <a:spcBef>
                <a:spcPct val="15000"/>
              </a:spcBef>
            </a:pPr>
            <a:r>
              <a:rPr lang="en-US" altLang="en-US" sz="1400" dirty="0">
                <a:solidFill>
                  <a:prstClr val="black"/>
                </a:solidFill>
                <a:latin typeface="Tahoma" charset="0"/>
              </a:rPr>
              <a:t> </a:t>
            </a:r>
            <a:r>
              <a:rPr lang="en-US" altLang="en-US" sz="1400" dirty="0" smtClean="0">
                <a:solidFill>
                  <a:prstClr val="black"/>
                </a:solidFill>
                <a:latin typeface="Tahoma" charset="0"/>
              </a:rPr>
              <a:t>    9.3 PA for specified time period   </a:t>
            </a:r>
            <a:endParaRPr lang="en-US" altLang="en-US" sz="1400" dirty="0">
              <a:solidFill>
                <a:prstClr val="black"/>
              </a:solidFill>
              <a:latin typeface="Tahoma" charset="0"/>
            </a:endParaRPr>
          </a:p>
        </p:txBody>
      </p:sp>
      <p:grpSp>
        <p:nvGrpSpPr>
          <p:cNvPr id="2" name="Group 1" descr="stoplight progress chart for pobjectives in physical activity"/>
          <p:cNvGrpSpPr/>
          <p:nvPr/>
        </p:nvGrpSpPr>
        <p:grpSpPr>
          <a:xfrm>
            <a:off x="0" y="627888"/>
            <a:ext cx="9267825" cy="6216955"/>
            <a:chOff x="0" y="627888"/>
            <a:chExt cx="9267825" cy="6216955"/>
          </a:xfrm>
        </p:grpSpPr>
        <p:sp>
          <p:nvSpPr>
            <p:cNvPr id="1022979" name="Text Box 3"/>
            <p:cNvSpPr txBox="1">
              <a:spLocks noChangeArrowheads="1"/>
            </p:cNvSpPr>
            <p:nvPr/>
          </p:nvSpPr>
          <p:spPr bwMode="auto">
            <a:xfrm>
              <a:off x="152400" y="978408"/>
              <a:ext cx="37195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solidFill>
                    <a:prstClr val="black"/>
                  </a:solidFill>
                  <a:latin typeface="Tahoma" charset="0"/>
                </a:rPr>
                <a:t>Physical Activity among Adults</a:t>
              </a:r>
            </a:p>
          </p:txBody>
        </p:sp>
        <p:sp>
          <p:nvSpPr>
            <p:cNvPr id="1022980" name="Text Box 4"/>
            <p:cNvSpPr txBox="1">
              <a:spLocks noChangeArrowheads="1"/>
            </p:cNvSpPr>
            <p:nvPr/>
          </p:nvSpPr>
          <p:spPr bwMode="auto">
            <a:xfrm>
              <a:off x="381000" y="1295400"/>
              <a:ext cx="3886200" cy="15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15000"/>
                </a:spcBef>
              </a:pPr>
              <a:r>
                <a:rPr lang="en-US" altLang="en-US" sz="1400" dirty="0" smtClean="0">
                  <a:solidFill>
                    <a:prstClr val="black"/>
                  </a:solidFill>
                  <a:latin typeface="Tahoma" charset="0"/>
                </a:rPr>
                <a:t>PA-1  No </a:t>
              </a:r>
              <a:r>
                <a:rPr lang="en-US" altLang="en-US" sz="1400" dirty="0">
                  <a:solidFill>
                    <a:prstClr val="black"/>
                  </a:solidFill>
                  <a:latin typeface="Tahoma" charset="0"/>
                </a:rPr>
                <a:t>leisure time physical </a:t>
              </a:r>
              <a:r>
                <a:rPr lang="en-US" altLang="en-US" sz="1400" dirty="0" smtClean="0">
                  <a:solidFill>
                    <a:prstClr val="black"/>
                  </a:solidFill>
                  <a:latin typeface="Tahoma" charset="0"/>
                </a:rPr>
                <a:t>activity</a:t>
              </a:r>
            </a:p>
            <a:p>
              <a:pPr>
                <a:spcBef>
                  <a:spcPct val="15000"/>
                </a:spcBef>
              </a:pPr>
              <a:r>
                <a:rPr lang="en-US" altLang="en-US" sz="1400" dirty="0" smtClean="0">
                  <a:solidFill>
                    <a:prstClr val="black"/>
                  </a:solidFill>
                  <a:latin typeface="Tahoma" charset="0"/>
                </a:rPr>
                <a:t>PA-2 Compliance with the 2008 PA guidelines: </a:t>
              </a:r>
              <a:endParaRPr lang="en-US" altLang="en-US" sz="1400" dirty="0">
                <a:solidFill>
                  <a:prstClr val="black"/>
                </a:solidFill>
                <a:latin typeface="Tahoma" charset="0"/>
              </a:endParaRPr>
            </a:p>
            <a:p>
              <a:pPr>
                <a:spcBef>
                  <a:spcPct val="15000"/>
                </a:spcBef>
              </a:pPr>
              <a:r>
                <a:rPr lang="en-US" altLang="en-US" sz="1400" dirty="0">
                  <a:solidFill>
                    <a:prstClr val="black"/>
                  </a:solidFill>
                  <a:latin typeface="Tahoma" charset="0"/>
                </a:rPr>
                <a:t> </a:t>
              </a:r>
              <a:r>
                <a:rPr lang="en-US" altLang="en-US" sz="1400" dirty="0" smtClean="0">
                  <a:solidFill>
                    <a:prstClr val="black"/>
                  </a:solidFill>
                  <a:latin typeface="Tahoma" charset="0"/>
                </a:rPr>
                <a:t>    2.1 Aerobic PA: 150 or 75 minutes/week </a:t>
              </a:r>
              <a:endParaRPr lang="en-US" altLang="en-US" sz="1400" dirty="0">
                <a:solidFill>
                  <a:prstClr val="black"/>
                </a:solidFill>
                <a:latin typeface="Tahoma" charset="0"/>
              </a:endParaRPr>
            </a:p>
            <a:p>
              <a:pPr>
                <a:spcBef>
                  <a:spcPct val="15000"/>
                </a:spcBef>
              </a:pPr>
              <a:r>
                <a:rPr lang="en-US" altLang="en-US" sz="1400" dirty="0" smtClean="0">
                  <a:solidFill>
                    <a:prstClr val="black"/>
                  </a:solidFill>
                  <a:latin typeface="Tahoma" charset="0"/>
                </a:rPr>
                <a:t>     2.2 </a:t>
              </a:r>
              <a:r>
                <a:rPr lang="en-US" altLang="en-US" sz="1400" dirty="0">
                  <a:solidFill>
                    <a:prstClr val="black"/>
                  </a:solidFill>
                  <a:latin typeface="Tahoma" charset="0"/>
                </a:rPr>
                <a:t>Aerobic PA: </a:t>
              </a:r>
              <a:r>
                <a:rPr lang="en-US" altLang="en-US" sz="1400" dirty="0" smtClean="0">
                  <a:solidFill>
                    <a:prstClr val="black"/>
                  </a:solidFill>
                  <a:latin typeface="Tahoma" charset="0"/>
                </a:rPr>
                <a:t>300 </a:t>
              </a:r>
              <a:r>
                <a:rPr lang="en-US" altLang="en-US" sz="1400" dirty="0">
                  <a:solidFill>
                    <a:prstClr val="black"/>
                  </a:solidFill>
                  <a:latin typeface="Tahoma" charset="0"/>
                </a:rPr>
                <a:t>or </a:t>
              </a:r>
              <a:r>
                <a:rPr lang="en-US" altLang="en-US" sz="1400" dirty="0" smtClean="0">
                  <a:solidFill>
                    <a:prstClr val="black"/>
                  </a:solidFill>
                  <a:latin typeface="Tahoma" charset="0"/>
                </a:rPr>
                <a:t>150 minutes/week </a:t>
              </a:r>
              <a:endParaRPr lang="en-US" altLang="en-US" sz="1400" dirty="0">
                <a:solidFill>
                  <a:prstClr val="black"/>
                </a:solidFill>
                <a:latin typeface="Tahoma" charset="0"/>
              </a:endParaRPr>
            </a:p>
            <a:p>
              <a:pPr>
                <a:spcBef>
                  <a:spcPct val="15000"/>
                </a:spcBef>
              </a:pPr>
              <a:r>
                <a:rPr lang="en-US" altLang="en-US" sz="1400" dirty="0" smtClean="0">
                  <a:solidFill>
                    <a:prstClr val="black"/>
                  </a:solidFill>
                  <a:latin typeface="Tahoma" charset="0"/>
                </a:rPr>
                <a:t>     2.3 Muscle-strengthening PA</a:t>
              </a:r>
            </a:p>
            <a:p>
              <a:pPr>
                <a:spcBef>
                  <a:spcPct val="15000"/>
                </a:spcBef>
              </a:pPr>
              <a:r>
                <a:rPr lang="en-US" altLang="en-US" sz="1400" dirty="0" smtClean="0">
                  <a:solidFill>
                    <a:prstClr val="black"/>
                  </a:solidFill>
                  <a:latin typeface="Tahoma" charset="0"/>
                </a:rPr>
                <a:t>     2.4 </a:t>
              </a:r>
              <a:r>
                <a:rPr lang="en-US" altLang="en-US" sz="1400" dirty="0">
                  <a:solidFill>
                    <a:prstClr val="black"/>
                  </a:solidFill>
                  <a:latin typeface="Tahoma" charset="0"/>
                </a:rPr>
                <a:t>A</a:t>
              </a:r>
              <a:r>
                <a:rPr lang="en-US" altLang="en-US" sz="1400" dirty="0" smtClean="0">
                  <a:solidFill>
                    <a:prstClr val="black"/>
                  </a:solidFill>
                  <a:latin typeface="Tahoma" charset="0"/>
                </a:rPr>
                <a:t>erobic </a:t>
              </a:r>
              <a:r>
                <a:rPr lang="en-US" altLang="en-US" sz="1400" dirty="0">
                  <a:solidFill>
                    <a:prstClr val="black"/>
                  </a:solidFill>
                  <a:latin typeface="Tahoma" charset="0"/>
                </a:rPr>
                <a:t>and </a:t>
              </a:r>
              <a:r>
                <a:rPr lang="en-US" altLang="en-US" sz="1400" dirty="0" smtClean="0">
                  <a:solidFill>
                    <a:prstClr val="black"/>
                  </a:solidFill>
                  <a:latin typeface="Tahoma" charset="0"/>
                </a:rPr>
                <a:t>muscle-strengthening PA</a:t>
              </a:r>
              <a:endParaRPr lang="en-US" altLang="en-US" sz="1400" dirty="0">
                <a:solidFill>
                  <a:prstClr val="black"/>
                </a:solidFill>
                <a:latin typeface="Tahoma" charset="0"/>
              </a:endParaRPr>
            </a:p>
          </p:txBody>
        </p:sp>
        <p:sp>
          <p:nvSpPr>
            <p:cNvPr id="1022981" name="Text Box 5"/>
            <p:cNvSpPr txBox="1">
              <a:spLocks noChangeArrowheads="1"/>
            </p:cNvSpPr>
            <p:nvPr/>
          </p:nvSpPr>
          <p:spPr bwMode="auto">
            <a:xfrm>
              <a:off x="0" y="2878673"/>
              <a:ext cx="4800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smtClean="0">
                  <a:solidFill>
                    <a:prstClr val="black"/>
                  </a:solidFill>
                  <a:latin typeface="Tahoma" charset="0"/>
                </a:rPr>
                <a:t> Physical </a:t>
              </a:r>
              <a:r>
                <a:rPr lang="en-US" altLang="en-US" sz="1400" b="1" dirty="0">
                  <a:solidFill>
                    <a:prstClr val="black"/>
                  </a:solidFill>
                  <a:latin typeface="Tahoma" charset="0"/>
                </a:rPr>
                <a:t>Activity among </a:t>
              </a:r>
              <a:r>
                <a:rPr lang="en-US" altLang="en-US" sz="1400" b="1" dirty="0" smtClean="0">
                  <a:solidFill>
                    <a:prstClr val="black"/>
                  </a:solidFill>
                  <a:latin typeface="Tahoma" charset="0"/>
                </a:rPr>
                <a:t>Children &amp; Adolescents</a:t>
              </a:r>
              <a:endParaRPr lang="en-US" altLang="en-US" sz="1400" b="1" dirty="0">
                <a:solidFill>
                  <a:prstClr val="black"/>
                </a:solidFill>
                <a:latin typeface="Tahoma" charset="0"/>
              </a:endParaRPr>
            </a:p>
          </p:txBody>
        </p:sp>
        <p:sp>
          <p:nvSpPr>
            <p:cNvPr id="1022982" name="Text Box 6"/>
            <p:cNvSpPr txBox="1">
              <a:spLocks noChangeArrowheads="1"/>
            </p:cNvSpPr>
            <p:nvPr/>
          </p:nvSpPr>
          <p:spPr bwMode="auto">
            <a:xfrm>
              <a:off x="384048" y="3200400"/>
              <a:ext cx="4038600" cy="326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pPr>
              <a:r>
                <a:rPr lang="en-US" altLang="en-US" sz="1400" dirty="0" smtClean="0">
                  <a:solidFill>
                    <a:prstClr val="black"/>
                  </a:solidFill>
                  <a:latin typeface="Tahoma" charset="0"/>
                </a:rPr>
                <a:t>PA-3 </a:t>
              </a:r>
              <a:r>
                <a:rPr lang="en-US" altLang="en-US" sz="1400" dirty="0">
                  <a:solidFill>
                    <a:prstClr val="black"/>
                  </a:solidFill>
                  <a:latin typeface="Tahoma" charset="0"/>
                </a:rPr>
                <a:t>Compliance with </a:t>
              </a:r>
              <a:r>
                <a:rPr lang="en-US" altLang="en-US" sz="1400" dirty="0" smtClean="0">
                  <a:solidFill>
                    <a:prstClr val="black"/>
                  </a:solidFill>
                  <a:latin typeface="Tahoma" charset="0"/>
                </a:rPr>
                <a:t>the 2008 </a:t>
              </a:r>
              <a:r>
                <a:rPr lang="en-US" altLang="en-US" sz="1400" dirty="0">
                  <a:solidFill>
                    <a:prstClr val="black"/>
                  </a:solidFill>
                  <a:latin typeface="Tahoma" charset="0"/>
                </a:rPr>
                <a:t>PA </a:t>
              </a:r>
              <a:r>
                <a:rPr lang="en-US" altLang="en-US" sz="1400" dirty="0" smtClean="0">
                  <a:solidFill>
                    <a:prstClr val="black"/>
                  </a:solidFill>
                  <a:latin typeface="Tahoma" charset="0"/>
                </a:rPr>
                <a:t>guidelines:</a:t>
              </a:r>
            </a:p>
            <a:p>
              <a:pPr>
                <a:spcBef>
                  <a:spcPct val="15000"/>
                </a:spcBef>
              </a:pPr>
              <a:r>
                <a:rPr lang="en-US" altLang="en-US" sz="1400" dirty="0" smtClean="0">
                  <a:solidFill>
                    <a:prstClr val="black"/>
                  </a:solidFill>
                  <a:latin typeface="Tahoma" charset="0"/>
                </a:rPr>
                <a:t>     3.1 </a:t>
              </a:r>
              <a:r>
                <a:rPr lang="en-US" altLang="en-US" sz="1400" dirty="0">
                  <a:solidFill>
                    <a:prstClr val="black"/>
                  </a:solidFill>
                  <a:latin typeface="Tahoma" charset="0"/>
                </a:rPr>
                <a:t>Aerobic PA: </a:t>
              </a:r>
              <a:r>
                <a:rPr lang="en-US" altLang="en-US" sz="1400" dirty="0" smtClean="0">
                  <a:solidFill>
                    <a:prstClr val="black"/>
                  </a:solidFill>
                  <a:latin typeface="Tahoma" charset="0"/>
                </a:rPr>
                <a:t>60 minutes per day</a:t>
              </a:r>
            </a:p>
            <a:p>
              <a:pPr>
                <a:spcBef>
                  <a:spcPct val="15000"/>
                </a:spcBef>
              </a:pPr>
              <a:r>
                <a:rPr lang="en-US" altLang="en-US" sz="1400" dirty="0" smtClean="0">
                  <a:solidFill>
                    <a:prstClr val="black"/>
                  </a:solidFill>
                  <a:latin typeface="Tahoma" charset="0"/>
                </a:rPr>
                <a:t>     3.2 </a:t>
              </a:r>
              <a:r>
                <a:rPr lang="en-US" altLang="en-US" sz="1400" dirty="0">
                  <a:solidFill>
                    <a:prstClr val="black"/>
                  </a:solidFill>
                  <a:latin typeface="Tahoma" charset="0"/>
                </a:rPr>
                <a:t>Muscle-strengthening PA</a:t>
              </a:r>
            </a:p>
            <a:p>
              <a:pPr>
                <a:spcBef>
                  <a:spcPct val="15000"/>
                </a:spcBef>
                <a:spcAft>
                  <a:spcPts val="600"/>
                </a:spcAft>
              </a:pPr>
              <a:r>
                <a:rPr lang="en-US" altLang="en-US" sz="1400" dirty="0" smtClean="0">
                  <a:solidFill>
                    <a:prstClr val="black"/>
                  </a:solidFill>
                  <a:latin typeface="Tahoma" charset="0"/>
                </a:rPr>
                <a:t>     </a:t>
              </a:r>
              <a:r>
                <a:rPr lang="en-US" altLang="en-US" sz="1400" dirty="0">
                  <a:solidFill>
                    <a:prstClr val="black"/>
                  </a:solidFill>
                  <a:latin typeface="Tahoma" charset="0"/>
                </a:rPr>
                <a:t>3.3 Aerobic and muscle-strengthening </a:t>
              </a:r>
              <a:r>
                <a:rPr lang="en-US" altLang="en-US" sz="1400" dirty="0" smtClean="0">
                  <a:solidFill>
                    <a:prstClr val="black"/>
                  </a:solidFill>
                  <a:latin typeface="Tahoma" charset="0"/>
                </a:rPr>
                <a:t>PA</a:t>
              </a:r>
            </a:p>
            <a:p>
              <a:pPr>
                <a:spcBef>
                  <a:spcPct val="15000"/>
                </a:spcBef>
              </a:pPr>
              <a:r>
                <a:rPr lang="en-US" altLang="en-US" sz="1400" dirty="0" smtClean="0">
                  <a:solidFill>
                    <a:prstClr val="black"/>
                  </a:solidFill>
                  <a:latin typeface="Tahoma" charset="0"/>
                </a:rPr>
                <a:t>PA-4 Physical education requirement </a:t>
              </a:r>
              <a:r>
                <a:rPr lang="en-US" altLang="en-US" sz="1400" dirty="0">
                  <a:solidFill>
                    <a:prstClr val="black"/>
                  </a:solidFill>
                  <a:latin typeface="Tahoma" charset="0"/>
                </a:rPr>
                <a:t>in </a:t>
              </a:r>
              <a:r>
                <a:rPr lang="en-US" altLang="en-US" sz="1400" dirty="0" smtClean="0">
                  <a:solidFill>
                    <a:prstClr val="black"/>
                  </a:solidFill>
                  <a:latin typeface="Tahoma" charset="0"/>
                </a:rPr>
                <a:t>schools:</a:t>
              </a:r>
              <a:endParaRPr lang="en-US" altLang="en-US" sz="1400" dirty="0">
                <a:solidFill>
                  <a:prstClr val="black"/>
                </a:solidFill>
                <a:latin typeface="Tahoma" charset="0"/>
              </a:endParaRPr>
            </a:p>
            <a:p>
              <a:pPr>
                <a:spcBef>
                  <a:spcPct val="15000"/>
                </a:spcBef>
              </a:pPr>
              <a:r>
                <a:rPr lang="en-US" altLang="en-US" sz="1400" dirty="0">
                  <a:solidFill>
                    <a:prstClr val="black"/>
                  </a:solidFill>
                  <a:latin typeface="Tahoma" charset="0"/>
                </a:rPr>
                <a:t>      </a:t>
              </a:r>
              <a:r>
                <a:rPr lang="en-US" altLang="en-US" sz="1400" dirty="0" smtClean="0">
                  <a:solidFill>
                    <a:prstClr val="black"/>
                  </a:solidFill>
                  <a:latin typeface="Tahoma" charset="0"/>
                </a:rPr>
                <a:t>4.1 Elementary</a:t>
              </a:r>
            </a:p>
            <a:p>
              <a:pPr>
                <a:spcBef>
                  <a:spcPct val="15000"/>
                </a:spcBef>
              </a:pPr>
              <a:r>
                <a:rPr lang="en-US" altLang="en-US" sz="1400" dirty="0" smtClean="0">
                  <a:solidFill>
                    <a:prstClr val="black"/>
                  </a:solidFill>
                  <a:latin typeface="Tahoma" charset="0"/>
                </a:rPr>
                <a:t>      4.2 Middle/junior </a:t>
              </a:r>
              <a:r>
                <a:rPr lang="en-US" altLang="en-US" sz="1400" dirty="0">
                  <a:solidFill>
                    <a:prstClr val="black"/>
                  </a:solidFill>
                  <a:latin typeface="Tahoma" charset="0"/>
                </a:rPr>
                <a:t>high schools</a:t>
              </a:r>
            </a:p>
            <a:p>
              <a:pPr>
                <a:spcBef>
                  <a:spcPct val="15000"/>
                </a:spcBef>
                <a:spcAft>
                  <a:spcPts val="600"/>
                </a:spcAft>
              </a:pPr>
              <a:r>
                <a:rPr lang="en-US" altLang="en-US" sz="1400" dirty="0" smtClean="0">
                  <a:solidFill>
                    <a:prstClr val="black"/>
                  </a:solidFill>
                  <a:latin typeface="Tahoma" charset="0"/>
                </a:rPr>
                <a:t>      4.3 Senior </a:t>
              </a:r>
              <a:r>
                <a:rPr lang="en-US" altLang="en-US" sz="1400" dirty="0">
                  <a:solidFill>
                    <a:prstClr val="black"/>
                  </a:solidFill>
                  <a:latin typeface="Tahoma" charset="0"/>
                </a:rPr>
                <a:t>high </a:t>
              </a:r>
              <a:r>
                <a:rPr lang="en-US" altLang="en-US" sz="1400" dirty="0" smtClean="0">
                  <a:solidFill>
                    <a:prstClr val="black"/>
                  </a:solidFill>
                  <a:latin typeface="Tahoma" charset="0"/>
                </a:rPr>
                <a:t>schools</a:t>
              </a:r>
            </a:p>
            <a:p>
              <a:pPr>
                <a:spcBef>
                  <a:spcPct val="15000"/>
                </a:spcBef>
                <a:spcAft>
                  <a:spcPts val="600"/>
                </a:spcAft>
              </a:pPr>
              <a:r>
                <a:rPr lang="en-US" altLang="en-US" sz="1400" dirty="0" smtClean="0">
                  <a:solidFill>
                    <a:prstClr val="black"/>
                  </a:solidFill>
                  <a:latin typeface="Tahoma" charset="0"/>
                </a:rPr>
                <a:t>PA-5 Participation in </a:t>
              </a:r>
              <a:r>
                <a:rPr lang="en-US" altLang="en-US" sz="1400" dirty="0">
                  <a:solidFill>
                    <a:prstClr val="black"/>
                  </a:solidFill>
                  <a:latin typeface="Tahoma" charset="0"/>
                </a:rPr>
                <a:t>daily school </a:t>
              </a:r>
              <a:r>
                <a:rPr lang="en-US" altLang="en-US" sz="1400" dirty="0" smtClean="0">
                  <a:solidFill>
                    <a:prstClr val="black"/>
                  </a:solidFill>
                  <a:latin typeface="Tahoma" charset="0"/>
                </a:rPr>
                <a:t>PE</a:t>
              </a:r>
            </a:p>
            <a:p>
              <a:pPr>
                <a:spcBef>
                  <a:spcPct val="15000"/>
                </a:spcBef>
              </a:pPr>
              <a:r>
                <a:rPr lang="en-US" altLang="en-US" sz="1400" dirty="0" smtClean="0">
                  <a:solidFill>
                    <a:prstClr val="black"/>
                  </a:solidFill>
                  <a:latin typeface="Tahoma" charset="0"/>
                </a:rPr>
                <a:t>PA-6 Elementary school recess requirement:</a:t>
              </a:r>
            </a:p>
            <a:p>
              <a:pPr>
                <a:spcBef>
                  <a:spcPct val="15000"/>
                </a:spcBef>
              </a:pPr>
              <a:r>
                <a:rPr lang="en-US" altLang="en-US" sz="1400" dirty="0">
                  <a:solidFill>
                    <a:prstClr val="black"/>
                  </a:solidFill>
                  <a:latin typeface="Tahoma" charset="0"/>
                </a:rPr>
                <a:t> </a:t>
              </a:r>
              <a:r>
                <a:rPr lang="en-US" altLang="en-US" sz="1400" dirty="0" smtClean="0">
                  <a:solidFill>
                    <a:prstClr val="black"/>
                  </a:solidFill>
                  <a:latin typeface="Tahoma" charset="0"/>
                </a:rPr>
                <a:t>    6.1 States</a:t>
              </a:r>
            </a:p>
            <a:p>
              <a:pPr>
                <a:spcBef>
                  <a:spcPct val="15000"/>
                </a:spcBef>
                <a:spcAft>
                  <a:spcPts val="600"/>
                </a:spcAft>
              </a:pPr>
              <a:r>
                <a:rPr lang="en-US" altLang="en-US" sz="1400" dirty="0">
                  <a:solidFill>
                    <a:prstClr val="black"/>
                  </a:solidFill>
                  <a:latin typeface="Tahoma" charset="0"/>
                </a:rPr>
                <a:t> </a:t>
              </a:r>
              <a:r>
                <a:rPr lang="en-US" altLang="en-US" sz="1400" dirty="0" smtClean="0">
                  <a:solidFill>
                    <a:prstClr val="black"/>
                  </a:solidFill>
                  <a:latin typeface="Tahoma" charset="0"/>
                </a:rPr>
                <a:t>    6.2</a:t>
              </a:r>
              <a:r>
                <a:rPr lang="en-US" altLang="en-US" sz="1400" dirty="0" smtClean="0">
                  <a:solidFill>
                    <a:srgbClr val="FF0000"/>
                  </a:solidFill>
                  <a:latin typeface="Tahoma" charset="0"/>
                </a:rPr>
                <a:t>*</a:t>
              </a:r>
              <a:r>
                <a:rPr lang="en-US" altLang="en-US" sz="1400" dirty="0" smtClean="0">
                  <a:solidFill>
                    <a:prstClr val="black"/>
                  </a:solidFill>
                  <a:latin typeface="Tahoma" charset="0"/>
                </a:rPr>
                <a:t> School districts </a:t>
              </a:r>
            </a:p>
          </p:txBody>
        </p:sp>
        <p:sp>
          <p:nvSpPr>
            <p:cNvPr id="1022998" name="Rectangle 22"/>
            <p:cNvSpPr>
              <a:spLocks noChangeArrowheads="1"/>
            </p:cNvSpPr>
            <p:nvPr/>
          </p:nvSpPr>
          <p:spPr bwMode="auto">
            <a:xfrm>
              <a:off x="76200" y="6516055"/>
              <a:ext cx="44577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dirty="0" smtClean="0">
                  <a:solidFill>
                    <a:srgbClr val="FF0000"/>
                  </a:solidFill>
                  <a:latin typeface="Tahoma" charset="0"/>
                  <a:cs typeface="Times New Roman" pitchFamily="18" charset="0"/>
                </a:rPr>
                <a:t>NOTE:</a:t>
              </a:r>
              <a:r>
                <a:rPr lang="en-US" altLang="en-US" sz="1400" dirty="0" smtClean="0">
                  <a:solidFill>
                    <a:srgbClr val="FF0000"/>
                  </a:solidFill>
                  <a:latin typeface="Tahoma" charset="0"/>
                </a:rPr>
                <a:t> *Change not </a:t>
              </a:r>
              <a:r>
                <a:rPr lang="en-US" altLang="en-US" sz="1400" dirty="0">
                  <a:solidFill>
                    <a:srgbClr val="FF0000"/>
                  </a:solidFill>
                  <a:latin typeface="Tahoma" charset="0"/>
                </a:rPr>
                <a:t>statistically significant.</a:t>
              </a:r>
            </a:p>
          </p:txBody>
        </p:sp>
        <p:sp>
          <p:nvSpPr>
            <p:cNvPr id="1022999" name="Oval 23"/>
            <p:cNvSpPr>
              <a:spLocks noChangeArrowheads="1"/>
            </p:cNvSpPr>
            <p:nvPr/>
          </p:nvSpPr>
          <p:spPr bwMode="auto">
            <a:xfrm>
              <a:off x="237744" y="1393790"/>
              <a:ext cx="153987" cy="144463"/>
            </a:xfrm>
            <a:prstGeom prst="ellipse">
              <a:avLst/>
            </a:prstGeom>
            <a:solidFill>
              <a:srgbClr val="006600"/>
            </a:solidFill>
            <a:ln w="9525">
              <a:solidFill>
                <a:schemeClr val="tx1"/>
              </a:solidFill>
              <a:round/>
              <a:headEnd/>
              <a:tailEnd/>
            </a:ln>
            <a:effectLst/>
          </p:spPr>
          <p:txBody>
            <a:bodyPr wrap="none" anchor="ctr"/>
            <a:lstStyle/>
            <a:p>
              <a:endParaRPr lang="en-US" dirty="0">
                <a:solidFill>
                  <a:prstClr val="black"/>
                </a:solidFill>
              </a:endParaRPr>
            </a:p>
          </p:txBody>
        </p:sp>
        <p:sp>
          <p:nvSpPr>
            <p:cNvPr id="1023000" name="Oval 24"/>
            <p:cNvSpPr>
              <a:spLocks noChangeArrowheads="1"/>
            </p:cNvSpPr>
            <p:nvPr/>
          </p:nvSpPr>
          <p:spPr bwMode="auto">
            <a:xfrm>
              <a:off x="501333" y="1862847"/>
              <a:ext cx="153987" cy="144463"/>
            </a:xfrm>
            <a:prstGeom prst="ellipse">
              <a:avLst/>
            </a:prstGeom>
            <a:solidFill>
              <a:srgbClr val="006600"/>
            </a:solidFill>
            <a:ln w="9525">
              <a:solidFill>
                <a:schemeClr val="tx1"/>
              </a:solidFill>
              <a:round/>
              <a:headEnd/>
              <a:tailEnd/>
            </a:ln>
            <a:effectLst/>
          </p:spPr>
          <p:txBody>
            <a:bodyPr wrap="none" anchor="ctr"/>
            <a:lstStyle/>
            <a:p>
              <a:endParaRPr lang="en-US" dirty="0">
                <a:solidFill>
                  <a:srgbClr val="006600"/>
                </a:solidFill>
              </a:endParaRPr>
            </a:p>
          </p:txBody>
        </p:sp>
        <p:sp>
          <p:nvSpPr>
            <p:cNvPr id="1023003" name="Oval 27"/>
            <p:cNvSpPr>
              <a:spLocks noChangeArrowheads="1"/>
            </p:cNvSpPr>
            <p:nvPr/>
          </p:nvSpPr>
          <p:spPr bwMode="auto">
            <a:xfrm>
              <a:off x="500539" y="2586546"/>
              <a:ext cx="153987" cy="144462"/>
            </a:xfrm>
            <a:prstGeom prst="ellipse">
              <a:avLst/>
            </a:prstGeom>
            <a:solidFill>
              <a:srgbClr val="006600"/>
            </a:solidFill>
            <a:ln w="9525">
              <a:solidFill>
                <a:schemeClr val="tx1"/>
              </a:solidFill>
              <a:round/>
              <a:headEnd/>
              <a:tailEnd/>
            </a:ln>
            <a:effectLst/>
          </p:spPr>
          <p:txBody>
            <a:bodyPr wrap="none" anchor="ctr"/>
            <a:lstStyle/>
            <a:p>
              <a:endParaRPr lang="en-US" dirty="0">
                <a:solidFill>
                  <a:prstClr val="black"/>
                </a:solidFill>
              </a:endParaRPr>
            </a:p>
          </p:txBody>
        </p:sp>
        <p:sp>
          <p:nvSpPr>
            <p:cNvPr id="1023004" name="Oval 28"/>
            <p:cNvSpPr>
              <a:spLocks noChangeArrowheads="1"/>
            </p:cNvSpPr>
            <p:nvPr/>
          </p:nvSpPr>
          <p:spPr bwMode="auto">
            <a:xfrm>
              <a:off x="513457" y="3535680"/>
              <a:ext cx="153987" cy="144462"/>
            </a:xfrm>
            <a:prstGeom prst="ellipse">
              <a:avLst/>
            </a:prstGeom>
            <a:solidFill>
              <a:schemeClr val="bg1">
                <a:lumMod val="65000"/>
              </a:schemeClr>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05" name="Oval 29"/>
            <p:cNvSpPr>
              <a:spLocks noChangeArrowheads="1"/>
            </p:cNvSpPr>
            <p:nvPr/>
          </p:nvSpPr>
          <p:spPr bwMode="auto">
            <a:xfrm>
              <a:off x="513525" y="3767803"/>
              <a:ext cx="153987" cy="144463"/>
            </a:xfrm>
            <a:prstGeom prst="ellipse">
              <a:avLst/>
            </a:prstGeom>
            <a:solidFill>
              <a:schemeClr val="bg1"/>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06" name="Oval 30"/>
            <p:cNvSpPr>
              <a:spLocks noChangeArrowheads="1"/>
            </p:cNvSpPr>
            <p:nvPr/>
          </p:nvSpPr>
          <p:spPr bwMode="auto">
            <a:xfrm>
              <a:off x="531813" y="4620768"/>
              <a:ext cx="153987" cy="144462"/>
            </a:xfrm>
            <a:prstGeom prst="ellipse">
              <a:avLst/>
            </a:prstGeom>
            <a:solidFill>
              <a:schemeClr val="bg1">
                <a:lumMod val="65000"/>
              </a:schemeClr>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07" name="Oval 31"/>
            <p:cNvSpPr>
              <a:spLocks noChangeArrowheads="1"/>
            </p:cNvSpPr>
            <p:nvPr/>
          </p:nvSpPr>
          <p:spPr bwMode="auto">
            <a:xfrm>
              <a:off x="531813" y="4877942"/>
              <a:ext cx="153987" cy="144463"/>
            </a:xfrm>
            <a:prstGeom prst="ellipse">
              <a:avLst/>
            </a:prstGeom>
            <a:solidFill>
              <a:schemeClr val="bg1">
                <a:lumMod val="65000"/>
              </a:schemeClr>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08" name="Oval 32"/>
            <p:cNvSpPr>
              <a:spLocks noChangeArrowheads="1"/>
            </p:cNvSpPr>
            <p:nvPr/>
          </p:nvSpPr>
          <p:spPr bwMode="auto">
            <a:xfrm>
              <a:off x="5182393" y="4975542"/>
              <a:ext cx="153987" cy="144462"/>
            </a:xfrm>
            <a:prstGeom prst="ellipse">
              <a:avLst/>
            </a:prstGeom>
            <a:solidFill>
              <a:schemeClr val="bg1">
                <a:lumMod val="65000"/>
              </a:schemeClr>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09" name="Oval 33"/>
            <p:cNvSpPr>
              <a:spLocks noChangeArrowheads="1"/>
            </p:cNvSpPr>
            <p:nvPr/>
          </p:nvSpPr>
          <p:spPr bwMode="auto">
            <a:xfrm>
              <a:off x="5179249" y="2443295"/>
              <a:ext cx="153988" cy="144463"/>
            </a:xfrm>
            <a:prstGeom prst="ellipse">
              <a:avLst/>
            </a:prstGeom>
            <a:solidFill>
              <a:srgbClr val="FFC000"/>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10" name="Oval 34"/>
            <p:cNvSpPr>
              <a:spLocks noChangeArrowheads="1"/>
            </p:cNvSpPr>
            <p:nvPr/>
          </p:nvSpPr>
          <p:spPr bwMode="auto">
            <a:xfrm>
              <a:off x="5187696" y="4144835"/>
              <a:ext cx="153987" cy="144462"/>
            </a:xfrm>
            <a:prstGeom prst="ellipse">
              <a:avLst/>
            </a:prstGeom>
            <a:solidFill>
              <a:srgbClr val="CC0000"/>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13" name="Oval 37"/>
            <p:cNvSpPr>
              <a:spLocks noChangeArrowheads="1"/>
            </p:cNvSpPr>
            <p:nvPr/>
          </p:nvSpPr>
          <p:spPr bwMode="auto">
            <a:xfrm>
              <a:off x="5196331" y="2930969"/>
              <a:ext cx="153988" cy="144463"/>
            </a:xfrm>
            <a:prstGeom prst="ellipse">
              <a:avLst/>
            </a:prstGeom>
            <a:solidFill>
              <a:srgbClr val="FFC000"/>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14" name="Oval 38"/>
            <p:cNvSpPr>
              <a:spLocks noChangeArrowheads="1"/>
            </p:cNvSpPr>
            <p:nvPr/>
          </p:nvSpPr>
          <p:spPr bwMode="auto">
            <a:xfrm>
              <a:off x="5182392" y="4731414"/>
              <a:ext cx="153987" cy="144463"/>
            </a:xfrm>
            <a:prstGeom prst="ellipse">
              <a:avLst/>
            </a:prstGeom>
            <a:solidFill>
              <a:schemeClr val="bg1">
                <a:lumMod val="65000"/>
              </a:schemeClr>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16" name="Oval 40"/>
            <p:cNvSpPr>
              <a:spLocks noChangeArrowheads="1"/>
            </p:cNvSpPr>
            <p:nvPr/>
          </p:nvSpPr>
          <p:spPr bwMode="auto">
            <a:xfrm>
              <a:off x="5187696" y="3928395"/>
              <a:ext cx="153987" cy="144462"/>
            </a:xfrm>
            <a:prstGeom prst="ellipse">
              <a:avLst/>
            </a:prstGeom>
            <a:solidFill>
              <a:schemeClr val="bg1">
                <a:lumMod val="65000"/>
              </a:schemeClr>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23" name="Oval 47"/>
            <p:cNvSpPr>
              <a:spLocks noChangeArrowheads="1"/>
            </p:cNvSpPr>
            <p:nvPr/>
          </p:nvSpPr>
          <p:spPr bwMode="auto">
            <a:xfrm>
              <a:off x="500539" y="2108948"/>
              <a:ext cx="153988" cy="144463"/>
            </a:xfrm>
            <a:prstGeom prst="ellipse">
              <a:avLst/>
            </a:prstGeom>
            <a:solidFill>
              <a:srgbClr val="006600"/>
            </a:solidFill>
            <a:ln w="9525">
              <a:solidFill>
                <a:schemeClr val="tx1"/>
              </a:solidFill>
              <a:round/>
              <a:headEnd/>
              <a:tailEnd/>
            </a:ln>
            <a:effectLst/>
          </p:spPr>
          <p:txBody>
            <a:bodyPr wrap="none" anchor="ctr"/>
            <a:lstStyle/>
            <a:p>
              <a:endParaRPr lang="en-US" dirty="0">
                <a:solidFill>
                  <a:prstClr val="black"/>
                </a:solidFill>
              </a:endParaRPr>
            </a:p>
          </p:txBody>
        </p:sp>
        <p:sp>
          <p:nvSpPr>
            <p:cNvPr id="1023027" name="Oval 51"/>
            <p:cNvSpPr>
              <a:spLocks noChangeArrowheads="1"/>
            </p:cNvSpPr>
            <p:nvPr/>
          </p:nvSpPr>
          <p:spPr bwMode="auto">
            <a:xfrm>
              <a:off x="500539" y="2344506"/>
              <a:ext cx="153988" cy="144463"/>
            </a:xfrm>
            <a:prstGeom prst="ellipse">
              <a:avLst/>
            </a:prstGeom>
            <a:solidFill>
              <a:srgbClr val="92D050"/>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31" name="Oval 55"/>
            <p:cNvSpPr>
              <a:spLocks noChangeArrowheads="1"/>
            </p:cNvSpPr>
            <p:nvPr/>
          </p:nvSpPr>
          <p:spPr bwMode="auto">
            <a:xfrm>
              <a:off x="4875212" y="1911243"/>
              <a:ext cx="153988" cy="144463"/>
            </a:xfrm>
            <a:prstGeom prst="ellipse">
              <a:avLst/>
            </a:prstGeom>
            <a:solidFill>
              <a:schemeClr val="bg1">
                <a:lumMod val="65000"/>
              </a:schemeClr>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32" name="Oval 56"/>
            <p:cNvSpPr>
              <a:spLocks noChangeArrowheads="1"/>
            </p:cNvSpPr>
            <p:nvPr/>
          </p:nvSpPr>
          <p:spPr bwMode="auto">
            <a:xfrm>
              <a:off x="4875212" y="1389888"/>
              <a:ext cx="153988" cy="144463"/>
            </a:xfrm>
            <a:prstGeom prst="ellipse">
              <a:avLst/>
            </a:prstGeom>
            <a:solidFill>
              <a:srgbClr val="FFC000"/>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47" name="Oval 31"/>
            <p:cNvSpPr>
              <a:spLocks noChangeArrowheads="1"/>
            </p:cNvSpPr>
            <p:nvPr/>
          </p:nvSpPr>
          <p:spPr bwMode="auto">
            <a:xfrm>
              <a:off x="533400" y="5099214"/>
              <a:ext cx="153987" cy="144463"/>
            </a:xfrm>
            <a:prstGeom prst="ellipse">
              <a:avLst/>
            </a:prstGeom>
            <a:solidFill>
              <a:schemeClr val="bg1">
                <a:lumMod val="65000"/>
              </a:schemeClr>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48" name="Oval 31"/>
            <p:cNvSpPr>
              <a:spLocks noChangeArrowheads="1"/>
            </p:cNvSpPr>
            <p:nvPr/>
          </p:nvSpPr>
          <p:spPr bwMode="auto">
            <a:xfrm>
              <a:off x="513457" y="4015898"/>
              <a:ext cx="153987" cy="144463"/>
            </a:xfrm>
            <a:prstGeom prst="ellipse">
              <a:avLst/>
            </a:prstGeom>
            <a:solidFill>
              <a:schemeClr val="bg1"/>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45" name="Text Box 14"/>
            <p:cNvSpPr txBox="1">
              <a:spLocks noChangeArrowheads="1"/>
            </p:cNvSpPr>
            <p:nvPr/>
          </p:nvSpPr>
          <p:spPr bwMode="auto">
            <a:xfrm>
              <a:off x="76201" y="627888"/>
              <a:ext cx="8915400"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smtClean="0">
                  <a:solidFill>
                    <a:prstClr val="black"/>
                  </a:solidFill>
                  <a:latin typeface="Tahoma" pitchFamily="34" charset="0"/>
                </a:rPr>
                <a:t>    Target met        Improving        Little/No change       Getting worse       Baseline only       Developmental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Informational </a:t>
              </a:r>
              <a:endParaRPr lang="en-US" sz="1200" dirty="0">
                <a:solidFill>
                  <a:prstClr val="black"/>
                </a:solidFill>
                <a:latin typeface="Tahoma" pitchFamily="34" charset="0"/>
              </a:endParaRPr>
            </a:p>
          </p:txBody>
        </p:sp>
        <p:sp>
          <p:nvSpPr>
            <p:cNvPr id="46" name="Oval 20" descr="Target met"/>
            <p:cNvSpPr>
              <a:spLocks noChangeArrowheads="1"/>
            </p:cNvSpPr>
            <p:nvPr/>
          </p:nvSpPr>
          <p:spPr bwMode="auto">
            <a:xfrm>
              <a:off x="150812" y="690563"/>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49" name="Oval 19" descr="Improving"/>
            <p:cNvSpPr>
              <a:spLocks noChangeArrowheads="1"/>
            </p:cNvSpPr>
            <p:nvPr/>
          </p:nvSpPr>
          <p:spPr bwMode="auto">
            <a:xfrm>
              <a:off x="1225900" y="690563"/>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50" name="Oval 13" descr="No change"/>
            <p:cNvSpPr>
              <a:spLocks noChangeArrowheads="1"/>
            </p:cNvSpPr>
            <p:nvPr/>
          </p:nvSpPr>
          <p:spPr bwMode="auto">
            <a:xfrm>
              <a:off x="2304130" y="688975"/>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51" name="Oval 21" descr="Getting worse"/>
            <p:cNvSpPr>
              <a:spLocks noChangeArrowheads="1"/>
            </p:cNvSpPr>
            <p:nvPr/>
          </p:nvSpPr>
          <p:spPr bwMode="auto">
            <a:xfrm>
              <a:off x="3750343" y="688975"/>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52" name="Oval 18" descr="Baseline only"/>
            <p:cNvSpPr>
              <a:spLocks noChangeArrowheads="1"/>
            </p:cNvSpPr>
            <p:nvPr/>
          </p:nvSpPr>
          <p:spPr bwMode="auto">
            <a:xfrm>
              <a:off x="5027613" y="688975"/>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53" name="Oval 18" descr="Developmental"/>
            <p:cNvSpPr>
              <a:spLocks noChangeArrowheads="1"/>
            </p:cNvSpPr>
            <p:nvPr/>
          </p:nvSpPr>
          <p:spPr bwMode="auto">
            <a:xfrm>
              <a:off x="6227064" y="697000"/>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54" name="Oval 20"/>
            <p:cNvSpPr>
              <a:spLocks noChangeArrowheads="1"/>
            </p:cNvSpPr>
            <p:nvPr/>
          </p:nvSpPr>
          <p:spPr bwMode="auto">
            <a:xfrm>
              <a:off x="7618413" y="690563"/>
              <a:ext cx="153987" cy="144462"/>
            </a:xfrm>
            <a:prstGeom prst="ellipse">
              <a:avLst/>
            </a:prstGeom>
            <a:solidFill>
              <a:srgbClr val="0070C0"/>
            </a:solidFill>
            <a:ln w="9525">
              <a:solidFill>
                <a:schemeClr val="tx1"/>
              </a:solidFill>
              <a:round/>
              <a:headEnd/>
              <a:tailEnd/>
            </a:ln>
            <a:effectLst/>
          </p:spPr>
          <p:txBody>
            <a:bodyPr wrap="none" anchor="ctr"/>
            <a:lstStyle/>
            <a:p>
              <a:endParaRPr lang="en-US" dirty="0">
                <a:solidFill>
                  <a:prstClr val="black"/>
                </a:solidFill>
              </a:endParaRPr>
            </a:p>
          </p:txBody>
        </p:sp>
        <p:sp>
          <p:nvSpPr>
            <p:cNvPr id="55" name="Oval 30"/>
            <p:cNvSpPr>
              <a:spLocks noChangeArrowheads="1"/>
            </p:cNvSpPr>
            <p:nvPr/>
          </p:nvSpPr>
          <p:spPr bwMode="auto">
            <a:xfrm>
              <a:off x="228600" y="5418138"/>
              <a:ext cx="153987" cy="144462"/>
            </a:xfrm>
            <a:prstGeom prst="ellipse">
              <a:avLst/>
            </a:prstGeom>
            <a:solidFill>
              <a:srgbClr val="FFC000"/>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56" name="Oval 31"/>
            <p:cNvSpPr>
              <a:spLocks noChangeArrowheads="1"/>
            </p:cNvSpPr>
            <p:nvPr/>
          </p:nvSpPr>
          <p:spPr bwMode="auto">
            <a:xfrm>
              <a:off x="533400" y="5977153"/>
              <a:ext cx="153987" cy="144463"/>
            </a:xfrm>
            <a:prstGeom prst="ellipse">
              <a:avLst/>
            </a:prstGeom>
            <a:solidFill>
              <a:schemeClr val="bg1">
                <a:lumMod val="65000"/>
              </a:schemeClr>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57" name="Oval 31"/>
            <p:cNvSpPr>
              <a:spLocks noChangeArrowheads="1"/>
            </p:cNvSpPr>
            <p:nvPr/>
          </p:nvSpPr>
          <p:spPr bwMode="auto">
            <a:xfrm>
              <a:off x="534987" y="6207569"/>
              <a:ext cx="153987" cy="144463"/>
            </a:xfrm>
            <a:prstGeom prst="ellipse">
              <a:avLst/>
            </a:prstGeom>
            <a:solidFill>
              <a:srgbClr val="92D050"/>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58" name="Oval 31"/>
            <p:cNvSpPr>
              <a:spLocks noChangeArrowheads="1"/>
            </p:cNvSpPr>
            <p:nvPr/>
          </p:nvSpPr>
          <p:spPr bwMode="auto">
            <a:xfrm>
              <a:off x="5193065" y="2693737"/>
              <a:ext cx="153987" cy="144463"/>
            </a:xfrm>
            <a:prstGeom prst="ellipse">
              <a:avLst/>
            </a:prstGeom>
            <a:solidFill>
              <a:schemeClr val="bg1">
                <a:lumMod val="65000"/>
              </a:schemeClr>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60" name="Oval 32"/>
            <p:cNvSpPr>
              <a:spLocks noChangeArrowheads="1"/>
            </p:cNvSpPr>
            <p:nvPr/>
          </p:nvSpPr>
          <p:spPr bwMode="auto">
            <a:xfrm>
              <a:off x="5181600" y="5216970"/>
              <a:ext cx="153987" cy="144462"/>
            </a:xfrm>
            <a:prstGeom prst="ellipse">
              <a:avLst/>
            </a:prstGeom>
            <a:solidFill>
              <a:schemeClr val="bg1">
                <a:lumMod val="65000"/>
              </a:schemeClr>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61" name="Text Box 8"/>
            <p:cNvSpPr txBox="1">
              <a:spLocks noChangeArrowheads="1"/>
            </p:cNvSpPr>
            <p:nvPr/>
          </p:nvSpPr>
          <p:spPr bwMode="auto">
            <a:xfrm>
              <a:off x="4724400" y="5486400"/>
              <a:ext cx="3429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smtClean="0">
                  <a:solidFill>
                    <a:prstClr val="black"/>
                  </a:solidFill>
                  <a:latin typeface="Tahoma" charset="0"/>
                </a:rPr>
                <a:t> Health Care Settings</a:t>
              </a:r>
              <a:endParaRPr lang="en-US" altLang="en-US" sz="1400" b="1" dirty="0">
                <a:solidFill>
                  <a:prstClr val="black"/>
                </a:solidFill>
                <a:latin typeface="Tahoma" charset="0"/>
              </a:endParaRPr>
            </a:p>
          </p:txBody>
        </p:sp>
        <p:sp>
          <p:nvSpPr>
            <p:cNvPr id="62" name="Text Box 4"/>
            <p:cNvSpPr txBox="1">
              <a:spLocks noChangeArrowheads="1"/>
            </p:cNvSpPr>
            <p:nvPr/>
          </p:nvSpPr>
          <p:spPr bwMode="auto">
            <a:xfrm>
              <a:off x="5000625" y="5826103"/>
              <a:ext cx="4267200" cy="101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15000"/>
                </a:spcBef>
              </a:pPr>
              <a:r>
                <a:rPr lang="en-US" altLang="en-US" sz="1400" dirty="0" smtClean="0">
                  <a:solidFill>
                    <a:prstClr val="black"/>
                  </a:solidFill>
                  <a:latin typeface="Tahoma" charset="0"/>
                </a:rPr>
                <a:t>PA-11 </a:t>
              </a:r>
              <a:r>
                <a:rPr lang="en-US" altLang="en-US" sz="1400" dirty="0">
                  <a:solidFill>
                    <a:prstClr val="black"/>
                  </a:solidFill>
                  <a:latin typeface="Tahoma" charset="0"/>
                </a:rPr>
                <a:t>Office </a:t>
              </a:r>
              <a:r>
                <a:rPr lang="en-US" altLang="en-US" sz="1400" dirty="0" smtClean="0">
                  <a:solidFill>
                    <a:prstClr val="black"/>
                  </a:solidFill>
                  <a:latin typeface="Tahoma" charset="0"/>
                </a:rPr>
                <a:t>visits that include exercise counseling: </a:t>
              </a:r>
            </a:p>
            <a:p>
              <a:pPr marL="685800" indent="-685800">
                <a:spcBef>
                  <a:spcPct val="15000"/>
                </a:spcBef>
              </a:pPr>
              <a:r>
                <a:rPr lang="en-US" altLang="en-US" sz="1400" dirty="0" smtClean="0">
                  <a:solidFill>
                    <a:prstClr val="black"/>
                  </a:solidFill>
                  <a:latin typeface="Tahoma" charset="0"/>
                </a:rPr>
                <a:t>     11.1 Patients with cardiovascular disease, diabetes, or hyperlipidemia </a:t>
              </a:r>
              <a:endParaRPr lang="en-US" altLang="en-US" sz="1400" dirty="0">
                <a:solidFill>
                  <a:prstClr val="black"/>
                </a:solidFill>
                <a:latin typeface="Tahoma" charset="0"/>
              </a:endParaRPr>
            </a:p>
            <a:p>
              <a:pPr>
                <a:spcBef>
                  <a:spcPct val="15000"/>
                </a:spcBef>
              </a:pPr>
              <a:r>
                <a:rPr lang="en-US" altLang="en-US" sz="1400" dirty="0" smtClean="0">
                  <a:solidFill>
                    <a:prstClr val="black"/>
                  </a:solidFill>
                  <a:latin typeface="Tahoma" charset="0"/>
                </a:rPr>
                <a:t>     11.2 All child and adults patients </a:t>
              </a:r>
              <a:endParaRPr lang="en-US" altLang="en-US" sz="1400" dirty="0">
                <a:solidFill>
                  <a:prstClr val="black"/>
                </a:solidFill>
                <a:latin typeface="Tahoma" charset="0"/>
              </a:endParaRPr>
            </a:p>
          </p:txBody>
        </p:sp>
        <p:sp>
          <p:nvSpPr>
            <p:cNvPr id="63" name="Oval 23"/>
            <p:cNvSpPr>
              <a:spLocks noChangeArrowheads="1"/>
            </p:cNvSpPr>
            <p:nvPr/>
          </p:nvSpPr>
          <p:spPr bwMode="auto">
            <a:xfrm>
              <a:off x="5160963" y="6150497"/>
              <a:ext cx="153987" cy="144463"/>
            </a:xfrm>
            <a:prstGeom prst="ellipse">
              <a:avLst/>
            </a:prstGeom>
            <a:solidFill>
              <a:srgbClr val="FFC000"/>
            </a:solidFill>
            <a:ln w="9525">
              <a:solidFill>
                <a:schemeClr val="tx1"/>
              </a:solidFill>
              <a:round/>
              <a:headEnd/>
              <a:tailEnd/>
            </a:ln>
            <a:effectLst/>
          </p:spPr>
          <p:txBody>
            <a:bodyPr wrap="none" anchor="ctr"/>
            <a:lstStyle/>
            <a:p>
              <a:endParaRPr lang="en-US" dirty="0">
                <a:solidFill>
                  <a:prstClr val="black"/>
                </a:solidFill>
              </a:endParaRPr>
            </a:p>
          </p:txBody>
        </p:sp>
        <p:sp>
          <p:nvSpPr>
            <p:cNvPr id="64" name="Oval 24"/>
            <p:cNvSpPr>
              <a:spLocks noChangeArrowheads="1"/>
            </p:cNvSpPr>
            <p:nvPr/>
          </p:nvSpPr>
          <p:spPr bwMode="auto">
            <a:xfrm>
              <a:off x="5160963" y="6597713"/>
              <a:ext cx="153987" cy="144463"/>
            </a:xfrm>
            <a:prstGeom prst="ellipse">
              <a:avLst/>
            </a:prstGeom>
            <a:solidFill>
              <a:srgbClr val="006600"/>
            </a:solidFill>
            <a:ln w="9525">
              <a:solidFill>
                <a:schemeClr val="tx1"/>
              </a:solidFill>
              <a:round/>
              <a:headEnd/>
              <a:tailEnd/>
            </a:ln>
            <a:effectLst/>
          </p:spPr>
          <p:txBody>
            <a:bodyPr wrap="none" anchor="ctr"/>
            <a:lstStyle/>
            <a:p>
              <a:endParaRPr lang="en-US" dirty="0">
                <a:solidFill>
                  <a:srgbClr val="006600"/>
                </a:solidFill>
              </a:endParaRPr>
            </a:p>
          </p:txBody>
        </p:sp>
        <p:sp>
          <p:nvSpPr>
            <p:cNvPr id="59" name="Oval 18" descr="Developmental"/>
            <p:cNvSpPr>
              <a:spLocks noChangeArrowheads="1"/>
            </p:cNvSpPr>
            <p:nvPr/>
          </p:nvSpPr>
          <p:spPr bwMode="auto">
            <a:xfrm>
              <a:off x="5181600" y="3687620"/>
              <a:ext cx="153987" cy="144463"/>
            </a:xfrm>
            <a:prstGeom prst="ellipse">
              <a:avLst/>
            </a:prstGeom>
            <a:solidFill>
              <a:srgbClr val="0070C0"/>
            </a:solidFill>
            <a:ln w="9525">
              <a:solidFill>
                <a:schemeClr val="tx1"/>
              </a:solidFill>
              <a:round/>
              <a:headEnd/>
              <a:tailEnd/>
            </a:ln>
            <a:effectLst/>
          </p:spPr>
          <p:txBody>
            <a:bodyPr wrap="none" anchor="ctr"/>
            <a:lstStyle/>
            <a:p>
              <a:endParaRPr lang="en-US" dirty="0">
                <a:solidFill>
                  <a:prstClr val="black"/>
                </a:solidFill>
              </a:endParaRPr>
            </a:p>
          </p:txBody>
        </p:sp>
      </p:grpSp>
      <p:sp>
        <p:nvSpPr>
          <p:cNvPr id="3" name="Title 2"/>
          <p:cNvSpPr>
            <a:spLocks noGrp="1"/>
          </p:cNvSpPr>
          <p:nvPr>
            <p:ph type="title"/>
          </p:nvPr>
        </p:nvSpPr>
        <p:spPr>
          <a:xfrm>
            <a:off x="0" y="0"/>
            <a:ext cx="9144000" cy="690563"/>
          </a:xfrm>
        </p:spPr>
        <p:txBody>
          <a:bodyPr>
            <a:normAutofit/>
          </a:bodyPr>
          <a:lstStyle/>
          <a:p>
            <a:pPr lvl="0" eaLnBrk="0" hangingPunct="0">
              <a:spcBef>
                <a:spcPct val="10000"/>
              </a:spcBef>
            </a:pPr>
            <a:r>
              <a:rPr lang="en-US" sz="3200" b="1" dirty="0">
                <a:solidFill>
                  <a:srgbClr val="003F72"/>
                </a:solidFill>
                <a:latin typeface="Tahoma" pitchFamily="34" charset="0"/>
                <a:ea typeface="Tahoma" pitchFamily="34" charset="0"/>
                <a:cs typeface="Tahoma" pitchFamily="34" charset="0"/>
              </a:rPr>
              <a:t>Objective Status: </a:t>
            </a:r>
            <a:r>
              <a:rPr lang="en-US" altLang="en-US" sz="3200" b="1" dirty="0">
                <a:solidFill>
                  <a:srgbClr val="003F72"/>
                </a:solidFill>
                <a:latin typeface="Tahoma" charset="0"/>
              </a:rPr>
              <a:t>Physical </a:t>
            </a:r>
            <a:r>
              <a:rPr lang="en-US" altLang="en-US" sz="3200" b="1" dirty="0" smtClean="0">
                <a:solidFill>
                  <a:srgbClr val="003F72"/>
                </a:solidFill>
                <a:latin typeface="Tahoma" charset="0"/>
              </a:rPr>
              <a:t>Activity</a:t>
            </a:r>
            <a:endParaRPr lang="en-US" dirty="0"/>
          </a:p>
        </p:txBody>
      </p:sp>
    </p:spTree>
    <p:extLst>
      <p:ext uri="{BB962C8B-B14F-4D97-AF65-F5344CB8AC3E}">
        <p14:creationId xmlns:p14="http://schemas.microsoft.com/office/powerpoint/2010/main" val="1817975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76201" y="762000"/>
            <a:ext cx="8915400"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smtClean="0">
                <a:solidFill>
                  <a:prstClr val="black"/>
                </a:solidFill>
                <a:latin typeface="Tahoma" pitchFamily="34" charset="0"/>
              </a:rPr>
              <a:t>    Target met        Improving        Little/No change       Getting worse       Baseline only       Developmental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Informational </a:t>
            </a:r>
            <a:endParaRPr lang="en-US" sz="1200" dirty="0">
              <a:solidFill>
                <a:prstClr val="black"/>
              </a:solidFill>
              <a:latin typeface="Tahoma" pitchFamily="34" charset="0"/>
            </a:endParaRPr>
          </a:p>
        </p:txBody>
      </p:sp>
      <p:grpSp>
        <p:nvGrpSpPr>
          <p:cNvPr id="2" name="Group 1" descr="Continued progress chart for physical activity"/>
          <p:cNvGrpSpPr/>
          <p:nvPr/>
        </p:nvGrpSpPr>
        <p:grpSpPr>
          <a:xfrm>
            <a:off x="150812" y="823087"/>
            <a:ext cx="8953564" cy="3215513"/>
            <a:chOff x="150812" y="823087"/>
            <a:chExt cx="8953564" cy="3215513"/>
          </a:xfrm>
        </p:grpSpPr>
        <p:sp>
          <p:nvSpPr>
            <p:cNvPr id="1022979" name="Text Box 3"/>
            <p:cNvSpPr txBox="1">
              <a:spLocks noChangeArrowheads="1"/>
            </p:cNvSpPr>
            <p:nvPr/>
          </p:nvSpPr>
          <p:spPr bwMode="auto">
            <a:xfrm>
              <a:off x="242887" y="1109246"/>
              <a:ext cx="37195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smtClean="0">
                  <a:solidFill>
                    <a:prstClr val="black"/>
                  </a:solidFill>
                  <a:latin typeface="Tahoma" charset="0"/>
                </a:rPr>
                <a:t>Worksites and Communities</a:t>
              </a:r>
              <a:endParaRPr lang="en-US" altLang="en-US" sz="1600" b="1" dirty="0">
                <a:solidFill>
                  <a:prstClr val="black"/>
                </a:solidFill>
                <a:latin typeface="Tahoma" charset="0"/>
              </a:endParaRPr>
            </a:p>
          </p:txBody>
        </p:sp>
        <p:sp>
          <p:nvSpPr>
            <p:cNvPr id="1022983" name="Text Box 7"/>
            <p:cNvSpPr txBox="1">
              <a:spLocks noChangeArrowheads="1"/>
            </p:cNvSpPr>
            <p:nvPr/>
          </p:nvSpPr>
          <p:spPr bwMode="auto">
            <a:xfrm>
              <a:off x="4684776" y="1557528"/>
              <a:ext cx="4419600" cy="151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15000"/>
                </a:spcBef>
              </a:pPr>
              <a:r>
                <a:rPr lang="en-US" alt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PA-15 </a:t>
              </a: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L</a:t>
              </a: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egislative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policies for the built environment </a:t>
              </a: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to enhance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access </a:t>
              </a: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and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availability of </a:t>
              </a:r>
              <a:r>
                <a:rPr 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PA opportunities: </a:t>
              </a:r>
            </a:p>
            <a:p>
              <a:pPr>
                <a:spcBef>
                  <a:spcPct val="15000"/>
                </a:spcBef>
              </a:pPr>
              <a:r>
                <a:rPr lang="en-US" alt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     15.1 Community-scale policies</a:t>
              </a:r>
            </a:p>
            <a:p>
              <a:pPr>
                <a:spcBef>
                  <a:spcPct val="15000"/>
                </a:spcBef>
              </a:pPr>
              <a:r>
                <a:rPr lang="en-US" alt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     15.2 Street-scale </a:t>
              </a:r>
              <a:r>
                <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policies</a:t>
              </a:r>
            </a:p>
            <a:p>
              <a:pPr>
                <a:spcBef>
                  <a:spcPct val="15000"/>
                </a:spcBef>
              </a:pPr>
              <a:r>
                <a:rPr lang="en-US" alt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     15.3 Transportation and travel policies </a:t>
              </a:r>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576263" indent="-576263">
                <a:spcBef>
                  <a:spcPct val="15000"/>
                </a:spcBef>
              </a:pPr>
              <a:r>
                <a:rPr lang="en-US" altLang="en-US"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alt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22985" name="Text Box 9"/>
            <p:cNvSpPr txBox="1">
              <a:spLocks noChangeArrowheads="1"/>
            </p:cNvSpPr>
            <p:nvPr/>
          </p:nvSpPr>
          <p:spPr bwMode="auto">
            <a:xfrm>
              <a:off x="457200" y="1550226"/>
              <a:ext cx="4267200" cy="248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spcAft>
                  <a:spcPts val="600"/>
                </a:spcAft>
              </a:pPr>
              <a:r>
                <a:rPr lang="en-US" altLang="en-US" sz="1400" dirty="0" smtClean="0">
                  <a:solidFill>
                    <a:prstClr val="black"/>
                  </a:solidFill>
                  <a:latin typeface="Tahoma" charset="0"/>
                </a:rPr>
                <a:t>PA-10 Access </a:t>
              </a:r>
              <a:r>
                <a:rPr lang="en-US" altLang="en-US" sz="1400" dirty="0">
                  <a:solidFill>
                    <a:prstClr val="black"/>
                  </a:solidFill>
                  <a:latin typeface="Tahoma" charset="0"/>
                </a:rPr>
                <a:t>to school </a:t>
              </a:r>
              <a:r>
                <a:rPr lang="en-US" altLang="en-US" sz="1400" dirty="0" smtClean="0">
                  <a:solidFill>
                    <a:prstClr val="black"/>
                  </a:solidFill>
                  <a:latin typeface="Tahoma" charset="0"/>
                </a:rPr>
                <a:t>physical activity </a:t>
              </a:r>
              <a:r>
                <a:rPr lang="en-US" altLang="en-US" sz="1400" dirty="0">
                  <a:solidFill>
                    <a:prstClr val="black"/>
                  </a:solidFill>
                  <a:latin typeface="Tahoma" charset="0"/>
                </a:rPr>
                <a:t>facilities</a:t>
              </a:r>
            </a:p>
            <a:p>
              <a:pPr marL="576263" indent="-576263">
                <a:spcBef>
                  <a:spcPct val="15000"/>
                </a:spcBef>
                <a:spcAft>
                  <a:spcPts val="600"/>
                </a:spcAft>
              </a:pPr>
              <a:r>
                <a:rPr lang="en-US" altLang="en-US" sz="1400" dirty="0" smtClean="0">
                  <a:solidFill>
                    <a:prstClr val="black"/>
                  </a:solidFill>
                  <a:latin typeface="Tahoma" charset="0"/>
                </a:rPr>
                <a:t>PA-12 </a:t>
              </a:r>
              <a:r>
                <a:rPr lang="en-US" altLang="en-US" sz="1400" dirty="0">
                  <a:solidFill>
                    <a:prstClr val="black"/>
                  </a:solidFill>
                  <a:latin typeface="Tahoma" charset="0"/>
                </a:rPr>
                <a:t>Worksite physical activity </a:t>
              </a:r>
              <a:r>
                <a:rPr lang="en-US" altLang="en-US" sz="1400" dirty="0" smtClean="0">
                  <a:solidFill>
                    <a:prstClr val="black"/>
                  </a:solidFill>
                  <a:latin typeface="Tahoma" charset="0"/>
                </a:rPr>
                <a:t>and fitness </a:t>
              </a:r>
              <a:r>
                <a:rPr lang="en-US" altLang="en-US" sz="1400" dirty="0">
                  <a:solidFill>
                    <a:prstClr val="black"/>
                  </a:solidFill>
                  <a:latin typeface="Tahoma" charset="0"/>
                </a:rPr>
                <a:t>programs</a:t>
              </a:r>
            </a:p>
            <a:p>
              <a:pPr>
                <a:spcBef>
                  <a:spcPct val="15000"/>
                </a:spcBef>
              </a:pPr>
              <a:r>
                <a:rPr lang="en-US" altLang="en-US" sz="1400" dirty="0" smtClean="0">
                  <a:solidFill>
                    <a:prstClr val="black"/>
                  </a:solidFill>
                  <a:latin typeface="Tahoma" charset="0"/>
                </a:rPr>
                <a:t>PA-13 </a:t>
              </a:r>
              <a:r>
                <a:rPr lang="en-US" altLang="en-US" sz="1400" dirty="0">
                  <a:solidFill>
                    <a:prstClr val="black"/>
                  </a:solidFill>
                  <a:latin typeface="Tahoma" charset="0"/>
                </a:rPr>
                <a:t>Community </a:t>
              </a:r>
              <a:r>
                <a:rPr lang="en-US" altLang="en-US" sz="1400" dirty="0" smtClean="0">
                  <a:solidFill>
                    <a:prstClr val="black"/>
                  </a:solidFill>
                  <a:latin typeface="Tahoma" charset="0"/>
                </a:rPr>
                <a:t>walking:</a:t>
              </a:r>
              <a:endParaRPr lang="en-US" altLang="en-US" sz="1400" dirty="0">
                <a:solidFill>
                  <a:prstClr val="black"/>
                </a:solidFill>
                <a:latin typeface="Tahoma" charset="0"/>
              </a:endParaRPr>
            </a:p>
            <a:p>
              <a:pPr>
                <a:spcBef>
                  <a:spcPct val="15000"/>
                </a:spcBef>
              </a:pPr>
              <a:r>
                <a:rPr lang="en-US" altLang="en-US" sz="1400" dirty="0">
                  <a:solidFill>
                    <a:prstClr val="black"/>
                  </a:solidFill>
                  <a:latin typeface="Tahoma" charset="0"/>
                </a:rPr>
                <a:t>  </a:t>
              </a:r>
              <a:r>
                <a:rPr lang="en-US" altLang="en-US" sz="1400" dirty="0" smtClean="0">
                  <a:solidFill>
                    <a:prstClr val="black"/>
                  </a:solidFill>
                  <a:latin typeface="Tahoma" charset="0"/>
                </a:rPr>
                <a:t>   13.1 Adults</a:t>
              </a:r>
              <a:endParaRPr lang="en-US" altLang="en-US" sz="1400" dirty="0">
                <a:solidFill>
                  <a:prstClr val="black"/>
                </a:solidFill>
                <a:latin typeface="Tahoma" charset="0"/>
              </a:endParaRPr>
            </a:p>
            <a:p>
              <a:pPr>
                <a:spcBef>
                  <a:spcPct val="15000"/>
                </a:spcBef>
                <a:spcAft>
                  <a:spcPts val="600"/>
                </a:spcAft>
              </a:pPr>
              <a:r>
                <a:rPr lang="en-US" altLang="en-US" sz="1400" dirty="0">
                  <a:solidFill>
                    <a:prstClr val="black"/>
                  </a:solidFill>
                  <a:latin typeface="Tahoma" charset="0"/>
                </a:rPr>
                <a:t>    </a:t>
              </a:r>
              <a:r>
                <a:rPr lang="en-US" altLang="en-US" sz="1400" dirty="0" smtClean="0">
                  <a:solidFill>
                    <a:prstClr val="black"/>
                  </a:solidFill>
                  <a:latin typeface="Tahoma" charset="0"/>
                </a:rPr>
                <a:t> 13.2 </a:t>
              </a:r>
              <a:r>
                <a:rPr lang="en-US" altLang="en-US" sz="1400" dirty="0">
                  <a:solidFill>
                    <a:prstClr val="black"/>
                  </a:solidFill>
                  <a:latin typeface="Tahoma" charset="0"/>
                </a:rPr>
                <a:t>Children and adolescents</a:t>
              </a:r>
            </a:p>
            <a:p>
              <a:pPr>
                <a:spcBef>
                  <a:spcPct val="15000"/>
                </a:spcBef>
              </a:pPr>
              <a:r>
                <a:rPr lang="en-US" altLang="en-US" sz="1400" dirty="0" smtClean="0">
                  <a:solidFill>
                    <a:prstClr val="black"/>
                  </a:solidFill>
                  <a:latin typeface="Tahoma" charset="0"/>
                </a:rPr>
                <a:t>PA-14 </a:t>
              </a:r>
              <a:r>
                <a:rPr lang="en-US" altLang="en-US" sz="1400" dirty="0">
                  <a:solidFill>
                    <a:prstClr val="black"/>
                  </a:solidFill>
                  <a:latin typeface="Tahoma" charset="0"/>
                </a:rPr>
                <a:t>Community </a:t>
              </a:r>
              <a:r>
                <a:rPr lang="en-US" altLang="en-US" sz="1400" dirty="0" smtClean="0">
                  <a:solidFill>
                    <a:prstClr val="black"/>
                  </a:solidFill>
                  <a:latin typeface="Tahoma" charset="0"/>
                </a:rPr>
                <a:t>bicycling:</a:t>
              </a:r>
              <a:endParaRPr lang="en-US" altLang="en-US" sz="1400" dirty="0">
                <a:solidFill>
                  <a:prstClr val="black"/>
                </a:solidFill>
                <a:latin typeface="Tahoma" charset="0"/>
              </a:endParaRPr>
            </a:p>
            <a:p>
              <a:pPr>
                <a:spcBef>
                  <a:spcPct val="15000"/>
                </a:spcBef>
              </a:pPr>
              <a:r>
                <a:rPr lang="en-US" altLang="en-US" sz="1400" dirty="0">
                  <a:solidFill>
                    <a:prstClr val="black"/>
                  </a:solidFill>
                  <a:latin typeface="Tahoma" charset="0"/>
                </a:rPr>
                <a:t>    </a:t>
              </a:r>
              <a:r>
                <a:rPr lang="en-US" altLang="en-US" sz="1400" dirty="0" smtClean="0">
                  <a:solidFill>
                    <a:prstClr val="black"/>
                  </a:solidFill>
                  <a:latin typeface="Tahoma" charset="0"/>
                </a:rPr>
                <a:t> 14.1 </a:t>
              </a:r>
              <a:r>
                <a:rPr lang="en-US" altLang="en-US" sz="1400" dirty="0">
                  <a:solidFill>
                    <a:prstClr val="black"/>
                  </a:solidFill>
                  <a:latin typeface="Tahoma" charset="0"/>
                </a:rPr>
                <a:t>Adults</a:t>
              </a:r>
            </a:p>
            <a:p>
              <a:pPr>
                <a:spcBef>
                  <a:spcPct val="15000"/>
                </a:spcBef>
              </a:pPr>
              <a:r>
                <a:rPr lang="en-US" altLang="en-US" sz="1400" dirty="0">
                  <a:solidFill>
                    <a:prstClr val="black"/>
                  </a:solidFill>
                  <a:latin typeface="Tahoma" charset="0"/>
                </a:rPr>
                <a:t>    </a:t>
              </a:r>
              <a:r>
                <a:rPr lang="en-US" altLang="en-US" sz="1400" dirty="0" smtClean="0">
                  <a:solidFill>
                    <a:prstClr val="black"/>
                  </a:solidFill>
                  <a:latin typeface="Tahoma" charset="0"/>
                </a:rPr>
                <a:t> 14.2 Children </a:t>
              </a:r>
              <a:r>
                <a:rPr lang="en-US" altLang="en-US" sz="1400" dirty="0">
                  <a:solidFill>
                    <a:prstClr val="black"/>
                  </a:solidFill>
                  <a:latin typeface="Tahoma" charset="0"/>
                </a:rPr>
                <a:t>and adolescents</a:t>
              </a:r>
            </a:p>
          </p:txBody>
        </p:sp>
        <p:sp>
          <p:nvSpPr>
            <p:cNvPr id="1022999" name="Oval 23"/>
            <p:cNvSpPr>
              <a:spLocks noChangeArrowheads="1"/>
            </p:cNvSpPr>
            <p:nvPr/>
          </p:nvSpPr>
          <p:spPr bwMode="auto">
            <a:xfrm>
              <a:off x="303213" y="1639824"/>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1023000" name="Oval 24"/>
            <p:cNvSpPr>
              <a:spLocks noChangeArrowheads="1"/>
            </p:cNvSpPr>
            <p:nvPr/>
          </p:nvSpPr>
          <p:spPr bwMode="auto">
            <a:xfrm>
              <a:off x="303213" y="1970849"/>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srgbClr val="006600"/>
                </a:solidFill>
              </a:endParaRPr>
            </a:p>
          </p:txBody>
        </p:sp>
        <p:sp>
          <p:nvSpPr>
            <p:cNvPr id="1023003" name="Oval 27"/>
            <p:cNvSpPr>
              <a:spLocks noChangeArrowheads="1"/>
            </p:cNvSpPr>
            <p:nvPr/>
          </p:nvSpPr>
          <p:spPr bwMode="auto">
            <a:xfrm>
              <a:off x="559244" y="3561906"/>
              <a:ext cx="153987" cy="144462"/>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1023009" name="Oval 33"/>
            <p:cNvSpPr>
              <a:spLocks noChangeArrowheads="1"/>
            </p:cNvSpPr>
            <p:nvPr/>
          </p:nvSpPr>
          <p:spPr bwMode="auto">
            <a:xfrm>
              <a:off x="4834411" y="2593974"/>
              <a:ext cx="153988" cy="144463"/>
            </a:xfrm>
            <a:prstGeom prst="ellipse">
              <a:avLst/>
            </a:prstGeom>
            <a:solidFill>
              <a:schemeClr val="bg1"/>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13" name="Oval 37"/>
            <p:cNvSpPr>
              <a:spLocks noChangeArrowheads="1"/>
            </p:cNvSpPr>
            <p:nvPr/>
          </p:nvSpPr>
          <p:spPr bwMode="auto">
            <a:xfrm>
              <a:off x="4834411" y="2332041"/>
              <a:ext cx="153988" cy="144463"/>
            </a:xfrm>
            <a:prstGeom prst="ellipse">
              <a:avLst/>
            </a:prstGeom>
            <a:solidFill>
              <a:schemeClr val="bg1"/>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23" name="Oval 47"/>
            <p:cNvSpPr>
              <a:spLocks noChangeArrowheads="1"/>
            </p:cNvSpPr>
            <p:nvPr/>
          </p:nvSpPr>
          <p:spPr bwMode="auto">
            <a:xfrm>
              <a:off x="568388" y="2738083"/>
              <a:ext cx="153988"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1023027" name="Oval 51"/>
            <p:cNvSpPr>
              <a:spLocks noChangeArrowheads="1"/>
            </p:cNvSpPr>
            <p:nvPr/>
          </p:nvSpPr>
          <p:spPr bwMode="auto">
            <a:xfrm>
              <a:off x="568388" y="2973641"/>
              <a:ext cx="153988" cy="144463"/>
            </a:xfrm>
            <a:prstGeom prst="ellipse">
              <a:avLst/>
            </a:prstGeom>
            <a:solidFill>
              <a:schemeClr val="bg1"/>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1023031" name="Oval 55"/>
            <p:cNvSpPr>
              <a:spLocks noChangeArrowheads="1"/>
            </p:cNvSpPr>
            <p:nvPr/>
          </p:nvSpPr>
          <p:spPr bwMode="auto">
            <a:xfrm>
              <a:off x="4828032" y="2100724"/>
              <a:ext cx="153988" cy="144463"/>
            </a:xfrm>
            <a:prstGeom prst="ellipse">
              <a:avLst/>
            </a:prstGeom>
            <a:solidFill>
              <a:schemeClr val="bg1"/>
            </a:solidFill>
            <a:ln w="9525">
              <a:solidFill>
                <a:schemeClr val="tx1"/>
              </a:solidFill>
              <a:round/>
              <a:headEnd/>
              <a:tailEnd/>
            </a:ln>
            <a:effectLst/>
            <a:extLst/>
          </p:spPr>
          <p:txBody>
            <a:bodyPr wrap="none" anchor="ctr"/>
            <a:lstStyle/>
            <a:p>
              <a:endParaRPr lang="en-US" dirty="0">
                <a:solidFill>
                  <a:prstClr val="black"/>
                </a:solidFill>
              </a:endParaRPr>
            </a:p>
          </p:txBody>
        </p:sp>
        <p:sp>
          <p:nvSpPr>
            <p:cNvPr id="46" name="Oval 20" descr="Target met"/>
            <p:cNvSpPr>
              <a:spLocks noChangeArrowheads="1"/>
            </p:cNvSpPr>
            <p:nvPr/>
          </p:nvSpPr>
          <p:spPr bwMode="auto">
            <a:xfrm>
              <a:off x="150812" y="824675"/>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49" name="Oval 19" descr="Improving"/>
            <p:cNvSpPr>
              <a:spLocks noChangeArrowheads="1"/>
            </p:cNvSpPr>
            <p:nvPr/>
          </p:nvSpPr>
          <p:spPr bwMode="auto">
            <a:xfrm>
              <a:off x="1225900" y="824675"/>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50" name="Oval 13" descr="No change"/>
            <p:cNvSpPr>
              <a:spLocks noChangeArrowheads="1"/>
            </p:cNvSpPr>
            <p:nvPr/>
          </p:nvSpPr>
          <p:spPr bwMode="auto">
            <a:xfrm>
              <a:off x="2304130" y="823087"/>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51" name="Oval 21" descr="Getting worse"/>
            <p:cNvSpPr>
              <a:spLocks noChangeArrowheads="1"/>
            </p:cNvSpPr>
            <p:nvPr/>
          </p:nvSpPr>
          <p:spPr bwMode="auto">
            <a:xfrm>
              <a:off x="3750343" y="823087"/>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52" name="Oval 18" descr="Baseline only"/>
            <p:cNvSpPr>
              <a:spLocks noChangeArrowheads="1"/>
            </p:cNvSpPr>
            <p:nvPr/>
          </p:nvSpPr>
          <p:spPr bwMode="auto">
            <a:xfrm>
              <a:off x="5027613" y="823087"/>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53" name="Oval 18" descr="Developmental"/>
            <p:cNvSpPr>
              <a:spLocks noChangeArrowheads="1"/>
            </p:cNvSpPr>
            <p:nvPr/>
          </p:nvSpPr>
          <p:spPr bwMode="auto">
            <a:xfrm>
              <a:off x="6227064" y="831112"/>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43" name="Oval 27"/>
            <p:cNvSpPr>
              <a:spLocks noChangeArrowheads="1"/>
            </p:cNvSpPr>
            <p:nvPr/>
          </p:nvSpPr>
          <p:spPr bwMode="auto">
            <a:xfrm>
              <a:off x="551688" y="3799650"/>
              <a:ext cx="153987" cy="144462"/>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23" name="Oval 18" descr="Developmental"/>
            <p:cNvSpPr>
              <a:spLocks noChangeArrowheads="1"/>
            </p:cNvSpPr>
            <p:nvPr/>
          </p:nvSpPr>
          <p:spPr bwMode="auto">
            <a:xfrm>
              <a:off x="7618413" y="835888"/>
              <a:ext cx="153987" cy="144463"/>
            </a:xfrm>
            <a:prstGeom prst="ellipse">
              <a:avLst/>
            </a:prstGeom>
            <a:solidFill>
              <a:srgbClr val="0070C0"/>
            </a:solidFill>
            <a:ln w="9525">
              <a:solidFill>
                <a:schemeClr val="tx1"/>
              </a:solidFill>
              <a:round/>
              <a:headEnd/>
              <a:tailEnd/>
            </a:ln>
            <a:effectLst/>
          </p:spPr>
          <p:txBody>
            <a:bodyPr wrap="none" anchor="ctr"/>
            <a:lstStyle/>
            <a:p>
              <a:endParaRPr lang="en-US" dirty="0">
                <a:solidFill>
                  <a:prstClr val="black"/>
                </a:solidFill>
              </a:endParaRPr>
            </a:p>
          </p:txBody>
        </p:sp>
      </p:grpSp>
      <p:sp>
        <p:nvSpPr>
          <p:cNvPr id="3" name="Title 2"/>
          <p:cNvSpPr>
            <a:spLocks noGrp="1"/>
          </p:cNvSpPr>
          <p:nvPr>
            <p:ph type="title"/>
          </p:nvPr>
        </p:nvSpPr>
        <p:spPr>
          <a:xfrm>
            <a:off x="0" y="0"/>
            <a:ext cx="9104376" cy="835888"/>
          </a:xfrm>
        </p:spPr>
        <p:txBody>
          <a:bodyPr>
            <a:normAutofit fontScale="90000"/>
          </a:bodyPr>
          <a:lstStyle/>
          <a:p>
            <a:r>
              <a:rPr lang="en-US" b="1" dirty="0">
                <a:solidFill>
                  <a:srgbClr val="003F72"/>
                </a:solidFill>
                <a:latin typeface="Tahoma" pitchFamily="34" charset="0"/>
                <a:ea typeface="Tahoma" pitchFamily="34" charset="0"/>
                <a:cs typeface="Tahoma" pitchFamily="34" charset="0"/>
              </a:rPr>
              <a:t>Objective Status: </a:t>
            </a:r>
            <a:r>
              <a:rPr lang="en-US" altLang="en-US" b="1" dirty="0">
                <a:solidFill>
                  <a:srgbClr val="003F72"/>
                </a:solidFill>
                <a:latin typeface="Tahoma" charset="0"/>
              </a:rPr>
              <a:t>Physical </a:t>
            </a:r>
            <a:r>
              <a:rPr lang="en-US" altLang="en-US" b="1" dirty="0" smtClean="0">
                <a:solidFill>
                  <a:srgbClr val="003F72"/>
                </a:solidFill>
                <a:latin typeface="Tahoma" charset="0"/>
              </a:rPr>
              <a:t>Activity</a:t>
            </a:r>
            <a:endParaRPr lang="en-US" dirty="0"/>
          </a:p>
        </p:txBody>
      </p:sp>
    </p:spTree>
    <p:extLst>
      <p:ext uri="{BB962C8B-B14F-4D97-AF65-F5344CB8AC3E}">
        <p14:creationId xmlns:p14="http://schemas.microsoft.com/office/powerpoint/2010/main" val="155970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pie chart for physical activity objective progress"/>
          <p:cNvGraphicFramePr>
            <a:graphicFrameLocks noGrp="1"/>
          </p:cNvGraphicFramePr>
          <p:nvPr>
            <p:ph idx="1"/>
            <p:extLst>
              <p:ext uri="{D42A27DB-BD31-4B8C-83A1-F6EECF244321}">
                <p14:modId xmlns:p14="http://schemas.microsoft.com/office/powerpoint/2010/main" val="1054130899"/>
              </p:ext>
            </p:extLst>
          </p:nvPr>
        </p:nvGraphicFramePr>
        <p:xfrm>
          <a:off x="457200" y="1063732"/>
          <a:ext cx="8001000" cy="543502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52134" y="1792069"/>
            <a:ext cx="2158466" cy="646331"/>
          </a:xfrm>
          <a:prstGeom prst="rect">
            <a:avLst/>
          </a:prstGeom>
          <a:noFill/>
        </p:spPr>
        <p:txBody>
          <a:bodyPr wrap="square" rtlCol="0">
            <a:spAutoFit/>
          </a:bodyPr>
          <a:lstStyle/>
          <a:p>
            <a:pPr algn="ctr"/>
            <a:r>
              <a:rPr lang="en-US" b="1" dirty="0" smtClean="0">
                <a:solidFill>
                  <a:prstClr val="black"/>
                </a:solidFill>
                <a:latin typeface="Tahoma" pitchFamily="34" charset="0"/>
                <a:ea typeface="Tahoma" pitchFamily="34" charset="0"/>
                <a:cs typeface="Tahoma" pitchFamily="34" charset="0"/>
              </a:rPr>
              <a:t>Total number of objectives: 36</a:t>
            </a:r>
            <a:endParaRPr lang="en-US" b="1" dirty="0">
              <a:solidFill>
                <a:prstClr val="black"/>
              </a:solidFill>
              <a:latin typeface="Tahoma" pitchFamily="34" charset="0"/>
              <a:ea typeface="Tahoma" pitchFamily="34" charset="0"/>
              <a:cs typeface="Tahoma" pitchFamily="34" charset="0"/>
            </a:endParaRPr>
          </a:p>
        </p:txBody>
      </p:sp>
      <p:sp>
        <p:nvSpPr>
          <p:cNvPr id="17" name="Text Box 14"/>
          <p:cNvSpPr txBox="1">
            <a:spLocks noChangeArrowheads="1"/>
          </p:cNvSpPr>
          <p:nvPr/>
        </p:nvSpPr>
        <p:spPr bwMode="auto">
          <a:xfrm>
            <a:off x="6705600" y="2743200"/>
            <a:ext cx="1752600" cy="22467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smtClean="0">
                <a:solidFill>
                  <a:prstClr val="black"/>
                </a:solidFill>
                <a:latin typeface="Tahoma" pitchFamily="34" charset="0"/>
              </a:rPr>
              <a:t>     Target met        </a:t>
            </a:r>
          </a:p>
          <a:p>
            <a:pPr>
              <a:spcBef>
                <a:spcPct val="50000"/>
              </a:spcBef>
            </a:pPr>
            <a:r>
              <a:rPr lang="en-US" sz="1400" dirty="0" smtClean="0">
                <a:solidFill>
                  <a:prstClr val="black"/>
                </a:solidFill>
                <a:latin typeface="Tahoma" pitchFamily="34" charset="0"/>
              </a:rPr>
              <a:t>     Improving       </a:t>
            </a:r>
          </a:p>
          <a:p>
            <a:pPr>
              <a:spcBef>
                <a:spcPct val="50000"/>
              </a:spcBef>
            </a:pPr>
            <a:r>
              <a:rPr lang="en-US" sz="1400" dirty="0" smtClean="0">
                <a:solidFill>
                  <a:prstClr val="black"/>
                </a:solidFill>
                <a:latin typeface="Tahoma" pitchFamily="34" charset="0"/>
              </a:rPr>
              <a:t>     Little/No change      </a:t>
            </a:r>
          </a:p>
          <a:p>
            <a:pPr>
              <a:spcBef>
                <a:spcPct val="50000"/>
              </a:spcBef>
            </a:pPr>
            <a:r>
              <a:rPr lang="en-US" sz="1400" dirty="0" smtClean="0">
                <a:solidFill>
                  <a:prstClr val="black"/>
                </a:solidFill>
                <a:latin typeface="Tahoma" pitchFamily="34" charset="0"/>
              </a:rPr>
              <a:t>     Getting worse      </a:t>
            </a:r>
          </a:p>
          <a:p>
            <a:pPr>
              <a:spcBef>
                <a:spcPct val="50000"/>
              </a:spcBef>
            </a:pPr>
            <a:r>
              <a:rPr lang="en-US" sz="1400" dirty="0" smtClean="0">
                <a:solidFill>
                  <a:prstClr val="black"/>
                </a:solidFill>
                <a:latin typeface="Tahoma" pitchFamily="34" charset="0"/>
              </a:rPr>
              <a:t>     Baseline only     </a:t>
            </a:r>
          </a:p>
          <a:p>
            <a:pPr>
              <a:spcBef>
                <a:spcPct val="50000"/>
              </a:spcBef>
            </a:pPr>
            <a:r>
              <a:rPr lang="en-US" sz="1400" dirty="0" smtClean="0">
                <a:solidFill>
                  <a:prstClr val="black"/>
                </a:solidFill>
                <a:latin typeface="Tahoma" pitchFamily="34" charset="0"/>
              </a:rPr>
              <a:t>     Developmental</a:t>
            </a:r>
          </a:p>
          <a:p>
            <a:pPr>
              <a:spcBef>
                <a:spcPct val="50000"/>
              </a:spcBef>
            </a:pPr>
            <a:r>
              <a:rPr lang="en-US" sz="1400" dirty="0" smtClean="0">
                <a:solidFill>
                  <a:prstClr val="black"/>
                </a:solidFill>
                <a:latin typeface="Tahoma" pitchFamily="34" charset="0"/>
              </a:rPr>
              <a:t>     Informational </a:t>
            </a:r>
          </a:p>
        </p:txBody>
      </p:sp>
      <p:sp>
        <p:nvSpPr>
          <p:cNvPr id="18" name="Oval 13" descr="Little/No change"/>
          <p:cNvSpPr>
            <a:spLocks noChangeArrowheads="1"/>
          </p:cNvSpPr>
          <p:nvPr/>
        </p:nvSpPr>
        <p:spPr bwMode="auto">
          <a:xfrm>
            <a:off x="6829587" y="3471304"/>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19" name="Oval 18" descr="Baseline only"/>
          <p:cNvSpPr>
            <a:spLocks noChangeArrowheads="1"/>
          </p:cNvSpPr>
          <p:nvPr/>
        </p:nvSpPr>
        <p:spPr bwMode="auto">
          <a:xfrm>
            <a:off x="6829585" y="409425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20" name="Oval 19" descr="Improving"/>
          <p:cNvSpPr>
            <a:spLocks noChangeArrowheads="1"/>
          </p:cNvSpPr>
          <p:nvPr/>
        </p:nvSpPr>
        <p:spPr bwMode="auto">
          <a:xfrm>
            <a:off x="6834399" y="3151716"/>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1" name="Oval 20" descr="Target met"/>
          <p:cNvSpPr>
            <a:spLocks noChangeArrowheads="1"/>
          </p:cNvSpPr>
          <p:nvPr/>
        </p:nvSpPr>
        <p:spPr bwMode="auto">
          <a:xfrm>
            <a:off x="6830194" y="2846916"/>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22" name="Oval 21" descr="Getting worse"/>
          <p:cNvSpPr>
            <a:spLocks noChangeArrowheads="1"/>
          </p:cNvSpPr>
          <p:nvPr/>
        </p:nvSpPr>
        <p:spPr bwMode="auto">
          <a:xfrm>
            <a:off x="6829586" y="3781244"/>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23" name="Oval 18" descr="Developmental"/>
          <p:cNvSpPr>
            <a:spLocks noChangeArrowheads="1"/>
          </p:cNvSpPr>
          <p:nvPr/>
        </p:nvSpPr>
        <p:spPr bwMode="auto">
          <a:xfrm>
            <a:off x="6829584" y="4427188"/>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25" name="Title 3"/>
          <p:cNvSpPr>
            <a:spLocks noGrp="1"/>
          </p:cNvSpPr>
          <p:nvPr>
            <p:ph type="title" idx="4294967295"/>
          </p:nvPr>
        </p:nvSpPr>
        <p:spPr>
          <a:xfrm>
            <a:off x="304800" y="76200"/>
            <a:ext cx="8382000" cy="790575"/>
          </a:xfrm>
        </p:spPr>
        <p:txBody>
          <a:bodyPr>
            <a:noAutofit/>
          </a:bodyPr>
          <a:lstStyle/>
          <a:p>
            <a:r>
              <a:rPr lang="en-US" sz="3000" b="1" dirty="0">
                <a:solidFill>
                  <a:srgbClr val="003F72"/>
                </a:solidFill>
                <a:latin typeface="Tahoma" pitchFamily="34" charset="0"/>
                <a:ea typeface="Tahoma" pitchFamily="34" charset="0"/>
                <a:cs typeface="Tahoma" pitchFamily="34" charset="0"/>
              </a:rPr>
              <a:t>Current HP2020 Objective Status: </a:t>
            </a:r>
            <a:r>
              <a:rPr lang="en-US" sz="3000" b="1" dirty="0" smtClean="0">
                <a:solidFill>
                  <a:srgbClr val="003F72"/>
                </a:solidFill>
                <a:latin typeface="Tahoma" pitchFamily="34" charset="0"/>
                <a:ea typeface="Tahoma" pitchFamily="34" charset="0"/>
                <a:cs typeface="Tahoma" pitchFamily="34" charset="0"/>
              </a:rPr>
              <a:t/>
            </a:r>
            <a:br>
              <a:rPr lang="en-US" sz="3000" b="1" dirty="0" smtClean="0">
                <a:solidFill>
                  <a:srgbClr val="003F72"/>
                </a:solidFill>
                <a:latin typeface="Tahoma" pitchFamily="34" charset="0"/>
                <a:ea typeface="Tahoma" pitchFamily="34" charset="0"/>
                <a:cs typeface="Tahoma" pitchFamily="34" charset="0"/>
              </a:rPr>
            </a:br>
            <a:r>
              <a:rPr lang="en-US" sz="3000" b="1" dirty="0" smtClean="0">
                <a:solidFill>
                  <a:srgbClr val="003F72"/>
                </a:solidFill>
                <a:latin typeface="Tahoma" pitchFamily="34" charset="0"/>
                <a:ea typeface="Tahoma" pitchFamily="34" charset="0"/>
                <a:cs typeface="Tahoma" pitchFamily="34" charset="0"/>
              </a:rPr>
              <a:t>Physical Activity</a:t>
            </a:r>
            <a:endParaRPr lang="en-US" sz="3000" b="1" dirty="0">
              <a:solidFill>
                <a:srgbClr val="003F72"/>
              </a:solidFill>
              <a:latin typeface="Tahoma" pitchFamily="34" charset="0"/>
              <a:ea typeface="Tahoma" pitchFamily="34" charset="0"/>
              <a:cs typeface="Tahoma" pitchFamily="34" charset="0"/>
            </a:endParaRPr>
          </a:p>
        </p:txBody>
      </p:sp>
      <p:sp>
        <p:nvSpPr>
          <p:cNvPr id="12" name="TextBox 11"/>
          <p:cNvSpPr txBox="1"/>
          <p:nvPr/>
        </p:nvSpPr>
        <p:spPr>
          <a:xfrm>
            <a:off x="0" y="6550223"/>
            <a:ext cx="6553200" cy="307777"/>
          </a:xfrm>
          <a:prstGeom prst="rect">
            <a:avLst/>
          </a:prstGeom>
          <a:noFill/>
        </p:spPr>
        <p:txBody>
          <a:bodyPr wrap="square" rtlCol="0">
            <a:spAutoFit/>
          </a:bodyPr>
          <a:lstStyle/>
          <a:p>
            <a:r>
              <a:rPr lang="en-US" sz="1400" dirty="0">
                <a:solidFill>
                  <a:srgbClr val="FF0000"/>
                </a:solidFill>
                <a:latin typeface="Tahoma" pitchFamily="34" charset="0"/>
                <a:ea typeface="Tahoma" pitchFamily="34" charset="0"/>
                <a:cs typeface="Tahoma" pitchFamily="34" charset="0"/>
              </a:rPr>
              <a:t>* Change not statistically significant for </a:t>
            </a:r>
            <a:r>
              <a:rPr lang="en-US" sz="1400" dirty="0" smtClean="0">
                <a:solidFill>
                  <a:srgbClr val="FF0000"/>
                </a:solidFill>
                <a:latin typeface="Tahoma" pitchFamily="34" charset="0"/>
                <a:ea typeface="Tahoma" pitchFamily="34" charset="0"/>
                <a:cs typeface="Tahoma" pitchFamily="34" charset="0"/>
              </a:rPr>
              <a:t>1 objective.</a:t>
            </a:r>
            <a:endParaRPr lang="en-US" sz="1400" dirty="0">
              <a:solidFill>
                <a:srgbClr val="FF0000"/>
              </a:solidFill>
              <a:latin typeface="Tahoma" pitchFamily="34" charset="0"/>
              <a:ea typeface="Tahoma" pitchFamily="34" charset="0"/>
              <a:cs typeface="Tahoma" pitchFamily="34" charset="0"/>
            </a:endParaRPr>
          </a:p>
        </p:txBody>
      </p:sp>
      <p:sp>
        <p:nvSpPr>
          <p:cNvPr id="3" name="TextBox 2"/>
          <p:cNvSpPr txBox="1"/>
          <p:nvPr/>
        </p:nvSpPr>
        <p:spPr>
          <a:xfrm>
            <a:off x="5181600" y="4763869"/>
            <a:ext cx="838200" cy="646331"/>
          </a:xfrm>
          <a:prstGeom prst="rect">
            <a:avLst/>
          </a:prstGeom>
          <a:noFill/>
        </p:spPr>
        <p:txBody>
          <a:bodyPr wrap="square" rtlCol="0">
            <a:spAutoFit/>
          </a:bodyPr>
          <a:lstStyle/>
          <a:p>
            <a:pPr algn="ct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3% </a:t>
            </a:r>
          </a:p>
          <a:p>
            <a:pPr algn="ct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(n=1)</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Oval 18" descr="Developmental"/>
          <p:cNvSpPr>
            <a:spLocks noChangeArrowheads="1"/>
          </p:cNvSpPr>
          <p:nvPr/>
        </p:nvSpPr>
        <p:spPr bwMode="auto">
          <a:xfrm>
            <a:off x="6818744" y="4732337"/>
            <a:ext cx="153987" cy="144463"/>
          </a:xfrm>
          <a:prstGeom prst="ellipse">
            <a:avLst/>
          </a:prstGeom>
          <a:solidFill>
            <a:srgbClr val="0070C0"/>
          </a:solidFill>
          <a:ln w="9525">
            <a:solidFill>
              <a:schemeClr val="tx1"/>
            </a:solidFill>
            <a:round/>
            <a:headEnd/>
            <a:tailEnd/>
          </a:ln>
          <a:effec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15258725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4000" cy="1219200"/>
          </a:xfrm>
        </p:spPr>
        <p:txBody>
          <a:bodyPr>
            <a:noAutofit/>
          </a:bodyPr>
          <a:lstStyle/>
          <a:p>
            <a:r>
              <a:rPr lang="en-US" sz="3600" dirty="0" smtClean="0">
                <a:latin typeface="Tahoma" pitchFamily="34" charset="0"/>
                <a:ea typeface="Tahoma" pitchFamily="34" charset="0"/>
                <a:cs typeface="Tahoma" pitchFamily="34" charset="0"/>
              </a:rPr>
              <a:t>Michael M. Landa</a:t>
            </a:r>
            <a:r>
              <a:rPr lang="en-US" dirty="0" smtClean="0">
                <a:latin typeface="Tahoma" pitchFamily="34" charset="0"/>
                <a:ea typeface="Tahoma" pitchFamily="34" charset="0"/>
                <a:cs typeface="Tahoma" pitchFamily="34" charset="0"/>
              </a:rPr>
              <a:t/>
            </a:r>
            <a:br>
              <a:rPr lang="en-US"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Director</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FDA/Center for Food Safety and Applied Nutrition</a:t>
            </a:r>
            <a:endParaRPr lang="en-US" sz="2400" dirty="0">
              <a:latin typeface="Tahoma" pitchFamily="34" charset="0"/>
              <a:ea typeface="Tahoma" pitchFamily="34" charset="0"/>
              <a:cs typeface="Tahoma" pitchFamily="34" charset="0"/>
            </a:endParaRPr>
          </a:p>
        </p:txBody>
      </p:sp>
      <p:pic>
        <p:nvPicPr>
          <p:cNvPr id="2050" name="Protecting and promoting your health" descr="Protecting and Promoting Your Health" title="Foo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870575"/>
            <a:ext cx="39624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DA logo" title="FDA logo image"/>
          <p:cNvPicPr>
            <a:picLocks noChangeAspect="1"/>
          </p:cNvPicPr>
          <p:nvPr/>
        </p:nvPicPr>
        <p:blipFill rotWithShape="1">
          <a:blip r:embed="rId4">
            <a:duotone>
              <a:prstClr val="black"/>
              <a:schemeClr val="accent1">
                <a:tint val="45000"/>
                <a:satMod val="400000"/>
              </a:schemeClr>
            </a:duotone>
            <a:extLst>
              <a:ext uri="{28A0092B-C50C-407E-A947-70E740481C1C}">
                <a14:useLocalDpi xmlns:a14="http://schemas.microsoft.com/office/drawing/2010/main" val="0"/>
              </a:ext>
            </a:extLst>
          </a:blip>
          <a:srcRect l="1" r="77290"/>
          <a:stretch/>
        </p:blipFill>
        <p:spPr bwMode="auto">
          <a:xfrm>
            <a:off x="6553200" y="6172200"/>
            <a:ext cx="91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999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vert="horz" wrap="square" lIns="91440" tIns="45720" rIns="91440" bIns="45720" numCol="1" anchor="t" anchorCtr="0" compatLnSpc="1">
        <a:prstTxWarp prst="textNoShape">
          <a:avLst/>
        </a:prstTxWarp>
      </a:bodyPr>
      <a:lstStyle>
        <a:defPPr>
          <a:defRPr b="1" dirty="0" smtClean="0"/>
        </a:defPPr>
      </a:lstStyle>
    </a:tx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marL="0" indent="0" algn="ctr">
          <a:buNone/>
          <a:defRPr sz="2200" kern="0" dirty="0">
            <a:solidFill>
              <a:srgbClr val="000000"/>
            </a:solidFill>
            <a:latin typeface="Calibri" pitchFamily="34" charset="0"/>
            <a:ea typeface="ＭＳ Ｐゴシック" pitchFamily="84" charset="-128"/>
          </a:defRPr>
        </a:defPPr>
      </a:lstStyle>
    </a:txDef>
  </a:objectDefaults>
  <a:extraClrSchemeLst/>
</a:theme>
</file>

<file path=ppt/theme/theme3.xml><?xml version="1.0" encoding="utf-8"?>
<a:theme xmlns:a="http://schemas.openxmlformats.org/drawingml/2006/main" name="1_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35212</TotalTime>
  <Words>2229</Words>
  <Application>Microsoft Office PowerPoint</Application>
  <PresentationFormat>On-screen Show (4:3)</PresentationFormat>
  <Paragraphs>351</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4_Urban</vt:lpstr>
      <vt:lpstr>3_Office Theme</vt:lpstr>
      <vt:lpstr>1_Urban</vt:lpstr>
      <vt:lpstr>1_Office Theme</vt:lpstr>
      <vt:lpstr>Appendix</vt:lpstr>
      <vt:lpstr>Objective Status: Nutrition and Weight Status</vt:lpstr>
      <vt:lpstr>Objective Status: Nutrition and Weight Status</vt:lpstr>
      <vt:lpstr>Current HP2020 Objective Status:  Nutrition and Weight Status</vt:lpstr>
      <vt:lpstr>Progress in Food and Nutrient Consumption</vt:lpstr>
      <vt:lpstr>Objective Status: Physical Activity</vt:lpstr>
      <vt:lpstr>Objective Status: Physical Activity</vt:lpstr>
      <vt:lpstr>Current HP2020 Objective Status:  Physical Activity</vt:lpstr>
      <vt:lpstr>Michael M. Landa Director FDA/Center for Food Safety and Applied Nutrition</vt:lpstr>
      <vt:lpstr>Appendix</vt:lpstr>
      <vt:lpstr>Summary:  HP2020 Nutrition &amp; Weight Status FDA Objectives</vt:lpstr>
      <vt:lpstr>Summary:  HP2020 Nutrition &amp; Weight Status FDA Objectives (contd.)</vt:lpstr>
      <vt:lpstr>Revoking GRAS Status of PHOs (Docket No. FDA-2013-N-1317)</vt:lpstr>
      <vt:lpstr>Menu and Vending Machine Labeling:  Publication Details</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CDC User</cp:lastModifiedBy>
  <cp:revision>2106</cp:revision>
  <cp:lastPrinted>2014-04-15T17:00:34Z</cp:lastPrinted>
  <dcterms:created xsi:type="dcterms:W3CDTF">2012-06-04T17:32:29Z</dcterms:created>
  <dcterms:modified xsi:type="dcterms:W3CDTF">2014-05-09T03:30:49Z</dcterms:modified>
</cp:coreProperties>
</file>