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25"/>
  </p:notesMasterIdLst>
  <p:handoutMasterIdLst>
    <p:handoutMasterId r:id="rId26"/>
  </p:handoutMasterIdLst>
  <p:sldIdLst>
    <p:sldId id="515" r:id="rId2"/>
    <p:sldId id="493" r:id="rId3"/>
    <p:sldId id="500" r:id="rId4"/>
    <p:sldId id="492" r:id="rId5"/>
    <p:sldId id="516" r:id="rId6"/>
    <p:sldId id="483" r:id="rId7"/>
    <p:sldId id="484" r:id="rId8"/>
    <p:sldId id="489" r:id="rId9"/>
    <p:sldId id="517" r:id="rId10"/>
    <p:sldId id="518" r:id="rId11"/>
    <p:sldId id="461" r:id="rId12"/>
    <p:sldId id="453" r:id="rId13"/>
    <p:sldId id="495" r:id="rId14"/>
    <p:sldId id="513" r:id="rId15"/>
    <p:sldId id="501" r:id="rId16"/>
    <p:sldId id="435" r:id="rId17"/>
    <p:sldId id="472" r:id="rId18"/>
    <p:sldId id="476" r:id="rId19"/>
    <p:sldId id="512" r:id="rId20"/>
    <p:sldId id="477" r:id="rId21"/>
    <p:sldId id="478" r:id="rId22"/>
    <p:sldId id="514" r:id="rId23"/>
    <p:sldId id="475" r:id="rId24"/>
  </p:sldIdLst>
  <p:sldSz cx="9144000" cy="6858000" type="screen4x3"/>
  <p:notesSz cx="6881813" cy="100028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1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0000"/>
    <a:srgbClr val="FF6600"/>
    <a:srgbClr val="993399"/>
    <a:srgbClr val="FFFFFF"/>
    <a:srgbClr val="CCCCCC"/>
    <a:srgbClr val="0099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 snapToGrid="0">
      <p:cViewPr varScale="1">
        <p:scale>
          <a:sx n="66" d="100"/>
          <a:sy n="66" d="100"/>
        </p:scale>
        <p:origin x="48" y="254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-3173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5" d="100"/>
        <a:sy n="135" d="100"/>
      </p:scale>
      <p:origin x="0" y="17462"/>
    </p:cViewPr>
  </p:sorterViewPr>
  <p:notesViewPr>
    <p:cSldViewPr snapToGrid="0">
      <p:cViewPr>
        <p:scale>
          <a:sx n="66" d="100"/>
          <a:sy n="66" d="100"/>
        </p:scale>
        <p:origin x="-1598" y="667"/>
      </p:cViewPr>
      <p:guideLst>
        <p:guide orient="horz" pos="3151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8" tIns="46074" rIns="92148" bIns="4607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2775"/>
            <a:ext cx="29813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9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9502775"/>
            <a:ext cx="298132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48" tIns="46074" rIns="92148" bIns="460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E637A7B1-355A-4C61-AF8C-279BA921A8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4609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48" tIns="46074" rIns="92148" bIns="46074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48" tIns="46074" rIns="92148" bIns="4607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4999037" cy="374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1388"/>
            <a:ext cx="5046663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48" tIns="46074" rIns="92148" bIns="4607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775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48" tIns="46074" rIns="92148" bIns="4607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148" tIns="46074" rIns="92148" bIns="4607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D91354D9-2297-4EB2-9379-B4C263A767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884528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1354D9-2297-4EB2-9379-B4C263A7672B}" type="slidenum">
              <a:rPr lang="en-GB" altLang="en-US" smtClean="0"/>
              <a:pPr/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46886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xfrm>
            <a:off x="157163" y="4638675"/>
            <a:ext cx="6562725" cy="261938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endParaRPr lang="en-US" altLang="en-US" sz="1100" dirty="0">
              <a:latin typeface="+mn-lt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61F11C2-05CF-4CC7-BC40-0038E5CDE171}" type="slidenum">
              <a:rPr lang="en-US" altLang="en-US">
                <a:latin typeface="Times New Roman" panose="02020603050405020304" pitchFamily="18" charset="0"/>
              </a:rPr>
              <a:pPr/>
              <a:t>10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3130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xfrm>
            <a:off x="241300" y="4751388"/>
            <a:ext cx="6416675" cy="450056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pPr eaLnBrk="1" hangingPunct="1">
              <a:spcBef>
                <a:spcPct val="0"/>
              </a:spcBef>
              <a:defRPr/>
            </a:pPr>
            <a:endParaRPr lang="en-US" altLang="en-US" dirty="0" smtClean="0">
              <a:latin typeface="+mn-lt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A57D400-8453-47A1-9109-8E6955283AD1}" type="slidenum">
              <a:rPr lang="en-US" altLang="en-US"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11</a:t>
            </a:fld>
            <a:endParaRPr lang="en-US" altLang="en-US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593636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xfrm>
            <a:off x="917575" y="4751388"/>
            <a:ext cx="5046663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7A6A1AA-69E2-4A20-9178-DBF57FF58F80}" type="slidenum">
              <a:rPr lang="en-US" altLang="en-US"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12</a:t>
            </a:fld>
            <a:endParaRPr lang="en-US" altLang="en-US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05244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Segnaposto note 2"/>
          <p:cNvSpPr>
            <a:spLocks noGrp="1"/>
          </p:cNvSpPr>
          <p:nvPr>
            <p:ph type="body" idx="1"/>
          </p:nvPr>
        </p:nvSpPr>
        <p:spPr>
          <a:xfrm>
            <a:off x="917575" y="4751388"/>
            <a:ext cx="564515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endParaRPr lang="it-IT" altLang="it-IT" smtClean="0"/>
          </a:p>
        </p:txBody>
      </p:sp>
      <p:sp>
        <p:nvSpPr>
          <p:cNvPr id="3994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06C5629-66E1-40CA-B5C5-FFD7767F9548}" type="slidenum">
              <a:rPr lang="en-GB" altLang="en-US">
                <a:latin typeface="Times New Roman" panose="02020603050405020304" pitchFamily="18" charset="0"/>
              </a:rPr>
              <a:pPr/>
              <a:t>13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357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it-IT" altLang="it-IT" smtClean="0"/>
          </a:p>
        </p:txBody>
      </p:sp>
      <p:sp>
        <p:nvSpPr>
          <p:cNvPr id="409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E9D8AE3-7892-4F85-8E1B-901D11E45697}" type="slidenum">
              <a:rPr lang="en-GB" altLang="en-US">
                <a:latin typeface="Times New Roman" panose="02020603050405020304" pitchFamily="18" charset="0"/>
              </a:rPr>
              <a:pPr/>
              <a:t>14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5757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xfrm>
            <a:off x="225425" y="4976813"/>
            <a:ext cx="6343650" cy="44926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942BBB4-6DAA-44A4-B5EA-574F19DD6BF2}" type="slidenum">
              <a:rPr lang="en-US" altLang="en-US"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15</a:t>
            </a:fld>
            <a:endParaRPr lang="en-US" altLang="en-US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139626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Segnaposto note 2"/>
          <p:cNvSpPr>
            <a:spLocks noGrp="1"/>
          </p:cNvSpPr>
          <p:nvPr>
            <p:ph type="body" idx="1"/>
          </p:nvPr>
        </p:nvSpPr>
        <p:spPr>
          <a:xfrm>
            <a:off x="917575" y="4862513"/>
            <a:ext cx="5616575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endParaRPr lang="it-IT" altLang="en-US" smtClean="0"/>
          </a:p>
        </p:txBody>
      </p:sp>
      <p:sp>
        <p:nvSpPr>
          <p:cNvPr id="430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7A3A4ECB-97B5-4CE1-95A8-E91CD2E13E1D}" type="slidenum">
              <a:rPr lang="en-GB" altLang="en-US">
                <a:latin typeface="Times New Roman" panose="02020603050405020304" pitchFamily="18" charset="0"/>
              </a:rPr>
              <a:pPr/>
              <a:t>16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03661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en-US" smtClean="0"/>
          </a:p>
        </p:txBody>
      </p:sp>
      <p:sp>
        <p:nvSpPr>
          <p:cNvPr id="440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2698C25-EC49-4401-810D-23DA654019EF}" type="slidenum">
              <a:rPr lang="en-GB" altLang="en-US">
                <a:latin typeface="Times New Roman" panose="02020603050405020304" pitchFamily="18" charset="0"/>
              </a:rPr>
              <a:pPr/>
              <a:t>17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86000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en-US" altLang="en-US" smtClean="0"/>
          </a:p>
        </p:txBody>
      </p:sp>
      <p:sp>
        <p:nvSpPr>
          <p:cNvPr id="450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7713" indent="-2873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0938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1313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1688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88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60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32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004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ADA935A-8F9E-44AD-A227-0FE746C645C1}" type="slidenum">
              <a:rPr lang="en-GB" altLang="en-US">
                <a:latin typeface="Times New Roman" panose="02020603050405020304" pitchFamily="18" charset="0"/>
              </a:rPr>
              <a:pPr/>
              <a:t>18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19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Segnaposto note 2"/>
          <p:cNvSpPr>
            <a:spLocks noGrp="1"/>
          </p:cNvSpPr>
          <p:nvPr>
            <p:ph type="body" idx="1"/>
          </p:nvPr>
        </p:nvSpPr>
        <p:spPr>
          <a:xfrm>
            <a:off x="917575" y="4751388"/>
            <a:ext cx="5367338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endParaRPr lang="it-IT" altLang="it-IT" smtClean="0"/>
          </a:p>
        </p:txBody>
      </p:sp>
      <p:sp>
        <p:nvSpPr>
          <p:cNvPr id="460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07AD6F-02AD-40AD-B056-1FE711BEE8AB}" type="slidenum">
              <a:rPr lang="en-GB" altLang="en-US">
                <a:latin typeface="Times New Roman" panose="02020603050405020304" pitchFamily="18" charset="0"/>
              </a:rPr>
              <a:pPr/>
              <a:t>19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086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Segnaposto note 2"/>
          <p:cNvSpPr>
            <a:spLocks noGrp="1"/>
          </p:cNvSpPr>
          <p:nvPr>
            <p:ph type="body" idx="1"/>
          </p:nvPr>
        </p:nvSpPr>
        <p:spPr>
          <a:xfrm>
            <a:off x="112713" y="4751388"/>
            <a:ext cx="64135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 defTabSz="928688">
              <a:spcBef>
                <a:spcPct val="0"/>
              </a:spcBef>
            </a:pPr>
            <a:endParaRPr lang="it-IT" altLang="en-US" smtClean="0"/>
          </a:p>
        </p:txBody>
      </p:sp>
      <p:sp>
        <p:nvSpPr>
          <p:cNvPr id="2867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D70C157-13C9-4183-8548-C45FAA977D1D}" type="slidenum">
              <a:rPr lang="en-GB" altLang="en-US">
                <a:latin typeface="Times New Roman" panose="02020603050405020304" pitchFamily="18" charset="0"/>
              </a:rPr>
              <a:pPr/>
              <a:t>2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485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Segnaposto note 2"/>
          <p:cNvSpPr>
            <a:spLocks noGrp="1"/>
          </p:cNvSpPr>
          <p:nvPr>
            <p:ph type="body" idx="1"/>
          </p:nvPr>
        </p:nvSpPr>
        <p:spPr>
          <a:xfrm>
            <a:off x="917575" y="4751388"/>
            <a:ext cx="185738" cy="9985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>
            <a:spAutoFit/>
          </a:bodyPr>
          <a:lstStyle/>
          <a:p>
            <a:endParaRPr lang="it-IT" altLang="it-IT" dirty="0" smtClean="0"/>
          </a:p>
        </p:txBody>
      </p:sp>
      <p:sp>
        <p:nvSpPr>
          <p:cNvPr id="471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84B96E8-FF61-4666-A18C-F256DDA6407E}" type="slidenum">
              <a:rPr lang="en-GB" altLang="en-US">
                <a:latin typeface="Times New Roman" panose="02020603050405020304" pitchFamily="18" charset="0"/>
              </a:rPr>
              <a:pPr/>
              <a:t>20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116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it-IT" altLang="en-US" smtClean="0"/>
          </a:p>
        </p:txBody>
      </p:sp>
      <p:sp>
        <p:nvSpPr>
          <p:cNvPr id="481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E5FE196-8530-49B3-B11A-A15BED061D05}" type="slidenum">
              <a:rPr lang="en-GB" altLang="en-US">
                <a:latin typeface="Times New Roman" panose="02020603050405020304" pitchFamily="18" charset="0"/>
              </a:rPr>
              <a:pPr/>
              <a:t>21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6503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/>
          <a:p>
            <a:endParaRPr lang="it-IT" altLang="en-US" smtClean="0"/>
          </a:p>
        </p:txBody>
      </p:sp>
      <p:sp>
        <p:nvSpPr>
          <p:cNvPr id="4915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BF534DE-3EEE-4227-88C3-8E2669F95448}" type="slidenum">
              <a:rPr lang="en-GB" altLang="en-US">
                <a:latin typeface="Times New Roman" panose="02020603050405020304" pitchFamily="18" charset="0"/>
              </a:rPr>
              <a:pPr/>
              <a:t>22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1364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Segnaposto note 2"/>
          <p:cNvSpPr>
            <a:spLocks noGrp="1"/>
          </p:cNvSpPr>
          <p:nvPr>
            <p:ph type="body" idx="1"/>
          </p:nvPr>
        </p:nvSpPr>
        <p:spPr>
          <a:xfrm>
            <a:off x="84138" y="4751388"/>
            <a:ext cx="6583362" cy="261937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endParaRPr lang="en-US" altLang="en-US" sz="1100" dirty="0">
              <a:latin typeface="+mn-lt"/>
            </a:endParaRPr>
          </a:p>
        </p:txBody>
      </p:sp>
      <p:sp>
        <p:nvSpPr>
          <p:cNvPr id="5018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7713" indent="-2873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0938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1313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1688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88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60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32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004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A979E433-E084-4D43-8A97-C859D163CDBB}" type="slidenum">
              <a:rPr lang="en-GB" altLang="en-US">
                <a:latin typeface="Times New Roman" panose="02020603050405020304" pitchFamily="18" charset="0"/>
              </a:rPr>
              <a:pPr/>
              <a:t>23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1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B84754E-9E0B-44D7-8D5F-7271ED82C2B8}" type="slidenum">
              <a:rPr lang="en-GB" altLang="en-US">
                <a:latin typeface="Times New Roman" panose="02020603050405020304" pitchFamily="18" charset="0"/>
              </a:rPr>
              <a:pPr/>
              <a:t>3</a:t>
            </a:fld>
            <a:endParaRPr lang="en-GB" altLang="en-US">
              <a:latin typeface="Times New Roman" panose="02020603050405020304" pitchFamily="18" charset="0"/>
            </a:endParaRPr>
          </a:p>
        </p:txBody>
      </p:sp>
      <p:sp>
        <p:nvSpPr>
          <p:cNvPr id="29700" name="Segnaposto note 1"/>
          <p:cNvSpPr>
            <a:spLocks noGrp="1"/>
          </p:cNvSpPr>
          <p:nvPr>
            <p:ph type="body" idx="1"/>
          </p:nvPr>
        </p:nvSpPr>
        <p:spPr>
          <a:xfrm>
            <a:off x="101600" y="4751388"/>
            <a:ext cx="6669088" cy="2778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91818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xfrm>
            <a:off x="109538" y="4589463"/>
            <a:ext cx="6708775" cy="24765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 defTabSz="921566">
              <a:spcBef>
                <a:spcPts val="0"/>
              </a:spcBef>
              <a:defRPr/>
            </a:pPr>
            <a:endParaRPr lang="it-IT" altLang="en-US" sz="1000" dirty="0">
              <a:latin typeface="+mn-lt"/>
            </a:endParaRPr>
          </a:p>
        </p:txBody>
      </p:sp>
      <p:sp>
        <p:nvSpPr>
          <p:cNvPr id="3072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C45A7F8-2DAA-4893-B86D-D65A235D4673}" type="slidenum">
              <a:rPr lang="en-GB" altLang="en-US">
                <a:latin typeface="Times New Roman" panose="02020603050405020304" pitchFamily="18" charset="0"/>
              </a:rPr>
              <a:pPr/>
              <a:t>4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0054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xfrm>
            <a:off x="307975" y="4751388"/>
            <a:ext cx="6213475" cy="450056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/>
          <a:lstStyle/>
          <a:p>
            <a:pPr>
              <a:defRPr/>
            </a:pPr>
            <a:endParaRPr lang="en-US" altLang="en-US" dirty="0" smtClean="0">
              <a:latin typeface="+mn-lt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D594DCA3-F6CF-4D93-8C27-6FBA3C047EF8}" type="slidenum">
              <a:rPr lang="en-US" altLang="en-US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pPr/>
              <a:t>5</a:t>
            </a:fld>
            <a:endParaRPr lang="en-US" altLang="en-US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409829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Segnaposto note 2"/>
          <p:cNvSpPr>
            <a:spLocks noGrp="1"/>
          </p:cNvSpPr>
          <p:nvPr>
            <p:ph type="body" idx="1"/>
          </p:nvPr>
        </p:nvSpPr>
        <p:spPr>
          <a:xfrm>
            <a:off x="917575" y="4751388"/>
            <a:ext cx="5508625" cy="2778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endParaRPr lang="en-US" altLang="en-US" dirty="0" smtClean="0">
              <a:latin typeface="+mn-lt"/>
            </a:endParaRPr>
          </a:p>
        </p:txBody>
      </p:sp>
      <p:sp>
        <p:nvSpPr>
          <p:cNvPr id="3277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86B44D2D-BD4D-4013-A86B-1A7E0711F151}" type="slidenum">
              <a:rPr lang="en-GB" altLang="en-US">
                <a:latin typeface="Times New Roman" panose="02020603050405020304" pitchFamily="18" charset="0"/>
              </a:rPr>
              <a:pPr/>
              <a:t>6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51206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Segnaposto note 2"/>
          <p:cNvSpPr>
            <a:spLocks noGrp="1"/>
          </p:cNvSpPr>
          <p:nvPr>
            <p:ph type="body" idx="1"/>
          </p:nvPr>
        </p:nvSpPr>
        <p:spPr>
          <a:xfrm>
            <a:off x="250825" y="4751388"/>
            <a:ext cx="6292850" cy="2778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endParaRPr lang="it-IT" altLang="en-US" dirty="0" smtClean="0">
              <a:latin typeface="+mj-lt"/>
            </a:endParaRPr>
          </a:p>
        </p:txBody>
      </p:sp>
      <p:sp>
        <p:nvSpPr>
          <p:cNvPr id="3379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9493382-A88B-4299-8F16-968CCA5E68A2}" type="slidenum">
              <a:rPr lang="en-GB" altLang="en-US">
                <a:latin typeface="Times New Roman" panose="02020603050405020304" pitchFamily="18" charset="0"/>
              </a:rPr>
              <a:pPr/>
              <a:t>7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180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3482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7713" indent="-28733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50938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11313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1688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88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60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32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900488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3649B37B-A52C-4DA3-A247-A3A76597BCB4}" type="slidenum">
              <a:rPr lang="en-GB" altLang="en-US">
                <a:latin typeface="Times New Roman" panose="02020603050405020304" pitchFamily="18" charset="0"/>
              </a:rPr>
              <a:pPr/>
              <a:t>8</a:t>
            </a:fld>
            <a:endParaRPr lang="en-GB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984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xfrm>
            <a:off x="104775" y="4751388"/>
            <a:ext cx="6654800" cy="277812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/>
          <a:p>
            <a:pPr>
              <a:defRPr/>
            </a:pPr>
            <a:endParaRPr lang="en-US" altLang="en-US" dirty="0" smtClean="0">
              <a:latin typeface="+mn-lt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6125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935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9725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70100" indent="-227013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273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845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417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98900" indent="-2270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4BF6691C-D420-4ECF-ADD5-4E80396E1BC6}" type="slidenum">
              <a:rPr lang="en-US" altLang="en-US">
                <a:latin typeface="Times New Roman" panose="02020603050405020304" pitchFamily="18" charset="0"/>
              </a:rPr>
              <a:pPr/>
              <a:t>9</a:t>
            </a:fld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479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1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1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87393-B8FE-4668-953F-DC0D5508F393}" type="datetime1">
              <a:rPr lang="en-US" smtClean="0"/>
              <a:t>12/16/2015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EC5BCAF-8AC9-450C-8445-3F6223CCA75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959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57392-FBDF-4171-851D-28E9ACF15E84}" type="datetime1">
              <a:rPr lang="en-US" smtClean="0"/>
              <a:t>12/16/2015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D727C-4392-4FCE-80F9-C911159927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8095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42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9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EEED8-9B37-4BE5-9C02-ADD4FA6A2ED2}" type="datetime1">
              <a:rPr lang="en-US" smtClean="0"/>
              <a:t>12/16/2015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3245F5-17A2-47A6-8EC8-59F44114D9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74809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4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6740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9885A-9F3D-4C82-83EA-FEF89B688DCB}" type="datetime1">
              <a:rPr lang="en-US" smtClean="0"/>
              <a:t>12/16/2015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8384E8-ED05-4D8D-B08F-94C555C536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5818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66743" y="304800"/>
            <a:ext cx="8008937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E975A-D01D-44FF-BAF3-77C1E5810E4F}" type="datetime1">
              <a:rPr lang="en-US" smtClean="0"/>
              <a:t>12/16/2015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67F861-C77B-44C5-AB6F-E80456E943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1213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675" y="304804"/>
            <a:ext cx="8001000" cy="1216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66740" y="1752600"/>
            <a:ext cx="8001000" cy="4267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142313-FB89-4990-B3E1-FBB9DE0AD590}" type="datetime1">
              <a:rPr lang="en-US" smtClean="0"/>
              <a:t>12/16/2015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3D6F6B-6B36-45DE-BBB1-F840AC6B93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7273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09344-7024-4CFC-8777-C46F5C527F90}" type="datetime1">
              <a:rPr lang="en-US" smtClean="0"/>
              <a:t>12/16/2015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454A1-471B-4357-B2BD-0E4A74B3D1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5107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906716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D38F4-BEDE-45FD-8CBE-151740171835}" type="datetime1">
              <a:rPr lang="en-US" smtClean="0"/>
              <a:t>12/16/2015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719678-F598-4234-8BE8-9F8361D77E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218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40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9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6EDC9-5A59-4503-BBAA-8414E3CA1C68}" type="datetime1">
              <a:rPr lang="en-US" smtClean="0"/>
              <a:t>12/16/2015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EE0B98-ACEC-4B97-B5AA-047922038C5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225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25DDA-9EED-462E-A364-C452E487480B}" type="datetime1">
              <a:rPr lang="en-US" smtClean="0"/>
              <a:t>12/16/2015</a:t>
            </a:fld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40017-77A6-416E-B779-D63D7C22A3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83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3D7BC-A79D-4E4E-859B-9445AE382899}" type="datetime1">
              <a:rPr lang="en-US" smtClean="0"/>
              <a:t>12/16/2015</a:t>
            </a:fld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35657-756F-42F6-87FC-9AA86C2BA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3521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27968A-3B8C-4CA6-859A-520F3949004E}" type="datetime1">
              <a:rPr lang="en-US" smtClean="0"/>
              <a:t>12/16/2015</a:t>
            </a:fld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BF1790-9C17-436B-AF69-0B7719DF7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8929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2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3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5009FD-8C73-442A-A063-FC97C0D8370F}" type="datetime1">
              <a:rPr lang="en-US" smtClean="0"/>
              <a:t>12/16/2015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35DD8A-185D-43C1-9C5B-34D6D53F2E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099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41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7CB9-B9E4-4727-97F7-3F45C81C546C}" type="datetime1">
              <a:rPr lang="en-US" smtClean="0"/>
              <a:t>12/16/2015</a:t>
            </a:fld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239B3B-BEA9-44F1-9438-60FE33282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87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fld id="{B275A230-40FC-49E0-8817-D6A3129AAEBF}" type="datetime1">
              <a:rPr lang="en-US" smtClean="0"/>
              <a:t>12/16/2015</a:t>
            </a:fld>
            <a:endParaRPr lang="en-US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pt-BR"/>
              <a:t>ISI 2015: Rio De Janeiro</a:t>
            </a:r>
            <a:endParaRPr lang="en-US"/>
          </a:p>
        </p:txBody>
      </p:sp>
      <p:sp>
        <p:nvSpPr>
          <p:cNvPr id="1781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974C64C-97E0-4AE8-B3A8-2F360C643B8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50" r:id="rId1"/>
    <p:sldLayoutId id="2147484537" r:id="rId2"/>
    <p:sldLayoutId id="2147484538" r:id="rId3"/>
    <p:sldLayoutId id="2147484539" r:id="rId4"/>
    <p:sldLayoutId id="2147484540" r:id="rId5"/>
    <p:sldLayoutId id="2147484541" r:id="rId6"/>
    <p:sldLayoutId id="2147484542" r:id="rId7"/>
    <p:sldLayoutId id="2147484543" r:id="rId8"/>
    <p:sldLayoutId id="2147484544" r:id="rId9"/>
    <p:sldLayoutId id="2147484545" r:id="rId10"/>
    <p:sldLayoutId id="2147484546" r:id="rId11"/>
    <p:sldLayoutId id="2147484547" r:id="rId12"/>
    <p:sldLayoutId id="2147484548" r:id="rId13"/>
    <p:sldLayoutId id="2147484549" r:id="rId1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8346439" cy="1371600"/>
          </a:xfrm>
        </p:spPr>
        <p:txBody>
          <a:bodyPr/>
          <a:lstStyle/>
          <a:p>
            <a:r>
              <a:rPr lang="en-US" sz="3200" dirty="0">
                <a:solidFill>
                  <a:srgbClr val="000000"/>
                </a:solidFill>
                <a:latin typeface="Cooper Black" panose="0208090404030B020404" pitchFamily="18" charset="0"/>
              </a:rPr>
              <a:t>The UNICEF/WG Module on Inclusive Education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122681" y="2453640"/>
            <a:ext cx="7010400" cy="1600200"/>
          </a:xfrm>
        </p:spPr>
        <p:txBody>
          <a:bodyPr/>
          <a:lstStyle/>
          <a:p>
            <a:pPr lvl="0">
              <a:spcBef>
                <a:spcPct val="0"/>
              </a:spcBef>
              <a:buClrTx/>
            </a:pPr>
            <a:r>
              <a:rPr lang="en-US" altLang="en-US" kern="12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Update </a:t>
            </a:r>
            <a:r>
              <a:rPr lang="it-IT" altLang="en-US" kern="1200" dirty="0">
                <a:solidFill>
                  <a:srgbClr val="FF0000"/>
                </a:solidFill>
                <a:latin typeface="Copperplate Gothic Bold" panose="020E0705020206020404" pitchFamily="34" charset="0"/>
              </a:rPr>
              <a:t> on the development of the Module on Inclusive </a:t>
            </a:r>
            <a:r>
              <a:rPr lang="it-IT" altLang="en-US" kern="1200" dirty="0" smtClean="0">
                <a:solidFill>
                  <a:srgbClr val="FF0000"/>
                </a:solidFill>
                <a:latin typeface="Copperplate Gothic Bold" panose="020E0705020206020404" pitchFamily="34" charset="0"/>
              </a:rPr>
              <a:t>Education</a:t>
            </a:r>
          </a:p>
          <a:p>
            <a:pPr lvl="0">
              <a:spcBef>
                <a:spcPct val="0"/>
              </a:spcBef>
              <a:buClrTx/>
            </a:pPr>
            <a:endParaRPr lang="it-IT" altLang="en-US" kern="1200" dirty="0">
              <a:solidFill>
                <a:srgbClr val="FF0000"/>
              </a:solidFill>
              <a:latin typeface="Copperplate Gothic Bold" panose="020E0705020206020404" pitchFamily="34" charset="0"/>
            </a:endParaRPr>
          </a:p>
          <a:p>
            <a:pPr lvl="0" algn="ctr">
              <a:spcBef>
                <a:spcPct val="0"/>
              </a:spcBef>
              <a:buClrTx/>
            </a:pPr>
            <a:r>
              <a:rPr lang="en-US" altLang="en-US" sz="2000" kern="12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Claudia </a:t>
            </a:r>
            <a:r>
              <a:rPr lang="en-US" altLang="en-US" sz="2000" kern="1200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Cappa</a:t>
            </a:r>
            <a:r>
              <a:rPr lang="en-US" altLang="en-US" sz="2000" kern="12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(UNICEF)</a:t>
            </a:r>
          </a:p>
          <a:p>
            <a:pPr lvl="0" algn="ctr">
              <a:spcBef>
                <a:spcPct val="0"/>
              </a:spcBef>
              <a:buClrTx/>
            </a:pPr>
            <a:r>
              <a:rPr lang="en-US" altLang="en-US" sz="2000" u="sng" kern="12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Elena De Palma (</a:t>
            </a:r>
            <a:r>
              <a:rPr lang="en-US" altLang="en-US" sz="2000" u="sng" kern="1200" dirty="0" err="1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Istat</a:t>
            </a:r>
            <a:r>
              <a:rPr lang="en-US" altLang="en-US" sz="2000" u="sng" kern="12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– WG)</a:t>
            </a:r>
            <a:endParaRPr lang="en-US" altLang="en-US" sz="1800" kern="12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0" algn="ctr">
              <a:spcBef>
                <a:spcPct val="0"/>
              </a:spcBef>
              <a:buClrTx/>
            </a:pPr>
            <a:r>
              <a:rPr lang="en-US" altLang="en-US" sz="2000" kern="1200" dirty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Mitchell Loeb (NCHS – WG</a:t>
            </a:r>
            <a:r>
              <a:rPr lang="en-US" altLang="en-US" sz="2000" kern="1200" dirty="0" smtClean="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)</a:t>
            </a:r>
          </a:p>
          <a:p>
            <a:pPr lvl="0" algn="ctr">
              <a:spcBef>
                <a:spcPct val="0"/>
              </a:spcBef>
              <a:buClrTx/>
            </a:pPr>
            <a:endParaRPr lang="en-US" altLang="en-US" sz="2000" kern="1200" dirty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0" algn="ctr">
              <a:spcBef>
                <a:spcPct val="0"/>
              </a:spcBef>
              <a:buClrTx/>
            </a:pPr>
            <a:endParaRPr lang="en-US" altLang="en-US" sz="2000" kern="1200" dirty="0" smtClean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0" algn="ctr">
              <a:spcBef>
                <a:spcPct val="0"/>
              </a:spcBef>
              <a:buClrTx/>
            </a:pPr>
            <a:endParaRPr lang="en-US" altLang="en-US" sz="2000" kern="1200" dirty="0" smtClean="0">
              <a:solidFill>
                <a:srgbClr val="00000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lvl="0" algn="ctr" eaLnBrk="1" hangingPunct="1">
              <a:spcBef>
                <a:spcPct val="0"/>
              </a:spcBef>
              <a:buClrTx/>
            </a:pPr>
            <a:r>
              <a:rPr lang="pt-BR" altLang="en-US" sz="1400" kern="1200" dirty="0">
                <a:solidFill>
                  <a:srgbClr val="000000"/>
                </a:solidFill>
                <a:latin typeface="Calibri" panose="020F0502020204030204" pitchFamily="34" charset="0"/>
              </a:rPr>
              <a:t>15th WG meeting, </a:t>
            </a:r>
          </a:p>
          <a:p>
            <a:pPr lvl="0" algn="ctr" eaLnBrk="1" hangingPunct="1">
              <a:spcBef>
                <a:spcPct val="0"/>
              </a:spcBef>
              <a:buClrTx/>
            </a:pPr>
            <a:r>
              <a:rPr lang="pt-BR" altLang="en-US" sz="1400" kern="1200" dirty="0">
                <a:solidFill>
                  <a:srgbClr val="000000"/>
                </a:solidFill>
                <a:latin typeface="Calibri" panose="020F0502020204030204" pitchFamily="34" charset="0"/>
              </a:rPr>
              <a:t>Copenhagen 27-29 October </a:t>
            </a:r>
            <a:r>
              <a:rPr lang="pt-BR" altLang="en-US" sz="1400" kern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2015</a:t>
            </a:r>
            <a:endParaRPr lang="en-US" altLang="en-US" sz="1400" kern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pic>
        <p:nvPicPr>
          <p:cNvPr id="7" name="Picture 6" descr="Washington Group on Disability Statistics 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98" y="5403506"/>
            <a:ext cx="908383" cy="1329043"/>
          </a:xfrm>
          <a:prstGeom prst="rect">
            <a:avLst/>
          </a:prstGeom>
        </p:spPr>
      </p:pic>
      <p:pic>
        <p:nvPicPr>
          <p:cNvPr id="8" name="Picture 7" descr="United Nations Children's Fund (UNICEF)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4918" y="6360661"/>
            <a:ext cx="1536325" cy="37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33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Conceptual Framework </a:t>
            </a:r>
            <a:r>
              <a:rPr lang="en-US" altLang="en-US" sz="2000" dirty="0" smtClean="0">
                <a:solidFill>
                  <a:srgbClr val="0070C0"/>
                </a:solidFill>
              </a:rPr>
              <a:t>(c)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7839" y="1729450"/>
            <a:ext cx="8574874" cy="210177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/>
              <a:t>3. Accessibility within the School</a:t>
            </a:r>
            <a:endParaRPr lang="en-US" sz="2000" dirty="0"/>
          </a:p>
          <a:p>
            <a:pPr marL="1146175" lvl="0" indent="-17462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physical </a:t>
            </a:r>
            <a:r>
              <a:rPr lang="en-US" sz="2000" dirty="0">
                <a:latin typeface="Calibri" panose="020F0502020204030204" pitchFamily="34" charset="0"/>
              </a:rPr>
              <a:t>accessibility (entryway, corridors, bathrooms, lunch room, classroom, common areas etc</a:t>
            </a:r>
            <a:r>
              <a:rPr lang="en-US" sz="2000" dirty="0" smtClean="0">
                <a:latin typeface="Calibri" panose="020F0502020204030204" pitchFamily="34" charset="0"/>
              </a:rPr>
              <a:t>.)</a:t>
            </a:r>
          </a:p>
          <a:p>
            <a:pPr marL="1146175" lvl="0" indent="-17462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information accessibility</a:t>
            </a:r>
          </a:p>
          <a:p>
            <a:pPr marL="1146175" lvl="0" indent="-17462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communication accessibility</a:t>
            </a:r>
          </a:p>
          <a:p>
            <a:pPr marL="1146175" lvl="0" indent="-17462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programmatic accessibility/adaptability</a:t>
            </a:r>
          </a:p>
          <a:p>
            <a:pPr marL="1146175" lvl="0" indent="-17462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teacher </a:t>
            </a:r>
            <a:r>
              <a:rPr lang="en-US" sz="2000" dirty="0">
                <a:latin typeface="Calibri" panose="020F0502020204030204" pitchFamily="34" charset="0"/>
              </a:rPr>
              <a:t>and school attitudes towards disability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7840" y="4327967"/>
            <a:ext cx="8574874" cy="173138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/>
              <a:t>4. </a:t>
            </a:r>
            <a:r>
              <a:rPr lang="en-US" sz="2000" b="1" dirty="0" smtClean="0"/>
              <a:t>Affordability</a:t>
            </a:r>
            <a:endParaRPr lang="en-US" sz="2000" dirty="0" smtClean="0"/>
          </a:p>
          <a:p>
            <a:pPr marL="1087438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fees</a:t>
            </a:r>
            <a:r>
              <a:rPr lang="en-US" sz="2000" dirty="0">
                <a:latin typeface="Calibri" panose="020F0502020204030204" pitchFamily="34" charset="0"/>
              </a:rPr>
              <a:t>, costs, and competition for resources associated with </a:t>
            </a:r>
            <a:r>
              <a:rPr lang="en-US" sz="2000" dirty="0" smtClean="0">
                <a:latin typeface="Calibri" panose="020F0502020204030204" pitchFamily="34" charset="0"/>
              </a:rPr>
              <a:t>attendance</a:t>
            </a:r>
          </a:p>
          <a:p>
            <a:pPr marL="1087438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availability </a:t>
            </a:r>
            <a:r>
              <a:rPr lang="en-US" sz="2000" dirty="0">
                <a:latin typeface="Calibri" panose="020F0502020204030204" pitchFamily="34" charset="0"/>
              </a:rPr>
              <a:t>of types of assistance (financial, assistive devices, rehabilitation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</a:p>
          <a:p>
            <a:pPr marL="1087438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non-educational </a:t>
            </a:r>
            <a:r>
              <a:rPr lang="en-US" sz="2000" dirty="0">
                <a:latin typeface="Calibri" panose="020F0502020204030204" pitchFamily="34" charset="0"/>
              </a:rPr>
              <a:t>benefits (e.g., meals</a:t>
            </a:r>
            <a:r>
              <a:rPr lang="en-US" sz="2000" dirty="0" smtClean="0">
                <a:latin typeface="Calibri" panose="020F0502020204030204" pitchFamily="34" charset="0"/>
              </a:rPr>
              <a:t>)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12292" name="Picture 4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5992550"/>
            <a:ext cx="5603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39574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566738" y="152400"/>
            <a:ext cx="8369300" cy="1325563"/>
          </a:xfrm>
        </p:spPr>
        <p:txBody>
          <a:bodyPr/>
          <a:lstStyle/>
          <a:p>
            <a:pPr eaLnBrk="1" hangingPunct="1"/>
            <a:r>
              <a:rPr lang="en-US" altLang="en-US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Out of school children</a:t>
            </a:r>
            <a:endParaRPr lang="en-GB" altLang="en-US" sz="32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36563" y="2486025"/>
            <a:ext cx="8121650" cy="2141538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alibri" panose="020F0502020204030204" pitchFamily="34" charset="0"/>
              </a:rPr>
              <a:t>Furthermore, it was deemed important to develop a separate section of the questionnaire aimed at getting information on </a:t>
            </a:r>
            <a:r>
              <a:rPr lang="en-US" altLang="en-US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reasons why a child may be out of school</a:t>
            </a:r>
            <a:r>
              <a:rPr lang="en-US" altLang="en-US" sz="2400" dirty="0" smtClean="0">
                <a:latin typeface="Calibri" panose="020F0502020204030204" pitchFamily="34" charset="0"/>
              </a:rPr>
              <a:t>. </a:t>
            </a:r>
          </a:p>
        </p:txBody>
      </p:sp>
      <p:pic>
        <p:nvPicPr>
          <p:cNvPr id="13316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770563"/>
            <a:ext cx="66675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566738" y="152400"/>
            <a:ext cx="8369300" cy="1325563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Search and Review of survey tools:</a:t>
            </a:r>
            <a:endParaRPr lang="en-GB" altLang="en-US" sz="3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66738" y="1909763"/>
            <a:ext cx="8001000" cy="4267200"/>
          </a:xfrm>
        </p:spPr>
        <p:txBody>
          <a:bodyPr/>
          <a:lstStyle/>
          <a:p>
            <a:pPr>
              <a:defRPr/>
            </a:pPr>
            <a:r>
              <a:rPr lang="en-US" altLang="it-IT" sz="2400" dirty="0" smtClean="0">
                <a:latin typeface="Calibri" pitchFamily="34" charset="0"/>
              </a:rPr>
              <a:t>Database search (PsycInfo, Google Scholar):</a:t>
            </a:r>
          </a:p>
          <a:p>
            <a:pPr lvl="1">
              <a:defRPr/>
            </a:pPr>
            <a:r>
              <a:rPr lang="en-US" altLang="it-IT" sz="2400" dirty="0" smtClean="0">
                <a:latin typeface="Calibri" pitchFamily="34" charset="0"/>
              </a:rPr>
              <a:t>search terms: </a:t>
            </a:r>
            <a:r>
              <a:rPr lang="en-US" altLang="it-IT" sz="2400" i="1" dirty="0" smtClean="0">
                <a:latin typeface="Calibri" pitchFamily="34" charset="0"/>
              </a:rPr>
              <a:t>environment, support, facilitator, barrier, attitudes, assessment, measurement, survey, self-report, participation, disability/</a:t>
            </a:r>
            <a:r>
              <a:rPr lang="en-US" altLang="it-IT" sz="2400" i="1" dirty="0" err="1" smtClean="0">
                <a:latin typeface="Calibri" pitchFamily="34" charset="0"/>
              </a:rPr>
              <a:t>ies</a:t>
            </a:r>
            <a:r>
              <a:rPr lang="en-US" altLang="it-IT" sz="2400" i="1" dirty="0" smtClean="0">
                <a:latin typeface="Calibri" pitchFamily="34" charset="0"/>
              </a:rPr>
              <a:t>. </a:t>
            </a:r>
            <a:endParaRPr lang="en-US" altLang="it-IT" sz="2400" dirty="0" smtClean="0">
              <a:latin typeface="Calibri" pitchFamily="34" charset="0"/>
            </a:endParaRPr>
          </a:p>
          <a:p>
            <a:pPr>
              <a:defRPr/>
            </a:pPr>
            <a:r>
              <a:rPr lang="en-US" altLang="it-IT" sz="2400" dirty="0" smtClean="0">
                <a:latin typeface="Calibri" pitchFamily="34" charset="0"/>
              </a:rPr>
              <a:t>References lists from retrieved publications were reviewed to identify additional studies involving the development or use of environmental measures</a:t>
            </a:r>
          </a:p>
          <a:p>
            <a:pPr>
              <a:defRPr/>
            </a:pPr>
            <a:r>
              <a:rPr lang="en-US" altLang="it-IT" sz="2400" dirty="0" smtClean="0">
                <a:latin typeface="Calibri" pitchFamily="34" charset="0"/>
              </a:rPr>
              <a:t>UNICEF Database</a:t>
            </a:r>
          </a:p>
          <a:p>
            <a:pPr>
              <a:defRPr/>
            </a:pPr>
            <a:r>
              <a:rPr lang="en-US" altLang="it-IT" sz="2400" dirty="0" smtClean="0">
                <a:latin typeface="Calibri" pitchFamily="34" charset="0"/>
              </a:rPr>
              <a:t>Demographic and Health Survey (DHS</a:t>
            </a:r>
            <a:r>
              <a:rPr lang="en-US" altLang="it-IT" sz="2400" dirty="0" smtClean="0">
                <a:latin typeface="Calibri" pitchFamily="34" charset="0"/>
              </a:rPr>
              <a:t>)</a:t>
            </a:r>
            <a:endParaRPr lang="en-US" altLang="it-IT" sz="2400" dirty="0" smtClean="0">
              <a:latin typeface="Calibri" pitchFamily="34" charset="0"/>
            </a:endParaRPr>
          </a:p>
        </p:txBody>
      </p:sp>
      <p:pic>
        <p:nvPicPr>
          <p:cNvPr id="14340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0" y="5992550"/>
            <a:ext cx="5603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Results of the review:</a:t>
            </a:r>
            <a:endParaRPr lang="en-US" alt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32</a:t>
            </a:r>
            <a:r>
              <a:rPr lang="en-US" sz="2400" dirty="0" smtClean="0">
                <a:latin typeface="Calibri" panose="020F0502020204030204" pitchFamily="34" charset="0"/>
              </a:rPr>
              <a:t> measures in 20 different countries</a:t>
            </a:r>
          </a:p>
          <a:p>
            <a:pPr algn="just">
              <a:defRPr/>
            </a:pPr>
            <a:endParaRPr lang="en-US" sz="1000" dirty="0" smtClean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n-US" sz="24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668</a:t>
            </a:r>
            <a:r>
              <a:rPr lang="en-US" sz="2400" dirty="0" smtClean="0">
                <a:latin typeface="Calibri" panose="020F0502020204030204" pitchFamily="34" charset="0"/>
              </a:rPr>
              <a:t> questions related </a:t>
            </a:r>
            <a:r>
              <a:rPr lang="en-US" sz="2400" dirty="0">
                <a:latin typeface="Calibri" panose="020F0502020204030204" pitchFamily="34" charset="0"/>
              </a:rPr>
              <a:t>to environmental </a:t>
            </a:r>
            <a:r>
              <a:rPr lang="en-US" sz="2400" dirty="0" smtClean="0">
                <a:latin typeface="Calibri" panose="020F0502020204030204" pitchFamily="34" charset="0"/>
              </a:rPr>
              <a:t>factors</a:t>
            </a:r>
          </a:p>
          <a:p>
            <a:pPr marL="0" indent="0" algn="just">
              <a:buFont typeface="Wingdings" panose="05000000000000000000" pitchFamily="2" charset="2"/>
              <a:buNone/>
              <a:defRPr/>
            </a:pPr>
            <a:endParaRPr lang="en-US" sz="1000" dirty="0">
              <a:latin typeface="Calibri" panose="020F0502020204030204" pitchFamily="34" charset="0"/>
            </a:endParaRPr>
          </a:p>
          <a:p>
            <a:pPr algn="just">
              <a:defRPr/>
            </a:pPr>
            <a:r>
              <a:rPr lang="en-US" sz="2400" dirty="0">
                <a:latin typeface="Calibri" panose="020F0502020204030204" pitchFamily="34" charset="0"/>
              </a:rPr>
              <a:t>primarily used in </a:t>
            </a:r>
            <a:r>
              <a:rPr lang="en-US" sz="2400" dirty="0" smtClean="0">
                <a:latin typeface="Calibri" panose="020F0502020204030204" pitchFamily="34" charset="0"/>
              </a:rPr>
              <a:t>smaller-scale </a:t>
            </a:r>
            <a:r>
              <a:rPr lang="en-US" sz="2400" dirty="0">
                <a:latin typeface="Calibri" panose="020F0502020204030204" pitchFamily="34" charset="0"/>
              </a:rPr>
              <a:t>research studies, and answered by a proxy </a:t>
            </a:r>
            <a:r>
              <a:rPr lang="en-US" sz="2400" dirty="0" smtClean="0">
                <a:latin typeface="Calibri" panose="020F0502020204030204" pitchFamily="34" charset="0"/>
              </a:rPr>
              <a:t>respondent: </a:t>
            </a:r>
          </a:p>
          <a:p>
            <a:pPr lvl="1" algn="just">
              <a:defRPr/>
            </a:pPr>
            <a:r>
              <a:rPr lang="en-US" sz="2000" dirty="0" smtClean="0">
                <a:latin typeface="Calibri" panose="020F0502020204030204" pitchFamily="34" charset="0"/>
              </a:rPr>
              <a:t>typically </a:t>
            </a:r>
            <a:r>
              <a:rPr lang="en-US" sz="2000" dirty="0">
                <a:latin typeface="Calibri" panose="020F0502020204030204" pitchFamily="34" charset="0"/>
              </a:rPr>
              <a:t>the parent or primary </a:t>
            </a:r>
            <a:r>
              <a:rPr lang="en-US" sz="2000" dirty="0" smtClean="0">
                <a:latin typeface="Calibri" panose="020F0502020204030204" pitchFamily="34" charset="0"/>
              </a:rPr>
              <a:t>caregiver</a:t>
            </a:r>
          </a:p>
          <a:p>
            <a:pPr lvl="1" algn="just">
              <a:defRPr/>
            </a:pPr>
            <a:endParaRPr lang="en-US" sz="1000" dirty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400" dirty="0">
                <a:latin typeface="Calibri" panose="020F0502020204030204" pitchFamily="34" charset="0"/>
              </a:rPr>
              <a:t>m</a:t>
            </a:r>
            <a:r>
              <a:rPr lang="en-US" sz="2400" dirty="0" smtClean="0">
                <a:latin typeface="Calibri" panose="020F0502020204030204" pitchFamily="34" charset="0"/>
              </a:rPr>
              <a:t>any </a:t>
            </a:r>
            <a:r>
              <a:rPr lang="en-US" sz="2400" dirty="0">
                <a:latin typeface="Calibri" panose="020F0502020204030204" pitchFamily="34" charset="0"/>
              </a:rPr>
              <a:t>of the surveys used outdated definitions of disability, focusing on disability as a primary cause of lack of participation. </a:t>
            </a:r>
            <a:endParaRPr lang="en-US" altLang="en-US" sz="2400" dirty="0">
              <a:latin typeface="Calibri" panose="020F0502020204030204" pitchFamily="34" charset="0"/>
            </a:endParaRPr>
          </a:p>
        </p:txBody>
      </p:sp>
      <p:pic>
        <p:nvPicPr>
          <p:cNvPr id="15364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5980975"/>
            <a:ext cx="5603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Draft module and revision</a:t>
            </a:r>
            <a:b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endParaRPr lang="en-US" altLang="en-US" sz="2000" dirty="0" smtClean="0">
              <a:latin typeface="Calibri" panose="020F0502020204030204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11125" y="1660525"/>
            <a:ext cx="8456613" cy="4535488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anose="020F0502020204030204" pitchFamily="34" charset="0"/>
              </a:rPr>
              <a:t>Questions from the selected measures have been mapped in the four domains of barriers.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latin typeface="Calibri" panose="020F0502020204030204" pitchFamily="34" charset="0"/>
              </a:rPr>
              <a:t>A first draft set of questions was developed using survey questions from the desk review and gaps were filled by additional questions covering the four domains.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latin typeface="Calibri" panose="020F0502020204030204" pitchFamily="34" charset="0"/>
              </a:rPr>
              <a:t>June 2014: the first draft was reviewed by internal UNICEF specialists in education and statistics.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latin typeface="Calibri" panose="020F0502020204030204" pitchFamily="34" charset="0"/>
              </a:rPr>
              <a:t>September 2014: the second draft was discussed at a small technical meeting with UNICEF and WG.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altLang="en-US" sz="2000" dirty="0" smtClean="0">
                <a:latin typeface="Calibri" panose="020F0502020204030204" pitchFamily="34" charset="0"/>
              </a:rPr>
              <a:t>December 2014:  technical consultation with external experts to finalize the module.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anose="020F0502020204030204" pitchFamily="34" charset="0"/>
              </a:rPr>
              <a:t>A first cognitive test was carried out in USA in 2015.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latin typeface="Calibri" panose="020F0502020204030204" pitchFamily="34" charset="0"/>
              </a:rPr>
              <a:t>The validation process will continue in 2016                the final version.</a:t>
            </a:r>
          </a:p>
        </p:txBody>
      </p:sp>
      <p:pic>
        <p:nvPicPr>
          <p:cNvPr id="16388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0" y="6015700"/>
            <a:ext cx="5603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Freccia a destra 1" descr="Arrow pointing to the right"/>
          <p:cNvSpPr>
            <a:spLocks noChangeArrowheads="1"/>
          </p:cNvSpPr>
          <p:nvPr/>
        </p:nvSpPr>
        <p:spPr bwMode="auto">
          <a:xfrm>
            <a:off x="5378450" y="5795963"/>
            <a:ext cx="488950" cy="242887"/>
          </a:xfrm>
          <a:prstGeom prst="rightArrow">
            <a:avLst>
              <a:gd name="adj1" fmla="val 50000"/>
              <a:gd name="adj2" fmla="val 49861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566738" y="152400"/>
            <a:ext cx="8369300" cy="1325563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Module on Inclusive Education…</a:t>
            </a:r>
            <a:endParaRPr lang="en-GB" altLang="en-US" sz="3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566738" y="1752600"/>
            <a:ext cx="8237537" cy="4492625"/>
          </a:xfrm>
        </p:spPr>
        <p:txBody>
          <a:bodyPr/>
          <a:lstStyle/>
          <a:p>
            <a:pPr eaLnBrk="1" hangingPunct="1"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200" dirty="0" smtClean="0">
                <a:latin typeface="Calibri" panose="020F0502020204030204" pitchFamily="34" charset="0"/>
              </a:rPr>
              <a:t>focuses on </a:t>
            </a:r>
            <a:r>
              <a:rPr lang="en-US" altLang="en-US" sz="2200" i="1" dirty="0" smtClean="0">
                <a:latin typeface="Calibri" panose="020F0502020204030204" pitchFamily="34" charset="0"/>
              </a:rPr>
              <a:t>formal </a:t>
            </a:r>
            <a:r>
              <a:rPr lang="en-US" altLang="en-US" sz="2200" dirty="0" smtClean="0">
                <a:latin typeface="Calibri" panose="020F0502020204030204" pitchFamily="34" charset="0"/>
              </a:rPr>
              <a:t>education</a:t>
            </a:r>
          </a:p>
          <a:p>
            <a:pPr eaLnBrk="1" hangingPunct="1"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200" dirty="0" smtClean="0">
                <a:latin typeface="Calibri" panose="020F0502020204030204" pitchFamily="34" charset="0"/>
              </a:rPr>
              <a:t>focuses on environmental influences on school participation, considering:</a:t>
            </a:r>
          </a:p>
          <a:p>
            <a:pPr marL="0" indent="0" eaLnBrk="1" hangingPunct="1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dirty="0">
                <a:latin typeface="Calibri" panose="020F0502020204030204" pitchFamily="34" charset="0"/>
              </a:rPr>
              <a:t>	</a:t>
            </a:r>
            <a:r>
              <a:rPr lang="en-US" altLang="en-US" sz="2200" dirty="0" smtClean="0">
                <a:latin typeface="Calibri" panose="020F0502020204030204" pitchFamily="34" charset="0"/>
              </a:rPr>
              <a:t>	- children in school </a:t>
            </a:r>
          </a:p>
          <a:p>
            <a:pPr marL="0" indent="0" eaLnBrk="1" hangingPunct="1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dirty="0">
                <a:latin typeface="Calibri" panose="020F0502020204030204" pitchFamily="34" charset="0"/>
              </a:rPr>
              <a:t>	</a:t>
            </a:r>
            <a:r>
              <a:rPr lang="en-US" altLang="en-US" sz="2200" dirty="0" smtClean="0">
                <a:latin typeface="Calibri" panose="020F0502020204030204" pitchFamily="34" charset="0"/>
              </a:rPr>
              <a:t>	- out-of-school children</a:t>
            </a:r>
          </a:p>
          <a:p>
            <a:pPr marL="0" indent="0" eaLnBrk="1" hangingPunct="1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1000" dirty="0" smtClean="0">
              <a:latin typeface="Calibri" panose="020F0502020204030204" pitchFamily="34" charset="0"/>
            </a:endParaRPr>
          </a:p>
          <a:p>
            <a:pPr eaLnBrk="1" hangingPunct="1"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200" dirty="0">
                <a:latin typeface="Calibri" panose="020F0502020204030204" pitchFamily="34" charset="0"/>
              </a:rPr>
              <a:t>c</a:t>
            </a:r>
            <a:r>
              <a:rPr lang="en-US" altLang="en-US" sz="2200" dirty="0" smtClean="0">
                <a:latin typeface="Calibri" panose="020F0502020204030204" pitchFamily="34" charset="0"/>
              </a:rPr>
              <a:t>aptures the interaction between environment and participation</a:t>
            </a:r>
          </a:p>
          <a:p>
            <a:pPr eaLnBrk="1" hangingPunct="1"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200" dirty="0" smtClean="0">
                <a:latin typeface="Calibri" panose="020F0502020204030204" pitchFamily="34" charset="0"/>
              </a:rPr>
              <a:t>captures information on children with and without disabilities</a:t>
            </a:r>
          </a:p>
          <a:p>
            <a:pPr eaLnBrk="1" hangingPunct="1"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200" dirty="0" smtClean="0">
                <a:latin typeface="Calibri" panose="020F0502020204030204" pitchFamily="34" charset="0"/>
              </a:rPr>
              <a:t>can be used across a variety of school contexts</a:t>
            </a:r>
          </a:p>
          <a:p>
            <a:pPr eaLnBrk="1" hangingPunct="1"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200" dirty="0" smtClean="0">
                <a:latin typeface="Calibri" panose="020F0502020204030204" pitchFamily="34" charset="0"/>
              </a:rPr>
              <a:t>is intended to be used in conjunction with the Module on Child Functioning and Disability</a:t>
            </a:r>
          </a:p>
          <a:p>
            <a:pPr eaLnBrk="1" hangingPunct="1"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200" dirty="0" smtClean="0">
                <a:latin typeface="Calibri" panose="020F0502020204030204" pitchFamily="34" charset="0"/>
              </a:rPr>
              <a:t>relies on parental </a:t>
            </a:r>
            <a:r>
              <a:rPr lang="en-US" altLang="en-US" sz="2200" dirty="0" smtClean="0">
                <a:latin typeface="Calibri" panose="020F0502020204030204" pitchFamily="34" charset="0"/>
              </a:rPr>
              <a:t>perceptions/assessments</a:t>
            </a:r>
            <a:endParaRPr lang="en-US" altLang="en-US" sz="2200" dirty="0" smtClean="0">
              <a:latin typeface="Calibri" panose="020F0502020204030204" pitchFamily="34" charset="0"/>
            </a:endParaRPr>
          </a:p>
        </p:txBody>
      </p:sp>
      <p:pic>
        <p:nvPicPr>
          <p:cNvPr id="17412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6083300"/>
            <a:ext cx="452437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4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15938" y="292100"/>
            <a:ext cx="8001000" cy="1216025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Sample questions: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Attitudes</a:t>
            </a:r>
            <a:endParaRPr lang="nb-NO" altLang="en-US" sz="36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18435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849938"/>
            <a:ext cx="6111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Content Placeholder 4"/>
          <p:cNvSpPr>
            <a:spLocks noGrp="1"/>
          </p:cNvSpPr>
          <p:nvPr>
            <p:ph idx="1"/>
          </p:nvPr>
        </p:nvSpPr>
        <p:spPr>
          <a:xfrm>
            <a:off x="515938" y="1898650"/>
            <a:ext cx="8001000" cy="2703513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200" i="1" dirty="0" smtClean="0">
                <a:latin typeface="Calibri" panose="020F0502020204030204" pitchFamily="34" charset="0"/>
              </a:rPr>
              <a:t>Now I would like to ask you some questions about schooling for children with disability.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GB" altLang="en-US" sz="2200" dirty="0" smtClean="0">
              <a:latin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</a:pPr>
            <a:r>
              <a:rPr lang="en-GB" altLang="en-US" sz="2200" dirty="0" smtClean="0">
                <a:latin typeface="Calibri" panose="020F0502020204030204" pitchFamily="34" charset="0"/>
              </a:rPr>
              <a:t>Do you think </a:t>
            </a:r>
            <a:r>
              <a:rPr lang="en-US" altLang="en-US" sz="2200" dirty="0" smtClean="0">
                <a:latin typeface="Calibri" panose="020F0502020204030204" pitchFamily="34" charset="0"/>
              </a:rPr>
              <a:t>children </a:t>
            </a:r>
            <a:r>
              <a:rPr lang="en-GB" altLang="en-US" sz="2200" dirty="0" smtClean="0">
                <a:latin typeface="Calibri" panose="020F0502020204030204" pitchFamily="34" charset="0"/>
              </a:rPr>
              <a:t>with </a:t>
            </a:r>
            <a:r>
              <a:rPr lang="en-GB" altLang="en-US" sz="2200" i="1" dirty="0" smtClean="0">
                <a:latin typeface="Calibri" panose="020F0502020204030204" pitchFamily="34" charset="0"/>
              </a:rPr>
              <a:t>behavioural </a:t>
            </a:r>
            <a:r>
              <a:rPr lang="en-GB" altLang="en-US" sz="2200" dirty="0" smtClean="0">
                <a:latin typeface="Calibri" panose="020F0502020204030204" pitchFamily="34" charset="0"/>
              </a:rPr>
              <a:t>disabilities </a:t>
            </a:r>
            <a:r>
              <a:rPr lang="en-US" altLang="en-US" sz="2200" dirty="0" smtClean="0">
                <a:latin typeface="Calibri" panose="020F0502020204030204" pitchFamily="34" charset="0"/>
              </a:rPr>
              <a:t>should attend a regular school, special school for children with disabilities or not attend school at all? </a:t>
            </a:r>
            <a:endParaRPr lang="en-US" altLang="en-US" sz="2200" dirty="0" smtClean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Sample questions: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Attitudes</a:t>
            </a:r>
            <a:endParaRPr lang="nb-NO" altLang="en-US" sz="36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19459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563" y="5863100"/>
            <a:ext cx="611187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5938" y="1614888"/>
            <a:ext cx="8375650" cy="4689475"/>
          </a:xfrm>
        </p:spPr>
        <p:txBody>
          <a:bodyPr/>
          <a:lstStyle/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GB" sz="2200" dirty="0" smtClean="0">
                <a:latin typeface="Calibri" panose="020F0502020204030204" pitchFamily="34" charset="0"/>
              </a:rPr>
              <a:t>We would like to understand why you answered as you did. Do you agree with the following statements?</a:t>
            </a:r>
            <a:endParaRPr lang="en-US" sz="22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Special schools are better prepared to meet their needs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These children feel most comfortable in special schools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These children are most safe in special schools</a:t>
            </a:r>
            <a:r>
              <a:rPr lang="en-GB" sz="1800" dirty="0" smtClean="0">
                <a:latin typeface="Calibri" panose="020F0502020204030204" pitchFamily="34" charset="0"/>
              </a:rPr>
              <a:t>	</a:t>
            </a:r>
            <a:endParaRPr lang="en-US" sz="1800" dirty="0" smtClean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 smtClean="0">
                <a:latin typeface="Calibri" panose="020F0502020204030204" pitchFamily="34" charset="0"/>
              </a:rPr>
              <a:t>It is better for children without disabilities to be separated from children with disabilities.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endParaRPr lang="en-US" sz="800" dirty="0" smtClean="0">
              <a:latin typeface="Calibri" panose="020F0502020204030204" pitchFamily="34" charset="0"/>
            </a:endParaRPr>
          </a:p>
          <a:p>
            <a:pPr marL="0" indent="0">
              <a:buFont typeface="Wingdings" panose="05000000000000000000" pitchFamily="2" charset="2"/>
              <a:buNone/>
              <a:tabLst>
                <a:tab pos="2503170" algn="r"/>
              </a:tabLst>
              <a:defRPr/>
            </a:pPr>
            <a:r>
              <a:rPr lang="en-GB" sz="2200" dirty="0">
                <a:latin typeface="Calibri" panose="020F0502020204030204" pitchFamily="34" charset="0"/>
              </a:rPr>
              <a:t>We would like to understand why you answered as you did. Do you agree with the following statements?</a:t>
            </a:r>
            <a:endParaRPr lang="en-US" sz="22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>
                <a:latin typeface="Calibri" panose="020F0502020204030204" pitchFamily="34" charset="0"/>
              </a:rPr>
              <a:t>These children do not need to be  </a:t>
            </a:r>
            <a:r>
              <a:rPr lang="en-US" sz="1800" dirty="0" smtClean="0">
                <a:latin typeface="Calibri" panose="020F0502020204030204" pitchFamily="34" charset="0"/>
              </a:rPr>
              <a:t>educated</a:t>
            </a: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>
                <a:latin typeface="Calibri" panose="020F0502020204030204" pitchFamily="34" charset="0"/>
              </a:rPr>
              <a:t>These children are not able to </a:t>
            </a:r>
            <a:r>
              <a:rPr lang="en-US" sz="1800" dirty="0" smtClean="0">
                <a:latin typeface="Calibri" panose="020F0502020204030204" pitchFamily="34" charset="0"/>
              </a:rPr>
              <a:t>learn      </a:t>
            </a: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>
                <a:latin typeface="Calibri" panose="020F0502020204030204" pitchFamily="34" charset="0"/>
              </a:rPr>
              <a:t>Schools cannot meet the needs of  </a:t>
            </a:r>
            <a:r>
              <a:rPr lang="en-US" sz="1800" dirty="0" smtClean="0">
                <a:latin typeface="Calibri" panose="020F0502020204030204" pitchFamily="34" charset="0"/>
              </a:rPr>
              <a:t>these children</a:t>
            </a: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>
                <a:latin typeface="Calibri" panose="020F0502020204030204" pitchFamily="34" charset="0"/>
              </a:rPr>
              <a:t>These children would not be safe </a:t>
            </a:r>
            <a:r>
              <a:rPr lang="en-US" sz="1800" dirty="0" smtClean="0">
                <a:latin typeface="Calibri" panose="020F0502020204030204" pitchFamily="34" charset="0"/>
              </a:rPr>
              <a:t>at school</a:t>
            </a:r>
            <a:endParaRPr lang="en-US" sz="1800" dirty="0">
              <a:latin typeface="Calibri" panose="020F050202020403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tabLst>
                <a:tab pos="2503170" algn="r"/>
              </a:tabLst>
              <a:defRPr/>
            </a:pPr>
            <a:r>
              <a:rPr lang="en-US" sz="1800" dirty="0">
                <a:latin typeface="Calibri" panose="020F0502020204030204" pitchFamily="34" charset="0"/>
              </a:rPr>
              <a:t>It would be bad for children without  </a:t>
            </a:r>
            <a:r>
              <a:rPr lang="en-US" sz="1800" dirty="0" smtClean="0">
                <a:latin typeface="Calibri" panose="020F0502020204030204" pitchFamily="34" charset="0"/>
              </a:rPr>
              <a:t>disabilities </a:t>
            </a:r>
            <a:r>
              <a:rPr lang="en-US" sz="1800" dirty="0">
                <a:latin typeface="Calibri" panose="020F0502020204030204" pitchFamily="34" charset="0"/>
              </a:rPr>
              <a:t>if children with disabilities </a:t>
            </a:r>
            <a:r>
              <a:rPr lang="en-GB" sz="1800" dirty="0" smtClean="0">
                <a:latin typeface="Calibri" panose="020F0502020204030204" pitchFamily="34" charset="0"/>
              </a:rPr>
              <a:t>went </a:t>
            </a:r>
            <a:r>
              <a:rPr lang="en-GB" sz="1800" dirty="0">
                <a:latin typeface="Calibri" panose="020F0502020204030204" pitchFamily="34" charset="0"/>
              </a:rPr>
              <a:t>to </a:t>
            </a:r>
            <a:r>
              <a:rPr lang="en-GB" sz="1800" dirty="0" smtClean="0">
                <a:latin typeface="Calibri" panose="020F0502020204030204" pitchFamily="34" charset="0"/>
              </a:rPr>
              <a:t>school</a:t>
            </a:r>
            <a:endParaRPr lang="it-IT" sz="18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428038" cy="1216025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Sample questions: School environment/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Getting to school</a:t>
            </a:r>
            <a:endParaRPr lang="nb-NO" altLang="en-US" sz="36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0483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3" y="5951475"/>
            <a:ext cx="56515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5" name="Content Placeholder 1"/>
          <p:cNvSpPr>
            <a:spLocks noGrp="1"/>
          </p:cNvSpPr>
          <p:nvPr>
            <p:ph idx="1"/>
          </p:nvPr>
        </p:nvSpPr>
        <p:spPr>
          <a:xfrm>
            <a:off x="608013" y="2527300"/>
            <a:ext cx="8151812" cy="33194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Can (name) get to school by him/herself?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How does (</a:t>
            </a:r>
            <a:r>
              <a:rPr lang="en-GB" altLang="en-US" sz="24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name</a:t>
            </a:r>
            <a:r>
              <a:rPr lang="en-GB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 usually get to school? </a:t>
            </a:r>
            <a:endParaRPr lang="en-US" altLang="en-US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endParaRPr lang="en-US" altLang="en-US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eaLnBrk="1" hangingPunct="1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How long does it usually take (</a:t>
            </a:r>
            <a:r>
              <a:rPr lang="en-US" altLang="en-US" sz="2400" i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name</a:t>
            </a:r>
            <a:r>
              <a:rPr lang="en-US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) to get to school?</a:t>
            </a:r>
          </a:p>
          <a:p>
            <a:pPr>
              <a:buFont typeface="Arial" panose="020B0604020202020204" pitchFamily="34" charset="0"/>
              <a:buChar char="•"/>
            </a:pPr>
            <a:endParaRPr lang="en-GB" altLang="en-US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Is (name) safe travelling to/from school?</a:t>
            </a:r>
            <a:endParaRPr lang="en-US" altLang="en-US" sz="2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29600" cy="1216025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Sample questions: School environment-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Affordability</a:t>
            </a:r>
            <a:endParaRPr lang="nb-NO" altLang="en-US" sz="36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1507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849938"/>
            <a:ext cx="6111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5" name="Content Placeholder 1"/>
          <p:cNvSpPr>
            <a:spLocks noGrp="1"/>
          </p:cNvSpPr>
          <p:nvPr>
            <p:ph idx="1"/>
          </p:nvPr>
        </p:nvSpPr>
        <p:spPr>
          <a:xfrm>
            <a:off x="282575" y="1744663"/>
            <a:ext cx="8350250" cy="444023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it-IT" altLang="it-IT" sz="2200" dirty="0" smtClean="0">
                <a:latin typeface="Calibri" panose="020F0502020204030204" pitchFamily="34" charset="0"/>
              </a:rPr>
              <a:t>In the (20xx) </a:t>
            </a:r>
            <a:r>
              <a:rPr lang="en-US" altLang="it-IT" sz="2200" dirty="0" smtClean="0">
                <a:latin typeface="Calibri" panose="020F0502020204030204" pitchFamily="34" charset="0"/>
              </a:rPr>
              <a:t>school</a:t>
            </a:r>
            <a:r>
              <a:rPr lang="it-IT" altLang="it-IT" sz="2200" dirty="0" smtClean="0">
                <a:latin typeface="Calibri" panose="020F0502020204030204" pitchFamily="34" charset="0"/>
              </a:rPr>
              <a:t> </a:t>
            </a:r>
            <a:r>
              <a:rPr lang="en-US" altLang="it-IT" sz="2200" dirty="0" smtClean="0">
                <a:latin typeface="Calibri" panose="020F0502020204030204" pitchFamily="34" charset="0"/>
              </a:rPr>
              <a:t>year, did your household pay for the following items? 	</a:t>
            </a:r>
            <a:r>
              <a:rPr lang="en-GB" sz="1800" dirty="0" smtClean="0">
                <a:latin typeface="Calibri" panose="020F0502020204030204" pitchFamily="34" charset="0"/>
              </a:rPr>
              <a:t>School </a:t>
            </a:r>
            <a:r>
              <a:rPr lang="en-GB" sz="1800" dirty="0">
                <a:latin typeface="Calibri" panose="020F0502020204030204" pitchFamily="34" charset="0"/>
              </a:rPr>
              <a:t>tuition fees </a:t>
            </a:r>
            <a:r>
              <a:rPr lang="en-US" sz="1800" dirty="0">
                <a:latin typeface="Calibri" panose="020F050202020403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		Transportation </a:t>
            </a:r>
            <a:r>
              <a:rPr lang="en-GB" sz="1800" dirty="0">
                <a:latin typeface="Calibri" panose="020F0502020204030204" pitchFamily="34" charset="0"/>
              </a:rPr>
              <a:t>to/from school</a:t>
            </a: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		Meals </a:t>
            </a:r>
            <a:r>
              <a:rPr lang="en-GB" sz="1800" dirty="0">
                <a:latin typeface="Calibri" panose="020F0502020204030204" pitchFamily="34" charset="0"/>
              </a:rPr>
              <a:t>at school</a:t>
            </a: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		Boarding </a:t>
            </a:r>
            <a:r>
              <a:rPr lang="en-GB" sz="1800" dirty="0">
                <a:latin typeface="Calibri" panose="020F0502020204030204" pitchFamily="34" charset="0"/>
              </a:rPr>
              <a:t>fees</a:t>
            </a: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		Private </a:t>
            </a:r>
            <a:r>
              <a:rPr lang="en-GB" sz="1800" dirty="0">
                <a:latin typeface="Calibri" panose="020F0502020204030204" pitchFamily="34" charset="0"/>
              </a:rPr>
              <a:t>tutoring</a:t>
            </a: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		School </a:t>
            </a:r>
            <a:r>
              <a:rPr lang="en-GB" sz="1800" dirty="0">
                <a:latin typeface="Calibri" panose="020F0502020204030204" pitchFamily="34" charset="0"/>
              </a:rPr>
              <a:t>materials and supplies 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>
                <a:latin typeface="Calibri" panose="020F0502020204030204" pitchFamily="34" charset="0"/>
              </a:rPr>
              <a:t>	</a:t>
            </a:r>
            <a:r>
              <a:rPr lang="en-GB" sz="1800" dirty="0" smtClean="0">
                <a:latin typeface="Calibri" panose="020F0502020204030204" pitchFamily="34" charset="0"/>
              </a:rPr>
              <a:t>	Assistive devices/technology</a:t>
            </a:r>
            <a:endParaRPr lang="en-US" sz="1800" dirty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		Special </a:t>
            </a:r>
            <a:r>
              <a:rPr lang="en-GB" sz="1800" dirty="0">
                <a:latin typeface="Calibri" panose="020F0502020204030204" pitchFamily="34" charset="0"/>
              </a:rPr>
              <a:t>services and assistance  </a:t>
            </a:r>
            <a:endParaRPr lang="en-GB" sz="1800" dirty="0" smtClean="0">
              <a:latin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GB" sz="1800" dirty="0" smtClean="0">
                <a:latin typeface="Calibri" panose="020F0502020204030204" pitchFamily="34" charset="0"/>
              </a:rPr>
              <a:t>		Other </a:t>
            </a:r>
            <a:r>
              <a:rPr lang="en-GB" sz="1800" dirty="0">
                <a:latin typeface="Calibri" panose="020F0502020204030204" pitchFamily="34" charset="0"/>
              </a:rPr>
              <a:t>fees (exam fees, admission fees)</a:t>
            </a:r>
            <a:endParaRPr lang="en-US" sz="1800" dirty="0">
              <a:latin typeface="Calibri" panose="020F0502020204030204" pitchFamily="34" charset="0"/>
            </a:endParaRP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it-IT" sz="2200" dirty="0" smtClean="0">
                <a:latin typeface="Calibri" panose="020F0502020204030204" pitchFamily="34" charset="0"/>
              </a:rPr>
              <a:t>Did you receive any assistance in cash or in kind for any of these expenses?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altLang="it-IT" sz="2200" dirty="0" smtClean="0">
                <a:latin typeface="Calibri" panose="020F0502020204030204" pitchFamily="34" charset="0"/>
              </a:rPr>
              <a:t>Where did you receive the assistance from?</a:t>
            </a:r>
            <a:endParaRPr lang="en-US" altLang="en-US" sz="24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41325" y="284163"/>
            <a:ext cx="8229600" cy="1265237"/>
          </a:xfrm>
        </p:spPr>
        <p:txBody>
          <a:bodyPr/>
          <a:lstStyle/>
          <a:p>
            <a:r>
              <a:rPr lang="en-US" altLang="it-IT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UNICEF/WG Module on Inclusive Education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2333625"/>
            <a:ext cx="8229600" cy="3648075"/>
          </a:xfrm>
        </p:spPr>
        <p:txBody>
          <a:bodyPr rtlCol="0">
            <a:normAutofit fontScale="92500" lnSpcReduction="10000"/>
          </a:bodyPr>
          <a:lstStyle/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Since 2012 UNICEF and WG have been working on an </a:t>
            </a:r>
            <a:r>
              <a:rPr lang="en-US" sz="2400" i="1" dirty="0" smtClean="0">
                <a:latin typeface="Calibri" panose="020F0502020204030204" pitchFamily="34" charset="0"/>
              </a:rPr>
              <a:t>extended set</a:t>
            </a:r>
            <a:r>
              <a:rPr lang="en-US" sz="2400" b="1" dirty="0" smtClean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of questions on child disability </a:t>
            </a:r>
            <a:r>
              <a:rPr lang="en-US" sz="2400" dirty="0">
                <a:latin typeface="Calibri" panose="020F0502020204030204" pitchFamily="34" charset="0"/>
              </a:rPr>
              <a:t>that</a:t>
            </a:r>
            <a:r>
              <a:rPr lang="en-US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400" i="1" dirty="0" smtClean="0">
                <a:latin typeface="Calibri" panose="020F0502020204030204" pitchFamily="34" charset="0"/>
              </a:rPr>
              <a:t>focus </a:t>
            </a:r>
            <a:r>
              <a:rPr lang="en-US" sz="2400" i="1" dirty="0">
                <a:latin typeface="Calibri" panose="020F0502020204030204" pitchFamily="34" charset="0"/>
              </a:rPr>
              <a:t>on environmental factors and </a:t>
            </a:r>
            <a:r>
              <a:rPr lang="en-US" sz="2400" i="1" dirty="0" smtClean="0">
                <a:latin typeface="Calibri" panose="020F0502020204030204" pitchFamily="34" charset="0"/>
              </a:rPr>
              <a:t>participation in school:</a:t>
            </a: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to </a:t>
            </a:r>
            <a:r>
              <a:rPr lang="en-US" sz="2400" dirty="0">
                <a:latin typeface="Calibri" panose="020F0502020204030204" pitchFamily="34" charset="0"/>
              </a:rPr>
              <a:t>provide </a:t>
            </a:r>
            <a:r>
              <a:rPr lang="en-US" sz="2400" dirty="0" smtClean="0">
                <a:latin typeface="Calibri" panose="020F0502020204030204" pitchFamily="34" charset="0"/>
              </a:rPr>
              <a:t>an overview of environmental </a:t>
            </a:r>
            <a:r>
              <a:rPr lang="en-US" sz="2400" dirty="0">
                <a:latin typeface="Calibri" panose="020F0502020204030204" pitchFamily="34" charset="0"/>
              </a:rPr>
              <a:t>influences on participation in </a:t>
            </a:r>
            <a:r>
              <a:rPr lang="en-US" sz="2400" dirty="0" smtClean="0">
                <a:latin typeface="Calibri" panose="020F0502020204030204" pitchFamily="34" charset="0"/>
              </a:rPr>
              <a:t>school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to </a:t>
            </a:r>
            <a:r>
              <a:rPr lang="en-US" sz="2400" dirty="0">
                <a:latin typeface="Calibri" panose="020F0502020204030204" pitchFamily="34" charset="0"/>
              </a:rPr>
              <a:t>identify areas with key </a:t>
            </a:r>
            <a:r>
              <a:rPr lang="en-US" sz="2400" dirty="0" smtClean="0">
                <a:latin typeface="Calibri" panose="020F0502020204030204" pitchFamily="34" charset="0"/>
              </a:rPr>
              <a:t>bottlenecks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it-IT" sz="2400" dirty="0" smtClean="0"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to </a:t>
            </a:r>
            <a:r>
              <a:rPr lang="en-US" sz="2400" dirty="0">
                <a:latin typeface="Calibri" panose="020F0502020204030204" pitchFamily="34" charset="0"/>
              </a:rPr>
              <a:t>provide information that can inform </a:t>
            </a:r>
            <a:r>
              <a:rPr lang="en-US" sz="2400" dirty="0" smtClean="0">
                <a:latin typeface="Calibri" panose="020F0502020204030204" pitchFamily="34" charset="0"/>
              </a:rPr>
              <a:t>policy</a:t>
            </a:r>
            <a:endParaRPr lang="en-US" sz="2400" dirty="0">
              <a:latin typeface="Calibri" panose="020F0502020204030204" pitchFamily="34" charset="0"/>
            </a:endParaRPr>
          </a:p>
        </p:txBody>
      </p:sp>
      <p:pic>
        <p:nvPicPr>
          <p:cNvPr id="4100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8" y="5981700"/>
            <a:ext cx="522287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reccia in giù 5" descr="Arrow pointing downward"/>
          <p:cNvSpPr/>
          <p:nvPr/>
        </p:nvSpPr>
        <p:spPr>
          <a:xfrm>
            <a:off x="3983038" y="4924425"/>
            <a:ext cx="558800" cy="533400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29600" cy="1216025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Sample questions: School environment-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Accessibility</a:t>
            </a:r>
            <a:endParaRPr lang="nb-NO" altLang="en-US" sz="36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2531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849938"/>
            <a:ext cx="611187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Content Placeholder 1"/>
          <p:cNvSpPr>
            <a:spLocks noGrp="1"/>
          </p:cNvSpPr>
          <p:nvPr>
            <p:ph idx="1"/>
          </p:nvPr>
        </p:nvSpPr>
        <p:spPr>
          <a:xfrm>
            <a:off x="517525" y="1976438"/>
            <a:ext cx="8001000" cy="3917950"/>
          </a:xfrm>
        </p:spPr>
        <p:txBody>
          <a:bodyPr/>
          <a:lstStyle/>
          <a:p>
            <a:pPr marL="0" indent="0" eaLnBrk="1" hangingPunct="1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200" i="1" dirty="0" smtClean="0">
                <a:latin typeface="Calibri" pitchFamily="34" charset="0"/>
              </a:rPr>
              <a:t>I am now interested in knowing about the school that (name) is attending.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Do (name)’s teachers care about (hi/her) success in school?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Does (</a:t>
            </a:r>
            <a:r>
              <a:rPr lang="en-US" altLang="en-US" sz="2200" i="1" dirty="0" smtClean="0">
                <a:latin typeface="Calibri" pitchFamily="34" charset="0"/>
              </a:rPr>
              <a:t>name</a:t>
            </a:r>
            <a:r>
              <a:rPr lang="en-US" altLang="en-US" sz="2200" dirty="0" smtClean="0">
                <a:latin typeface="Calibri" pitchFamily="34" charset="0"/>
              </a:rPr>
              <a:t>) have books that (</a:t>
            </a:r>
            <a:r>
              <a:rPr lang="en-US" altLang="en-US" sz="2200" i="1" dirty="0" smtClean="0">
                <a:latin typeface="Calibri" pitchFamily="34" charset="0"/>
              </a:rPr>
              <a:t>he/she</a:t>
            </a:r>
            <a:r>
              <a:rPr lang="en-US" altLang="en-US" sz="2200" dirty="0" smtClean="0">
                <a:latin typeface="Calibri" pitchFamily="34" charset="0"/>
              </a:rPr>
              <a:t>) is able to use?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Does (</a:t>
            </a:r>
            <a:r>
              <a:rPr lang="en-US" altLang="en-US" sz="2200" i="1" dirty="0" smtClean="0">
                <a:latin typeface="Calibri" pitchFamily="34" charset="0"/>
              </a:rPr>
              <a:t>name</a:t>
            </a:r>
            <a:r>
              <a:rPr lang="en-US" altLang="en-US" sz="2200" dirty="0" smtClean="0">
                <a:latin typeface="Calibri" pitchFamily="34" charset="0"/>
              </a:rPr>
              <a:t>) receive special services or assistance in school?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Is the school responsive if you have concerns about (</a:t>
            </a:r>
            <a:r>
              <a:rPr lang="en-US" altLang="en-US" sz="2200" i="1" dirty="0" smtClean="0">
                <a:latin typeface="Calibri" pitchFamily="34" charset="0"/>
              </a:rPr>
              <a:t>name’s</a:t>
            </a:r>
            <a:r>
              <a:rPr lang="en-US" altLang="en-US" sz="2200" dirty="0" smtClean="0">
                <a:latin typeface="Calibri" pitchFamily="34" charset="0"/>
              </a:rPr>
              <a:t>) education?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Does (name) move around the school easily?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Does (name) feel accepted by (his/her) classmates</a:t>
            </a:r>
            <a:r>
              <a:rPr lang="en-US" altLang="en-US" sz="2200" dirty="0" smtClean="0">
                <a:latin typeface="Calibri" pitchFamily="34" charset="0"/>
              </a:rPr>
              <a:t>?</a:t>
            </a:r>
            <a:endParaRPr lang="en-US" altLang="en-US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29600" cy="1216025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Sample questions: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Out of school</a:t>
            </a:r>
            <a:endParaRPr lang="nb-NO" altLang="en-US" sz="36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3555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743575"/>
            <a:ext cx="684212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Content Placeholder 1"/>
          <p:cNvSpPr>
            <a:spLocks noGrp="1"/>
          </p:cNvSpPr>
          <p:nvPr>
            <p:ph idx="1"/>
          </p:nvPr>
        </p:nvSpPr>
        <p:spPr>
          <a:xfrm>
            <a:off x="807100" y="1660525"/>
            <a:ext cx="8195613" cy="4899025"/>
          </a:xfrm>
        </p:spPr>
        <p:txBody>
          <a:bodyPr/>
          <a:lstStyle/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i="1" dirty="0" smtClean="0">
                <a:latin typeface="Calibri" pitchFamily="34" charset="0"/>
              </a:rPr>
              <a:t>We are interested in understanding the main reasons why (name) does not attend school. </a:t>
            </a:r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2300" dirty="0" smtClean="0">
              <a:latin typeface="Calibri" pitchFamily="34" charset="0"/>
            </a:endParaRPr>
          </a:p>
          <a:p>
            <a:pPr marL="0" indent="0"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r>
              <a:rPr lang="en-US" altLang="en-US" sz="2300" dirty="0" smtClean="0">
                <a:latin typeface="Calibri" pitchFamily="34" charset="0"/>
              </a:rPr>
              <a:t>Does (</a:t>
            </a:r>
            <a:r>
              <a:rPr lang="en-US" altLang="en-US" sz="2300" i="1" dirty="0" smtClean="0">
                <a:latin typeface="Calibri" pitchFamily="34" charset="0"/>
              </a:rPr>
              <a:t>name</a:t>
            </a:r>
            <a:r>
              <a:rPr lang="en-US" altLang="en-US" sz="2300" dirty="0" smtClean="0">
                <a:latin typeface="Calibri" pitchFamily="34" charset="0"/>
              </a:rPr>
              <a:t>) not attend school because: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there is not enough money to pay the costs of (</a:t>
            </a:r>
            <a:r>
              <a:rPr lang="en-US" altLang="en-US" sz="2200" i="1" dirty="0" smtClean="0">
                <a:latin typeface="Calibri" pitchFamily="34" charset="0"/>
              </a:rPr>
              <a:t>his/her</a:t>
            </a:r>
            <a:r>
              <a:rPr lang="en-US" altLang="en-US" sz="2200" dirty="0" smtClean="0">
                <a:latin typeface="Calibri" pitchFamily="34" charset="0"/>
              </a:rPr>
              <a:t>) schooling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needs to work, earn money or help out at home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it is unsafe for (</a:t>
            </a:r>
            <a:r>
              <a:rPr lang="en-US" altLang="en-US" sz="2200" i="1" dirty="0" smtClean="0">
                <a:latin typeface="Calibri" pitchFamily="34" charset="0"/>
              </a:rPr>
              <a:t>name</a:t>
            </a:r>
            <a:r>
              <a:rPr lang="en-US" altLang="en-US" sz="2200" dirty="0" smtClean="0">
                <a:latin typeface="Calibri" pitchFamily="34" charset="0"/>
              </a:rPr>
              <a:t>) to travel to/from school  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It is unsafe for (name) to be in school</a:t>
            </a:r>
            <a:endParaRPr lang="en-US" altLang="en-US" sz="2200" dirty="0">
              <a:latin typeface="Calibri" pitchFamily="34" charset="0"/>
            </a:endParaRP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school is too far away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 smtClean="0">
                <a:latin typeface="Calibri" pitchFamily="34" charset="0"/>
              </a:rPr>
              <a:t>no one is available to travel with (</a:t>
            </a:r>
            <a:r>
              <a:rPr lang="en-US" altLang="en-US" sz="2200" i="1" dirty="0" smtClean="0">
                <a:latin typeface="Calibri" pitchFamily="34" charset="0"/>
              </a:rPr>
              <a:t>name</a:t>
            </a:r>
            <a:r>
              <a:rPr lang="en-US" altLang="en-US" sz="2200" dirty="0" smtClean="0">
                <a:latin typeface="Calibri" pitchFamily="34" charset="0"/>
              </a:rPr>
              <a:t>) to/from school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200" dirty="0">
                <a:latin typeface="Calibri" pitchFamily="34" charset="0"/>
              </a:rPr>
              <a:t>t</a:t>
            </a:r>
            <a:r>
              <a:rPr lang="en-US" altLang="en-US" sz="2200" dirty="0" smtClean="0">
                <a:latin typeface="Calibri" pitchFamily="34" charset="0"/>
              </a:rPr>
              <a:t>ransport services are inadequate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74675" y="304800"/>
            <a:ext cx="8229600" cy="1216025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Sample questions: </a:t>
            </a:r>
            <a:r>
              <a:rPr lang="en-US" altLang="en-US" sz="3600" b="1" i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Out of school</a:t>
            </a:r>
            <a:endParaRPr lang="nb-NO" altLang="en-US" sz="3600" b="1" i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pic>
        <p:nvPicPr>
          <p:cNvPr id="24579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743575"/>
            <a:ext cx="684212" cy="100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1" name="Content Placeholder 1"/>
          <p:cNvSpPr>
            <a:spLocks noGrp="1"/>
          </p:cNvSpPr>
          <p:nvPr>
            <p:ph idx="1"/>
          </p:nvPr>
        </p:nvSpPr>
        <p:spPr>
          <a:xfrm>
            <a:off x="554038" y="1784350"/>
            <a:ext cx="8126412" cy="4589463"/>
          </a:xfrm>
        </p:spPr>
        <p:txBody>
          <a:bodyPr/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(Name) does not receive special services or assistance (….) that he/she needs to attend school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(Name)  does not have  assistive device/technology  (…..)  that he/she needed to attend school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Teachers mistreat (name) at school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(Name) was refused entry into school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(Name) cannot move around the school or classroom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(Name) cannot use the toilet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School does not have a program that meets (name’s) learning needs</a:t>
            </a:r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latin typeface="Calibri" panose="020F0502020204030204" pitchFamily="34" charset="0"/>
              </a:rPr>
              <a:t>School does not help (name) in finding a good job 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200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50" y="177800"/>
            <a:ext cx="7886700" cy="1325563"/>
          </a:xfrm>
        </p:spPr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Next steps: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90700"/>
            <a:ext cx="7758113" cy="435133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900" dirty="0" smtClean="0">
              <a:solidFill>
                <a:srgbClr val="FF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Cognitive tests: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additional in 2016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charset="0"/>
              <a:buChar char="•"/>
              <a:defRPr/>
            </a:pPr>
            <a:endParaRPr lang="en-US" altLang="en-US" sz="8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Field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tests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in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2016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charset="0"/>
              <a:buChar char="•"/>
              <a:defRPr/>
            </a:pPr>
            <a:endParaRPr lang="en-US" altLang="en-US" sz="8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Arial" charset="0"/>
              <a:buChar char="•"/>
              <a:defRPr/>
            </a:pP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Finalization </a:t>
            </a: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of module in 2016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None/>
              <a:defRPr/>
            </a:pPr>
            <a:endParaRPr lang="en-US" altLang="en-US" sz="2400" dirty="0" smtClean="0"/>
          </a:p>
        </p:txBody>
      </p:sp>
      <p:pic>
        <p:nvPicPr>
          <p:cNvPr id="25604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813425"/>
            <a:ext cx="636587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6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 descr="Drawing of 6 children of various races holding hands.  One child is in a wheelchair and another is using crutches.  Underneath the drawing is the caption 'Learning Know No Bounds'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675" y="4700588"/>
            <a:ext cx="3170238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chemeClr val="bg1"/>
                    </a:gs>
                    <a:gs pos="100000">
                      <a:schemeClr val="accent1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80975"/>
            <a:ext cx="8229600" cy="1084263"/>
          </a:xfrm>
        </p:spPr>
        <p:txBody>
          <a:bodyPr/>
          <a:lstStyle/>
          <a:p>
            <a:r>
              <a:rPr lang="en-US" altLang="it-IT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Background </a:t>
            </a:r>
            <a:r>
              <a:rPr lang="en-US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825" y="1695450"/>
            <a:ext cx="7967663" cy="4489450"/>
          </a:xfrm>
        </p:spPr>
        <p:txBody>
          <a:bodyPr rtlCol="0">
            <a:normAutofit fontScale="85000" lnSpcReduction="10000"/>
          </a:bodyPr>
          <a:lstStyle/>
          <a:p>
            <a:pPr marL="0" indent="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Children </a:t>
            </a:r>
            <a:r>
              <a:rPr lang="en-US" altLang="en-US" sz="2400" dirty="0">
                <a:latin typeface="Calibri" panose="020F0502020204030204" pitchFamily="34" charset="0"/>
              </a:rPr>
              <a:t>with disabilities </a:t>
            </a:r>
            <a:r>
              <a:rPr lang="en-US" altLang="en-US" sz="2400" dirty="0" smtClean="0">
                <a:latin typeface="Calibri" panose="020F0502020204030204" pitchFamily="34" charset="0"/>
              </a:rPr>
              <a:t>are: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less </a:t>
            </a:r>
            <a:r>
              <a:rPr lang="en-US" altLang="en-US" sz="2400" dirty="0">
                <a:latin typeface="Calibri" panose="020F0502020204030204" pitchFamily="34" charset="0"/>
              </a:rPr>
              <a:t>likely to ever go to </a:t>
            </a:r>
            <a:r>
              <a:rPr lang="en-US" altLang="en-US" sz="2400" dirty="0" smtClean="0">
                <a:latin typeface="Calibri" panose="020F0502020204030204" pitchFamily="34" charset="0"/>
              </a:rPr>
              <a:t>school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less </a:t>
            </a:r>
            <a:r>
              <a:rPr lang="en-US" altLang="en-US" sz="2400" dirty="0">
                <a:latin typeface="Calibri" panose="020F0502020204030204" pitchFamily="34" charset="0"/>
              </a:rPr>
              <a:t>likely to learn essential skills if they do go to </a:t>
            </a:r>
            <a:r>
              <a:rPr lang="en-US" altLang="en-US" sz="2400" dirty="0" smtClean="0">
                <a:latin typeface="Calibri" panose="020F0502020204030204" pitchFamily="34" charset="0"/>
              </a:rPr>
              <a:t>school</a:t>
            </a:r>
          </a:p>
          <a:p>
            <a:pPr marL="0" indent="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it-IT" altLang="en-US" sz="2400" dirty="0" smtClean="0">
                <a:latin typeface="Calibri" panose="020F0502020204030204" pitchFamily="34" charset="0"/>
              </a:rPr>
              <a:t>	and </a:t>
            </a:r>
            <a:endParaRPr lang="en-US" altLang="en-US" sz="2400" dirty="0" smtClean="0">
              <a:latin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more </a:t>
            </a:r>
            <a:r>
              <a:rPr lang="en-US" altLang="en-US" sz="2400" dirty="0">
                <a:latin typeface="Calibri" panose="020F0502020204030204" pitchFamily="34" charset="0"/>
              </a:rPr>
              <a:t>likely to drop out before completing a full course of education</a:t>
            </a:r>
            <a:r>
              <a:rPr lang="en-US" altLang="en-US" sz="2400" dirty="0" smtClean="0">
                <a:latin typeface="Calibri" panose="020F0502020204030204" pitchFamily="34" charset="0"/>
              </a:rPr>
              <a:t>. </a:t>
            </a:r>
          </a:p>
          <a:p>
            <a:pPr marL="0" indent="0" algn="just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en-US" sz="2400" dirty="0" smtClean="0">
                <a:latin typeface="Calibri" panose="020F0502020204030204" pitchFamily="34" charset="0"/>
              </a:rPr>
              <a:t> </a:t>
            </a:r>
            <a:endParaRPr lang="en-US" altLang="en-US" sz="13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Disability </a:t>
            </a:r>
            <a:r>
              <a:rPr lang="en-US" sz="2400" dirty="0">
                <a:latin typeface="Calibri" panose="020F0502020204030204" pitchFamily="34" charset="0"/>
              </a:rPr>
              <a:t>is often a more significant factor in relation to exclusion from education than gender or geographical location, and living in </a:t>
            </a:r>
            <a:r>
              <a:rPr lang="en-US" sz="2400" dirty="0" smtClean="0">
                <a:latin typeface="Calibri" panose="020F0502020204030204" pitchFamily="34" charset="0"/>
              </a:rPr>
              <a:t>poverty.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sz="1300" dirty="0" smtClean="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en-US" sz="2400" dirty="0">
                <a:latin typeface="Calibri" pitchFamily="34" charset="0"/>
              </a:rPr>
              <a:t>To children with disabilities, exclusion from education sets out a disadvantage for the rest of their lives, putting them at a higher risk of negative social and economic consequences such </a:t>
            </a:r>
            <a:r>
              <a:rPr lang="en-US" altLang="en-US" sz="2400" dirty="0" smtClean="0">
                <a:latin typeface="Calibri" pitchFamily="34" charset="0"/>
              </a:rPr>
              <a:t>as isolation, </a:t>
            </a:r>
            <a:r>
              <a:rPr lang="en-US" altLang="en-US" sz="2400" dirty="0">
                <a:latin typeface="Calibri" pitchFamily="34" charset="0"/>
              </a:rPr>
              <a:t>neglect, </a:t>
            </a:r>
            <a:r>
              <a:rPr lang="en-US" altLang="en-US" sz="2400" dirty="0" smtClean="0">
                <a:latin typeface="Calibri" pitchFamily="34" charset="0"/>
              </a:rPr>
              <a:t>abuse, poverty and </a:t>
            </a:r>
            <a:r>
              <a:rPr lang="en-US" altLang="en-US" sz="2400" dirty="0">
                <a:latin typeface="Calibri" pitchFamily="34" charset="0"/>
              </a:rPr>
              <a:t>preventing </a:t>
            </a:r>
            <a:r>
              <a:rPr lang="en-US" altLang="en-US" sz="2400" dirty="0" smtClean="0">
                <a:latin typeface="Calibri" pitchFamily="34" charset="0"/>
              </a:rPr>
              <a:t>them from </a:t>
            </a:r>
            <a:r>
              <a:rPr lang="en-US" altLang="en-US" sz="2400" dirty="0">
                <a:latin typeface="Calibri" pitchFamily="34" charset="0"/>
              </a:rPr>
              <a:t>full participation in society</a:t>
            </a:r>
            <a:r>
              <a:rPr lang="en-US" altLang="en-US" sz="2400" dirty="0" smtClean="0">
                <a:latin typeface="Calibri" pitchFamily="34" charset="0"/>
              </a:rPr>
              <a:t>.</a:t>
            </a:r>
            <a:endParaRPr lang="en-US" altLang="it-IT" sz="2400" dirty="0">
              <a:latin typeface="Calibri" pitchFamily="34" charset="0"/>
            </a:endParaRPr>
          </a:p>
        </p:txBody>
      </p:sp>
      <p:pic>
        <p:nvPicPr>
          <p:cNvPr id="5124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5899150"/>
            <a:ext cx="579437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5238"/>
          </a:xfrm>
        </p:spPr>
        <p:txBody>
          <a:bodyPr/>
          <a:lstStyle/>
          <a:p>
            <a:r>
              <a:rPr lang="en-US" altLang="it-IT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Background </a:t>
            </a:r>
            <a:r>
              <a:rPr lang="en-US" altLang="it-IT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163" y="1639888"/>
            <a:ext cx="8229600" cy="4919662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en-US" sz="2300" dirty="0">
                <a:latin typeface="Calibri" panose="020F0502020204030204" pitchFamily="34" charset="0"/>
              </a:rPr>
              <a:t>The </a:t>
            </a:r>
            <a:r>
              <a:rPr lang="en-US" sz="2300" dirty="0">
                <a:solidFill>
                  <a:schemeClr val="accent2"/>
                </a:solidFill>
                <a:latin typeface="Calibri" panose="020F0502020204030204" pitchFamily="34" charset="0"/>
              </a:rPr>
              <a:t>Convention on the Rights of the Child</a:t>
            </a:r>
            <a:r>
              <a:rPr lang="en-US" sz="2300" dirty="0">
                <a:latin typeface="Calibri" panose="020F0502020204030204" pitchFamily="34" charset="0"/>
              </a:rPr>
              <a:t> </a:t>
            </a:r>
            <a:r>
              <a:rPr lang="en-US" sz="2300" dirty="0" smtClean="0">
                <a:latin typeface="Calibri" panose="020F0502020204030204" pitchFamily="34" charset="0"/>
              </a:rPr>
              <a:t> (art. 28 &amp; 29)  </a:t>
            </a:r>
            <a:r>
              <a:rPr lang="en-US" sz="2300" dirty="0">
                <a:latin typeface="Calibri" panose="020F0502020204030204" pitchFamily="34" charset="0"/>
              </a:rPr>
              <a:t>and the </a:t>
            </a:r>
            <a:r>
              <a:rPr lang="en-US" sz="2300" dirty="0">
                <a:solidFill>
                  <a:schemeClr val="accent2"/>
                </a:solidFill>
                <a:latin typeface="Calibri" panose="020F0502020204030204" pitchFamily="34" charset="0"/>
              </a:rPr>
              <a:t>Convention on the Rights of Persons with </a:t>
            </a:r>
            <a:r>
              <a:rPr lang="en-US" sz="23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Disabilities  </a:t>
            </a:r>
            <a:r>
              <a:rPr lang="en-US" sz="2300" dirty="0" smtClean="0">
                <a:latin typeface="Calibri" panose="020F0502020204030204" pitchFamily="34" charset="0"/>
              </a:rPr>
              <a:t>(art. 24).</a:t>
            </a:r>
          </a:p>
          <a:p>
            <a:pPr>
              <a:defRPr/>
            </a:pPr>
            <a:endParaRPr lang="en-US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it-IT" sz="2300" dirty="0" smtClean="0">
                <a:latin typeface="Calibri" panose="020F0502020204030204" pitchFamily="34" charset="0"/>
              </a:rPr>
              <a:t>The </a:t>
            </a:r>
            <a:r>
              <a:rPr lang="en-US" sz="2300" dirty="0">
                <a:solidFill>
                  <a:schemeClr val="accent2"/>
                </a:solidFill>
                <a:latin typeface="Calibri" panose="020F0502020204030204" pitchFamily="34" charset="0"/>
              </a:rPr>
              <a:t>Sustainable</a:t>
            </a:r>
            <a:r>
              <a:rPr lang="it-IT" sz="23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300" dirty="0">
                <a:solidFill>
                  <a:schemeClr val="accent2"/>
                </a:solidFill>
                <a:latin typeface="Calibri" panose="020F0502020204030204" pitchFamily="34" charset="0"/>
              </a:rPr>
              <a:t>Development</a:t>
            </a:r>
            <a:r>
              <a:rPr lang="it-IT" sz="2300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US" sz="23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Goals</a:t>
            </a:r>
            <a:r>
              <a:rPr lang="it-IT" sz="2300" dirty="0" smtClean="0">
                <a:latin typeface="Calibri" panose="020F0502020204030204" pitchFamily="34" charset="0"/>
              </a:rPr>
              <a:t>: </a:t>
            </a:r>
            <a:r>
              <a:rPr lang="it-IT" sz="2300" dirty="0">
                <a:latin typeface="Calibri" panose="020F0502020204030204" pitchFamily="34" charset="0"/>
              </a:rPr>
              <a:t>Goal </a:t>
            </a:r>
            <a:r>
              <a:rPr lang="it-IT" sz="2300" dirty="0" smtClean="0">
                <a:latin typeface="Calibri" panose="020F0502020204030204" pitchFamily="34" charset="0"/>
              </a:rPr>
              <a:t>4: </a:t>
            </a:r>
            <a:r>
              <a:rPr lang="en-US" sz="2300" dirty="0" smtClean="0">
                <a:latin typeface="Calibri" panose="020F0502020204030204" pitchFamily="34" charset="0"/>
              </a:rPr>
              <a:t>Ensure</a:t>
            </a:r>
            <a:r>
              <a:rPr lang="it-IT" sz="2300" dirty="0" smtClean="0">
                <a:latin typeface="Calibri" panose="020F0502020204030204" pitchFamily="34" charset="0"/>
              </a:rPr>
              <a:t> </a:t>
            </a:r>
            <a:r>
              <a:rPr lang="en-US" sz="2300" dirty="0">
                <a:latin typeface="Calibri" panose="020F0502020204030204" pitchFamily="34" charset="0"/>
              </a:rPr>
              <a:t>inclusive and equitable quality education and promotion of lifelong learning opportunities for </a:t>
            </a:r>
            <a:r>
              <a:rPr lang="en-US" sz="2300" dirty="0" smtClean="0">
                <a:latin typeface="Calibri" panose="020F0502020204030204" pitchFamily="34" charset="0"/>
              </a:rPr>
              <a:t>all.</a:t>
            </a:r>
            <a:endParaRPr lang="en-US" sz="2300" dirty="0">
              <a:latin typeface="Calibri" panose="020F0502020204030204" pitchFamily="34" charset="0"/>
            </a:endParaRPr>
          </a:p>
          <a:p>
            <a:pPr>
              <a:defRPr/>
            </a:pPr>
            <a:endParaRPr lang="en-US" sz="2000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en-US" sz="23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Poor availability of data on </a:t>
            </a:r>
            <a:r>
              <a:rPr lang="en-US" sz="2300" dirty="0">
                <a:solidFill>
                  <a:schemeClr val="accent6"/>
                </a:solidFill>
                <a:latin typeface="Calibri" panose="020F0502020204030204" pitchFamily="34" charset="0"/>
              </a:rPr>
              <a:t>children with disabilities in school and </a:t>
            </a:r>
            <a:r>
              <a:rPr lang="en-US" sz="23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out of school</a:t>
            </a:r>
            <a:r>
              <a:rPr lang="en-US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300" dirty="0">
                <a:latin typeface="Calibri" panose="020F0502020204030204" pitchFamily="34" charset="0"/>
              </a:rPr>
              <a:t>affects</a:t>
            </a:r>
            <a:r>
              <a:rPr lang="en-US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300" dirty="0" smtClean="0">
                <a:latin typeface="Calibri" panose="020F0502020204030204" pitchFamily="34" charset="0"/>
              </a:rPr>
              <a:t>the policy-makers’ capacity to define strategies </a:t>
            </a:r>
            <a:r>
              <a:rPr lang="en-US" sz="2300" dirty="0">
                <a:latin typeface="Calibri" panose="020F0502020204030204" pitchFamily="34" charset="0"/>
              </a:rPr>
              <a:t>and to </a:t>
            </a:r>
            <a:r>
              <a:rPr lang="en-US" sz="2300" dirty="0" smtClean="0">
                <a:latin typeface="Calibri" panose="020F0502020204030204" pitchFamily="34" charset="0"/>
              </a:rPr>
              <a:t>take </a:t>
            </a:r>
            <a:r>
              <a:rPr lang="en-US" sz="2300" dirty="0">
                <a:latin typeface="Calibri" panose="020F0502020204030204" pitchFamily="34" charset="0"/>
              </a:rPr>
              <a:t>appropriate actions </a:t>
            </a:r>
            <a:r>
              <a:rPr lang="en-US" sz="2300" dirty="0" smtClean="0">
                <a:latin typeface="Calibri" panose="020F0502020204030204" pitchFamily="34" charset="0"/>
              </a:rPr>
              <a:t>in order to </a:t>
            </a:r>
            <a:r>
              <a:rPr lang="en-US" sz="2300" dirty="0">
                <a:latin typeface="Calibri" panose="020F0502020204030204" pitchFamily="34" charset="0"/>
              </a:rPr>
              <a:t>promote their </a:t>
            </a:r>
            <a:r>
              <a:rPr lang="en-US" sz="2300" dirty="0" smtClean="0">
                <a:latin typeface="Calibri" panose="020F0502020204030204" pitchFamily="34" charset="0"/>
              </a:rPr>
              <a:t>full </a:t>
            </a:r>
            <a:r>
              <a:rPr lang="en-US" sz="2300" dirty="0">
                <a:latin typeface="Calibri" panose="020F0502020204030204" pitchFamily="34" charset="0"/>
              </a:rPr>
              <a:t>participation in school</a:t>
            </a:r>
            <a:r>
              <a:rPr lang="en-US" sz="2300" dirty="0" smtClean="0">
                <a:latin typeface="Calibri" panose="020F0502020204030204" pitchFamily="34" charset="0"/>
              </a:rPr>
              <a:t>.</a:t>
            </a:r>
            <a:endParaRPr lang="en-US" sz="2300" dirty="0">
              <a:latin typeface="Calibri" panose="020F0502020204030204" pitchFamily="34" charset="0"/>
            </a:endParaRPr>
          </a:p>
        </p:txBody>
      </p:sp>
      <p:pic>
        <p:nvPicPr>
          <p:cNvPr id="6148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900738"/>
            <a:ext cx="57785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Components of Education</a:t>
            </a:r>
            <a:endParaRPr lang="en-GB" altLang="en-US" sz="3600" b="1" dirty="0" smtClean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74675" y="1775612"/>
            <a:ext cx="8008935" cy="2240666"/>
          </a:xfrm>
        </p:spPr>
        <p:txBody>
          <a:bodyPr/>
          <a:lstStyle/>
          <a:p>
            <a:pPr marL="0" lvl="0" indent="0" eaLnBrk="1" hangingPunct="1">
              <a:spcBef>
                <a:spcPct val="0"/>
              </a:spcBef>
              <a:buClr>
                <a:srgbClr val="0070C0"/>
              </a:buClr>
              <a:buNone/>
              <a:defRPr/>
            </a:pPr>
            <a:r>
              <a:rPr lang="en-US" altLang="en-US" sz="2600" dirty="0">
                <a:solidFill>
                  <a:srgbClr val="000000"/>
                </a:solidFill>
                <a:latin typeface="Calibri" pitchFamily="34" charset="0"/>
              </a:rPr>
              <a:t>Segregation		   Integration 		   Inclusion </a:t>
            </a:r>
            <a:endParaRPr lang="en-US" altLang="en-US" sz="18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>
                <a:srgbClr val="0070C0"/>
              </a:buClr>
              <a:buNone/>
            </a:pPr>
            <a:endParaRPr lang="en-US" altLang="en-US" sz="2400" kern="12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0" lvl="0" indent="0" eaLnBrk="1" hangingPunct="1">
              <a:spcBef>
                <a:spcPct val="0"/>
              </a:spcBef>
              <a:buClr>
                <a:srgbClr val="0070C0"/>
              </a:buClr>
              <a:buNone/>
            </a:pPr>
            <a:r>
              <a:rPr lang="en-US" altLang="en-US" sz="2400" kern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Inclusive </a:t>
            </a:r>
            <a:r>
              <a:rPr lang="en-US" altLang="en-US" sz="2400" kern="1200" dirty="0">
                <a:solidFill>
                  <a:srgbClr val="000000"/>
                </a:solidFill>
                <a:latin typeface="Calibri" panose="020F0502020204030204" pitchFamily="34" charset="0"/>
              </a:rPr>
              <a:t>education: “a process of addressing and responding to the diversity of needs of all learners through increasing participation in learning, cultures and communities, and reducing exclusion within and from education…” UNESCO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194183" y="4247916"/>
            <a:ext cx="3924300" cy="1956121"/>
          </a:xfrm>
        </p:spPr>
        <p:txBody>
          <a:bodyPr/>
          <a:lstStyle/>
          <a:p>
            <a:pPr lvl="0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Going/Getting to school</a:t>
            </a:r>
          </a:p>
          <a:p>
            <a:pPr lvl="0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Staying in school</a:t>
            </a:r>
          </a:p>
          <a:p>
            <a:pPr lvl="0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Learning</a:t>
            </a:r>
          </a:p>
          <a:p>
            <a:pPr lvl="0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Successfully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completing</a:t>
            </a:r>
            <a:endParaRPr lang="en-US" altLang="en-US" sz="2400" dirty="0">
              <a:solidFill>
                <a:srgbClr val="000000"/>
              </a:solidFill>
            </a:endParaRPr>
          </a:p>
        </p:txBody>
      </p:sp>
      <p:pic>
        <p:nvPicPr>
          <p:cNvPr id="7172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5770563"/>
            <a:ext cx="666750" cy="97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United Nations Children's Fund (UNICEF) logo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Freccia a destra 1" descr="Arrow pointing to the right"/>
          <p:cNvSpPr>
            <a:spLocks noChangeArrowheads="1"/>
          </p:cNvSpPr>
          <p:nvPr/>
        </p:nvSpPr>
        <p:spPr bwMode="auto">
          <a:xfrm>
            <a:off x="2449313" y="1781038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3" name="Freccia a destra 1" descr="Arrow pointing to the right"/>
          <p:cNvSpPr>
            <a:spLocks noChangeArrowheads="1"/>
          </p:cNvSpPr>
          <p:nvPr/>
        </p:nvSpPr>
        <p:spPr bwMode="auto">
          <a:xfrm>
            <a:off x="5285104" y="1781038"/>
            <a:ext cx="977900" cy="485775"/>
          </a:xfrm>
          <a:prstGeom prst="rightArrow">
            <a:avLst>
              <a:gd name="adj1" fmla="val 50000"/>
              <a:gd name="adj2" fmla="val 49861"/>
            </a:avLst>
          </a:prstGeom>
          <a:gradFill rotWithShape="0">
            <a:gsLst>
              <a:gs pos="0">
                <a:schemeClr val="bg1"/>
              </a:gs>
              <a:gs pos="100000">
                <a:schemeClr val="accent1"/>
              </a:gs>
            </a:gsLst>
            <a:path path="rect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6895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851025"/>
            <a:ext cx="8448675" cy="45227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To build a 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conceptual framework</a:t>
            </a:r>
            <a:r>
              <a:rPr lang="en-US" sz="2400" dirty="0" smtClean="0">
                <a:latin typeface="Calibri" panose="020F0502020204030204" pitchFamily="34" charset="0"/>
              </a:rPr>
              <a:t>: Expert meeting in June 2013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latin typeface="Calibri" panose="020F0502020204030204" pitchFamily="34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To 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search and review </a:t>
            </a:r>
            <a:r>
              <a:rPr lang="en-US" altLang="en-US" sz="2400" dirty="0">
                <a:solidFill>
                  <a:schemeClr val="accent6"/>
                </a:solidFill>
                <a:latin typeface="Calibri" panose="020F0502020204030204" pitchFamily="34" charset="0"/>
              </a:rPr>
              <a:t>existing survey tools </a:t>
            </a:r>
            <a:r>
              <a:rPr lang="en-US" altLang="en-US" sz="2400" dirty="0">
                <a:latin typeface="Calibri" panose="020F0502020204030204" pitchFamily="34" charset="0"/>
              </a:rPr>
              <a:t>– with a focus on environmental factors and participation of children with disabilities in school</a:t>
            </a:r>
            <a:endParaRPr lang="en-US" sz="2400" dirty="0">
              <a:latin typeface="Calibri" panose="020F0502020204030204" pitchFamily="34" charset="0"/>
            </a:endParaRPr>
          </a:p>
          <a:p>
            <a:pPr marL="0" indent="0" algn="just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000" dirty="0" smtClean="0">
              <a:latin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To prepare a 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draft module</a:t>
            </a:r>
            <a:r>
              <a:rPr lang="en-US" sz="2400" dirty="0">
                <a:latin typeface="Calibri" panose="020F0502020204030204" pitchFamily="34" charset="0"/>
              </a:rPr>
              <a:t> </a:t>
            </a:r>
            <a:r>
              <a:rPr lang="en-US" sz="2400" dirty="0" smtClean="0">
                <a:latin typeface="Calibri" panose="020F0502020204030204" pitchFamily="34" charset="0"/>
              </a:rPr>
              <a:t>and its revision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>
              <a:latin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smtClean="0">
                <a:latin typeface="Calibri" panose="020F0502020204030204" pitchFamily="34" charset="0"/>
              </a:rPr>
              <a:t>To </a:t>
            </a:r>
            <a:r>
              <a:rPr lang="en-US" sz="2400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validate </a:t>
            </a:r>
            <a:r>
              <a:rPr lang="en-US" sz="2400" dirty="0" smtClean="0">
                <a:latin typeface="Calibri" panose="020F0502020204030204" pitchFamily="34" charset="0"/>
              </a:rPr>
              <a:t>the Module: cognitive and field testing in 2015-2016</a:t>
            </a: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1000" dirty="0" smtClean="0">
              <a:latin typeface="Calibri" panose="020F0502020204030204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400" dirty="0" smtClean="0">
                <a:latin typeface="Calibri" panose="020F0502020204030204" pitchFamily="34" charset="0"/>
              </a:rPr>
              <a:t>To </a:t>
            </a:r>
            <a:r>
              <a:rPr lang="en-US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finalize </a:t>
            </a:r>
            <a:r>
              <a:rPr lang="en-US" sz="2400" dirty="0" smtClean="0">
                <a:latin typeface="Calibri" panose="020F0502020204030204" pitchFamily="34" charset="0"/>
              </a:rPr>
              <a:t>the Module</a:t>
            </a:r>
            <a:r>
              <a:rPr lang="it-IT" sz="2400" dirty="0" smtClean="0">
                <a:latin typeface="Calibri" panose="020F0502020204030204" pitchFamily="34" charset="0"/>
              </a:rPr>
              <a:t> by 2016</a:t>
            </a:r>
            <a:endParaRPr lang="en-US" sz="2400" dirty="0" smtClean="0">
              <a:latin typeface="Calibri" panose="020F0502020204030204" pitchFamily="34" charset="0"/>
            </a:endParaRPr>
          </a:p>
        </p:txBody>
      </p:sp>
      <p:pic>
        <p:nvPicPr>
          <p:cNvPr id="8195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t-IT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Steps in developing the Module:</a:t>
            </a:r>
            <a:r>
              <a:rPr lang="en-US" altLang="it-IT" sz="3600" b="1" dirty="0" smtClean="0">
                <a:solidFill>
                  <a:srgbClr val="0070C0"/>
                </a:solidFill>
              </a:rPr>
              <a:t> </a:t>
            </a:r>
            <a:endParaRPr lang="en-US" altLang="it-IT" sz="2000" dirty="0" smtClean="0">
              <a:solidFill>
                <a:srgbClr val="0070C0"/>
              </a:solidFill>
            </a:endParaRPr>
          </a:p>
        </p:txBody>
      </p:sp>
      <p:pic>
        <p:nvPicPr>
          <p:cNvPr id="2" name="Picture 1" descr="Washington Group on Disability Statistics logo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4464" y="5769843"/>
            <a:ext cx="664522" cy="9754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430213" y="249238"/>
            <a:ext cx="8229600" cy="1265237"/>
          </a:xfrm>
        </p:spPr>
        <p:txBody>
          <a:bodyPr/>
          <a:lstStyle/>
          <a:p>
            <a:r>
              <a:rPr lang="en-US" altLang="it-IT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ICF: disability and environmental factors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63" y="1733550"/>
            <a:ext cx="8223250" cy="4414838"/>
          </a:xfrm>
        </p:spPr>
        <p:txBody>
          <a:bodyPr rtlCol="0">
            <a:normAutofit/>
          </a:bodyPr>
          <a:lstStyle/>
          <a:p>
            <a:pPr marL="469900" lvl="2" indent="-469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altLang="en-US" sz="2400" dirty="0">
                <a:latin typeface="Calibri" pitchFamily="34" charset="0"/>
              </a:rPr>
              <a:t>Disability is the interaction between </a:t>
            </a:r>
            <a:r>
              <a:rPr lang="en-US" altLang="en-US" sz="2400" dirty="0" smtClean="0">
                <a:latin typeface="Calibri" pitchFamily="34" charset="0"/>
              </a:rPr>
              <a:t>a person with an  </a:t>
            </a:r>
            <a:r>
              <a:rPr lang="en-US" altLang="en-US" sz="2400" dirty="0">
                <a:latin typeface="Calibri" pitchFamily="34" charset="0"/>
              </a:rPr>
              <a:t>impairment and an unaccommodating </a:t>
            </a:r>
            <a:r>
              <a:rPr lang="en-US" altLang="en-US" sz="2400" dirty="0" smtClean="0">
                <a:latin typeface="Calibri" pitchFamily="34" charset="0"/>
              </a:rPr>
              <a:t>environment. </a:t>
            </a:r>
            <a:endParaRPr lang="en-US" altLang="en-US" sz="2400" dirty="0">
              <a:latin typeface="Calibri" pitchFamily="34" charset="0"/>
            </a:endParaRPr>
          </a:p>
          <a:p>
            <a:pPr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</a:rPr>
              <a:t>ICF: Five categories of environmental factors that may influence participation: </a:t>
            </a:r>
          </a:p>
          <a:p>
            <a:pPr marL="1349375" lvl="2" indent="-514350" algn="just">
              <a:spcBef>
                <a:spcPts val="0"/>
              </a:spcBef>
              <a:buFont typeface="Wingdings" panose="05000000000000000000" pitchFamily="2" charset="2"/>
              <a:buAutoNum type="arabicParenBoth"/>
              <a:defRPr/>
            </a:pPr>
            <a:r>
              <a:rPr lang="en-US" sz="2000" i="1" dirty="0" smtClean="0">
                <a:latin typeface="Calibri" panose="020F0502020204030204" pitchFamily="34" charset="0"/>
              </a:rPr>
              <a:t>Products </a:t>
            </a:r>
            <a:r>
              <a:rPr lang="en-US" sz="2000" i="1" dirty="0">
                <a:latin typeface="Calibri" panose="020F0502020204030204" pitchFamily="34" charset="0"/>
              </a:rPr>
              <a:t>and </a:t>
            </a:r>
            <a:r>
              <a:rPr lang="en-US" sz="2000" i="1" dirty="0" smtClean="0">
                <a:latin typeface="Calibri" panose="020F0502020204030204" pitchFamily="34" charset="0"/>
              </a:rPr>
              <a:t>technology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1349375" lvl="2" indent="-514350" algn="just">
              <a:spcBef>
                <a:spcPts val="0"/>
              </a:spcBef>
              <a:buFont typeface="Wingdings" panose="05000000000000000000" pitchFamily="2" charset="2"/>
              <a:buAutoNum type="arabicParenBoth"/>
              <a:defRPr/>
            </a:pPr>
            <a:r>
              <a:rPr lang="en-US" sz="2000" i="1" dirty="0">
                <a:latin typeface="Calibri" panose="020F0502020204030204" pitchFamily="34" charset="0"/>
              </a:rPr>
              <a:t>Natural environment and human-made changes to </a:t>
            </a:r>
            <a:r>
              <a:rPr lang="en-US" sz="2000" i="1" dirty="0" smtClean="0">
                <a:latin typeface="Calibri" panose="020F0502020204030204" pitchFamily="34" charset="0"/>
              </a:rPr>
              <a:t>environment 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1349375" lvl="2" indent="-514350" algn="just">
              <a:spcBef>
                <a:spcPts val="0"/>
              </a:spcBef>
              <a:buFont typeface="Wingdings" panose="05000000000000000000" pitchFamily="2" charset="2"/>
              <a:buAutoNum type="arabicParenBoth"/>
              <a:defRPr/>
            </a:pPr>
            <a:r>
              <a:rPr lang="en-US" sz="2000" i="1" dirty="0">
                <a:latin typeface="Calibri" panose="020F0502020204030204" pitchFamily="34" charset="0"/>
              </a:rPr>
              <a:t>Support and </a:t>
            </a:r>
            <a:r>
              <a:rPr lang="en-US" sz="2000" i="1" dirty="0" smtClean="0">
                <a:latin typeface="Calibri" panose="020F0502020204030204" pitchFamily="34" charset="0"/>
              </a:rPr>
              <a:t>relationships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1349375" lvl="2" indent="-514350" algn="just">
              <a:spcBef>
                <a:spcPts val="0"/>
              </a:spcBef>
              <a:buFont typeface="Wingdings" panose="05000000000000000000" pitchFamily="2" charset="2"/>
              <a:buAutoNum type="arabicParenBoth"/>
              <a:defRPr/>
            </a:pPr>
            <a:r>
              <a:rPr lang="en-US" sz="2000" i="1" dirty="0" smtClean="0">
                <a:latin typeface="Calibri" panose="020F0502020204030204" pitchFamily="34" charset="0"/>
              </a:rPr>
              <a:t>Attitudes</a:t>
            </a:r>
            <a:endParaRPr lang="en-US" sz="2000" i="1" dirty="0">
              <a:latin typeface="Calibri" panose="020F0502020204030204" pitchFamily="34" charset="0"/>
            </a:endParaRPr>
          </a:p>
          <a:p>
            <a:pPr marL="1349375" lvl="2" indent="-514350" algn="just">
              <a:spcBef>
                <a:spcPts val="0"/>
              </a:spcBef>
              <a:buFont typeface="Wingdings" panose="05000000000000000000" pitchFamily="2" charset="2"/>
              <a:buAutoNum type="arabicParenBoth"/>
              <a:defRPr/>
            </a:pPr>
            <a:r>
              <a:rPr lang="en-US" sz="2000" i="1" dirty="0">
                <a:latin typeface="Calibri" panose="020F0502020204030204" pitchFamily="34" charset="0"/>
              </a:rPr>
              <a:t>Services, systems and </a:t>
            </a:r>
            <a:r>
              <a:rPr lang="en-US" sz="2000" i="1" dirty="0" smtClean="0">
                <a:latin typeface="Calibri" panose="020F0502020204030204" pitchFamily="34" charset="0"/>
              </a:rPr>
              <a:t>policies.</a:t>
            </a:r>
          </a:p>
          <a:p>
            <a:pPr marL="835025" lvl="2" indent="0" algn="just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endParaRPr lang="en-US" sz="1100" dirty="0" smtClean="0">
              <a:latin typeface="Calibri" panose="020F0502020204030204" pitchFamily="34" charset="0"/>
            </a:endParaRPr>
          </a:p>
          <a:p>
            <a:pPr marL="469900" lvl="2" indent="-469900" algn="just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>
                <a:latin typeface="Calibri" pitchFamily="34" charset="0"/>
                <a:ea typeface="+mn-ea"/>
                <a:cs typeface="+mn-cs"/>
              </a:rPr>
              <a:t>Environmental factors may act as barriers or facilitators to </a:t>
            </a:r>
            <a:r>
              <a:rPr lang="en-US" sz="2400" dirty="0" smtClean="0">
                <a:latin typeface="Calibri" pitchFamily="34" charset="0"/>
                <a:ea typeface="+mn-ea"/>
                <a:cs typeface="+mn-cs"/>
              </a:rPr>
              <a:t>participation </a:t>
            </a:r>
            <a:r>
              <a:rPr lang="en-US" sz="2400" dirty="0">
                <a:latin typeface="Calibri" pitchFamily="34" charset="0"/>
                <a:ea typeface="+mn-ea"/>
                <a:cs typeface="+mn-cs"/>
              </a:rPr>
              <a:t>of individuals</a:t>
            </a:r>
            <a:r>
              <a:rPr lang="en-US" sz="2400" dirty="0" smtClean="0">
                <a:latin typeface="Calibri" pitchFamily="34" charset="0"/>
                <a:ea typeface="+mn-ea"/>
                <a:cs typeface="+mn-cs"/>
              </a:rPr>
              <a:t>.</a:t>
            </a:r>
            <a:endParaRPr lang="en-US" sz="2400" dirty="0">
              <a:latin typeface="Calibri" pitchFamily="34" charset="0"/>
              <a:ea typeface="+mn-ea"/>
              <a:cs typeface="+mn-cs"/>
            </a:endParaRPr>
          </a:p>
        </p:txBody>
      </p:sp>
      <p:pic>
        <p:nvPicPr>
          <p:cNvPr id="9220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6013450"/>
            <a:ext cx="576263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Conceptual Framework </a:t>
            </a:r>
            <a:r>
              <a:rPr lang="en-US" altLang="en-US" sz="2000" dirty="0" smtClean="0">
                <a:solidFill>
                  <a:srgbClr val="0070C0"/>
                </a:solidFill>
              </a:rPr>
              <a:t>(a)</a:t>
            </a:r>
            <a:endParaRPr lang="en-US" altLang="en-US" sz="2000" dirty="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alibri" panose="020F0502020204030204" pitchFamily="34" charset="0"/>
              </a:rPr>
              <a:t>Consultation with experts led to a </a:t>
            </a:r>
            <a:r>
              <a:rPr lang="en-US" altLang="en-US" sz="2400" dirty="0" smtClean="0">
                <a:solidFill>
                  <a:schemeClr val="accent2"/>
                </a:solidFill>
                <a:latin typeface="Calibri" panose="020F0502020204030204" pitchFamily="34" charset="0"/>
              </a:rPr>
              <a:t>conceptual framework </a:t>
            </a:r>
            <a:r>
              <a:rPr lang="en-US" altLang="en-US" sz="2400" dirty="0" smtClean="0">
                <a:latin typeface="Calibri" panose="020F0502020204030204" pitchFamily="34" charset="0"/>
              </a:rPr>
              <a:t>that guided the development of the questions. 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alibri" panose="020F0502020204030204" pitchFamily="34" charset="0"/>
              </a:rPr>
              <a:t>It identifies four main domains of barriers to school participation to be addressed in the Module: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alibri" panose="020F0502020204030204" pitchFamily="34" charset="0"/>
              </a:rPr>
              <a:t>Attitudes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alibri" panose="020F0502020204030204" pitchFamily="34" charset="0"/>
              </a:rPr>
              <a:t>Getting to school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alibri" panose="020F0502020204030204" pitchFamily="34" charset="0"/>
              </a:rPr>
              <a:t>Accessibility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latin typeface="Calibri" panose="020F0502020204030204" pitchFamily="34" charset="0"/>
              </a:rPr>
              <a:t>Affordability</a:t>
            </a:r>
          </a:p>
        </p:txBody>
      </p:sp>
      <p:pic>
        <p:nvPicPr>
          <p:cNvPr id="10244" name="Picture 3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5946250"/>
            <a:ext cx="5603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The Conceptual Framework </a:t>
            </a:r>
            <a:r>
              <a:rPr lang="en-US" altLang="en-US" sz="2000" dirty="0" smtClean="0">
                <a:solidFill>
                  <a:srgbClr val="0070C0"/>
                </a:solidFill>
              </a:rPr>
              <a:t>(b)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2564" y="1741025"/>
            <a:ext cx="7743883" cy="2541608"/>
          </a:xfrm>
          <a:ln>
            <a:noFill/>
          </a:ln>
        </p:spPr>
        <p:txBody>
          <a:bodyPr/>
          <a:lstStyle/>
          <a:p>
            <a:pPr marL="457200" lvl="0" indent="-457200">
              <a:buClrTx/>
              <a:buAutoNum type="arabicPeriod"/>
            </a:pPr>
            <a:r>
              <a:rPr lang="en-US" sz="2000" b="1" dirty="0" smtClean="0"/>
              <a:t>Attitudes</a:t>
            </a:r>
          </a:p>
          <a:p>
            <a:pPr marL="914400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parents perceptions</a:t>
            </a:r>
          </a:p>
          <a:p>
            <a:pPr marL="914400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their </a:t>
            </a:r>
            <a:r>
              <a:rPr lang="en-US" sz="2000" dirty="0">
                <a:latin typeface="Calibri" panose="020F0502020204030204" pitchFamily="34" charset="0"/>
              </a:rPr>
              <a:t>perceptions of - other’s </a:t>
            </a:r>
            <a:r>
              <a:rPr lang="en-US" sz="2000" dirty="0" smtClean="0">
                <a:latin typeface="Calibri" panose="020F0502020204030204" pitchFamily="34" charset="0"/>
              </a:rPr>
              <a:t>attitudes</a:t>
            </a:r>
          </a:p>
          <a:p>
            <a:pPr marL="914400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societal </a:t>
            </a:r>
            <a:r>
              <a:rPr lang="en-US" sz="2000" dirty="0">
                <a:latin typeface="Calibri" panose="020F0502020204030204" pitchFamily="34" charset="0"/>
              </a:rPr>
              <a:t>and cultural </a:t>
            </a:r>
            <a:r>
              <a:rPr lang="en-US" sz="2000" dirty="0" smtClean="0">
                <a:latin typeface="Calibri" panose="020F0502020204030204" pitchFamily="34" charset="0"/>
              </a:rPr>
              <a:t>norms</a:t>
            </a:r>
          </a:p>
          <a:p>
            <a:pPr marL="914400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other </a:t>
            </a:r>
            <a:r>
              <a:rPr lang="en-US" sz="2000" dirty="0">
                <a:latin typeface="Calibri" panose="020F0502020204030204" pitchFamily="34" charset="0"/>
              </a:rPr>
              <a:t>children’s attitudes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914400" lvl="0" indent="-173038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school </a:t>
            </a:r>
            <a:r>
              <a:rPr lang="en-US" sz="2000" dirty="0">
                <a:latin typeface="Calibri" panose="020F0502020204030204" pitchFamily="34" charset="0"/>
              </a:rPr>
              <a:t>staff perceptions </a:t>
            </a:r>
          </a:p>
          <a:p>
            <a:pPr marL="457200" lvl="0" indent="-457200">
              <a:buAutoNum type="arabicPeriod"/>
            </a:pPr>
            <a:endParaRPr lang="en-US" sz="2000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44008" y="4275875"/>
            <a:ext cx="7811746" cy="2124925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/>
              <a:t>2. Getting to School</a:t>
            </a:r>
            <a:endParaRPr lang="en-US" sz="2000" dirty="0"/>
          </a:p>
          <a:p>
            <a:pPr marL="857250" lvl="0" indent="-23177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transportation </a:t>
            </a:r>
            <a:r>
              <a:rPr lang="en-US" sz="2000" dirty="0">
                <a:latin typeface="Calibri" panose="020F0502020204030204" pitchFamily="34" charset="0"/>
              </a:rPr>
              <a:t>(characteristics of all aspects of the system and the need for assistance)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marL="857250" lvl="0" indent="-23177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environmental </a:t>
            </a:r>
            <a:r>
              <a:rPr lang="en-US" sz="2000" dirty="0">
                <a:latin typeface="Calibri" panose="020F0502020204030204" pitchFamily="34" charset="0"/>
              </a:rPr>
              <a:t>and social </a:t>
            </a:r>
            <a:r>
              <a:rPr lang="en-US" sz="2000" dirty="0" smtClean="0">
                <a:latin typeface="Calibri" panose="020F0502020204030204" pitchFamily="34" charset="0"/>
              </a:rPr>
              <a:t>safety</a:t>
            </a:r>
          </a:p>
          <a:p>
            <a:pPr marL="857250" lvl="0" indent="-231775">
              <a:buClrTx/>
              <a:buFont typeface="Tahoma" panose="020B0604030504040204" pitchFamily="34" charset="0"/>
              <a:buChar char="-"/>
            </a:pPr>
            <a:r>
              <a:rPr lang="en-US" sz="2000" dirty="0" smtClean="0">
                <a:latin typeface="Calibri" panose="020F0502020204030204" pitchFamily="34" charset="0"/>
              </a:rPr>
              <a:t>weather/seasonality</a:t>
            </a:r>
            <a:endParaRPr lang="en-US" sz="2000" dirty="0">
              <a:latin typeface="Calibri" panose="020F0502020204030204" pitchFamily="34" charset="0"/>
            </a:endParaRPr>
          </a:p>
        </p:txBody>
      </p:sp>
      <p:pic>
        <p:nvPicPr>
          <p:cNvPr id="11268" name="Picture 4" descr="United Nations Children's Fund (UNICEF)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188" y="6373813"/>
            <a:ext cx="153352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6" descr="Washington Group on Disability Statistics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6038850"/>
            <a:ext cx="560388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757531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1"/>
            </a:gs>
            <a:gs pos="100000">
              <a:schemeClr val="accent1"/>
            </a:gs>
          </a:gsLst>
          <a:path path="rect">
            <a:fillToRect l="50000" t="50000" r="50000" b="50000"/>
          </a:path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13113</TotalTime>
  <Words>1340</Words>
  <Application>Microsoft Office PowerPoint</Application>
  <PresentationFormat>On-screen Show (4:3)</PresentationFormat>
  <Paragraphs>223</Paragraphs>
  <Slides>23</Slides>
  <Notes>23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MS PGothic</vt:lpstr>
      <vt:lpstr>Arial</vt:lpstr>
      <vt:lpstr>Calibri</vt:lpstr>
      <vt:lpstr>Cooper Black</vt:lpstr>
      <vt:lpstr>Copperplate Gothic Bold</vt:lpstr>
      <vt:lpstr>Tahoma</vt:lpstr>
      <vt:lpstr>Times New Roman</vt:lpstr>
      <vt:lpstr>Verdana</vt:lpstr>
      <vt:lpstr>Wingdings</vt:lpstr>
      <vt:lpstr>Profile</vt:lpstr>
      <vt:lpstr>The UNICEF/WG Module on Inclusive Education</vt:lpstr>
      <vt:lpstr>The UNICEF/WG Module on Inclusive Education</vt:lpstr>
      <vt:lpstr>Background (1)</vt:lpstr>
      <vt:lpstr>Background (2)</vt:lpstr>
      <vt:lpstr>Components of Education</vt:lpstr>
      <vt:lpstr>Steps in developing the Module: </vt:lpstr>
      <vt:lpstr>ICF: disability and environmental factors</vt:lpstr>
      <vt:lpstr>The Conceptual Framework (a)</vt:lpstr>
      <vt:lpstr>The Conceptual Framework (b)</vt:lpstr>
      <vt:lpstr>The Conceptual Framework (c)</vt:lpstr>
      <vt:lpstr>Out of school children</vt:lpstr>
      <vt:lpstr>Search and Review of survey tools:</vt:lpstr>
      <vt:lpstr>Results of the review:</vt:lpstr>
      <vt:lpstr>Draft module and revision </vt:lpstr>
      <vt:lpstr>The Module on Inclusive Education…</vt:lpstr>
      <vt:lpstr>Sample questions: Attitudes</vt:lpstr>
      <vt:lpstr>Sample questions: Attitudes</vt:lpstr>
      <vt:lpstr>Sample questions: School environment/ Getting to school</vt:lpstr>
      <vt:lpstr>Sample questions: School environment- Affordability</vt:lpstr>
      <vt:lpstr>Sample questions: School environment- Accessibility</vt:lpstr>
      <vt:lpstr>Sample questions: Out of school</vt:lpstr>
      <vt:lpstr>Sample questions: Out of school</vt:lpstr>
      <vt:lpstr>Next steps:</vt:lpstr>
    </vt:vector>
  </TitlesOfParts>
  <Company>SINTEF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conditions among people with disabilities in Namibia and Zimbabwe</dc:title>
  <dc:creator>SINTEF</dc:creator>
  <cp:lastModifiedBy>Golden, Cordell (CDC/OPHSS/NCHS)</cp:lastModifiedBy>
  <cp:revision>671</cp:revision>
  <cp:lastPrinted>2015-10-23T07:57:14Z</cp:lastPrinted>
  <dcterms:created xsi:type="dcterms:W3CDTF">2002-04-08T06:47:28Z</dcterms:created>
  <dcterms:modified xsi:type="dcterms:W3CDTF">2015-12-16T16:39:25Z</dcterms:modified>
</cp:coreProperties>
</file>