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51"/>
  </p:notesMasterIdLst>
  <p:handoutMasterIdLst>
    <p:handoutMasterId r:id="rId52"/>
  </p:handoutMasterIdLst>
  <p:sldIdLst>
    <p:sldId id="332" r:id="rId2"/>
    <p:sldId id="496" r:id="rId3"/>
    <p:sldId id="506" r:id="rId4"/>
    <p:sldId id="582" r:id="rId5"/>
    <p:sldId id="557" r:id="rId6"/>
    <p:sldId id="583" r:id="rId7"/>
    <p:sldId id="584" r:id="rId8"/>
    <p:sldId id="556" r:id="rId9"/>
    <p:sldId id="581" r:id="rId10"/>
    <p:sldId id="474" r:id="rId11"/>
    <p:sldId id="595" r:id="rId12"/>
    <p:sldId id="577" r:id="rId13"/>
    <p:sldId id="596" r:id="rId14"/>
    <p:sldId id="475" r:id="rId15"/>
    <p:sldId id="597" r:id="rId16"/>
    <p:sldId id="500" r:id="rId17"/>
    <p:sldId id="499" r:id="rId18"/>
    <p:sldId id="480" r:id="rId19"/>
    <p:sldId id="598" r:id="rId20"/>
    <p:sldId id="613" r:id="rId21"/>
    <p:sldId id="614" r:id="rId22"/>
    <p:sldId id="615" r:id="rId23"/>
    <p:sldId id="542" r:id="rId24"/>
    <p:sldId id="599" r:id="rId25"/>
    <p:sldId id="609" r:id="rId26"/>
    <p:sldId id="616" r:id="rId27"/>
    <p:sldId id="617" r:id="rId28"/>
    <p:sldId id="618" r:id="rId29"/>
    <p:sldId id="612" r:id="rId30"/>
    <p:sldId id="605" r:id="rId31"/>
    <p:sldId id="610" r:id="rId32"/>
    <p:sldId id="607" r:id="rId33"/>
    <p:sldId id="608" r:id="rId34"/>
    <p:sldId id="483" r:id="rId35"/>
    <p:sldId id="527" r:id="rId36"/>
    <p:sldId id="528" r:id="rId37"/>
    <p:sldId id="486" r:id="rId38"/>
    <p:sldId id="530" r:id="rId39"/>
    <p:sldId id="531" r:id="rId40"/>
    <p:sldId id="489" r:id="rId41"/>
    <p:sldId id="508" r:id="rId42"/>
    <p:sldId id="544" r:id="rId43"/>
    <p:sldId id="545" r:id="rId44"/>
    <p:sldId id="493" r:id="rId45"/>
    <p:sldId id="517" r:id="rId46"/>
    <p:sldId id="588" r:id="rId47"/>
    <p:sldId id="547" r:id="rId48"/>
    <p:sldId id="593" r:id="rId49"/>
    <p:sldId id="594" r:id="rId50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99"/>
    <a:srgbClr val="CC3300"/>
    <a:srgbClr val="FF6600"/>
    <a:srgbClr val="800080"/>
    <a:srgbClr val="003366"/>
    <a:srgbClr val="000000"/>
    <a:srgbClr val="FFFFF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374" autoAdjust="0"/>
  </p:normalViewPr>
  <p:slideViewPr>
    <p:cSldViewPr snapToGrid="0">
      <p:cViewPr varScale="1">
        <p:scale>
          <a:sx n="75" d="100"/>
          <a:sy n="75" d="100"/>
        </p:scale>
        <p:origin x="46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16"/>
    </p:cViewPr>
  </p:sorterViewPr>
  <p:notesViewPr>
    <p:cSldViewPr snapToGrid="0">
      <p:cViewPr>
        <p:scale>
          <a:sx n="100" d="100"/>
          <a:sy n="100" d="100"/>
        </p:scale>
        <p:origin x="-888" y="-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7774CBE-0CC2-499E-9C97-C5B28EFDC8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778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635B87E-5A71-4A39-B4DE-B9AB9CA20A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9628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C1AE14E-0B58-4426-874B-43A8F722B07B}" type="slidenum">
              <a:rPr lang="en-GB" altLang="en-US" smtClean="0">
                <a:latin typeface="Times New Roman" panose="02020603050405020304" pitchFamily="18" charset="0"/>
              </a:rPr>
              <a:pPr/>
              <a:t>1</a:t>
            </a:fld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205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D648DF7-C949-4B35-80B5-379AFA4EDCCC}" type="slidenum">
              <a:rPr lang="en-US" altLang="en-US" smtClean="0">
                <a:latin typeface="Times New Roman" panose="02020603050405020304" pitchFamily="18" charset="0"/>
              </a:rPr>
              <a:pPr eaLnBrk="1" hangingPunct="1"/>
              <a:t>30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496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/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2BED312-DF78-4765-9604-DBDC73A01B3B}" type="slidenum">
              <a:rPr lang="en-US" altLang="en-US" smtClean="0">
                <a:latin typeface="Times New Roman" panose="02020603050405020304" pitchFamily="18" charset="0"/>
              </a:rPr>
              <a:pPr eaLnBrk="1" hangingPunct="1"/>
              <a:t>34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769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/>
          <a:lstStyle/>
          <a:p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9112BDEF-1408-4CA3-BD92-D31940F98027}" type="slidenum">
              <a:rPr lang="en-US" altLang="en-US" smtClean="0">
                <a:latin typeface="Times New Roman" panose="02020603050405020304" pitchFamily="18" charset="0"/>
              </a:rPr>
              <a:pPr eaLnBrk="1" hangingPunct="1"/>
              <a:t>37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036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/>
          <a:lstStyle/>
          <a:p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D24EB2F-5DD8-4828-B3B2-2F9BE61E29B0}" type="slidenum">
              <a:rPr lang="en-US" altLang="en-US" smtClean="0">
                <a:latin typeface="Times New Roman" panose="02020603050405020304" pitchFamily="18" charset="0"/>
              </a:rPr>
              <a:pPr eaLnBrk="1" hangingPunct="1"/>
              <a:t>40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448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/>
          <a:lstStyle/>
          <a:p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259E44E-C252-428B-B09E-41E6629AAB04}" type="slidenum">
              <a:rPr lang="en-US" altLang="en-US" smtClean="0">
                <a:latin typeface="Times New Roman" panose="02020603050405020304" pitchFamily="18" charset="0"/>
              </a:rPr>
              <a:pPr eaLnBrk="1" hangingPunct="1"/>
              <a:t>44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9347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/>
          <a:lstStyle/>
          <a:p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A1FC1D2-57F2-4A9D-8847-0A16890BE0B9}" type="slidenum">
              <a:rPr lang="en-US" altLang="en-US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pPr/>
              <a:t>48</a:t>
            </a:fld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03037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/>
          <a:lstStyle/>
          <a:p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F5711F8-1AF0-4B1D-A34C-D1AA76737747}" type="slidenum">
              <a:rPr lang="en-US" altLang="en-US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pPr/>
              <a:t>49</a:t>
            </a:fld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5973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/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DE25CD74-8E05-4EBF-AE56-C47957BD390A}" type="slidenum">
              <a:rPr lang="en-US" altLang="en-US" smtClean="0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348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/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1AF2DBC-215D-4A4A-B397-DF48EF3B8D59}" type="slidenum">
              <a:rPr lang="en-US" altLang="en-US" smtClean="0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453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/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54760C2-243D-4B27-9DAB-FD10F63205CE}" type="slidenum">
              <a:rPr lang="en-US" altLang="en-US" smtClean="0"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667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/>
          <a:lstStyle/>
          <a:p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1F9C5930-0AAE-4696-9E91-C83C1F66526E}" type="slidenum">
              <a:rPr lang="en-US" altLang="en-US" smtClean="0"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486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/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D8F22C03-948A-4485-B6C3-6945877A74DE}" type="slidenum">
              <a:rPr lang="en-US" altLang="en-US" smtClean="0"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85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218B4A2-8883-471F-8F25-430A938F5BD0}" type="slidenum">
              <a:rPr lang="en-US" altLang="en-US" smtClean="0"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55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/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0D9997ED-635D-4736-9421-0AA2E00DF836}" type="slidenum">
              <a:rPr lang="en-US" altLang="en-US" smtClean="0">
                <a:latin typeface="Times New Roman" panose="02020603050405020304" pitchFamily="18" charset="0"/>
              </a:rPr>
              <a:pPr eaLnBrk="1" hangingPunct="1"/>
              <a:t>24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093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3DC628C-52C6-4CD0-9F88-4E4A2B633AF6}" type="slidenum">
              <a:rPr lang="en-US" altLang="en-US" smtClean="0">
                <a:latin typeface="Times New Roman" panose="02020603050405020304" pitchFamily="18" charset="0"/>
              </a:rPr>
              <a:pPr eaLnBrk="1" hangingPunct="1"/>
              <a:t>28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90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754D3D-8B76-403C-922A-5E3B0882917B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2B94D-BC89-43B3-A8A3-D38BE4750D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43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BF63D-D38B-405C-A884-C80D94BCB45C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24306-B8D9-47A2-9022-C122BD38B0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30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4BDD6-334E-4C58-A4D8-4F74DCB92392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E95FE-EA10-46FC-BF14-4BCC2016B7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4018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C8758-BD9D-4A43-98D9-E113AB80EB7A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1967B-95DC-4DE9-BB0D-7A9F416EC2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8084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6C023-0ECF-4B53-93BF-89D1B3BB46A5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7EE9B-87CA-4E12-9BF6-57BF64010E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048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ED6E6-792A-45EF-B0A6-7BF833CA267D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1C2F9-372A-41DA-A5DA-E142533CB7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4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D1793-D79C-44AC-A64B-00E7B2E97F77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0C731-4D78-4851-9CDE-383AE6404C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71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8B2D3-117C-4A21-B99C-6C9286C15A7F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5AE46-8244-4978-A36A-904676C4D3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843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11831-F92A-49AA-A5C2-B26495943F14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7871F-A1A7-49DA-A990-F78671B204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70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2A6E9-9D03-4FCC-9719-F49D1DB68BD9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7D49B-D698-4C66-8C94-46CDA086CB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00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A6404-6602-4FCA-881D-D1A61977B0BC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285A0-B77C-448E-8F16-1E9520D839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49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C3E2E-2F1E-4A16-B8D7-1345259860C0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19417-F5F1-423B-9E31-CAE68E9289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758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2452F-C8B4-46D2-A7A4-7D49BB4309BE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D9A44-6F53-4AEC-B094-ACA9386C54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3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E1041-A25D-4E86-9A1F-081BB0C32ED7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29C29-E0D1-4F38-8B3D-04B1DD7FCB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1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fld id="{3710EE59-985E-45C1-AC7E-79984FA27340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B7A638-3A1B-4F51-9819-B55C401D90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3" r:id="rId1"/>
    <p:sldLayoutId id="2147484620" r:id="rId2"/>
    <p:sldLayoutId id="2147484621" r:id="rId3"/>
    <p:sldLayoutId id="2147484622" r:id="rId4"/>
    <p:sldLayoutId id="2147484623" r:id="rId5"/>
    <p:sldLayoutId id="2147484624" r:id="rId6"/>
    <p:sldLayoutId id="2147484625" r:id="rId7"/>
    <p:sldLayoutId id="2147484626" r:id="rId8"/>
    <p:sldLayoutId id="2147484627" r:id="rId9"/>
    <p:sldLayoutId id="2147484628" r:id="rId10"/>
    <p:sldLayoutId id="2147484629" r:id="rId11"/>
    <p:sldLayoutId id="2147484630" r:id="rId12"/>
    <p:sldLayoutId id="2147484631" r:id="rId13"/>
    <p:sldLayoutId id="214748463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74625"/>
            <a:ext cx="8286750" cy="2187575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Analyses of WG extended set questions using the U.S. National Health Interview Survey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79450" y="2571750"/>
            <a:ext cx="7867650" cy="2609850"/>
          </a:xfrm>
        </p:spPr>
        <p:txBody>
          <a:bodyPr/>
          <a:lstStyle/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Mitchell Loeb  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National Center for Health Statistics/ </a:t>
            </a:r>
          </a:p>
          <a:p>
            <a:pPr eaLnBrk="1" hangingPunct="1"/>
            <a:r>
              <a:rPr lang="en-US" altLang="en-US" sz="2400" smtClean="0"/>
              <a:t>Washington Group on Disability Statistics </a:t>
            </a:r>
          </a:p>
        </p:txBody>
      </p:sp>
      <p:sp>
        <p:nvSpPr>
          <p:cNvPr id="5124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7EB7069-4347-4465-8976-12D87B0ACEEB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609600" y="1706563"/>
            <a:ext cx="7956550" cy="4343400"/>
          </a:xfrm>
        </p:spPr>
        <p:txBody>
          <a:bodyPr/>
          <a:lstStyle/>
          <a:p>
            <a:pPr eaLnBrk="1" hangingPunct="1">
              <a:buFont typeface="Verdana" pitchFamily="34" charset="0"/>
              <a:buAutoNum type="arabicPeriod"/>
              <a:defRPr/>
            </a:pP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altLang="en-US" sz="2400" dirty="0" smtClean="0"/>
              <a:t>Do you have difficulty seeing, even when wearing glasses? (</a:t>
            </a:r>
            <a:r>
              <a:rPr lang="en-US" altLang="en-US" sz="2400" dirty="0" smtClean="0">
                <a:solidFill>
                  <a:srgbClr val="C00000"/>
                </a:solidFill>
              </a:rPr>
              <a:t>SS</a:t>
            </a:r>
            <a:r>
              <a:rPr lang="en-US" altLang="en-US" sz="2400" dirty="0" smtClean="0"/>
              <a:t>)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4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Initial analyses using proposed extended set questions (difficulty with near and far vision) did not create a continuum of functioning, so the questions were not included in the Extended set.</a:t>
            </a:r>
          </a:p>
        </p:txBody>
      </p:sp>
      <p:sp>
        <p:nvSpPr>
          <p:cNvPr id="17411" name="Title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394700" cy="1216025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C00000"/>
                </a:solidFill>
              </a:rPr>
              <a:t>Vision</a:t>
            </a:r>
            <a:r>
              <a:rPr lang="en-US" altLang="en-US" sz="3200" smtClean="0">
                <a:solidFill>
                  <a:schemeClr val="tx1"/>
                </a:solidFill>
              </a:rPr>
              <a:t>: Short/Extended set questions 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7A439C4-0843-4BCB-A948-D95E1D449765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Do you have difficulty seeing, even when wearing glasses? </a:t>
            </a:r>
            <a:r>
              <a:rPr lang="en-US" altLang="en-US" sz="3200" smtClean="0">
                <a:solidFill>
                  <a:srgbClr val="C00000"/>
                </a:solidFill>
              </a:rPr>
              <a:t>SS</a:t>
            </a:r>
            <a:r>
              <a:rPr lang="en-US" altLang="en-US" sz="3200" smtClean="0"/>
              <a:t> (2013)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674154F-BA64-494E-9727-3E3E6085BC53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graphicFrame>
        <p:nvGraphicFramePr>
          <p:cNvPr id="7" name="Table 6" descr="Table showing frequencies for the WG short set question for vision."/>
          <p:cNvGraphicFramePr>
            <a:graphicFrameLocks noGrp="1"/>
          </p:cNvGraphicFramePr>
          <p:nvPr/>
        </p:nvGraphicFramePr>
        <p:xfrm>
          <a:off x="609600" y="1676400"/>
          <a:ext cx="7937500" cy="3365500"/>
        </p:xfrm>
        <a:graphic>
          <a:graphicData uri="http://schemas.openxmlformats.org/drawingml/2006/table">
            <a:tbl>
              <a:tblPr firstRow="1" firstCol="1" bandRow="1"/>
              <a:tblGrid>
                <a:gridCol w="3262711"/>
                <a:gridCol w="2556671"/>
                <a:gridCol w="2118117"/>
              </a:tblGrid>
              <a:tr h="7711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No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13,690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82.9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Some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2,708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15.1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lot of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333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Cannot do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0.2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16,767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609600" y="1706563"/>
            <a:ext cx="8335963" cy="4343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en-US" altLang="en-US" sz="2400" smtClean="0"/>
              <a:t>Using your usual language, do you have difficulty communicating, for example, understanding or being understood? (</a:t>
            </a:r>
            <a:r>
              <a:rPr lang="en-US" altLang="en-US" sz="2400" smtClean="0">
                <a:solidFill>
                  <a:srgbClr val="C00000"/>
                </a:solidFill>
              </a:rPr>
              <a:t>SS</a:t>
            </a:r>
            <a:r>
              <a:rPr lang="en-US" altLang="en-US" sz="2400" smtClean="0"/>
              <a:t>) </a:t>
            </a:r>
          </a:p>
        </p:txBody>
      </p:sp>
      <p:sp>
        <p:nvSpPr>
          <p:cNvPr id="20483" name="Title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394700" cy="1216025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C00000"/>
                </a:solidFill>
              </a:rPr>
              <a:t>Communication</a:t>
            </a:r>
            <a:r>
              <a:rPr lang="en-US" altLang="en-US" sz="3200" smtClean="0">
                <a:solidFill>
                  <a:schemeClr val="tx1"/>
                </a:solidFill>
              </a:rPr>
              <a:t>: Short/Extended set questions 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48A380F-1B42-4211-AA50-CF4F2CCBC940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smtClean="0">
                <a:solidFill>
                  <a:srgbClr val="000000"/>
                </a:solidFill>
              </a:rPr>
              <a:t>Using your usual language, do you have difficulty communicating, for example, understanding or being understood? </a:t>
            </a:r>
            <a:r>
              <a:rPr lang="en-US" altLang="en-US" sz="2400" smtClean="0">
                <a:solidFill>
                  <a:srgbClr val="C00000"/>
                </a:solidFill>
              </a:rPr>
              <a:t>SS</a:t>
            </a:r>
            <a:r>
              <a:rPr lang="en-US" altLang="en-US" sz="2400" smtClean="0">
                <a:solidFill>
                  <a:srgbClr val="000000"/>
                </a:solidFill>
              </a:rPr>
              <a:t> (2013)</a:t>
            </a:r>
            <a:endParaRPr lang="en-US" altLang="en-US" sz="320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FCDEA46-5DD3-4729-9D10-9ECAC6F34D5F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graphicFrame>
        <p:nvGraphicFramePr>
          <p:cNvPr id="7" name="Table 6" descr="Table showing frequencies for WG short set question for Communication"/>
          <p:cNvGraphicFramePr>
            <a:graphicFrameLocks noGrp="1"/>
          </p:cNvGraphicFramePr>
          <p:nvPr/>
        </p:nvGraphicFramePr>
        <p:xfrm>
          <a:off x="609600" y="1676400"/>
          <a:ext cx="7927975" cy="3365500"/>
        </p:xfrm>
        <a:graphic>
          <a:graphicData uri="http://schemas.openxmlformats.org/drawingml/2006/table">
            <a:tbl>
              <a:tblPr firstRow="1" firstCol="1" bandRow="1"/>
              <a:tblGrid>
                <a:gridCol w="2777435"/>
                <a:gridCol w="2724632"/>
                <a:gridCol w="2425908"/>
              </a:tblGrid>
              <a:tr h="7711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No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15,874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95.2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Some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745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4.1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lot of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94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0.5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Cannot do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43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0.2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16,756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609600" y="1706563"/>
            <a:ext cx="8335963" cy="4473575"/>
          </a:xfrm>
        </p:spPr>
        <p:txBody>
          <a:bodyPr/>
          <a:lstStyle/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400" dirty="0" smtClean="0"/>
              <a:t>Do you have difficulty hearing, even when using a hearing aid? (</a:t>
            </a:r>
            <a:r>
              <a:rPr lang="en-US" altLang="en-US" sz="2400" dirty="0" smtClean="0">
                <a:solidFill>
                  <a:srgbClr val="C00000"/>
                </a:solidFill>
              </a:rPr>
              <a:t>SS</a:t>
            </a:r>
            <a:r>
              <a:rPr lang="en-US" altLang="en-US" sz="2400" dirty="0" smtClean="0"/>
              <a:t>)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400" dirty="0" smtClean="0"/>
              <a:t>Do you have difficulty hearing what is said in a conversation with one other person in a quiet room [even when wearing your hearing aid(s)]? 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400" dirty="0" smtClean="0"/>
              <a:t>Do you have difficulty hearing what is said in a conversation with one other person in a noisier room [even when wearing your hearing aid(s)]?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4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Analyses were conducted on Q2 and Q3.  </a:t>
            </a:r>
          </a:p>
        </p:txBody>
      </p:sp>
      <p:sp>
        <p:nvSpPr>
          <p:cNvPr id="23555" name="Title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394700" cy="1216025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C00000"/>
                </a:solidFill>
              </a:rPr>
              <a:t>Hearing</a:t>
            </a:r>
            <a:r>
              <a:rPr lang="en-US" altLang="en-US" sz="3200" smtClean="0">
                <a:solidFill>
                  <a:schemeClr val="tx1"/>
                </a:solidFill>
              </a:rPr>
              <a:t>: Short/Extended set questions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8864A27-65F1-4EA0-A6A4-74516F14C26E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Do you have difficulty hearing, even when using a hearing aid? </a:t>
            </a:r>
            <a:r>
              <a:rPr lang="en-US" altLang="en-US" sz="3200" smtClean="0">
                <a:solidFill>
                  <a:srgbClr val="C00000"/>
                </a:solidFill>
              </a:rPr>
              <a:t>SS</a:t>
            </a:r>
            <a:r>
              <a:rPr lang="en-US" altLang="en-US" sz="3200" smtClean="0"/>
              <a:t> (2013)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BFC65CA-09B9-4F1E-97DC-45306C24A6D4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graphicFrame>
        <p:nvGraphicFramePr>
          <p:cNvPr id="7" name="Table 6" descr="Table showing frequencies for WG Short Set question for Hearing"/>
          <p:cNvGraphicFramePr>
            <a:graphicFrameLocks noGrp="1"/>
          </p:cNvGraphicFramePr>
          <p:nvPr/>
        </p:nvGraphicFramePr>
        <p:xfrm>
          <a:off x="609600" y="1676400"/>
          <a:ext cx="7937500" cy="3365500"/>
        </p:xfrm>
        <a:graphic>
          <a:graphicData uri="http://schemas.openxmlformats.org/drawingml/2006/table">
            <a:tbl>
              <a:tblPr firstRow="1" firstCol="1" bandRow="1"/>
              <a:tblGrid>
                <a:gridCol w="3262711"/>
                <a:gridCol w="2556671"/>
                <a:gridCol w="2118117"/>
              </a:tblGrid>
              <a:tr h="7711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No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13,680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82.8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Some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2,753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15.4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lot of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310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Cannot do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23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0.1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16,766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Difficulty hearing in a noisy room </a:t>
            </a:r>
            <a:r>
              <a:rPr lang="en-US" altLang="en-US" sz="2800" i="1" smtClean="0"/>
              <a:t>by</a:t>
            </a:r>
            <a:r>
              <a:rPr lang="en-US" altLang="en-US" sz="2800" smtClean="0"/>
              <a:t> quiet room (NHIS 2013)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7FEAABC-F664-46EB-817A-F81050118F3F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graphicFrame>
        <p:nvGraphicFramePr>
          <p:cNvPr id="6" name="Table 5" descr="Table showing frequencies for WG Extended Set questions on difficluity hearing in a noisy room by difficulyy hearing in a quest room"/>
          <p:cNvGraphicFramePr>
            <a:graphicFrameLocks noGrp="1"/>
          </p:cNvGraphicFramePr>
          <p:nvPr/>
        </p:nvGraphicFramePr>
        <p:xfrm>
          <a:off x="639763" y="1706563"/>
          <a:ext cx="7927975" cy="4479925"/>
        </p:xfrm>
        <a:graphic>
          <a:graphicData uri="http://schemas.openxmlformats.org/drawingml/2006/table">
            <a:tbl>
              <a:tblPr firstRow="1" firstCol="1" bandRow="1"/>
              <a:tblGrid>
                <a:gridCol w="2122099"/>
                <a:gridCol w="1222310"/>
                <a:gridCol w="1222311"/>
                <a:gridCol w="1175657"/>
                <a:gridCol w="1119673"/>
                <a:gridCol w="1065924"/>
              </a:tblGrid>
              <a:tr h="6601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Noisy room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3" marR="685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Quiet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room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No difficulty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Some difficulty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lot of difficulty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Cannot do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No difficulty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11,603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3,373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253</a:t>
                      </a:r>
                      <a:endParaRPr lang="en-US" sz="20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8</a:t>
                      </a:r>
                      <a:endParaRPr lang="en-US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15,237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Some difficulty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94</a:t>
                      </a:r>
                      <a:endParaRPr lang="en-US" sz="20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809</a:t>
                      </a:r>
                      <a:endParaRPr lang="en-US" sz="20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993399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388</a:t>
                      </a:r>
                      <a:endParaRPr lang="en-US" sz="2000" dirty="0">
                        <a:solidFill>
                          <a:srgbClr val="99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24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1,315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lot of difficulty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993399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en-US" sz="2000" dirty="0">
                        <a:solidFill>
                          <a:srgbClr val="99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993399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8</a:t>
                      </a:r>
                      <a:endParaRPr lang="en-US" sz="2000" dirty="0">
                        <a:solidFill>
                          <a:srgbClr val="99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138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16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162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Cannot do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23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31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11,697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4,190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779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71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16,737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Hearing Indicator (2013)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36CE08C-F25E-46F6-9570-E193A05ED72A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graphicFrame>
        <p:nvGraphicFramePr>
          <p:cNvPr id="7" name="Table 6" descr="Table showing frequencies for Hearing indicator created using WG Exteded Set questions on hearing in a noisy and a quiet room."/>
          <p:cNvGraphicFramePr>
            <a:graphicFrameLocks noGrp="1"/>
          </p:cNvGraphicFramePr>
          <p:nvPr/>
        </p:nvGraphicFramePr>
        <p:xfrm>
          <a:off x="609600" y="1676400"/>
          <a:ext cx="7927975" cy="3365500"/>
        </p:xfrm>
        <a:graphic>
          <a:graphicData uri="http://schemas.openxmlformats.org/drawingml/2006/table">
            <a:tbl>
              <a:tblPr firstRow="1" firstCol="1" bandRow="1"/>
              <a:tblGrid>
                <a:gridCol w="2777435"/>
                <a:gridCol w="2724632"/>
                <a:gridCol w="2425908"/>
              </a:tblGrid>
              <a:tr h="7711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1: low difficulty</a:t>
                      </a:r>
                      <a:endParaRPr lang="en-US" sz="22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14,976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90.6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en-US" sz="22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1,156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6.2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404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2.2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4: high difficulty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1.0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16,737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>
          <a:xfrm>
            <a:off x="609600" y="1706563"/>
            <a:ext cx="8335963" cy="4343400"/>
          </a:xfrm>
        </p:spPr>
        <p:txBody>
          <a:bodyPr/>
          <a:lstStyle/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en-US" altLang="en-US" sz="2400" smtClean="0"/>
              <a:t>Do you have difficulty remembering or concentrating? (</a:t>
            </a:r>
            <a:r>
              <a:rPr lang="en-US" altLang="en-US" sz="2400" smtClean="0">
                <a:solidFill>
                  <a:srgbClr val="C00000"/>
                </a:solidFill>
              </a:rPr>
              <a:t>SS</a:t>
            </a:r>
            <a:r>
              <a:rPr lang="en-US" altLang="en-US" sz="2400" smtClean="0"/>
              <a:t>)</a:t>
            </a:r>
          </a:p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en-US" altLang="en-US" sz="2400" smtClean="0"/>
              <a:t>Do you have difficulty remembering, concentrating, or both?  	</a:t>
            </a:r>
          </a:p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en-US" altLang="en-US" sz="2400" smtClean="0"/>
              <a:t>How often do you have difficulty remembering? (Frequency) </a:t>
            </a:r>
          </a:p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en-US" altLang="en-US" sz="2400" smtClean="0"/>
              <a:t>Do you have difficulty remembering a few things, a lot of things, or almost everything? (Intensity)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Analyses conducted on Q2, Q3 and Q4</a:t>
            </a:r>
          </a:p>
        </p:txBody>
      </p:sp>
      <p:sp>
        <p:nvSpPr>
          <p:cNvPr id="28675" name="Title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394700" cy="1216025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C00000"/>
                </a:solidFill>
              </a:rPr>
              <a:t>Cognition</a:t>
            </a:r>
            <a:r>
              <a:rPr lang="en-US" altLang="en-US" sz="3200" smtClean="0">
                <a:solidFill>
                  <a:schemeClr val="tx1"/>
                </a:solidFill>
              </a:rPr>
              <a:t>: Short/Extended set questions 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F907E55-8379-42F6-A0A8-3CF677D9441C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Do you have difficulty remembering or concentrating? </a:t>
            </a:r>
            <a:r>
              <a:rPr lang="en-US" altLang="en-US" sz="3200" smtClean="0">
                <a:solidFill>
                  <a:srgbClr val="C00000"/>
                </a:solidFill>
              </a:rPr>
              <a:t>SS</a:t>
            </a:r>
            <a:r>
              <a:rPr lang="en-US" altLang="en-US" sz="3200" smtClean="0"/>
              <a:t> (2013)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6B93398-0FAE-41E0-AD06-307CDBD1C313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graphicFrame>
        <p:nvGraphicFramePr>
          <p:cNvPr id="7" name="Table 6" descr="Table showing frequencies and percentages for responses to WG Short Set question for Cognition "/>
          <p:cNvGraphicFramePr>
            <a:graphicFrameLocks noGrp="1"/>
          </p:cNvGraphicFramePr>
          <p:nvPr/>
        </p:nvGraphicFramePr>
        <p:xfrm>
          <a:off x="609600" y="1676400"/>
          <a:ext cx="7937500" cy="3365500"/>
        </p:xfrm>
        <a:graphic>
          <a:graphicData uri="http://schemas.openxmlformats.org/drawingml/2006/table">
            <a:tbl>
              <a:tblPr firstRow="1" firstCol="1" bandRow="1"/>
              <a:tblGrid>
                <a:gridCol w="3262711"/>
                <a:gridCol w="2556671"/>
                <a:gridCol w="2118117"/>
              </a:tblGrid>
              <a:tr h="7711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No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13,719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83.2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Some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2,632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14.7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lot of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382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Cannot do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0.1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16,753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609600" y="1706563"/>
            <a:ext cx="7924800" cy="4462462"/>
          </a:xfrm>
        </p:spPr>
        <p:txBody>
          <a:bodyPr/>
          <a:lstStyle/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smtClean="0"/>
              <a:t>The NHIS is a cross-sectional household survey of the civilian, non-institutionalized population of the United States, conducted annually by NCHS since 1957.  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smtClean="0"/>
              <a:t>Data are collected in person from a sample based on a multistage probability design. 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smtClean="0"/>
              <a:t>Annually, the NHIS comprises approximately 35,000 households containing about 87,500 persons per year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smtClean="0"/>
              <a:t>Functioning and Disability module is part of the Sample Adult file: includes about 17,000 persons</a:t>
            </a:r>
          </a:p>
        </p:txBody>
      </p:sp>
      <p:sp>
        <p:nvSpPr>
          <p:cNvPr id="7171" name="Title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394700" cy="1216025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tx1"/>
                </a:solidFill>
              </a:rPr>
              <a:t>National Health Interview Survey 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5FA9D7-4847-4390-9DAC-B60D1E9DB9FD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smtClean="0"/>
              <a:t>Difficulty remembering: Intensity </a:t>
            </a:r>
            <a:r>
              <a:rPr lang="en-US" altLang="en-US" sz="3000" i="1" smtClean="0"/>
              <a:t>by</a:t>
            </a:r>
            <a:r>
              <a:rPr lang="en-US" altLang="en-US" sz="3000" smtClean="0"/>
              <a:t> Frequency (NHIS 2013) 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F2F5147-DF7B-40E8-AF52-0917CF6702B4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graphicFrame>
        <p:nvGraphicFramePr>
          <p:cNvPr id="2" name="Table 1" descr="Table showing frequencies for WG Extended Set questions for frequency of difficulty remembering by intensity of difficulty remembering"/>
          <p:cNvGraphicFramePr>
            <a:graphicFrameLocks noGrp="1"/>
          </p:cNvGraphicFramePr>
          <p:nvPr/>
        </p:nvGraphicFramePr>
        <p:xfrm>
          <a:off x="644525" y="1689100"/>
          <a:ext cx="8181975" cy="4518025"/>
        </p:xfrm>
        <a:graphic>
          <a:graphicData uri="http://schemas.openxmlformats.org/drawingml/2006/table">
            <a:tbl>
              <a:tblPr firstRow="1" firstCol="1" bandRow="1"/>
              <a:tblGrid>
                <a:gridCol w="2935972"/>
                <a:gridCol w="1247237"/>
                <a:gridCol w="1357611"/>
                <a:gridCol w="1456260"/>
                <a:gridCol w="1184894"/>
              </a:tblGrid>
              <a:tr h="63093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How much you have difficulty remembering 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(Intensity)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41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How often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do you have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difficulty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remembering (Frequency)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few </a:t>
                      </a: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things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lot of </a:t>
                      </a: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things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almost everything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Total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67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sometimes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1,788</a:t>
                      </a:r>
                      <a:endParaRPr lang="en-US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105</a:t>
                      </a:r>
                      <a:endParaRPr lang="en-US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1,913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55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often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279</a:t>
                      </a:r>
                      <a:endParaRPr lang="en-US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197</a:t>
                      </a:r>
                      <a:endParaRPr lang="en-US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34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510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6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all of the time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51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84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80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215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4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2,118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386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134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2,638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92" marR="656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Remembering Indicator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B5CA7ED-A2A0-425E-BCB3-248D7BE79BFE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graphicFrame>
        <p:nvGraphicFramePr>
          <p:cNvPr id="7" name="Table 6" descr="Table showing Remembering Indicator created using WG Extended Set questions"/>
          <p:cNvGraphicFramePr>
            <a:graphicFrameLocks noGrp="1"/>
          </p:cNvGraphicFramePr>
          <p:nvPr/>
        </p:nvGraphicFramePr>
        <p:xfrm>
          <a:off x="609600" y="1676400"/>
          <a:ext cx="7937500" cy="3884613"/>
        </p:xfrm>
        <a:graphic>
          <a:graphicData uri="http://schemas.openxmlformats.org/drawingml/2006/table">
            <a:tbl>
              <a:tblPr firstRow="1" firstCol="1" bandRow="1"/>
              <a:tblGrid>
                <a:gridCol w="3429965"/>
                <a:gridCol w="2389417"/>
                <a:gridCol w="2118117"/>
              </a:tblGrid>
              <a:tr h="771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1: low difficulty</a:t>
                      </a:r>
                      <a:endParaRPr lang="en-US" sz="22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13,719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83.2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en-US" sz="22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2,172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12.1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3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1.1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4: high difficulty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270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1.4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5: Concentrating only*</a:t>
                      </a:r>
                      <a:endParaRPr lang="en-US" sz="2200" b="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388</a:t>
                      </a:r>
                      <a:endParaRPr lang="en-US" sz="2200" b="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2.2</a:t>
                      </a:r>
                      <a:endParaRPr lang="en-US" sz="2200" b="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16,746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315325" cy="1216025"/>
          </a:xfrm>
        </p:spPr>
        <p:txBody>
          <a:bodyPr/>
          <a:lstStyle/>
          <a:p>
            <a:r>
              <a:rPr lang="en-US" altLang="en-US" sz="3200" smtClean="0"/>
              <a:t>Effect of adding difficulty concentrating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671638"/>
            <a:ext cx="8001000" cy="4267200"/>
          </a:xfrm>
        </p:spPr>
        <p:txBody>
          <a:bodyPr/>
          <a:lstStyle/>
          <a:p>
            <a:pPr marL="0" indent="0">
              <a:spcBef>
                <a:spcPct val="0"/>
              </a:spcBef>
              <a:buClrTx/>
              <a:buFont typeface="Wingdings" panose="05000000000000000000" pitchFamily="2" charset="2"/>
              <a:buNone/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*388  individuals with ‘concentrating only’ were allocated as follows: </a:t>
            </a:r>
          </a:p>
          <a:p>
            <a:pPr marL="457200" indent="-457200">
              <a:spcBef>
                <a:spcPct val="0"/>
              </a:spcBef>
              <a:buClrTx/>
              <a:buFont typeface="+mj-lt"/>
              <a:buAutoNum type="arabicPeriod"/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357 with a little difficulty on the SS question were classified as </a:t>
            </a:r>
            <a:r>
              <a:rPr lang="en-US" sz="2400" b="1" kern="1200" dirty="0">
                <a:solidFill>
                  <a:srgbClr val="00B0F0"/>
                </a:solidFill>
              </a:rPr>
              <a:t>2</a:t>
            </a:r>
          </a:p>
          <a:p>
            <a:pPr marL="457200" indent="-457200">
              <a:spcBef>
                <a:spcPct val="0"/>
              </a:spcBef>
              <a:buClrTx/>
              <a:buFont typeface="+mj-lt"/>
              <a:buAutoNum type="arabicPeriod"/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30 with a lot of difficulty on the SS question were classified as </a:t>
            </a:r>
            <a:r>
              <a:rPr lang="en-US" sz="2400" b="1" kern="1200" dirty="0">
                <a:solidFill>
                  <a:srgbClr val="7030A0"/>
                </a:solidFill>
              </a:rPr>
              <a:t>3</a:t>
            </a:r>
          </a:p>
          <a:p>
            <a:pPr marL="457200" indent="-457200">
              <a:spcBef>
                <a:spcPct val="0"/>
              </a:spcBef>
              <a:buClrTx/>
              <a:buFont typeface="+mj-lt"/>
              <a:buAutoNum type="arabicPeriod"/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1 with cannot do on the SS question was classified as </a:t>
            </a:r>
            <a:r>
              <a:rPr lang="en-US" sz="2400" b="1" kern="1200" dirty="0">
                <a:solidFill>
                  <a:srgbClr val="FF0000"/>
                </a:solidFill>
              </a:rPr>
              <a:t>4</a:t>
            </a:r>
          </a:p>
          <a:p>
            <a:pPr marL="457200" indent="-457200">
              <a:spcBef>
                <a:spcPct val="0"/>
              </a:spcBef>
              <a:buClrTx/>
              <a:buFont typeface="+mj-lt"/>
              <a:buAutoNum type="arabicPeriod"/>
              <a:defRPr/>
            </a:pPr>
            <a:endParaRPr lang="en-US" sz="2400" b="1" kern="1200" dirty="0">
              <a:solidFill>
                <a:srgbClr val="7030A0"/>
              </a:solidFill>
            </a:endParaRPr>
          </a:p>
          <a:p>
            <a:pPr marL="0" indent="0">
              <a:spcBef>
                <a:spcPct val="0"/>
              </a:spcBef>
              <a:buClrTx/>
              <a:buFont typeface="Wingdings" panose="05000000000000000000" pitchFamily="2" charset="2"/>
              <a:buNone/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Those with </a:t>
            </a:r>
            <a:r>
              <a:rPr lang="en-US" sz="2400" u="sng" kern="1200" dirty="0">
                <a:solidFill>
                  <a:srgbClr val="000000"/>
                </a:solidFill>
              </a:rPr>
              <a:t>both</a:t>
            </a:r>
            <a:r>
              <a:rPr lang="en-US" sz="2400" kern="1200" dirty="0">
                <a:solidFill>
                  <a:srgbClr val="000000"/>
                </a:solidFill>
              </a:rPr>
              <a:t> remembering </a:t>
            </a:r>
            <a:r>
              <a:rPr lang="en-US" sz="2400" u="sng" kern="1200" dirty="0">
                <a:solidFill>
                  <a:srgbClr val="000000"/>
                </a:solidFill>
              </a:rPr>
              <a:t>and</a:t>
            </a:r>
            <a:r>
              <a:rPr lang="en-US" sz="2400" kern="1200" dirty="0">
                <a:solidFill>
                  <a:srgbClr val="000000"/>
                </a:solidFill>
              </a:rPr>
              <a:t> concentrating difficulty were upgraded 36 individuals from </a:t>
            </a:r>
            <a:r>
              <a:rPr lang="en-US" sz="2400" b="1" kern="1200" dirty="0">
                <a:solidFill>
                  <a:srgbClr val="00B0F0"/>
                </a:solidFill>
              </a:rPr>
              <a:t>2</a:t>
            </a:r>
            <a:r>
              <a:rPr lang="en-US" sz="2400" kern="1200" dirty="0">
                <a:solidFill>
                  <a:srgbClr val="000000"/>
                </a:solidFill>
              </a:rPr>
              <a:t> to </a:t>
            </a:r>
            <a:r>
              <a:rPr lang="en-US" sz="2400" b="1" kern="1200" dirty="0">
                <a:solidFill>
                  <a:srgbClr val="7030A0"/>
                </a:solidFill>
              </a:rPr>
              <a:t>3</a:t>
            </a:r>
            <a:r>
              <a:rPr lang="en-US" sz="2400" kern="1200" dirty="0">
                <a:solidFill>
                  <a:srgbClr val="000000"/>
                </a:solidFill>
              </a:rPr>
              <a:t>, and 125 individuals from </a:t>
            </a:r>
            <a:r>
              <a:rPr lang="en-US" sz="2400" b="1" kern="1200" dirty="0">
                <a:solidFill>
                  <a:srgbClr val="7030A0"/>
                </a:solidFill>
              </a:rPr>
              <a:t>3</a:t>
            </a:r>
            <a:r>
              <a:rPr lang="en-US" sz="2400" kern="1200" dirty="0">
                <a:solidFill>
                  <a:srgbClr val="000000"/>
                </a:solidFill>
              </a:rPr>
              <a:t> to </a:t>
            </a:r>
            <a:r>
              <a:rPr lang="en-US" sz="2400" b="1" kern="1200" dirty="0" smtClean="0">
                <a:solidFill>
                  <a:srgbClr val="FF0000"/>
                </a:solidFill>
              </a:rPr>
              <a:t>4</a:t>
            </a:r>
            <a:endParaRPr lang="en-US" sz="2400" b="1" kern="1200" dirty="0">
              <a:solidFill>
                <a:srgbClr val="FF0000"/>
              </a:solidFill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538A96D-57D5-4808-ABDA-98552C81FC47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Cognition (2013)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0883DB3-F1CA-4E42-91A2-091EECBD3205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graphicFrame>
        <p:nvGraphicFramePr>
          <p:cNvPr id="7" name="Table 6" descr="Table showing frequencies for Cognition Indicator created using WG Extended Set questions"/>
          <p:cNvGraphicFramePr>
            <a:graphicFrameLocks noGrp="1"/>
          </p:cNvGraphicFramePr>
          <p:nvPr/>
        </p:nvGraphicFramePr>
        <p:xfrm>
          <a:off x="609600" y="1676400"/>
          <a:ext cx="7937500" cy="3365500"/>
        </p:xfrm>
        <a:graphic>
          <a:graphicData uri="http://schemas.openxmlformats.org/drawingml/2006/table">
            <a:tbl>
              <a:tblPr firstRow="1" firstCol="1" bandRow="1"/>
              <a:tblGrid>
                <a:gridCol w="3276600"/>
                <a:gridCol w="2542782"/>
                <a:gridCol w="2118117"/>
              </a:tblGrid>
              <a:tr h="771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1: low difficulty</a:t>
                      </a:r>
                      <a:endParaRPr lang="en-US" sz="22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13,719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83.2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en-US" sz="22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2,449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13.8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3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226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4: high difficulty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352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16,746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1"/>
          <p:cNvSpPr>
            <a:spLocks noGrp="1"/>
          </p:cNvSpPr>
          <p:nvPr>
            <p:ph idx="1"/>
          </p:nvPr>
        </p:nvSpPr>
        <p:spPr>
          <a:xfrm>
            <a:off x="609600" y="1706563"/>
            <a:ext cx="8534400" cy="454183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200" dirty="0" smtClean="0">
                <a:solidFill>
                  <a:srgbClr val="C00000"/>
                </a:solidFill>
              </a:rPr>
              <a:t>SS</a:t>
            </a:r>
            <a:r>
              <a:rPr lang="en-US" altLang="en-US" sz="2200" dirty="0" smtClean="0"/>
              <a:t> Do you have any difficulty walking or climbing steps?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1100" dirty="0" smtClean="0"/>
          </a:p>
          <a:p>
            <a:pPr eaLnBrk="1" hangingPunct="1">
              <a:buFont typeface="Verdana" pitchFamily="34" charset="0"/>
              <a:buAutoNum type="arabicPeriod"/>
              <a:defRPr/>
            </a:pPr>
            <a:r>
              <a:rPr lang="en-US" altLang="en-US" sz="2200" dirty="0" smtClean="0"/>
              <a:t>Do </a:t>
            </a:r>
            <a:r>
              <a:rPr lang="en-CA" altLang="en-US" sz="2200" dirty="0" smtClean="0"/>
              <a:t>you </a:t>
            </a:r>
            <a:r>
              <a:rPr lang="en-US" altLang="en-US" sz="2200" dirty="0" smtClean="0"/>
              <a:t>have difficulty walking 100 yards on level ground, that would be about the length of one football field or one city block [without the use of your aid]? </a:t>
            </a:r>
          </a:p>
          <a:p>
            <a:pPr eaLnBrk="1" hangingPunct="1">
              <a:buFont typeface="Verdana" pitchFamily="34" charset="0"/>
              <a:buAutoNum type="arabicPeriod"/>
              <a:defRPr/>
            </a:pPr>
            <a:r>
              <a:rPr lang="en-US" altLang="en-US" sz="2200" dirty="0" smtClean="0"/>
              <a:t>Do </a:t>
            </a:r>
            <a:r>
              <a:rPr lang="en-CA" altLang="en-US" sz="2200" dirty="0" smtClean="0"/>
              <a:t>you </a:t>
            </a:r>
            <a:r>
              <a:rPr lang="en-US" altLang="en-US" sz="2200" dirty="0" smtClean="0"/>
              <a:t>have difficulty walking a third of a mile on level ground, that would be about the length of five football fields or five city blocks [without the use of your aid]? </a:t>
            </a:r>
          </a:p>
          <a:p>
            <a:pPr eaLnBrk="1" hangingPunct="1">
              <a:buFont typeface="Verdana" pitchFamily="34" charset="0"/>
              <a:buAutoNum type="arabicPeriod"/>
              <a:defRPr/>
            </a:pPr>
            <a:r>
              <a:rPr lang="en-US" altLang="en-US" sz="2200" dirty="0" smtClean="0"/>
              <a:t> Do </a:t>
            </a:r>
            <a:r>
              <a:rPr lang="en-CA" altLang="en-US" sz="2200" dirty="0" smtClean="0"/>
              <a:t>you </a:t>
            </a:r>
            <a:r>
              <a:rPr lang="en-US" altLang="en-US" sz="2200" dirty="0" smtClean="0"/>
              <a:t>have difficulty walking up or down 12 steps [without the use of your aid]?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1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200" dirty="0" smtClean="0"/>
              <a:t>Analyses conducted on Q2, Q3 and Q4</a:t>
            </a:r>
          </a:p>
        </p:txBody>
      </p:sp>
      <p:sp>
        <p:nvSpPr>
          <p:cNvPr id="35843" name="Title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394700" cy="1216025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C00000"/>
                </a:solidFill>
              </a:rPr>
              <a:t>Mobility</a:t>
            </a:r>
            <a:r>
              <a:rPr lang="en-US" altLang="en-US" sz="3200" smtClean="0">
                <a:solidFill>
                  <a:schemeClr val="tx1"/>
                </a:solidFill>
              </a:rPr>
              <a:t>: Short/Extended set questions 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3216D54-F96A-4AD2-A69A-70D80EC7E60F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Do you have difficulty walking or climbing steps? </a:t>
            </a:r>
            <a:r>
              <a:rPr lang="en-US" altLang="en-US" sz="3200" smtClean="0">
                <a:solidFill>
                  <a:srgbClr val="C00000"/>
                </a:solidFill>
              </a:rPr>
              <a:t>SS</a:t>
            </a:r>
            <a:r>
              <a:rPr lang="en-US" altLang="en-US" sz="3200" smtClean="0"/>
              <a:t> (2013)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AF0F7D2-DEAE-4223-A04C-15C418BCB86A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  <p:graphicFrame>
        <p:nvGraphicFramePr>
          <p:cNvPr id="7" name="Table 6" descr="Table showing frequencies and percentages for responses to WG Short Set question on Mobility"/>
          <p:cNvGraphicFramePr>
            <a:graphicFrameLocks noGrp="1"/>
          </p:cNvGraphicFramePr>
          <p:nvPr/>
        </p:nvGraphicFramePr>
        <p:xfrm>
          <a:off x="609600" y="1676400"/>
          <a:ext cx="7937500" cy="3365500"/>
        </p:xfrm>
        <a:graphic>
          <a:graphicData uri="http://schemas.openxmlformats.org/drawingml/2006/table">
            <a:tbl>
              <a:tblPr firstRow="1" firstCol="1" bandRow="1"/>
              <a:tblGrid>
                <a:gridCol w="3262711"/>
                <a:gridCol w="2556671"/>
                <a:gridCol w="2118117"/>
              </a:tblGrid>
              <a:tr h="7711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No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13,424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83.0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Some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2,465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11.3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lot of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792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3.9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Cannot do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380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16,761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Difficulty walking 1/3 mile </a:t>
            </a:r>
            <a:r>
              <a:rPr lang="en-US" altLang="en-US" sz="2800" i="1" smtClean="0"/>
              <a:t>by</a:t>
            </a:r>
            <a:r>
              <a:rPr lang="en-US" altLang="en-US" sz="2800" smtClean="0"/>
              <a:t> difficulty walking 100 yards (NHIS 2010)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2AA967E-F83A-4C71-A710-454E5B9303A3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  <p:graphicFrame>
        <p:nvGraphicFramePr>
          <p:cNvPr id="6" name="Table 5" descr="Table showing frequencies for responses to  difficulty walking 1/3 mile by difficulty walking 100 yards questions"/>
          <p:cNvGraphicFramePr>
            <a:graphicFrameLocks noGrp="1"/>
          </p:cNvGraphicFramePr>
          <p:nvPr/>
        </p:nvGraphicFramePr>
        <p:xfrm>
          <a:off x="639763" y="1706563"/>
          <a:ext cx="7927975" cy="4479925"/>
        </p:xfrm>
        <a:graphic>
          <a:graphicData uri="http://schemas.openxmlformats.org/drawingml/2006/table">
            <a:tbl>
              <a:tblPr firstRow="1" firstCol="1" bandRow="1"/>
              <a:tblGrid>
                <a:gridCol w="2122099"/>
                <a:gridCol w="1222310"/>
                <a:gridCol w="1222311"/>
                <a:gridCol w="1175657"/>
                <a:gridCol w="1119673"/>
                <a:gridCol w="1065924"/>
              </a:tblGrid>
              <a:tr h="66019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Difficulty walking 100 yards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Difficulty walking 1/3 mile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3" marR="685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317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No difficulty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Some difficulty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lot of difficulty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Cannot do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No difficulty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12,950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819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63</a:t>
                      </a:r>
                      <a:endParaRPr lang="en-US" sz="20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39</a:t>
                      </a:r>
                      <a:endParaRPr lang="en-US" sz="20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5,202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Some difficulty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72</a:t>
                      </a:r>
                      <a:endParaRPr lang="en-US" sz="20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810</a:t>
                      </a:r>
                      <a:endParaRPr lang="en-US" sz="20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343</a:t>
                      </a:r>
                      <a:endParaRPr lang="en-US" sz="20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142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482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lot of difficulty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993399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000" b="1" dirty="0">
                        <a:solidFill>
                          <a:srgbClr val="993399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993399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21</a:t>
                      </a:r>
                      <a:endParaRPr lang="en-US" sz="2000" b="1" dirty="0">
                        <a:solidFill>
                          <a:srgbClr val="993399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301</a:t>
                      </a:r>
                      <a:endParaRPr lang="en-US" sz="20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166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198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Cannot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do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(380)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31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4,851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607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267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157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5,882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Walking Indicator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C7B29D0-EEAC-4519-B819-6366999185DE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  <p:graphicFrame>
        <p:nvGraphicFramePr>
          <p:cNvPr id="7" name="Table 6" descr="Table showing frequencies for walking indicator created using the WG Extended Set questions"/>
          <p:cNvGraphicFramePr>
            <a:graphicFrameLocks noGrp="1"/>
          </p:cNvGraphicFramePr>
          <p:nvPr/>
        </p:nvGraphicFramePr>
        <p:xfrm>
          <a:off x="609600" y="1676400"/>
          <a:ext cx="7937500" cy="3365500"/>
        </p:xfrm>
        <a:graphic>
          <a:graphicData uri="http://schemas.openxmlformats.org/drawingml/2006/table">
            <a:tbl>
              <a:tblPr firstRow="1" firstCol="1" bandRow="1"/>
              <a:tblGrid>
                <a:gridCol w="3262711"/>
                <a:gridCol w="2556671"/>
                <a:gridCol w="2118117"/>
              </a:tblGrid>
              <a:tr h="771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1: low difficulty</a:t>
                      </a:r>
                      <a:endParaRPr lang="en-US" sz="22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13,769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88.0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en-US" sz="22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1,288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3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364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4: high difficulty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631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3.2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16,052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394700" cy="1216025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tx1"/>
                </a:solidFill>
              </a:rPr>
              <a:t>Adding difficulty with ‘steps’ </a:t>
            </a:r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063A18F-7664-4F78-9AB2-436AA8B019C9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  <p:graphicFrame>
        <p:nvGraphicFramePr>
          <p:cNvPr id="3" name="Content Placeholder 2" descr="Table showing Walking Indicator by responses to difficulty walking up or down 12 steps question"/>
          <p:cNvGraphicFramePr>
            <a:graphicFrameLocks noGrp="1"/>
          </p:cNvGraphicFramePr>
          <p:nvPr>
            <p:ph idx="1"/>
          </p:nvPr>
        </p:nvGraphicFramePr>
        <p:xfrm>
          <a:off x="555625" y="1724025"/>
          <a:ext cx="8008938" cy="4468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4134"/>
                <a:gridCol w="1144134"/>
                <a:gridCol w="1144134"/>
                <a:gridCol w="1144134"/>
                <a:gridCol w="1450687"/>
                <a:gridCol w="837581"/>
                <a:gridCol w="1144134"/>
              </a:tblGrid>
              <a:tr h="1037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Amount of difficulty walking up or down 12 </a:t>
                      </a:r>
                      <a:r>
                        <a:rPr lang="en-US" sz="1800" u="none" strike="noStrike" dirty="0" smtClean="0">
                          <a:effectLst/>
                        </a:rPr>
                        <a:t>steps</a:t>
                      </a:r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6310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r>
                        <a:rPr lang="en-US" sz="1800" u="none" strike="noStrike" dirty="0" smtClean="0">
                          <a:effectLst/>
                        </a:rPr>
                        <a:t>Walking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Not at all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 little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 lot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Completely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Don't know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Total</a:t>
                      </a:r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13,048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645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solidFill>
                            <a:srgbClr val="00B0F0"/>
                          </a:solidFill>
                          <a:effectLst/>
                        </a:rPr>
                        <a:t>55</a:t>
                      </a:r>
                      <a:endParaRPr lang="en-US" sz="1800" b="1" i="0" u="none" strike="noStrike" dirty="0">
                        <a:solidFill>
                          <a:srgbClr val="00B0F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17</a:t>
                      </a:r>
                      <a:endParaRPr lang="en-US" sz="1800" b="1" i="0" u="none" strike="noStrike" dirty="0">
                        <a:solidFill>
                          <a:srgbClr val="7030A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13,769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07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 smtClean="0">
                          <a:solidFill>
                            <a:srgbClr val="00B0F0"/>
                          </a:solidFill>
                          <a:effectLst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B0F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370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135</a:t>
                      </a:r>
                      <a:endParaRPr lang="en-US" sz="1800" b="1" i="0" u="none" strike="noStrike" dirty="0">
                        <a:solidFill>
                          <a:srgbClr val="7030A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/>
                </a:tc>
              </a:tr>
              <a:tr h="5507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7030A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/>
                </a:tc>
              </a:tr>
              <a:tr h="55078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73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13,501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1,650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477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272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15,905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Mobility Indicator (2013)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B6ADE98-63F5-490A-AA40-B93109762940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  <p:graphicFrame>
        <p:nvGraphicFramePr>
          <p:cNvPr id="7" name="Table 6" descr="Table showing Mobility Indicator created using WG Extended Set questions."/>
          <p:cNvGraphicFramePr>
            <a:graphicFrameLocks noGrp="1"/>
          </p:cNvGraphicFramePr>
          <p:nvPr/>
        </p:nvGraphicFramePr>
        <p:xfrm>
          <a:off x="609600" y="1676400"/>
          <a:ext cx="7937500" cy="3365500"/>
        </p:xfrm>
        <a:graphic>
          <a:graphicData uri="http://schemas.openxmlformats.org/drawingml/2006/table">
            <a:tbl>
              <a:tblPr firstRow="1" firstCol="1" bandRow="1"/>
              <a:tblGrid>
                <a:gridCol w="3262711"/>
                <a:gridCol w="2556671"/>
                <a:gridCol w="2118117"/>
              </a:tblGrid>
              <a:tr h="771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1: low difficulty</a:t>
                      </a:r>
                      <a:endParaRPr lang="en-US" sz="22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13,697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87.7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en-US" sz="22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1,192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6.5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3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516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2.5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4: high difficulty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647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3.3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16,052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6233014-8056-4305-AA57-3BAF62464F75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2954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WG short set of questions: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153400" cy="4419600"/>
          </a:xfrm>
        </p:spPr>
        <p:txBody>
          <a:bodyPr/>
          <a:lstStyle/>
          <a:p>
            <a:pPr marL="609600" indent="-609600" eaLnBrk="1" hangingPunct="1">
              <a:lnSpc>
                <a:spcPct val="7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100" b="1" smtClean="0"/>
              <a:t>Because of a Health problem:</a:t>
            </a:r>
          </a:p>
          <a:p>
            <a:pPr marL="609600" indent="-609600" eaLnBrk="1" hangingPunct="1">
              <a:lnSpc>
                <a:spcPct val="75000"/>
              </a:lnSpc>
              <a:spcBef>
                <a:spcPct val="25000"/>
              </a:spcBef>
              <a:buClr>
                <a:schemeClr val="tx1"/>
              </a:buClr>
              <a:buFontTx/>
              <a:buAutoNum type="arabicParenR"/>
            </a:pPr>
            <a:r>
              <a:rPr lang="en-US" altLang="en-US" sz="2100" smtClean="0"/>
              <a:t>Do you have difficulty </a:t>
            </a:r>
            <a:r>
              <a:rPr lang="en-US" altLang="en-US" sz="2100" smtClean="0">
                <a:solidFill>
                  <a:schemeClr val="accent2"/>
                </a:solidFill>
              </a:rPr>
              <a:t>seeing</a:t>
            </a:r>
            <a:r>
              <a:rPr lang="en-US" altLang="en-US" sz="2100" smtClean="0"/>
              <a:t> even if wearing glasses?</a:t>
            </a:r>
          </a:p>
          <a:p>
            <a:pPr marL="609600" indent="-609600" eaLnBrk="1" hangingPunct="1">
              <a:lnSpc>
                <a:spcPct val="75000"/>
              </a:lnSpc>
              <a:spcBef>
                <a:spcPct val="25000"/>
              </a:spcBef>
              <a:buClr>
                <a:schemeClr val="tx1"/>
              </a:buClr>
              <a:buFontTx/>
              <a:buAutoNum type="arabicParenR"/>
            </a:pPr>
            <a:r>
              <a:rPr lang="en-US" altLang="en-US" sz="2100" smtClean="0"/>
              <a:t>Do you have difficulty </a:t>
            </a:r>
            <a:r>
              <a:rPr lang="en-US" altLang="en-US" sz="2100" smtClean="0">
                <a:solidFill>
                  <a:schemeClr val="accent2"/>
                </a:solidFill>
              </a:rPr>
              <a:t>hearing</a:t>
            </a:r>
            <a:r>
              <a:rPr lang="en-US" altLang="en-US" sz="2100" smtClean="0"/>
              <a:t> even if using a hearing aid?</a:t>
            </a:r>
          </a:p>
          <a:p>
            <a:pPr marL="609600" indent="-609600" eaLnBrk="1" hangingPunct="1">
              <a:lnSpc>
                <a:spcPct val="75000"/>
              </a:lnSpc>
              <a:spcBef>
                <a:spcPct val="25000"/>
              </a:spcBef>
              <a:buClr>
                <a:schemeClr val="tx1"/>
              </a:buClr>
              <a:buFontTx/>
              <a:buAutoNum type="arabicParenR"/>
            </a:pPr>
            <a:r>
              <a:rPr lang="en-US" altLang="en-US" sz="2100" smtClean="0"/>
              <a:t>Do you have difficulty </a:t>
            </a:r>
            <a:r>
              <a:rPr lang="en-US" altLang="en-US" sz="2100" smtClean="0">
                <a:solidFill>
                  <a:schemeClr val="accent2"/>
                </a:solidFill>
              </a:rPr>
              <a:t>walking</a:t>
            </a:r>
            <a:r>
              <a:rPr lang="en-US" altLang="en-US" sz="2100" smtClean="0"/>
              <a:t> or </a:t>
            </a:r>
            <a:r>
              <a:rPr lang="en-US" altLang="en-US" sz="2100" smtClean="0">
                <a:solidFill>
                  <a:schemeClr val="accent2"/>
                </a:solidFill>
              </a:rPr>
              <a:t>climbing</a:t>
            </a:r>
            <a:r>
              <a:rPr lang="en-US" altLang="en-US" sz="2100" smtClean="0"/>
              <a:t> stairs?</a:t>
            </a:r>
          </a:p>
          <a:p>
            <a:pPr marL="609600" indent="-609600" eaLnBrk="1" hangingPunct="1">
              <a:lnSpc>
                <a:spcPct val="75000"/>
              </a:lnSpc>
              <a:spcBef>
                <a:spcPct val="25000"/>
              </a:spcBef>
              <a:buClr>
                <a:schemeClr val="tx1"/>
              </a:buClr>
              <a:buFontTx/>
              <a:buAutoNum type="arabicParenR"/>
            </a:pPr>
            <a:r>
              <a:rPr lang="en-US" altLang="en-US" sz="2100" smtClean="0"/>
              <a:t>Do you have difficulty </a:t>
            </a:r>
            <a:r>
              <a:rPr lang="en-US" altLang="en-US" sz="2100" smtClean="0">
                <a:solidFill>
                  <a:schemeClr val="accent2"/>
                </a:solidFill>
              </a:rPr>
              <a:t>remembering</a:t>
            </a:r>
            <a:r>
              <a:rPr lang="en-US" altLang="en-US" sz="2100" smtClean="0"/>
              <a:t> or </a:t>
            </a:r>
            <a:r>
              <a:rPr lang="en-US" altLang="en-US" sz="2100" smtClean="0">
                <a:solidFill>
                  <a:schemeClr val="accent2"/>
                </a:solidFill>
              </a:rPr>
              <a:t>concentrating</a:t>
            </a:r>
            <a:r>
              <a:rPr lang="en-US" altLang="en-US" sz="2100" smtClean="0"/>
              <a:t>?</a:t>
            </a:r>
          </a:p>
          <a:p>
            <a:pPr marL="609600" indent="-609600" eaLnBrk="1" hangingPunct="1">
              <a:lnSpc>
                <a:spcPct val="75000"/>
              </a:lnSpc>
              <a:spcBef>
                <a:spcPct val="25000"/>
              </a:spcBef>
              <a:buClr>
                <a:schemeClr val="tx1"/>
              </a:buClr>
              <a:buFontTx/>
              <a:buAutoNum type="arabicParenR" startAt="5"/>
            </a:pPr>
            <a:r>
              <a:rPr lang="en-US" altLang="en-US" sz="2100" smtClean="0"/>
              <a:t>Do you have difficulty with (</a:t>
            </a:r>
            <a:r>
              <a:rPr lang="en-US" altLang="en-US" sz="2100" smtClean="0">
                <a:solidFill>
                  <a:schemeClr val="accent2"/>
                </a:solidFill>
              </a:rPr>
              <a:t>self-care</a:t>
            </a:r>
            <a:r>
              <a:rPr lang="en-US" altLang="en-US" sz="2100" smtClean="0"/>
              <a:t> such as) washing all over or dressing?</a:t>
            </a:r>
          </a:p>
          <a:p>
            <a:pPr marL="609600" indent="-609600" eaLnBrk="1" hangingPunct="1">
              <a:lnSpc>
                <a:spcPct val="75000"/>
              </a:lnSpc>
              <a:spcBef>
                <a:spcPct val="25000"/>
              </a:spcBef>
              <a:buClr>
                <a:schemeClr val="tx1"/>
              </a:buClr>
              <a:buFontTx/>
              <a:buAutoNum type="arabicParenR" startAt="5"/>
            </a:pPr>
            <a:r>
              <a:rPr lang="en-US" altLang="en-US" sz="2100" smtClean="0"/>
              <a:t>Using your usual language, do you have difficulty </a:t>
            </a:r>
            <a:r>
              <a:rPr lang="en-US" altLang="en-US" sz="2100" smtClean="0">
                <a:solidFill>
                  <a:schemeClr val="accent2"/>
                </a:solidFill>
              </a:rPr>
              <a:t>communicating</a:t>
            </a:r>
            <a:r>
              <a:rPr lang="en-US" altLang="en-US" sz="2100" smtClean="0"/>
              <a:t> (for example understanding or being understood by others)?</a:t>
            </a:r>
            <a:endParaRPr lang="en-US" altLang="en-US" sz="2100" b="1" smtClean="0"/>
          </a:p>
          <a:p>
            <a:pPr marL="609600" indent="-609600" eaLnBrk="1" hangingPunct="1">
              <a:lnSpc>
                <a:spcPct val="7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endParaRPr lang="en-US" altLang="en-US" sz="1000" b="1" smtClean="0"/>
          </a:p>
          <a:p>
            <a:pPr marL="609600" indent="-609600" eaLnBrk="1" hangingPunct="1">
              <a:lnSpc>
                <a:spcPct val="7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100" b="1" smtClean="0"/>
              <a:t>Response categories:</a:t>
            </a:r>
            <a:r>
              <a:rPr lang="en-US" altLang="en-US" sz="2100" smtClean="0"/>
              <a:t> </a:t>
            </a:r>
          </a:p>
          <a:p>
            <a:pPr marL="609600" indent="-609600" eaLnBrk="1" hangingPunct="1">
              <a:lnSpc>
                <a:spcPct val="7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100" smtClean="0"/>
              <a:t>No - no difficulty; Yes - some difficulty; </a:t>
            </a:r>
          </a:p>
          <a:p>
            <a:pPr marL="609600" indent="-609600" eaLnBrk="1" hangingPunct="1">
              <a:lnSpc>
                <a:spcPct val="7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100" smtClean="0"/>
              <a:t>Yes - a lot of difficulty; Cannot do at 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1"/>
          <p:cNvSpPr>
            <a:spLocks noGrp="1"/>
          </p:cNvSpPr>
          <p:nvPr>
            <p:ph idx="1"/>
          </p:nvPr>
        </p:nvSpPr>
        <p:spPr>
          <a:xfrm>
            <a:off x="609600" y="1706563"/>
            <a:ext cx="8335963" cy="4470400"/>
          </a:xfrm>
        </p:spPr>
        <p:txBody>
          <a:bodyPr/>
          <a:lstStyle/>
          <a:p>
            <a:pPr marL="457200" indent="-457200">
              <a:buFont typeface="Verdana" pitchFamily="34" charset="0"/>
              <a:buAutoNum type="arabicPeriod"/>
              <a:defRPr/>
            </a:pPr>
            <a:r>
              <a:rPr lang="en-US" altLang="en-US" sz="2200" dirty="0" smtClean="0"/>
              <a:t>Do you have difficulty with self-care, such as washing all over or dressing?  </a:t>
            </a:r>
            <a:r>
              <a:rPr lang="en-US" altLang="en-US" sz="2200" dirty="0" smtClean="0">
                <a:solidFill>
                  <a:srgbClr val="C00000"/>
                </a:solidFill>
              </a:rPr>
              <a:t>SS</a:t>
            </a:r>
            <a:r>
              <a:rPr lang="en-US" altLang="en-US" sz="2200" dirty="0" smtClean="0"/>
              <a:t> </a:t>
            </a:r>
          </a:p>
          <a:p>
            <a:pPr marL="457200" indent="-457200">
              <a:buFont typeface="Verdana" pitchFamily="34" charset="0"/>
              <a:buAutoNum type="arabicPeriod"/>
              <a:defRPr/>
            </a:pPr>
            <a:endParaRPr lang="en-US" altLang="en-US" sz="2200" dirty="0" smtClean="0"/>
          </a:p>
          <a:p>
            <a:pPr marL="457200" indent="-457200">
              <a:buFont typeface="Verdana" pitchFamily="34" charset="0"/>
              <a:buAutoNum type="arabicPeriod"/>
              <a:defRPr/>
            </a:pPr>
            <a:r>
              <a:rPr lang="en-US" altLang="en-US" sz="2200" dirty="0" smtClean="0"/>
              <a:t>Do </a:t>
            </a:r>
            <a:r>
              <a:rPr lang="en-CA" altLang="en-US" sz="2200" dirty="0" smtClean="0"/>
              <a:t>you </a:t>
            </a:r>
            <a:r>
              <a:rPr lang="en-US" altLang="en-US" sz="2200" dirty="0" smtClean="0"/>
              <a:t>have difficulty raising a 2 liter bottle of water or soda from waist to eye level?  </a:t>
            </a:r>
          </a:p>
          <a:p>
            <a:pPr marL="457200" indent="-457200">
              <a:buFont typeface="Verdana" pitchFamily="34" charset="0"/>
              <a:buAutoNum type="arabicPeriod"/>
              <a:defRPr/>
            </a:pPr>
            <a:endParaRPr lang="en-US" altLang="en-US" sz="2200" dirty="0" smtClean="0"/>
          </a:p>
          <a:p>
            <a:pPr marL="457200" indent="-457200">
              <a:buFont typeface="Verdana" pitchFamily="34" charset="0"/>
              <a:buAutoNum type="arabicPeriod"/>
              <a:defRPr/>
            </a:pPr>
            <a:r>
              <a:rPr lang="en-US" altLang="en-US" sz="2200" dirty="0" smtClean="0"/>
              <a:t>Do </a:t>
            </a:r>
            <a:r>
              <a:rPr lang="en-CA" altLang="en-US" sz="2200" dirty="0" smtClean="0"/>
              <a:t>you </a:t>
            </a:r>
            <a:r>
              <a:rPr lang="en-US" altLang="en-US" sz="2200" dirty="0" smtClean="0"/>
              <a:t>have difficulty using your hands and fingers, such as picking up small objects, for example, a button or pencil, or opening or closing containers or bottles?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2200" dirty="0" smtClean="0"/>
              <a:t>Note: Q2 &amp; Q3 are used for the upper body indicator. Q1 remains the self-care indicator.</a:t>
            </a:r>
          </a:p>
        </p:txBody>
      </p:sp>
      <p:sp>
        <p:nvSpPr>
          <p:cNvPr id="44035" name="Title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394700" cy="1216025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C00000"/>
                </a:solidFill>
              </a:rPr>
              <a:t>Upper body:</a:t>
            </a:r>
            <a:r>
              <a:rPr lang="en-US" altLang="en-US" sz="3200" smtClean="0">
                <a:solidFill>
                  <a:schemeClr val="tx1"/>
                </a:solidFill>
              </a:rPr>
              <a:t> Short/Extended set questions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E4204DA-9CDB-4D57-8CF3-B83F347E2E82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Do you have difficulty with self-care, such as washing all over or dressing? </a:t>
            </a:r>
            <a:r>
              <a:rPr lang="en-US" altLang="en-US" sz="2800" smtClean="0">
                <a:solidFill>
                  <a:srgbClr val="C00000"/>
                </a:solidFill>
              </a:rPr>
              <a:t>SS</a:t>
            </a:r>
            <a:r>
              <a:rPr lang="en-US" altLang="en-US" sz="2800" smtClean="0"/>
              <a:t> (2013)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DCA345C-CD45-4FE9-8689-A04F0D5B7E67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  <p:graphicFrame>
        <p:nvGraphicFramePr>
          <p:cNvPr id="7" name="Table 6" descr="Table showing frequencies and percentages for responses to WG Short Set question on Self-care"/>
          <p:cNvGraphicFramePr>
            <a:graphicFrameLocks noGrp="1"/>
          </p:cNvGraphicFramePr>
          <p:nvPr/>
        </p:nvGraphicFramePr>
        <p:xfrm>
          <a:off x="609600" y="1676400"/>
          <a:ext cx="7937500" cy="3365500"/>
        </p:xfrm>
        <a:graphic>
          <a:graphicData uri="http://schemas.openxmlformats.org/drawingml/2006/table">
            <a:tbl>
              <a:tblPr firstRow="1" firstCol="1" bandRow="1"/>
              <a:tblGrid>
                <a:gridCol w="3262711"/>
                <a:gridCol w="2556671"/>
                <a:gridCol w="2118117"/>
              </a:tblGrid>
              <a:tr h="7711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No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16,029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96.2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Some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544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lot of difficulty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114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0.6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Cannot do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0.3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16,755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Difficulty lifting 2 liter bottle </a:t>
            </a:r>
            <a:r>
              <a:rPr lang="en-US" altLang="en-US" sz="2800" i="1" smtClean="0"/>
              <a:t>by</a:t>
            </a:r>
            <a:r>
              <a:rPr lang="en-US" altLang="en-US" sz="2800" smtClean="0"/>
              <a:t> difficulty using hands/fingers (NHIS 2013)</a:t>
            </a: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0C78DCC-953D-4C77-A4D7-BAFBE4461CDD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  <p:graphicFrame>
        <p:nvGraphicFramePr>
          <p:cNvPr id="6" name="Table 5" descr="Table showing responses to amount of difficulty lifting 2 liter bottle by amount of difficulty using hands/fingers questions"/>
          <p:cNvGraphicFramePr>
            <a:graphicFrameLocks noGrp="1"/>
          </p:cNvGraphicFramePr>
          <p:nvPr/>
        </p:nvGraphicFramePr>
        <p:xfrm>
          <a:off x="639763" y="1706563"/>
          <a:ext cx="7927975" cy="4479925"/>
        </p:xfrm>
        <a:graphic>
          <a:graphicData uri="http://schemas.openxmlformats.org/drawingml/2006/table">
            <a:tbl>
              <a:tblPr firstRow="1" firstCol="1" bandRow="1"/>
              <a:tblGrid>
                <a:gridCol w="1711551"/>
                <a:gridCol w="1231641"/>
                <a:gridCol w="1306286"/>
                <a:gridCol w="1399592"/>
                <a:gridCol w="1250302"/>
                <a:gridCol w="1028601"/>
              </a:tblGrid>
              <a:tr h="66019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Amount of difficulty using hands/ fingers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Amount of difficulty raising 2 liter bottle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583" marR="685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317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No difficulty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Some difficulty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lot of difficulty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Cannot do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No difficulty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14,786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309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58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44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15,197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Some difficulty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782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355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51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1,228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lot of difficulty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98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73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51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33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255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Cannot do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49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70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31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15,675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742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167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166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16,750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Upper body Indicator (2013)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C426FD6-34A2-4E76-8754-ECB7F34EF4DF}" type="slidenum">
              <a:rPr lang="en-US" altLang="en-US" smtClean="0"/>
              <a:pPr/>
              <a:t>33</a:t>
            </a:fld>
            <a:endParaRPr lang="en-US" altLang="en-US" smtClean="0"/>
          </a:p>
        </p:txBody>
      </p:sp>
      <p:graphicFrame>
        <p:nvGraphicFramePr>
          <p:cNvPr id="7" name="Table 6" descr="Table showing frequency for Upper body indicator created using WG Extended Set questions"/>
          <p:cNvGraphicFramePr>
            <a:graphicFrameLocks noGrp="1"/>
          </p:cNvGraphicFramePr>
          <p:nvPr/>
        </p:nvGraphicFramePr>
        <p:xfrm>
          <a:off x="609600" y="1676400"/>
          <a:ext cx="7927975" cy="3365500"/>
        </p:xfrm>
        <a:graphic>
          <a:graphicData uri="http://schemas.openxmlformats.org/drawingml/2006/table">
            <a:tbl>
              <a:tblPr firstRow="1" firstCol="1" bandRow="1"/>
              <a:tblGrid>
                <a:gridCol w="2777435"/>
                <a:gridCol w="2724632"/>
                <a:gridCol w="2425908"/>
              </a:tblGrid>
              <a:tr h="7711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1: low difficulty</a:t>
                      </a:r>
                      <a:endParaRPr lang="en-US" sz="22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14,786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89.5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en-US" sz="22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1,446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7.8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331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4: high difficulty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0.9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8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16,750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1"/>
          </p:nvPr>
        </p:nvSpPr>
        <p:spPr>
          <a:xfrm>
            <a:off x="609600" y="1706563"/>
            <a:ext cx="8335963" cy="4343400"/>
          </a:xfrm>
        </p:spPr>
        <p:txBody>
          <a:bodyPr/>
          <a:lstStyle/>
          <a:p>
            <a:pPr eaLnBrk="1" hangingPunct="1">
              <a:buFont typeface="+mj-lt"/>
              <a:buAutoNum type="arabicPeriod"/>
              <a:defRPr/>
            </a:pPr>
            <a:endParaRPr lang="en-US" altLang="en-US" sz="2400" dirty="0" smtClean="0"/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400" dirty="0" smtClean="0"/>
              <a:t>In the past 3 months, how often did you have pain? (Intensity)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altLang="en-US" sz="2400" dirty="0" smtClean="0"/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400" dirty="0" smtClean="0"/>
              <a:t>Thinking about the last time you had pain, how much pain did you have? (Frequency)</a:t>
            </a:r>
          </a:p>
        </p:txBody>
      </p:sp>
      <p:sp>
        <p:nvSpPr>
          <p:cNvPr id="49155" name="Title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394700" cy="1216025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C00000"/>
                </a:solidFill>
              </a:rPr>
              <a:t>Pain</a:t>
            </a:r>
            <a:r>
              <a:rPr lang="en-US" altLang="en-US" sz="3200" smtClean="0">
                <a:solidFill>
                  <a:schemeClr val="tx1"/>
                </a:solidFill>
              </a:rPr>
              <a:t>: Extended set questions </a:t>
            </a:r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F31AA4B-6516-49E7-B0C8-921D00CA12F7}" type="slidenum">
              <a:rPr lang="en-US" altLang="en-US" smtClean="0"/>
              <a:pPr/>
              <a:t>34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Pain Intensity </a:t>
            </a:r>
            <a:r>
              <a:rPr lang="en-US" altLang="en-US" sz="2800" i="1" smtClean="0"/>
              <a:t>by</a:t>
            </a:r>
            <a:r>
              <a:rPr lang="en-US" altLang="en-US" sz="2800" smtClean="0"/>
              <a:t> Frequency of pain in past 3 months (2013)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CB2A6E9-9E32-4D06-851B-0BDA1D8643D8}" type="slidenum">
              <a:rPr lang="en-US" altLang="en-US" smtClean="0"/>
              <a:pPr/>
              <a:t>35</a:t>
            </a:fld>
            <a:endParaRPr lang="en-US" altLang="en-US" smtClean="0"/>
          </a:p>
        </p:txBody>
      </p:sp>
      <p:graphicFrame>
        <p:nvGraphicFramePr>
          <p:cNvPr id="6" name="Table 5" descr="Table showing responses to frequency of pain in past 3 months by pain intensity"/>
          <p:cNvGraphicFramePr>
            <a:graphicFrameLocks noGrp="1"/>
          </p:cNvGraphicFramePr>
          <p:nvPr/>
        </p:nvGraphicFramePr>
        <p:xfrm>
          <a:off x="566738" y="1692275"/>
          <a:ext cx="7924800" cy="4506913"/>
        </p:xfrm>
        <a:graphic>
          <a:graphicData uri="http://schemas.openxmlformats.org/drawingml/2006/table">
            <a:tbl>
              <a:tblPr firstRow="1" firstCol="1" bandRow="1"/>
              <a:tblGrid>
                <a:gridCol w="1320800"/>
                <a:gridCol w="1320800"/>
                <a:gridCol w="1320800"/>
                <a:gridCol w="1320800"/>
                <a:gridCol w="1320800"/>
                <a:gridCol w="1320800"/>
              </a:tblGrid>
              <a:tr h="7221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 of pain in past 3 months 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49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Pain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Intensity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Never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Some days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Most days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Every day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10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not asked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6,636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6,636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9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little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4,136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323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401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4,860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21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in between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1,772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624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896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3,292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89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a lot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0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645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278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944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1,867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1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6,636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6,553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1,225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2,241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16,655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Pain Indicator (2013)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61265BF-1E5D-4F69-BE4D-11B074F05403}" type="slidenum">
              <a:rPr lang="en-US" altLang="en-US" smtClean="0"/>
              <a:pPr/>
              <a:t>36</a:t>
            </a:fld>
            <a:endParaRPr lang="en-US" altLang="en-US" smtClean="0"/>
          </a:p>
        </p:txBody>
      </p:sp>
      <p:graphicFrame>
        <p:nvGraphicFramePr>
          <p:cNvPr id="5" name="Table 4" descr="Pain indicator created using WG Extended Set questions"/>
          <p:cNvGraphicFramePr>
            <a:graphicFrameLocks noGrp="1"/>
          </p:cNvGraphicFramePr>
          <p:nvPr/>
        </p:nvGraphicFramePr>
        <p:xfrm>
          <a:off x="655638" y="1660525"/>
          <a:ext cx="7918450" cy="3592513"/>
        </p:xfrm>
        <a:graphic>
          <a:graphicData uri="http://schemas.openxmlformats.org/drawingml/2006/table">
            <a:tbl>
              <a:tblPr firstRow="1" firstCol="1" bandRow="1"/>
              <a:tblGrid>
                <a:gridCol w="2400583"/>
                <a:gridCol w="3112325"/>
                <a:gridCol w="2405542"/>
              </a:tblGrid>
              <a:tr h="1295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94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1: low level</a:t>
                      </a:r>
                      <a:endParaRPr lang="en-US" sz="22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11,095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68.3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7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en-US" sz="22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3,442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20.1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7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1,174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6.6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07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4: high</a:t>
                      </a:r>
                      <a:r>
                        <a:rPr lang="en-US" sz="2200" b="1" baseline="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level</a:t>
                      </a:r>
                      <a:endParaRPr lang="en-US" sz="2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944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5.1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16,655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1"/>
          <p:cNvSpPr>
            <a:spLocks noGrp="1"/>
          </p:cNvSpPr>
          <p:nvPr>
            <p:ph idx="1"/>
          </p:nvPr>
        </p:nvSpPr>
        <p:spPr>
          <a:xfrm>
            <a:off x="609600" y="1706563"/>
            <a:ext cx="8335963" cy="4343400"/>
          </a:xfrm>
        </p:spPr>
        <p:txBody>
          <a:bodyPr/>
          <a:lstStyle/>
          <a:p>
            <a:pPr eaLnBrk="1" hangingPunct="1">
              <a:buFont typeface="Verdana" panose="020B0604030504040204" pitchFamily="34" charset="0"/>
              <a:buAutoNum type="arabicPeriod"/>
            </a:pPr>
            <a:endParaRPr lang="en-US" altLang="en-US" sz="2400" smtClean="0"/>
          </a:p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en-US" altLang="en-US" sz="2400" smtClean="0"/>
              <a:t>In the past 3 months, how often did you feel very tired or exhausted? (Frequency)</a:t>
            </a:r>
          </a:p>
          <a:p>
            <a:pPr eaLnBrk="1" hangingPunct="1">
              <a:buFont typeface="Verdana" panose="020B0604030504040204" pitchFamily="34" charset="0"/>
              <a:buAutoNum type="arabicPeriod"/>
            </a:pPr>
            <a:endParaRPr lang="en-US" altLang="en-US" sz="2400" smtClean="0"/>
          </a:p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en-US" altLang="en-US" sz="2400" smtClean="0"/>
              <a:t>Thinking about the last time you felt very tired or exhausted, how long did it last? (Duration)</a:t>
            </a:r>
          </a:p>
          <a:p>
            <a:pPr eaLnBrk="1" hangingPunct="1">
              <a:buFont typeface="Verdana" panose="020B0604030504040204" pitchFamily="34" charset="0"/>
              <a:buAutoNum type="arabicPeriod"/>
            </a:pPr>
            <a:endParaRPr lang="en-US" altLang="en-US" sz="2400" smtClean="0"/>
          </a:p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en-US" altLang="en-US" sz="2400" smtClean="0"/>
              <a:t>Thinking about the last time you felt this way, how would you describe the level of tiredness? (Intensity)</a:t>
            </a:r>
          </a:p>
        </p:txBody>
      </p:sp>
      <p:sp>
        <p:nvSpPr>
          <p:cNvPr id="53251" name="Title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394700" cy="1216025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C00000"/>
                </a:solidFill>
              </a:rPr>
              <a:t>Fatigue</a:t>
            </a:r>
            <a:r>
              <a:rPr lang="en-US" altLang="en-US" sz="3200" smtClean="0">
                <a:solidFill>
                  <a:schemeClr val="tx1"/>
                </a:solidFill>
              </a:rPr>
              <a:t>: Extended set questions </a:t>
            </a:r>
          </a:p>
        </p:txBody>
      </p:sp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195BE8C-6B19-486F-84BD-F877E3BA3694}" type="slidenum">
              <a:rPr lang="en-US" altLang="en-US" smtClean="0"/>
              <a:pPr/>
              <a:t>37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 descr="Table showing responses to how long tiredness lasted by how often felt very tired by level of tiredness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How long it lasted </a:t>
            </a:r>
            <a:r>
              <a:rPr lang="en-US" altLang="en-US" sz="2800" i="1" smtClean="0"/>
              <a:t>by</a:t>
            </a:r>
            <a:r>
              <a:rPr lang="en-US" altLang="en-US" sz="2800" smtClean="0"/>
              <a:t> How often felt very tired </a:t>
            </a:r>
            <a:r>
              <a:rPr lang="en-US" altLang="en-US" sz="2800" i="1" smtClean="0"/>
              <a:t>by</a:t>
            </a:r>
            <a:r>
              <a:rPr lang="en-US" altLang="en-US" sz="2800" smtClean="0"/>
              <a:t> Level of tiredness (2013)</a:t>
            </a: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D9BC68E-E6B6-44F0-B1B4-6586736C9A64}" type="slidenum">
              <a:rPr lang="en-US" altLang="en-US" smtClean="0"/>
              <a:pPr/>
              <a:t>38</a:t>
            </a:fld>
            <a:endParaRPr lang="en-US" altLang="en-US" smtClean="0"/>
          </a:p>
        </p:txBody>
      </p:sp>
      <p:graphicFrame>
        <p:nvGraphicFramePr>
          <p:cNvPr id="5" name="Table 4" descr="Table showing"/>
          <p:cNvGraphicFramePr>
            <a:graphicFrameLocks noGrp="1"/>
          </p:cNvGraphicFramePr>
          <p:nvPr/>
        </p:nvGraphicFramePr>
        <p:xfrm>
          <a:off x="625475" y="1660525"/>
          <a:ext cx="7874000" cy="4478338"/>
        </p:xfrm>
        <a:graphic>
          <a:graphicData uri="http://schemas.openxmlformats.org/drawingml/2006/table">
            <a:tbl>
              <a:tblPr firstRow="1" firstCol="1" bandRow="1"/>
              <a:tblGrid>
                <a:gridCol w="1109920"/>
                <a:gridCol w="1586539"/>
                <a:gridCol w="678113"/>
                <a:gridCol w="1124857"/>
                <a:gridCol w="1124857"/>
                <a:gridCol w="1124857"/>
                <a:gridCol w="1124857"/>
              </a:tblGrid>
              <a:tr h="31296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Level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of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tiredness: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Intensity</a:t>
                      </a:r>
                      <a:endParaRPr lang="en-US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How long it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lasted: </a:t>
                      </a:r>
                      <a:r>
                        <a:rPr lang="en-US" sz="1400" b="1" i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Duration</a:t>
                      </a:r>
                      <a:endParaRPr lang="en-US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How often felt very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tired: </a:t>
                      </a:r>
                      <a:r>
                        <a:rPr lang="en-US" sz="1400" b="1" i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Frequency</a:t>
                      </a:r>
                      <a:endParaRPr lang="en-US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9609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5" marR="4472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5" marR="44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Never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Some days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Most days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Every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99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not asked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not asked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5,619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5,619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a little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Some of the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4,066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264</a:t>
                      </a:r>
                      <a:endParaRPr lang="en-US" sz="1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124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4,454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Most of the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252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73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352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91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All of the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101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In between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Some of the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2,224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400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166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2,790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Most of the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497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266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123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886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All of the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194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71</a:t>
                      </a:r>
                      <a:endParaRPr lang="en-US" sz="14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84</a:t>
                      </a:r>
                      <a:endParaRPr lang="en-US" sz="14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349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a lot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Some of the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536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165</a:t>
                      </a:r>
                      <a:endParaRPr lang="en-US" sz="14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84</a:t>
                      </a:r>
                      <a:endParaRPr lang="en-US" sz="14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785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Most of the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297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255</a:t>
                      </a:r>
                      <a:endParaRPr lang="en-US" sz="14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160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712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8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All of the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237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118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230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585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2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Total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5,619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8,371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1,627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1,016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16,633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Fatigue Indicator (2013)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8240E67-B864-41FF-AA7F-B6B8D6097B49}" type="slidenum">
              <a:rPr lang="en-US" altLang="en-US" smtClean="0"/>
              <a:pPr/>
              <a:t>39</a:t>
            </a:fld>
            <a:endParaRPr lang="en-US" altLang="en-US" smtClean="0"/>
          </a:p>
        </p:txBody>
      </p:sp>
      <p:graphicFrame>
        <p:nvGraphicFramePr>
          <p:cNvPr id="6" name="Table 5" descr="Table showing Fatigue indicator created using WG Extended Set questions"/>
          <p:cNvGraphicFramePr>
            <a:graphicFrameLocks noGrp="1"/>
          </p:cNvGraphicFramePr>
          <p:nvPr/>
        </p:nvGraphicFramePr>
        <p:xfrm>
          <a:off x="669925" y="1692275"/>
          <a:ext cx="7923213" cy="3543300"/>
        </p:xfrm>
        <a:graphic>
          <a:graphicData uri="http://schemas.openxmlformats.org/drawingml/2006/table">
            <a:tbl>
              <a:tblPr firstRow="1" firstCol="1" bandRow="1"/>
              <a:tblGrid>
                <a:gridCol w="2402026"/>
                <a:gridCol w="3114197"/>
                <a:gridCol w="2406991"/>
              </a:tblGrid>
              <a:tr h="1278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30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1: low level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9,949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61.1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en-US" sz="22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3,864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22.7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2,312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13.4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4: high level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508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16,633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Defining a disability continuum </a:t>
            </a:r>
            <a:r>
              <a:rPr lang="en-US" altLang="en-US" sz="3600" u="sng" smtClean="0"/>
              <a:t>and</a:t>
            </a:r>
            <a:r>
              <a:rPr lang="en-US" altLang="en-US" sz="3600" smtClean="0"/>
              <a:t> a disability dichotomy</a:t>
            </a:r>
            <a:endParaRPr lang="nb-NO" altLang="en-US" sz="36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38" y="1676400"/>
            <a:ext cx="7916862" cy="42878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smtClean="0"/>
              <a:t>The WG questions fulfil two specific data needs: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smtClean="0"/>
              <a:t>to describe disability data as a continuum of functioning from no difficulty to some difficulty, a lot of difficulty and unable to do at all, and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smtClean="0"/>
              <a:t>to define a cut-off (or </a:t>
            </a:r>
            <a:r>
              <a:rPr lang="en-GB" altLang="en-US" sz="2400" u="sng" smtClean="0"/>
              <a:t>a set of cut-offs</a:t>
            </a:r>
            <a:r>
              <a:rPr lang="en-GB" altLang="en-US" sz="2400" smtClean="0"/>
              <a:t>) that can be agreed upon internationally in order to disaggregate other information (e.g. access to education, employment) by disability status </a:t>
            </a:r>
          </a:p>
        </p:txBody>
      </p:sp>
      <p:sp>
        <p:nvSpPr>
          <p:cNvPr id="102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37931725" indent="-3747452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AA62A6D-E8C2-4585-B130-C8C60B7C7A2B}" type="slidenum">
              <a:rPr lang="en-US" altLang="en-US" sz="1200" smtClean="0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2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1"/>
          <p:cNvSpPr>
            <a:spLocks noGrp="1"/>
          </p:cNvSpPr>
          <p:nvPr>
            <p:ph idx="1"/>
          </p:nvPr>
        </p:nvSpPr>
        <p:spPr>
          <a:xfrm>
            <a:off x="609600" y="1706563"/>
            <a:ext cx="8335963" cy="4343400"/>
          </a:xfrm>
        </p:spPr>
        <p:txBody>
          <a:bodyPr/>
          <a:lstStyle/>
          <a:p>
            <a:pPr marL="457200" indent="-457200" eaLnBrk="1" hangingPunct="1">
              <a:buFont typeface="Verdana" panose="020B0604030504040204" pitchFamily="34" charset="0"/>
              <a:buAutoNum type="arabicPeriod"/>
            </a:pPr>
            <a:endParaRPr lang="en-US" altLang="en-US" sz="2400" smtClean="0"/>
          </a:p>
          <a:p>
            <a:pPr marL="457200" indent="-457200" eaLnBrk="1" hangingPunct="1">
              <a:buFont typeface="Verdana" panose="020B0604030504040204" pitchFamily="34" charset="0"/>
              <a:buAutoNum type="arabicPeriod"/>
            </a:pPr>
            <a:r>
              <a:rPr lang="en-US" altLang="en-US" sz="2400" smtClean="0"/>
              <a:t>How often do you feel worried, nervous or anxious? (Frequency)</a:t>
            </a:r>
          </a:p>
          <a:p>
            <a:pPr marL="457200" indent="-457200" eaLnBrk="1" hangingPunct="1">
              <a:buFont typeface="Verdana" panose="020B0604030504040204" pitchFamily="34" charset="0"/>
              <a:buAutoNum type="arabicPeriod"/>
            </a:pPr>
            <a:endParaRPr lang="en-US" altLang="en-US" sz="2400" smtClean="0"/>
          </a:p>
          <a:p>
            <a:pPr marL="457200" indent="-457200" eaLnBrk="1" hangingPunct="1">
              <a:buFont typeface="Verdana" panose="020B0604030504040204" pitchFamily="34" charset="0"/>
              <a:buAutoNum type="arabicPeriod"/>
            </a:pPr>
            <a:r>
              <a:rPr lang="en-US" altLang="en-US" sz="2400" smtClean="0"/>
              <a:t>Thinking about the last time you felt worried, nervous or anxious, how would you describe the level of these feelings? (Intensity)</a:t>
            </a:r>
          </a:p>
          <a:p>
            <a:pPr marL="457200" indent="-457200" eaLnBrk="1" hangingPunct="1">
              <a:buFont typeface="Verdana" panose="020B0604030504040204" pitchFamily="34" charset="0"/>
              <a:buAutoNum type="arabicPeriod"/>
            </a:pPr>
            <a:endParaRPr lang="en-US" altLang="en-US" sz="2400" smtClean="0"/>
          </a:p>
          <a:p>
            <a:pPr marL="457200" indent="-457200" eaLnBrk="1" hangingPunct="1">
              <a:buFont typeface="Verdana" panose="020B0604030504040204" pitchFamily="34" charset="0"/>
              <a:buAutoNum type="arabicPeriod"/>
            </a:pPr>
            <a:r>
              <a:rPr lang="en-US" altLang="en-US" sz="2400" smtClean="0"/>
              <a:t>Do you take medication for these feelings? </a:t>
            </a:r>
          </a:p>
        </p:txBody>
      </p:sp>
      <p:sp>
        <p:nvSpPr>
          <p:cNvPr id="57347" name="Title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394700" cy="1216025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C00000"/>
                </a:solidFill>
              </a:rPr>
              <a:t>Anxiety</a:t>
            </a:r>
            <a:r>
              <a:rPr lang="en-US" altLang="en-US" sz="3200" smtClean="0">
                <a:solidFill>
                  <a:schemeClr val="tx1"/>
                </a:solidFill>
              </a:rPr>
              <a:t>: Extended set questions </a:t>
            </a:r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5D5121-EBD2-4979-83FB-751961067D49}" type="slidenum">
              <a:rPr lang="en-US" altLang="en-US" smtClean="0"/>
              <a:pPr/>
              <a:t>40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Challenge to combining the questions into a single anxiety indicator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smtClean="0"/>
              <a:t>Medication variable: what did taking medication for anxiety mean?  Should everyone reporting medication use be considered anxious?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altLang="en-US" sz="2400" smtClean="0"/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smtClean="0"/>
              <a:t>Medication is an accommodation. (Prevalence of taking medication is 9.2%)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smtClean="0"/>
              <a:t>What kind of medication are they taking?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smtClean="0"/>
              <a:t>Are people reporting their anxiety with or without medication?</a:t>
            </a: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4A1073B-2A22-4057-81C3-FFBBAAD62188}" type="slidenum">
              <a:rPr lang="en-US" altLang="en-US" smtClean="0"/>
              <a:pPr/>
              <a:t>41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Anxiety: Frequency by Intensity (2013)</a:t>
            </a: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78E8825-F945-4EE3-ABF9-49AA71FE0047}" type="slidenum">
              <a:rPr lang="en-US" altLang="en-US" smtClean="0"/>
              <a:pPr/>
              <a:t>42</a:t>
            </a:fld>
            <a:endParaRPr lang="en-US" altLang="en-US" smtClean="0"/>
          </a:p>
        </p:txBody>
      </p:sp>
      <p:graphicFrame>
        <p:nvGraphicFramePr>
          <p:cNvPr id="5" name="Table 4" descr="Table showing responses to frequency of anxiety by intensity of anxiety"/>
          <p:cNvGraphicFramePr>
            <a:graphicFrameLocks noGrp="1"/>
          </p:cNvGraphicFramePr>
          <p:nvPr/>
        </p:nvGraphicFramePr>
        <p:xfrm>
          <a:off x="625475" y="1698625"/>
          <a:ext cx="7908925" cy="4497388"/>
        </p:xfrm>
        <a:graphic>
          <a:graphicData uri="http://schemas.openxmlformats.org/drawingml/2006/table">
            <a:tbl>
              <a:tblPr firstRow="1" firstCol="1" bandRow="1"/>
              <a:tblGrid>
                <a:gridCol w="1441104"/>
                <a:gridCol w="1186658"/>
                <a:gridCol w="1122515"/>
                <a:gridCol w="1026298"/>
                <a:gridCol w="1036990"/>
                <a:gridCol w="967545"/>
                <a:gridCol w="1127814"/>
              </a:tblGrid>
              <a:tr h="630939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Level of feeling last time: 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Intensity</a:t>
                      </a:r>
                      <a:endParaRPr lang="en-US" sz="18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How often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feel worried/nervous/anxious: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Frequency</a:t>
                      </a:r>
                      <a:endParaRPr lang="en-US" sz="18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126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5" marR="44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Daily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Weekly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Monthly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few times a year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Never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46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Not asked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6,638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6,638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76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 little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489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887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897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3,417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44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5,734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76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 between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589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725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535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1,221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3,086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76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 lot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548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256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123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248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1,188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1,626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1,868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1,555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4,886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6,711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16,646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Anxiety Indicator (2013)</a:t>
            </a: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EC306FF-B9B3-4E57-A1A5-3AE625865497}" type="slidenum">
              <a:rPr lang="en-US" altLang="en-US" smtClean="0"/>
              <a:pPr/>
              <a:t>43</a:t>
            </a:fld>
            <a:endParaRPr lang="en-US" altLang="en-US" smtClean="0"/>
          </a:p>
        </p:txBody>
      </p:sp>
      <p:graphicFrame>
        <p:nvGraphicFramePr>
          <p:cNvPr id="6" name="Table 5" descr="Table showing Anxiety indicator created using WG Extended Set questions"/>
          <p:cNvGraphicFramePr>
            <a:graphicFrameLocks noGrp="1"/>
          </p:cNvGraphicFramePr>
          <p:nvPr/>
        </p:nvGraphicFramePr>
        <p:xfrm>
          <a:off x="669925" y="1692275"/>
          <a:ext cx="7923213" cy="3543300"/>
        </p:xfrm>
        <a:graphic>
          <a:graphicData uri="http://schemas.openxmlformats.org/drawingml/2006/table">
            <a:tbl>
              <a:tblPr firstRow="1" firstCol="1" bandRow="1"/>
              <a:tblGrid>
                <a:gridCol w="2402026"/>
                <a:gridCol w="3114197"/>
                <a:gridCol w="2406991"/>
              </a:tblGrid>
              <a:tr h="1278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30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1: low level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11,597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70.2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en-US" sz="22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3,656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22.1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845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4.9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4: high level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548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16,646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1"/>
          <p:cNvSpPr>
            <a:spLocks noGrp="1"/>
          </p:cNvSpPr>
          <p:nvPr>
            <p:ph idx="1"/>
          </p:nvPr>
        </p:nvSpPr>
        <p:spPr>
          <a:xfrm>
            <a:off x="609600" y="1706563"/>
            <a:ext cx="8335963" cy="4343400"/>
          </a:xfrm>
        </p:spPr>
        <p:txBody>
          <a:bodyPr/>
          <a:lstStyle/>
          <a:p>
            <a:pPr eaLnBrk="1" hangingPunct="1">
              <a:buFont typeface="+mj-lt"/>
              <a:buAutoNum type="arabicPeriod"/>
              <a:defRPr/>
            </a:pPr>
            <a:endParaRPr lang="en-US" altLang="en-US" sz="2400" dirty="0" smtClean="0"/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400" dirty="0" smtClean="0"/>
              <a:t>How often do you feel depressed? (Frequency)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altLang="en-US" sz="2400" dirty="0" smtClean="0"/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400" dirty="0" smtClean="0"/>
              <a:t>Thinking about the last time you felt depressed, how depressed did you feel? (Intensity)</a:t>
            </a:r>
          </a:p>
          <a:p>
            <a:pPr eaLnBrk="1" hangingPunct="1">
              <a:buFont typeface="+mj-lt"/>
              <a:buAutoNum type="arabicPeriod"/>
              <a:defRPr/>
            </a:pPr>
            <a:endParaRPr lang="en-US" altLang="en-US" sz="2400" dirty="0" smtClean="0"/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400" dirty="0" smtClean="0"/>
              <a:t>Do you take medication for depression? </a:t>
            </a:r>
          </a:p>
        </p:txBody>
      </p:sp>
      <p:sp>
        <p:nvSpPr>
          <p:cNvPr id="62467" name="Title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394700" cy="1216025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C00000"/>
                </a:solidFill>
              </a:rPr>
              <a:t>Depression</a:t>
            </a:r>
            <a:r>
              <a:rPr lang="en-US" altLang="en-US" sz="3200" smtClean="0">
                <a:solidFill>
                  <a:schemeClr val="tx1"/>
                </a:solidFill>
              </a:rPr>
              <a:t>: Extended set questions </a:t>
            </a:r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6677BDC-BA7C-484B-ADE6-75440129DB98}" type="slidenum">
              <a:rPr lang="en-US" altLang="en-US" smtClean="0"/>
              <a:pPr/>
              <a:t>44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356600" cy="1216025"/>
          </a:xfrm>
        </p:spPr>
        <p:txBody>
          <a:bodyPr/>
          <a:lstStyle/>
          <a:p>
            <a:r>
              <a:rPr lang="en-US" altLang="en-US" sz="2800" smtClean="0"/>
              <a:t>Challenge to combining the questions into a single depression indicator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191000"/>
          </a:xfrm>
        </p:spPr>
        <p:txBody>
          <a:bodyPr/>
          <a:lstStyle/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smtClean="0"/>
              <a:t>Medication variable: what did taking medication for depression mean?  Should everyone reporting medication use be considered depressed?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altLang="en-US" sz="2400" smtClean="0"/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smtClean="0"/>
              <a:t>Medication is an accommodation. (Prevalence of taking medication is 8.5%)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smtClean="0"/>
              <a:t>What kind of medication are they taking?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smtClean="0"/>
              <a:t>Are people reporting their depression with or without medication?</a:t>
            </a: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2C069BC-7B25-4E68-A218-3C8DBE1F7122}" type="slidenum">
              <a:rPr lang="en-US" altLang="en-US" smtClean="0"/>
              <a:pPr/>
              <a:t>45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Depression: Frequency by Intensity (2013)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E45EE2F-0322-4C51-A25C-FA5CD6588FFC}" type="slidenum">
              <a:rPr lang="en-US" altLang="en-US" smtClean="0"/>
              <a:pPr/>
              <a:t>46</a:t>
            </a:fld>
            <a:endParaRPr lang="en-US" altLang="en-US" smtClean="0"/>
          </a:p>
        </p:txBody>
      </p:sp>
      <p:graphicFrame>
        <p:nvGraphicFramePr>
          <p:cNvPr id="5" name="Table 4" descr="Table showing responses to frequency of depression question by level of depression"/>
          <p:cNvGraphicFramePr>
            <a:graphicFrameLocks noGrp="1"/>
          </p:cNvGraphicFramePr>
          <p:nvPr/>
        </p:nvGraphicFramePr>
        <p:xfrm>
          <a:off x="625475" y="1698625"/>
          <a:ext cx="7908925" cy="4206875"/>
        </p:xfrm>
        <a:graphic>
          <a:graphicData uri="http://schemas.openxmlformats.org/drawingml/2006/table">
            <a:tbl>
              <a:tblPr firstRow="1" firstCol="1" bandRow="1"/>
              <a:tblGrid>
                <a:gridCol w="1441104"/>
                <a:gridCol w="1186658"/>
                <a:gridCol w="1122515"/>
                <a:gridCol w="1026298"/>
                <a:gridCol w="1036990"/>
                <a:gridCol w="967545"/>
                <a:gridCol w="1127814"/>
              </a:tblGrid>
              <a:tr h="34044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Level of feeling last time: 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Intensity</a:t>
                      </a:r>
                      <a:endParaRPr lang="en-US" sz="18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How often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feel depressed: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Frequency</a:t>
                      </a:r>
                      <a:endParaRPr lang="en-US" sz="18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1259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5" marR="44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Daily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Weekly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Monthly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few times a year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Never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46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Not asked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9,785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9,785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7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 little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161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346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548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2,708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72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3,835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7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 between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209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384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378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1,042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35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2,048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7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 lot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381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191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112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248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35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967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76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751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921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1,038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3,998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9,927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16,635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721" marR="4472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Depression Indicator (2013)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B7FA06D-135D-4C36-B7D4-2F5D5EB88F5D}" type="slidenum">
              <a:rPr lang="en-US" altLang="en-US" smtClean="0"/>
              <a:pPr/>
              <a:t>47</a:t>
            </a:fld>
            <a:endParaRPr lang="en-US" altLang="en-US" smtClean="0"/>
          </a:p>
        </p:txBody>
      </p:sp>
      <p:graphicFrame>
        <p:nvGraphicFramePr>
          <p:cNvPr id="6" name="Table 5" descr="Table showing Depression indicator created using WG Extended Set questions"/>
          <p:cNvGraphicFramePr>
            <a:graphicFrameLocks noGrp="1"/>
          </p:cNvGraphicFramePr>
          <p:nvPr/>
        </p:nvGraphicFramePr>
        <p:xfrm>
          <a:off x="669925" y="1692275"/>
          <a:ext cx="7923213" cy="3543300"/>
        </p:xfrm>
        <a:graphic>
          <a:graphicData uri="http://schemas.openxmlformats.org/drawingml/2006/table">
            <a:tbl>
              <a:tblPr firstRow="1" firstCol="1" bandRow="1"/>
              <a:tblGrid>
                <a:gridCol w="2402026"/>
                <a:gridCol w="3114197"/>
                <a:gridCol w="2406991"/>
              </a:tblGrid>
              <a:tr h="1278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Unweighted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Frequency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Percent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30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1: low level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13,925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84.6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en-US" sz="22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1,929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11.2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400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2.2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4: high level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381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16,635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100.0</a:t>
                      </a:r>
                      <a:endParaRPr lang="en-US" sz="2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3"/>
          <p:cNvSpPr>
            <a:spLocks noGrp="1"/>
          </p:cNvSpPr>
          <p:nvPr>
            <p:ph type="title"/>
          </p:nvPr>
        </p:nvSpPr>
        <p:spPr>
          <a:xfrm>
            <a:off x="596900" y="228600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000000"/>
                </a:solidFill>
              </a:rPr>
              <a:t>Disability prevalence: WG Extended set (18 years of age and over)</a:t>
            </a:r>
            <a:endParaRPr lang="en-US" altLang="en-US" sz="3200" smtClean="0"/>
          </a:p>
        </p:txBody>
      </p:sp>
      <p:graphicFrame>
        <p:nvGraphicFramePr>
          <p:cNvPr id="2" name="Content Placeholder 1" descr="Table showing disability prevalence estimates using different cut-points"/>
          <p:cNvGraphicFramePr>
            <a:graphicFrameLocks noGrp="1"/>
          </p:cNvGraphicFramePr>
          <p:nvPr>
            <p:ph idx="1"/>
          </p:nvPr>
        </p:nvGraphicFramePr>
        <p:xfrm>
          <a:off x="596900" y="1668463"/>
          <a:ext cx="7886700" cy="4456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</a:tblGrid>
              <a:tr h="4051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51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Weighted 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Weighted 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1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Short Set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8.9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9.5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1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Extended Set1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9.8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1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Extended Set2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10.4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1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Extended Set3 (PFAD 3/4)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26.0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24.9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1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Extended Set4 (PFAD 4)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8.3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8.5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10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Extended 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Set (PF 4)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6.1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6.5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10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Extended 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Set (AD 4)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3.7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3.4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1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Extended Set5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14.2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16.1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1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Extended Set5 (minus PF)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12.0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13.3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76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E844788-E7A1-4043-90FC-BF79296B7321}" type="slidenum">
              <a:rPr lang="en-US" altLang="en-US" smtClean="0"/>
              <a:pPr/>
              <a:t>48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Employment disaggregated by disability status: 18-64 years  </a:t>
            </a:r>
          </a:p>
        </p:txBody>
      </p:sp>
      <p:graphicFrame>
        <p:nvGraphicFramePr>
          <p:cNvPr id="4" name="Content Placeholder 3" descr="Table showing employment status disaggregated by disability status using different cut-points"/>
          <p:cNvGraphicFramePr>
            <a:graphicFrameLocks noGrp="1"/>
          </p:cNvGraphicFramePr>
          <p:nvPr>
            <p:ph sz="half" idx="1"/>
          </p:nvPr>
        </p:nvGraphicFramePr>
        <p:xfrm>
          <a:off x="636588" y="1822450"/>
          <a:ext cx="7897812" cy="3594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0272"/>
                <a:gridCol w="1039187"/>
                <a:gridCol w="1039187"/>
                <a:gridCol w="993365"/>
                <a:gridCol w="1143105"/>
                <a:gridCol w="1662696"/>
              </a:tblGrid>
              <a:tr h="10668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SS_1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ES_1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ES_2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ES_5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(AD4/PF4)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ES_5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(minus PF4)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</a:tr>
              <a:tr h="5172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(prevalence)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</a:tr>
              <a:tr h="4756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% working*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</a:tr>
              <a:tr h="7671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Without disability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73.4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73.4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73.5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74.4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73.9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</a:tr>
              <a:tr h="7671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With 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disability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</a:rPr>
                        <a:t>29.1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37.1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37.3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43.0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40.4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50" marR="32850" marT="0" marB="0"/>
                </a:tc>
              </a:tr>
            </a:tbl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69913" y="5541963"/>
            <a:ext cx="5751512" cy="534987"/>
          </a:xfrm>
        </p:spPr>
        <p:txBody>
          <a:bodyPr/>
          <a:lstStyle/>
          <a:p>
            <a:pPr marL="0" indent="0">
              <a:spcBef>
                <a:spcPct val="0"/>
              </a:spcBef>
              <a:buClrTx/>
              <a:buFont typeface="Wingdings" panose="05000000000000000000" pitchFamily="2" charset="2"/>
              <a:buNone/>
              <a:defRPr/>
            </a:pPr>
            <a:r>
              <a:rPr lang="en-US" altLang="en-US" sz="1800" kern="1200" dirty="0">
                <a:solidFill>
                  <a:srgbClr val="000000"/>
                </a:solidFill>
              </a:rPr>
              <a:t>*What was you employment status last week?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96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EB387F6-0B95-4147-ABC7-7AA0B02CCADA}" type="slidenum">
              <a:rPr lang="en-US" altLang="en-US" smtClean="0"/>
              <a:pPr/>
              <a:t>49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WG Recommendation: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49425"/>
            <a:ext cx="7874000" cy="44196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2600" smtClean="0"/>
              <a:t>For purposes of reporting and generating internationally comparable data, the WG has recommended the following cutoff be used to define the population of persons with disabilities:  </a:t>
            </a:r>
          </a:p>
          <a:p>
            <a:pPr eaLnBrk="1" hangingPunct="1">
              <a:buClr>
                <a:schemeClr val="hlink"/>
              </a:buClr>
              <a:buFontTx/>
              <a:buChar char="•"/>
            </a:pPr>
            <a:r>
              <a:rPr lang="en-US" altLang="en-US" sz="2600" smtClean="0"/>
              <a:t>The sub-population identified as </a:t>
            </a:r>
            <a:r>
              <a:rPr lang="en-US" altLang="en-US" sz="2600" i="1" smtClean="0">
                <a:solidFill>
                  <a:srgbClr val="C00000"/>
                </a:solidFill>
              </a:rPr>
              <a:t>with disability</a:t>
            </a:r>
            <a:r>
              <a:rPr lang="en-US" altLang="en-US" sz="2600" smtClean="0"/>
              <a:t> includes those with </a:t>
            </a:r>
            <a:r>
              <a:rPr lang="en-US" altLang="en-US" sz="2600" i="1" smtClean="0">
                <a:solidFill>
                  <a:srgbClr val="C00000"/>
                </a:solidFill>
              </a:rPr>
              <a:t>at least one domain </a:t>
            </a:r>
            <a:r>
              <a:rPr lang="en-US" altLang="en-US" sz="2600" smtClean="0"/>
              <a:t>that is coded as </a:t>
            </a:r>
            <a:r>
              <a:rPr lang="en-US" altLang="en-US" sz="2600" i="1" smtClean="0">
                <a:solidFill>
                  <a:srgbClr val="C00000"/>
                </a:solidFill>
              </a:rPr>
              <a:t>a lot of difficulty</a:t>
            </a:r>
            <a:r>
              <a:rPr lang="en-US" altLang="en-US" sz="2600" i="1" smtClean="0"/>
              <a:t> </a:t>
            </a:r>
            <a:r>
              <a:rPr lang="en-US" altLang="en-US" sz="2600" smtClean="0"/>
              <a:t>or </a:t>
            </a:r>
            <a:r>
              <a:rPr lang="en-US" altLang="en-US" sz="2600" i="1" smtClean="0">
                <a:solidFill>
                  <a:srgbClr val="C00000"/>
                </a:solidFill>
              </a:rPr>
              <a:t>cannot do it at all</a:t>
            </a:r>
            <a:r>
              <a:rPr lang="en-US" altLang="en-US" sz="2600" smtClean="0"/>
              <a:t>. 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AE017BB-DD66-4C2B-920B-C8DEF3ACC509}" type="slidenum">
              <a:rPr lang="en-US" altLang="en-US" smtClean="0">
                <a:ea typeface="ＭＳ Ｐゴシック" panose="020B0600070205080204" pitchFamily="34" charset="-128"/>
              </a:rPr>
              <a:pPr/>
              <a:t>5</a:t>
            </a:fld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solidFill>
                  <a:srgbClr val="000000"/>
                </a:solidFill>
              </a:rPr>
              <a:t>Creating a disability dichotomy</a:t>
            </a:r>
            <a:endParaRPr lang="en-US" altLang="en-US" sz="3600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1676400"/>
            <a:ext cx="7924800" cy="4568825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/>
              <a:t>Responses to the 6 questions range from 1: no difficulty to 4: cannot do at all</a:t>
            </a:r>
          </a:p>
          <a:p>
            <a:pPr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/>
              <a:t>If responses at all 6 questions are 1 or 2 – i.e. the person has no difficulty or only some difficulty over the 6 domains, then the individual is considered as </a:t>
            </a:r>
            <a:r>
              <a:rPr lang="en-US" altLang="en-US" sz="2400" i="1" dirty="0" smtClean="0">
                <a:solidFill>
                  <a:srgbClr val="C00000"/>
                </a:solidFill>
              </a:rPr>
              <a:t>without disability</a:t>
            </a:r>
            <a:r>
              <a:rPr lang="en-US" altLang="en-US" sz="2400" i="1" dirty="0" smtClean="0"/>
              <a:t>.</a:t>
            </a:r>
          </a:p>
          <a:p>
            <a:pPr marL="0" indent="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None/>
              <a:defRPr/>
            </a:pPr>
            <a:endParaRPr lang="en-US" altLang="en-US" sz="2400" i="1" dirty="0" smtClean="0"/>
          </a:p>
          <a:p>
            <a:pPr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/>
              <a:t>If any one (or more) of the 6 domain responses is 3: a lot of difficulty or 4: cannot do at all – then the person is considered as </a:t>
            </a:r>
            <a:r>
              <a:rPr lang="en-US" altLang="en-US" sz="2400" i="1" dirty="0" smtClean="0">
                <a:solidFill>
                  <a:srgbClr val="C00000"/>
                </a:solidFill>
              </a:rPr>
              <a:t>with disability</a:t>
            </a:r>
            <a:r>
              <a:rPr lang="en-US" altLang="en-US" sz="2400" i="1" dirty="0" smtClean="0"/>
              <a:t>.</a:t>
            </a: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FE6C978-ACA0-4E15-B9C7-8E593D5A9908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Level of Severity in the population (n=16,777) (2013)</a:t>
            </a:r>
          </a:p>
        </p:txBody>
      </p:sp>
      <p:graphicFrame>
        <p:nvGraphicFramePr>
          <p:cNvPr id="148665" name="Group 185" descr="Table showing number of persons with at least 'some' level of difficulty in at least one domain."/>
          <p:cNvGraphicFramePr>
            <a:graphicFrameLocks noGrp="1"/>
          </p:cNvGraphicFramePr>
          <p:nvPr>
            <p:ph idx="1"/>
          </p:nvPr>
        </p:nvGraphicFramePr>
        <p:xfrm>
          <a:off x="574675" y="1689100"/>
          <a:ext cx="8320088" cy="4140200"/>
        </p:xfrm>
        <a:graphic>
          <a:graphicData uri="http://schemas.openxmlformats.org/drawingml/2006/table">
            <a:tbl>
              <a:tblPr/>
              <a:tblGrid>
                <a:gridCol w="4654550"/>
                <a:gridCol w="2047875"/>
                <a:gridCol w="1617663"/>
              </a:tblGrid>
              <a:tr h="774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Person with disability has at least:</a:t>
                      </a: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1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Unweighted </a:t>
                      </a:r>
                      <a:r>
                        <a:rPr kumimoji="0" lang="nb-NO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N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Weighted %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 Domain that is at least ‘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some difficulty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’</a:t>
                      </a: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7,511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41.9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 Domains that are at least ‘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some difficulty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’</a:t>
                      </a: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3,672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19.6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 Domain that is at least ‘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a lot of difficulty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’</a:t>
                      </a: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1,872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9.5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2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 Domain is ‘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unable to do it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’</a:t>
                      </a: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465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2.2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8E55E81-7098-4040-A227-D391EFC4BB8F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7662974-07C8-4F1A-BEED-60A22381051A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2954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Rational for Extended Set Questions: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153400" cy="4419600"/>
          </a:xfrm>
        </p:spPr>
        <p:txBody>
          <a:bodyPr/>
          <a:lstStyle/>
          <a:p>
            <a:pPr marL="609600" indent="-609600" eaLnBrk="1" hangingPunct="1">
              <a:spcBef>
                <a:spcPts val="600"/>
              </a:spcBef>
              <a:buClr>
                <a:schemeClr val="tx1"/>
              </a:buClr>
              <a:buFontTx/>
              <a:buAutoNum type="arabicParenR"/>
            </a:pPr>
            <a:r>
              <a:rPr lang="en-US" altLang="en-US" sz="2400" smtClean="0"/>
              <a:t>To include additional domains that were not included in the Short Set (</a:t>
            </a:r>
            <a:r>
              <a:rPr lang="nb-NO" altLang="en-US" sz="2400" smtClean="0"/>
              <a:t>upper body functioning, affect, pain, and fatigue)</a:t>
            </a:r>
            <a:r>
              <a:rPr lang="en-US" altLang="en-US" sz="2400" smtClean="0"/>
              <a:t> </a:t>
            </a:r>
          </a:p>
          <a:p>
            <a:pPr marL="609600" indent="-609600" eaLnBrk="1" hangingPunct="1">
              <a:spcBef>
                <a:spcPts val="600"/>
              </a:spcBef>
              <a:buClr>
                <a:schemeClr val="tx1"/>
              </a:buClr>
              <a:buFontTx/>
              <a:buAutoNum type="arabicParenR"/>
            </a:pPr>
            <a:r>
              <a:rPr lang="nb-NO" altLang="en-US" sz="2400" smtClean="0"/>
              <a:t>To include more information per domain (for example, use of assistive devices/aids, and functioning with and without assistance)</a:t>
            </a:r>
          </a:p>
          <a:p>
            <a:pPr marL="609600" indent="-609600" eaLnBrk="1" hangingPunct="1">
              <a:spcBef>
                <a:spcPts val="600"/>
              </a:spcBef>
              <a:buClr>
                <a:schemeClr val="tx1"/>
              </a:buClr>
              <a:buFontTx/>
              <a:buAutoNum type="arabicParenR"/>
            </a:pPr>
            <a:r>
              <a:rPr lang="nb-NO" altLang="en-US" sz="2400" smtClean="0"/>
              <a:t>To develop a single measure, per domain, for un-accommodated functioning</a:t>
            </a:r>
          </a:p>
          <a:p>
            <a:pPr marL="609600" indent="-609600" eaLnBrk="1" hangingPunct="1">
              <a:spcBef>
                <a:spcPts val="600"/>
              </a:spcBef>
              <a:buClr>
                <a:schemeClr val="tx1"/>
              </a:buClr>
              <a:buFontTx/>
              <a:buAutoNum type="arabicParenR"/>
            </a:pPr>
            <a:r>
              <a:rPr lang="nb-NO" altLang="en-US" sz="2400" smtClean="0"/>
              <a:t>To use the additional information per domain to develop a continuum of functioning that would supplement the Short Set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609600" y="1706563"/>
            <a:ext cx="7956550" cy="43434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What are the challenges going from a single question per domain to multiple questions per domain?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altLang="en-US" sz="2400" dirty="0" smtClean="0"/>
              <a:t>The need to determine the ‘added value’ of multiple questions.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altLang="en-US" sz="2400" dirty="0" smtClean="0"/>
              <a:t>The need to be able to combine multiple indicators to form a continuum of functional difficulty. </a:t>
            </a:r>
          </a:p>
        </p:txBody>
      </p:sp>
      <p:sp>
        <p:nvSpPr>
          <p:cNvPr id="15363" name="Title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394700" cy="1216025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tx1"/>
                </a:solidFill>
              </a:rPr>
              <a:t>Going from SS to Extended set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B5F69F2-74A3-4DB8-9BF3-710056227248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chemeClr val="accent1"/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chemeClr val="accent1"/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15021</TotalTime>
  <Words>2846</Words>
  <Application>Microsoft Office PowerPoint</Application>
  <PresentationFormat>On-screen Show (4:3)</PresentationFormat>
  <Paragraphs>995</Paragraphs>
  <Slides>49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Verdana</vt:lpstr>
      <vt:lpstr>Arial</vt:lpstr>
      <vt:lpstr>Wingdings</vt:lpstr>
      <vt:lpstr>Times New Roman</vt:lpstr>
      <vt:lpstr>ＭＳ Ｐゴシック</vt:lpstr>
      <vt:lpstr>Calibri</vt:lpstr>
      <vt:lpstr>Profile</vt:lpstr>
      <vt:lpstr>Analyses of WG extended set questions using the U.S. National Health Interview Survey</vt:lpstr>
      <vt:lpstr>National Health Interview Survey </vt:lpstr>
      <vt:lpstr>WG short set of questions:</vt:lpstr>
      <vt:lpstr>Defining a disability continuum and a disability dichotomy</vt:lpstr>
      <vt:lpstr>WG Recommendation:</vt:lpstr>
      <vt:lpstr>Creating a disability dichotomy</vt:lpstr>
      <vt:lpstr>Level of Severity in the population (n=16,777) (2013)</vt:lpstr>
      <vt:lpstr>Rational for Extended Set Questions:</vt:lpstr>
      <vt:lpstr>Going from SS to Extended set</vt:lpstr>
      <vt:lpstr>Vision: Short/Extended set questions </vt:lpstr>
      <vt:lpstr>Do you have difficulty seeing, even when wearing glasses? SS (2013)</vt:lpstr>
      <vt:lpstr>Communication: Short/Extended set questions </vt:lpstr>
      <vt:lpstr>Using your usual language, do you have difficulty communicating, for example, understanding or being understood? SS (2013)</vt:lpstr>
      <vt:lpstr>Hearing: Short/Extended set questions</vt:lpstr>
      <vt:lpstr>Do you have difficulty hearing, even when using a hearing aid? SS (2013)</vt:lpstr>
      <vt:lpstr>Difficulty hearing in a noisy room by quiet room (NHIS 2013)</vt:lpstr>
      <vt:lpstr>Hearing Indicator (2013)</vt:lpstr>
      <vt:lpstr>Cognition: Short/Extended set questions </vt:lpstr>
      <vt:lpstr>Do you have difficulty remembering or concentrating? SS (2013)</vt:lpstr>
      <vt:lpstr>Difficulty remembering: Intensity by Frequency (NHIS 2013) </vt:lpstr>
      <vt:lpstr>Remembering Indicator</vt:lpstr>
      <vt:lpstr>Effect of adding difficulty concentrating</vt:lpstr>
      <vt:lpstr>Cognition (2013)</vt:lpstr>
      <vt:lpstr>Mobility: Short/Extended set questions </vt:lpstr>
      <vt:lpstr>Do you have difficulty walking or climbing steps? SS (2013)</vt:lpstr>
      <vt:lpstr>Difficulty walking 1/3 mile by difficulty walking 100 yards (NHIS 2010)</vt:lpstr>
      <vt:lpstr>Walking Indicator</vt:lpstr>
      <vt:lpstr>Adding difficulty with ‘steps’ </vt:lpstr>
      <vt:lpstr>Mobility Indicator (2013)</vt:lpstr>
      <vt:lpstr>Upper body: Short/Extended set questions</vt:lpstr>
      <vt:lpstr>Do you have difficulty with self-care, such as washing all over or dressing? SS (2013)</vt:lpstr>
      <vt:lpstr>Difficulty lifting 2 liter bottle by difficulty using hands/fingers (NHIS 2013)</vt:lpstr>
      <vt:lpstr>Upper body Indicator (2013)</vt:lpstr>
      <vt:lpstr>Pain: Extended set questions </vt:lpstr>
      <vt:lpstr>Pain Intensity by Frequency of pain in past 3 months (2013)</vt:lpstr>
      <vt:lpstr>Pain Indicator (2013)</vt:lpstr>
      <vt:lpstr>Fatigue: Extended set questions </vt:lpstr>
      <vt:lpstr>How long it lasted by How often felt very tired by Level of tiredness (2013)</vt:lpstr>
      <vt:lpstr>Fatigue Indicator (2013)</vt:lpstr>
      <vt:lpstr>Anxiety: Extended set questions </vt:lpstr>
      <vt:lpstr>Challenge to combining the questions into a single anxiety indicator</vt:lpstr>
      <vt:lpstr>Anxiety: Frequency by Intensity (2013)</vt:lpstr>
      <vt:lpstr>Anxiety Indicator (2013)</vt:lpstr>
      <vt:lpstr>Depression: Extended set questions </vt:lpstr>
      <vt:lpstr>Challenge to combining the questions into a single depression indicator</vt:lpstr>
      <vt:lpstr>Depression: Frequency by Intensity (2013)</vt:lpstr>
      <vt:lpstr>Depression Indicator (2013)</vt:lpstr>
      <vt:lpstr>Disability prevalence: WG Extended set (18 years of age and over)</vt:lpstr>
      <vt:lpstr>Employment disaggregated by disability status: 18-64 years  </vt:lpstr>
    </vt:vector>
  </TitlesOfParts>
  <Company>SINTEF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conditions among people with disabilities in Namibia and Zimbabwe</dc:title>
  <dc:creator>SINTEF</dc:creator>
  <cp:lastModifiedBy>Golden, Cordell (CDC/OPHSS/NCHS)</cp:lastModifiedBy>
  <cp:revision>751</cp:revision>
  <cp:lastPrinted>2015-10-23T13:10:19Z</cp:lastPrinted>
  <dcterms:created xsi:type="dcterms:W3CDTF">2002-04-08T06:47:28Z</dcterms:created>
  <dcterms:modified xsi:type="dcterms:W3CDTF">2015-12-15T14:46:14Z</dcterms:modified>
</cp:coreProperties>
</file>