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256" r:id="rId2"/>
    <p:sldId id="257" r:id="rId3"/>
    <p:sldId id="267" r:id="rId4"/>
    <p:sldId id="287" r:id="rId5"/>
    <p:sldId id="289" r:id="rId6"/>
    <p:sldId id="258" r:id="rId7"/>
    <p:sldId id="301" r:id="rId8"/>
    <p:sldId id="304" r:id="rId9"/>
    <p:sldId id="273" r:id="rId10"/>
    <p:sldId id="262" r:id="rId11"/>
    <p:sldId id="263" r:id="rId12"/>
    <p:sldId id="264" r:id="rId13"/>
    <p:sldId id="265" r:id="rId14"/>
    <p:sldId id="266" r:id="rId15"/>
    <p:sldId id="260" r:id="rId16"/>
    <p:sldId id="314" r:id="rId17"/>
    <p:sldId id="269" r:id="rId18"/>
    <p:sldId id="270" r:id="rId19"/>
    <p:sldId id="271" r:id="rId20"/>
    <p:sldId id="297" r:id="rId21"/>
    <p:sldId id="299" r:id="rId22"/>
    <p:sldId id="293" r:id="rId23"/>
    <p:sldId id="274" r:id="rId24"/>
    <p:sldId id="275" r:id="rId25"/>
    <p:sldId id="315" r:id="rId26"/>
    <p:sldId id="284" r:id="rId27"/>
    <p:sldId id="283" r:id="rId28"/>
    <p:sldId id="276" r:id="rId29"/>
    <p:sldId id="281" r:id="rId30"/>
    <p:sldId id="259" r:id="rId31"/>
    <p:sldId id="311" r:id="rId32"/>
    <p:sldId id="316" r:id="rId33"/>
    <p:sldId id="312" r:id="rId34"/>
    <p:sldId id="317" r:id="rId35"/>
    <p:sldId id="318" r:id="rId36"/>
    <p:sldId id="319" r:id="rId37"/>
    <p:sldId id="296" r:id="rId38"/>
    <p:sldId id="321" r:id="rId39"/>
    <p:sldId id="320" r:id="rId40"/>
    <p:sldId id="322" r:id="rId41"/>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88" autoAdjust="0"/>
    <p:restoredTop sz="86439" autoAdjust="0"/>
  </p:normalViewPr>
  <p:slideViewPr>
    <p:cSldViewPr showGuides="1">
      <p:cViewPr varScale="1">
        <p:scale>
          <a:sx n="78" d="100"/>
          <a:sy n="78" d="100"/>
        </p:scale>
        <p:origin x="-322" y="-67"/>
      </p:cViewPr>
      <p:guideLst>
        <p:guide orient="horz" pos="2160"/>
        <p:guide pos="2880"/>
      </p:guideLst>
    </p:cSldViewPr>
  </p:slideViewPr>
  <p:outlineViewPr>
    <p:cViewPr>
      <p:scale>
        <a:sx n="33" d="100"/>
        <a:sy n="33" d="100"/>
      </p:scale>
      <p:origin x="0" y="62678"/>
    </p:cViewPr>
  </p:outlineViewPr>
  <p:notesTextViewPr>
    <p:cViewPr>
      <p:scale>
        <a:sx n="1" d="1"/>
        <a:sy n="1" d="1"/>
      </p:scale>
      <p:origin x="0" y="0"/>
    </p:cViewPr>
  </p:notesTextViewPr>
  <p:sorterViewPr>
    <p:cViewPr>
      <p:scale>
        <a:sx n="80" d="100"/>
        <a:sy n="80" d="100"/>
      </p:scale>
      <p:origin x="0" y="42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14A78319-CB15-43AE-8E3C-C9743BB16633}" type="datetimeFigureOut">
              <a:rPr lang="en-US" smtClean="0"/>
              <a:t>3/20/2015</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64107866-4A15-4C2A-85FF-4BFB6D879110}" type="slidenum">
              <a:rPr lang="en-US" smtClean="0"/>
              <a:t>‹#›</a:t>
            </a:fld>
            <a:endParaRPr lang="en-US"/>
          </a:p>
        </p:txBody>
      </p:sp>
    </p:spTree>
    <p:extLst>
      <p:ext uri="{BB962C8B-B14F-4D97-AF65-F5344CB8AC3E}">
        <p14:creationId xmlns:p14="http://schemas.microsoft.com/office/powerpoint/2010/main" val="9465533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8014E006-9928-4FBD-9A98-E0B0318BF9E5}" type="datetimeFigureOut">
              <a:rPr lang="en-US" smtClean="0"/>
              <a:t>3/20/2015</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86618611-FEBB-4BE1-A6DB-A7C456238DE2}" type="slidenum">
              <a:rPr lang="en-US" smtClean="0"/>
              <a:t>‹#›</a:t>
            </a:fld>
            <a:endParaRPr lang="en-US"/>
          </a:p>
        </p:txBody>
      </p:sp>
    </p:spTree>
    <p:extLst>
      <p:ext uri="{BB962C8B-B14F-4D97-AF65-F5344CB8AC3E}">
        <p14:creationId xmlns:p14="http://schemas.microsoft.com/office/powerpoint/2010/main" val="396169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618611-FEBB-4BE1-A6DB-A7C456238DE2}" type="slidenum">
              <a:rPr lang="en-US" smtClean="0"/>
              <a:t>7</a:t>
            </a:fld>
            <a:endParaRPr lang="en-US"/>
          </a:p>
        </p:txBody>
      </p:sp>
    </p:spTree>
    <p:extLst>
      <p:ext uri="{BB962C8B-B14F-4D97-AF65-F5344CB8AC3E}">
        <p14:creationId xmlns:p14="http://schemas.microsoft.com/office/powerpoint/2010/main" val="2630779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618611-FEBB-4BE1-A6DB-A7C456238DE2}" type="slidenum">
              <a:rPr lang="en-US" smtClean="0"/>
              <a:t>11</a:t>
            </a:fld>
            <a:endParaRPr lang="en-US"/>
          </a:p>
        </p:txBody>
      </p:sp>
    </p:spTree>
    <p:extLst>
      <p:ext uri="{BB962C8B-B14F-4D97-AF65-F5344CB8AC3E}">
        <p14:creationId xmlns:p14="http://schemas.microsoft.com/office/powerpoint/2010/main" val="361104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618611-FEBB-4BE1-A6DB-A7C456238DE2}" type="slidenum">
              <a:rPr lang="en-US" smtClean="0"/>
              <a:t>24</a:t>
            </a:fld>
            <a:endParaRPr lang="en-US"/>
          </a:p>
        </p:txBody>
      </p:sp>
    </p:spTree>
    <p:extLst>
      <p:ext uri="{BB962C8B-B14F-4D97-AF65-F5344CB8AC3E}">
        <p14:creationId xmlns:p14="http://schemas.microsoft.com/office/powerpoint/2010/main" val="2038915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3363EC8-A258-4500-91F9-CFB7FE4CA044}" type="datetime1">
              <a:rPr lang="en-US" smtClean="0"/>
              <a:t>3/20/2015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EB757-79C7-427C-A799-90C879755769}" type="slidenum">
              <a:rPr lang="en-US" smtClean="0"/>
              <a:t>‹#›</a:t>
            </a:fld>
            <a:endParaRPr lang="en-US"/>
          </a:p>
        </p:txBody>
      </p:sp>
    </p:spTree>
    <p:extLst>
      <p:ext uri="{BB962C8B-B14F-4D97-AF65-F5344CB8AC3E}">
        <p14:creationId xmlns:p14="http://schemas.microsoft.com/office/powerpoint/2010/main" val="3502531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EB0AE5-B126-4F1A-A5BF-D479CD30F902}" type="datetime1">
              <a:rPr lang="en-US" smtClean="0"/>
              <a:t>3/20/2015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EB757-79C7-427C-A799-90C879755769}" type="slidenum">
              <a:rPr lang="en-US" smtClean="0"/>
              <a:t>‹#›</a:t>
            </a:fld>
            <a:endParaRPr lang="en-US"/>
          </a:p>
        </p:txBody>
      </p:sp>
    </p:spTree>
    <p:extLst>
      <p:ext uri="{BB962C8B-B14F-4D97-AF65-F5344CB8AC3E}">
        <p14:creationId xmlns:p14="http://schemas.microsoft.com/office/powerpoint/2010/main" val="3404475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4606C5-F43A-4DD8-8F29-6154D5C6CC1F}" type="datetime1">
              <a:rPr lang="en-US" smtClean="0"/>
              <a:t>3/20/2015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EB757-79C7-427C-A799-90C879755769}" type="slidenum">
              <a:rPr lang="en-US" smtClean="0"/>
              <a:t>‹#›</a:t>
            </a:fld>
            <a:endParaRPr lang="en-US"/>
          </a:p>
        </p:txBody>
      </p:sp>
    </p:spTree>
    <p:extLst>
      <p:ext uri="{BB962C8B-B14F-4D97-AF65-F5344CB8AC3E}">
        <p14:creationId xmlns:p14="http://schemas.microsoft.com/office/powerpoint/2010/main" val="2365492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9F08D5-8469-4B8B-B9AD-274B52534CD0}" type="datetime1">
              <a:rPr lang="en-US" smtClean="0"/>
              <a:t>3/20/2015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EB757-79C7-427C-A799-90C879755769}" type="slidenum">
              <a:rPr lang="en-US" smtClean="0"/>
              <a:t>‹#›</a:t>
            </a:fld>
            <a:endParaRPr lang="en-US"/>
          </a:p>
        </p:txBody>
      </p:sp>
    </p:spTree>
    <p:extLst>
      <p:ext uri="{BB962C8B-B14F-4D97-AF65-F5344CB8AC3E}">
        <p14:creationId xmlns:p14="http://schemas.microsoft.com/office/powerpoint/2010/main" val="1672985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D0BB12-FBA9-4A71-9D5B-B86E3AB1743A}" type="datetime1">
              <a:rPr lang="en-US" smtClean="0"/>
              <a:t>3/20/2015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EB757-79C7-427C-A799-90C879755769}" type="slidenum">
              <a:rPr lang="en-US" smtClean="0"/>
              <a:t>‹#›</a:t>
            </a:fld>
            <a:endParaRPr lang="en-US"/>
          </a:p>
        </p:txBody>
      </p:sp>
    </p:spTree>
    <p:extLst>
      <p:ext uri="{BB962C8B-B14F-4D97-AF65-F5344CB8AC3E}">
        <p14:creationId xmlns:p14="http://schemas.microsoft.com/office/powerpoint/2010/main" val="119270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3A1C92-560A-43B0-A608-E2EC0AFD61DE}" type="datetime1">
              <a:rPr lang="en-US" smtClean="0"/>
              <a:t>3/20/2015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AEB757-79C7-427C-A799-90C879755769}" type="slidenum">
              <a:rPr lang="en-US" smtClean="0"/>
              <a:t>‹#›</a:t>
            </a:fld>
            <a:endParaRPr lang="en-US"/>
          </a:p>
        </p:txBody>
      </p:sp>
    </p:spTree>
    <p:extLst>
      <p:ext uri="{BB962C8B-B14F-4D97-AF65-F5344CB8AC3E}">
        <p14:creationId xmlns:p14="http://schemas.microsoft.com/office/powerpoint/2010/main" val="4134445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33EB62-0CD4-4E7E-8F0A-A401E75654B0}" type="datetime1">
              <a:rPr lang="en-US" smtClean="0"/>
              <a:t>3/20/2015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AEB757-79C7-427C-A799-90C879755769}" type="slidenum">
              <a:rPr lang="en-US" smtClean="0"/>
              <a:t>‹#›</a:t>
            </a:fld>
            <a:endParaRPr lang="en-US"/>
          </a:p>
        </p:txBody>
      </p:sp>
    </p:spTree>
    <p:extLst>
      <p:ext uri="{BB962C8B-B14F-4D97-AF65-F5344CB8AC3E}">
        <p14:creationId xmlns:p14="http://schemas.microsoft.com/office/powerpoint/2010/main" val="406370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0AC093-A2F0-4CFA-8A33-C98170016A3B}" type="datetime1">
              <a:rPr lang="en-US" smtClean="0"/>
              <a:t>3/20/2015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AEB757-79C7-427C-A799-90C879755769}" type="slidenum">
              <a:rPr lang="en-US" smtClean="0"/>
              <a:t>‹#›</a:t>
            </a:fld>
            <a:endParaRPr lang="en-US"/>
          </a:p>
        </p:txBody>
      </p:sp>
    </p:spTree>
    <p:extLst>
      <p:ext uri="{BB962C8B-B14F-4D97-AF65-F5344CB8AC3E}">
        <p14:creationId xmlns:p14="http://schemas.microsoft.com/office/powerpoint/2010/main" val="1044210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B2ACBA-010A-4B14-BF93-06DC0F42F982}" type="datetime1">
              <a:rPr lang="en-US" smtClean="0"/>
              <a:t>3/20/2015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AEB757-79C7-427C-A799-90C879755769}" type="slidenum">
              <a:rPr lang="en-US" smtClean="0"/>
              <a:t>‹#›</a:t>
            </a:fld>
            <a:endParaRPr lang="en-US"/>
          </a:p>
        </p:txBody>
      </p:sp>
    </p:spTree>
    <p:extLst>
      <p:ext uri="{BB962C8B-B14F-4D97-AF65-F5344CB8AC3E}">
        <p14:creationId xmlns:p14="http://schemas.microsoft.com/office/powerpoint/2010/main" val="2239352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739BF0-6663-4375-8232-DB341BAA3B7D}" type="datetime1">
              <a:rPr lang="en-US" smtClean="0"/>
              <a:t>3/20/2015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AEB757-79C7-427C-A799-90C879755769}" type="slidenum">
              <a:rPr lang="en-US" smtClean="0"/>
              <a:t>‹#›</a:t>
            </a:fld>
            <a:endParaRPr lang="en-US"/>
          </a:p>
        </p:txBody>
      </p:sp>
    </p:spTree>
    <p:extLst>
      <p:ext uri="{BB962C8B-B14F-4D97-AF65-F5344CB8AC3E}">
        <p14:creationId xmlns:p14="http://schemas.microsoft.com/office/powerpoint/2010/main" val="3076351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882C3E-B9CE-44A3-A347-C5DF1E3DB57F}" type="datetime1">
              <a:rPr lang="en-US" smtClean="0"/>
              <a:t>3/20/2015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AEB757-79C7-427C-A799-90C879755769}" type="slidenum">
              <a:rPr lang="en-US" smtClean="0"/>
              <a:t>‹#›</a:t>
            </a:fld>
            <a:endParaRPr lang="en-US"/>
          </a:p>
        </p:txBody>
      </p:sp>
    </p:spTree>
    <p:extLst>
      <p:ext uri="{BB962C8B-B14F-4D97-AF65-F5344CB8AC3E}">
        <p14:creationId xmlns:p14="http://schemas.microsoft.com/office/powerpoint/2010/main" val="863949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E3D5AB-AF25-474B-96CB-871CD9D917BF}" type="datetime1">
              <a:rPr lang="en-US" smtClean="0"/>
              <a:t>3/20/2015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AEB757-79C7-427C-A799-90C879755769}" type="slidenum">
              <a:rPr lang="en-US" smtClean="0"/>
              <a:t>‹#›</a:t>
            </a:fld>
            <a:endParaRPr lang="en-US"/>
          </a:p>
        </p:txBody>
      </p:sp>
    </p:spTree>
    <p:extLst>
      <p:ext uri="{BB962C8B-B14F-4D97-AF65-F5344CB8AC3E}">
        <p14:creationId xmlns:p14="http://schemas.microsoft.com/office/powerpoint/2010/main" val="14540478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econ.worldbank.org/WBSITE/EXTERNAL/EXTDEC/EXTRESEARCH/EXTPROGRAMS/EXTADEPT/0,,menuPK:7108381~pagePK:64168176~piPK:64168140~theSitePK:7108360,00.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smubark@kacst.edu.sa" TargetMode="External"/><Relationship Id="rId2" Type="http://schemas.openxmlformats.org/officeDocument/2006/relationships/hyperlink" Target="mailto:Psuykerbuyk@cbs.aw" TargetMode="External"/><Relationship Id="rId1" Type="http://schemas.openxmlformats.org/officeDocument/2006/relationships/slideLayout" Target="../slideLayouts/slideLayout2.xml"/><Relationship Id="rId4" Type="http://schemas.openxmlformats.org/officeDocument/2006/relationships/hyperlink" Target="mailto:Genara.Rivera@inei.gob.pe"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8732" y="1295401"/>
            <a:ext cx="8153400" cy="2305050"/>
          </a:xfrm>
        </p:spPr>
        <p:txBody>
          <a:bodyPr>
            <a:normAutofit/>
          </a:bodyPr>
          <a:lstStyle/>
          <a:p>
            <a:r>
              <a:rPr lang="en-US" dirty="0" smtClean="0"/>
              <a:t>Exploring Disability </a:t>
            </a:r>
            <a:r>
              <a:rPr lang="en-US" dirty="0"/>
              <a:t>D</a:t>
            </a:r>
            <a:r>
              <a:rPr lang="en-US" dirty="0" smtClean="0"/>
              <a:t>ata Registry:</a:t>
            </a:r>
            <a:br>
              <a:rPr lang="en-US" dirty="0" smtClean="0"/>
            </a:br>
            <a:r>
              <a:rPr lang="en-US" dirty="0" smtClean="0"/>
              <a:t>progress report Aruba </a:t>
            </a:r>
            <a:endParaRPr lang="en-US" dirty="0"/>
          </a:p>
        </p:txBody>
      </p:sp>
      <p:sp>
        <p:nvSpPr>
          <p:cNvPr id="3" name="Subtitle 2"/>
          <p:cNvSpPr>
            <a:spLocks noGrp="1"/>
          </p:cNvSpPr>
          <p:nvPr>
            <p:ph type="subTitle" idx="1"/>
          </p:nvPr>
        </p:nvSpPr>
        <p:spPr>
          <a:xfrm>
            <a:off x="793532" y="4267200"/>
            <a:ext cx="7543800" cy="1752600"/>
          </a:xfrm>
        </p:spPr>
        <p:txBody>
          <a:bodyPr>
            <a:normAutofit fontScale="85000" lnSpcReduction="20000"/>
          </a:bodyPr>
          <a:lstStyle/>
          <a:p>
            <a:pPr algn="l"/>
            <a:r>
              <a:rPr lang="en-US" dirty="0" smtClean="0"/>
              <a:t>Data Registers Workgroup</a:t>
            </a:r>
          </a:p>
          <a:p>
            <a:r>
              <a:rPr lang="en-US" dirty="0" smtClean="0"/>
              <a:t>Patrick K. Suykerbuyk, PhD</a:t>
            </a:r>
          </a:p>
          <a:p>
            <a:pPr algn="r"/>
            <a:r>
              <a:rPr lang="en-US" dirty="0" smtClean="0"/>
              <a:t>Central Bureau of Statistics</a:t>
            </a:r>
          </a:p>
          <a:p>
            <a:pPr algn="r"/>
            <a:r>
              <a:rPr lang="en-US" dirty="0" smtClean="0"/>
              <a:t>Aruba</a:t>
            </a:r>
            <a:endParaRPr lang="en-US" dirty="0"/>
          </a:p>
        </p:txBody>
      </p:sp>
      <p:sp>
        <p:nvSpPr>
          <p:cNvPr id="4" name="Slide Number Placeholder 3"/>
          <p:cNvSpPr>
            <a:spLocks noGrp="1"/>
          </p:cNvSpPr>
          <p:nvPr>
            <p:ph type="sldNum" sz="quarter" idx="12"/>
          </p:nvPr>
        </p:nvSpPr>
        <p:spPr/>
        <p:txBody>
          <a:bodyPr/>
          <a:lstStyle/>
          <a:p>
            <a:fld id="{1EAEB757-79C7-427C-A799-90C879755769}" type="slidenum">
              <a:rPr lang="en-US" smtClean="0"/>
              <a:t>1</a:t>
            </a:fld>
            <a:endParaRPr lang="en-US"/>
          </a:p>
        </p:txBody>
      </p:sp>
    </p:spTree>
    <p:extLst>
      <p:ext uri="{BB962C8B-B14F-4D97-AF65-F5344CB8AC3E}">
        <p14:creationId xmlns:p14="http://schemas.microsoft.com/office/powerpoint/2010/main" val="31118883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descr="Table listing Advantages and Disadvantages of collecting disability data using Population Censuses" title="Table 3.1: Population Censuses: Advantages and Disadvantages"/>
          <p:cNvGrpSpPr/>
          <p:nvPr/>
        </p:nvGrpSpPr>
        <p:grpSpPr>
          <a:xfrm>
            <a:off x="990600" y="175722"/>
            <a:ext cx="7329488" cy="6377478"/>
            <a:chOff x="1204912" y="1371600"/>
            <a:chExt cx="6734175" cy="5234478"/>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4912" y="1371600"/>
              <a:ext cx="6734175" cy="319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7366" y="4424853"/>
              <a:ext cx="6276975" cy="218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Slide Number Placeholder 1"/>
          <p:cNvSpPr>
            <a:spLocks noGrp="1"/>
          </p:cNvSpPr>
          <p:nvPr>
            <p:ph type="sldNum" sz="quarter" idx="12"/>
          </p:nvPr>
        </p:nvSpPr>
        <p:spPr/>
        <p:txBody>
          <a:bodyPr/>
          <a:lstStyle/>
          <a:p>
            <a:fld id="{1EAEB757-79C7-427C-A799-90C879755769}" type="slidenum">
              <a:rPr lang="en-US" smtClean="0"/>
              <a:t>10</a:t>
            </a:fld>
            <a:endParaRPr lang="en-US"/>
          </a:p>
        </p:txBody>
      </p:sp>
      <p:sp>
        <p:nvSpPr>
          <p:cNvPr id="4" name="Title 3"/>
          <p:cNvSpPr>
            <a:spLocks noGrp="1"/>
          </p:cNvSpPr>
          <p:nvPr>
            <p:ph type="title"/>
          </p:nvPr>
        </p:nvSpPr>
        <p:spPr>
          <a:xfrm>
            <a:off x="762000" y="76201"/>
            <a:ext cx="7467600" cy="6781800"/>
          </a:xfrm>
        </p:spPr>
        <p:txBody>
          <a:bodyPr/>
          <a:lstStyle/>
          <a:p>
            <a:pPr marL="0" algn="r" rtl="0" eaLnBrk="1" latinLnBrk="0" hangingPunct="1">
              <a:spcBef>
                <a:spcPts val="0"/>
              </a:spcBef>
              <a:spcAft>
                <a:spcPts val="0"/>
              </a:spcAft>
            </a:pPr>
            <a:r>
              <a:rPr lang="en-US" sz="1200" kern="1200" dirty="0" smtClean="0">
                <a:solidFill>
                  <a:srgbClr val="FF0000"/>
                </a:solidFill>
                <a:effectLst/>
                <a:latin typeface="Calibri"/>
                <a:ea typeface="+mn-ea"/>
                <a:cs typeface="+mn-cs"/>
              </a:rPr>
              <a:t/>
            </a:r>
            <a:br>
              <a:rPr lang="en-US" sz="1200" kern="1200" dirty="0" smtClean="0">
                <a:solidFill>
                  <a:srgbClr val="FF0000"/>
                </a:solidFill>
                <a:effectLst/>
                <a:latin typeface="Calibri"/>
                <a:ea typeface="+mn-ea"/>
                <a:cs typeface="+mn-cs"/>
              </a:rPr>
            </a:br>
            <a:r>
              <a:rPr lang="en-US" sz="1200" dirty="0">
                <a:solidFill>
                  <a:srgbClr val="FF0000"/>
                </a:solidFill>
                <a:latin typeface="Calibri"/>
                <a:ea typeface="+mn-ea"/>
                <a:cs typeface="+mn-cs"/>
              </a:rPr>
              <a:t/>
            </a:r>
            <a:br>
              <a:rPr lang="en-US" sz="1200" dirty="0">
                <a:solidFill>
                  <a:srgbClr val="FF0000"/>
                </a:solidFill>
                <a:latin typeface="Calibri"/>
                <a:ea typeface="+mn-ea"/>
                <a:cs typeface="+mn-cs"/>
              </a:rPr>
            </a:br>
            <a:r>
              <a:rPr lang="en-US" sz="1200" dirty="0" smtClean="0">
                <a:solidFill>
                  <a:srgbClr val="FF0000"/>
                </a:solidFill>
                <a:latin typeface="Calibri"/>
                <a:ea typeface="+mn-ea"/>
                <a:cs typeface="+mn-cs"/>
              </a:rPr>
              <a:t/>
            </a:r>
            <a:br>
              <a:rPr lang="en-US" sz="1200" dirty="0" smtClean="0">
                <a:solidFill>
                  <a:srgbClr val="FF0000"/>
                </a:solidFill>
                <a:latin typeface="Calibri"/>
                <a:ea typeface="+mn-ea"/>
                <a:cs typeface="+mn-cs"/>
              </a:rPr>
            </a:br>
            <a:r>
              <a:rPr lang="en-US" sz="1200" dirty="0">
                <a:solidFill>
                  <a:srgbClr val="FF0000"/>
                </a:solidFill>
                <a:latin typeface="Calibri"/>
                <a:ea typeface="+mn-ea"/>
                <a:cs typeface="+mn-cs"/>
              </a:rPr>
              <a:t/>
            </a:r>
            <a:br>
              <a:rPr lang="en-US" sz="1200" dirty="0">
                <a:solidFill>
                  <a:srgbClr val="FF0000"/>
                </a:solidFill>
                <a:latin typeface="Calibri"/>
                <a:ea typeface="+mn-ea"/>
                <a:cs typeface="+mn-cs"/>
              </a:rPr>
            </a:br>
            <a:r>
              <a:rPr lang="en-US" sz="1200" dirty="0" smtClean="0">
                <a:solidFill>
                  <a:srgbClr val="FF0000"/>
                </a:solidFill>
                <a:latin typeface="Calibri"/>
                <a:ea typeface="+mn-ea"/>
                <a:cs typeface="+mn-cs"/>
              </a:rPr>
              <a:t/>
            </a:r>
            <a:br>
              <a:rPr lang="en-US" sz="1200" dirty="0" smtClean="0">
                <a:solidFill>
                  <a:srgbClr val="FF0000"/>
                </a:solidFill>
                <a:latin typeface="Calibri"/>
                <a:ea typeface="+mn-ea"/>
                <a:cs typeface="+mn-cs"/>
              </a:rPr>
            </a:br>
            <a:r>
              <a:rPr lang="en-US" sz="1200" dirty="0">
                <a:solidFill>
                  <a:srgbClr val="FF0000"/>
                </a:solidFill>
                <a:latin typeface="Calibri"/>
                <a:ea typeface="+mn-ea"/>
                <a:cs typeface="+mn-cs"/>
              </a:rPr>
              <a:t/>
            </a:r>
            <a:br>
              <a:rPr lang="en-US" sz="1200" dirty="0">
                <a:solidFill>
                  <a:srgbClr val="FF0000"/>
                </a:solidFill>
                <a:latin typeface="Calibri"/>
                <a:ea typeface="+mn-ea"/>
                <a:cs typeface="+mn-cs"/>
              </a:rPr>
            </a:br>
            <a:r>
              <a:rPr lang="en-US" sz="1200" dirty="0" smtClean="0">
                <a:solidFill>
                  <a:srgbClr val="FF0000"/>
                </a:solidFill>
                <a:latin typeface="Calibri"/>
                <a:ea typeface="+mn-ea"/>
                <a:cs typeface="+mn-cs"/>
              </a:rPr>
              <a:t/>
            </a:r>
            <a:br>
              <a:rPr lang="en-US" sz="1200" dirty="0" smtClean="0">
                <a:solidFill>
                  <a:srgbClr val="FF0000"/>
                </a:solidFill>
                <a:latin typeface="Calibri"/>
                <a:ea typeface="+mn-ea"/>
                <a:cs typeface="+mn-cs"/>
              </a:rPr>
            </a:br>
            <a:r>
              <a:rPr lang="en-US" sz="1200" dirty="0">
                <a:solidFill>
                  <a:srgbClr val="FF0000"/>
                </a:solidFill>
                <a:latin typeface="Calibri"/>
                <a:ea typeface="+mn-ea"/>
                <a:cs typeface="+mn-cs"/>
              </a:rPr>
              <a:t/>
            </a:r>
            <a:br>
              <a:rPr lang="en-US" sz="1200" dirty="0">
                <a:solidFill>
                  <a:srgbClr val="FF0000"/>
                </a:solidFill>
                <a:latin typeface="Calibri"/>
                <a:ea typeface="+mn-ea"/>
                <a:cs typeface="+mn-cs"/>
              </a:rPr>
            </a:br>
            <a:r>
              <a:rPr lang="en-US" sz="1200" dirty="0" smtClean="0">
                <a:solidFill>
                  <a:srgbClr val="FF0000"/>
                </a:solidFill>
                <a:latin typeface="Calibri"/>
                <a:ea typeface="+mn-ea"/>
                <a:cs typeface="+mn-cs"/>
              </a:rPr>
              <a:t/>
            </a:r>
            <a:br>
              <a:rPr lang="en-US" sz="1200" dirty="0" smtClean="0">
                <a:solidFill>
                  <a:srgbClr val="FF0000"/>
                </a:solidFill>
                <a:latin typeface="Calibri"/>
                <a:ea typeface="+mn-ea"/>
                <a:cs typeface="+mn-cs"/>
              </a:rPr>
            </a:br>
            <a:r>
              <a:rPr lang="en-US" sz="1200" dirty="0">
                <a:solidFill>
                  <a:srgbClr val="FF0000"/>
                </a:solidFill>
                <a:latin typeface="Calibri"/>
                <a:ea typeface="+mn-ea"/>
                <a:cs typeface="+mn-cs"/>
              </a:rPr>
              <a:t/>
            </a:r>
            <a:br>
              <a:rPr lang="en-US" sz="1200" dirty="0">
                <a:solidFill>
                  <a:srgbClr val="FF0000"/>
                </a:solidFill>
                <a:latin typeface="Calibri"/>
                <a:ea typeface="+mn-ea"/>
                <a:cs typeface="+mn-cs"/>
              </a:rPr>
            </a:br>
            <a:r>
              <a:rPr lang="en-US" sz="1200" dirty="0" smtClean="0">
                <a:solidFill>
                  <a:srgbClr val="FF0000"/>
                </a:solidFill>
                <a:latin typeface="Calibri"/>
                <a:ea typeface="+mn-ea"/>
                <a:cs typeface="+mn-cs"/>
              </a:rPr>
              <a:t/>
            </a:r>
            <a:br>
              <a:rPr lang="en-US" sz="1200" dirty="0" smtClean="0">
                <a:solidFill>
                  <a:srgbClr val="FF0000"/>
                </a:solidFill>
                <a:latin typeface="Calibri"/>
                <a:ea typeface="+mn-ea"/>
                <a:cs typeface="+mn-cs"/>
              </a:rPr>
            </a:br>
            <a:r>
              <a:rPr lang="en-US" sz="1200" dirty="0">
                <a:solidFill>
                  <a:srgbClr val="FF0000"/>
                </a:solidFill>
                <a:latin typeface="Calibri"/>
                <a:ea typeface="+mn-ea"/>
                <a:cs typeface="+mn-cs"/>
              </a:rPr>
              <a:t/>
            </a:r>
            <a:br>
              <a:rPr lang="en-US" sz="1200" dirty="0">
                <a:solidFill>
                  <a:srgbClr val="FF0000"/>
                </a:solidFill>
                <a:latin typeface="Calibri"/>
                <a:ea typeface="+mn-ea"/>
                <a:cs typeface="+mn-cs"/>
              </a:rPr>
            </a:br>
            <a:r>
              <a:rPr lang="en-US" sz="1200" dirty="0" smtClean="0">
                <a:solidFill>
                  <a:srgbClr val="FF0000"/>
                </a:solidFill>
                <a:latin typeface="Calibri"/>
                <a:ea typeface="+mn-ea"/>
                <a:cs typeface="+mn-cs"/>
              </a:rPr>
              <a:t/>
            </a:r>
            <a:br>
              <a:rPr lang="en-US" sz="1200" dirty="0" smtClean="0">
                <a:solidFill>
                  <a:srgbClr val="FF0000"/>
                </a:solidFill>
                <a:latin typeface="Calibri"/>
                <a:ea typeface="+mn-ea"/>
                <a:cs typeface="+mn-cs"/>
              </a:rPr>
            </a:br>
            <a:r>
              <a:rPr lang="en-US" sz="1200" dirty="0">
                <a:solidFill>
                  <a:srgbClr val="FF0000"/>
                </a:solidFill>
                <a:latin typeface="Calibri"/>
                <a:ea typeface="+mn-ea"/>
                <a:cs typeface="+mn-cs"/>
              </a:rPr>
              <a:t/>
            </a:r>
            <a:br>
              <a:rPr lang="en-US" sz="1200" dirty="0">
                <a:solidFill>
                  <a:srgbClr val="FF0000"/>
                </a:solidFill>
                <a:latin typeface="Calibri"/>
                <a:ea typeface="+mn-ea"/>
                <a:cs typeface="+mn-cs"/>
              </a:rPr>
            </a:br>
            <a:r>
              <a:rPr lang="en-US" sz="1200" dirty="0" smtClean="0">
                <a:solidFill>
                  <a:srgbClr val="FF0000"/>
                </a:solidFill>
                <a:latin typeface="Calibri"/>
                <a:ea typeface="+mn-ea"/>
                <a:cs typeface="+mn-cs"/>
              </a:rPr>
              <a:t/>
            </a:r>
            <a:br>
              <a:rPr lang="en-US" sz="1200" dirty="0" smtClean="0">
                <a:solidFill>
                  <a:srgbClr val="FF0000"/>
                </a:solidFill>
                <a:latin typeface="Calibri"/>
                <a:ea typeface="+mn-ea"/>
                <a:cs typeface="+mn-cs"/>
              </a:rPr>
            </a:br>
            <a:r>
              <a:rPr lang="en-US" sz="1200" dirty="0">
                <a:solidFill>
                  <a:srgbClr val="FF0000"/>
                </a:solidFill>
                <a:latin typeface="Calibri"/>
                <a:ea typeface="+mn-ea"/>
                <a:cs typeface="+mn-cs"/>
              </a:rPr>
              <a:t/>
            </a:r>
            <a:br>
              <a:rPr lang="en-US" sz="1200" dirty="0">
                <a:solidFill>
                  <a:srgbClr val="FF0000"/>
                </a:solidFill>
                <a:latin typeface="Calibri"/>
                <a:ea typeface="+mn-ea"/>
                <a:cs typeface="+mn-cs"/>
              </a:rPr>
            </a:br>
            <a:r>
              <a:rPr lang="en-US" sz="1200" dirty="0" smtClean="0">
                <a:solidFill>
                  <a:srgbClr val="FF0000"/>
                </a:solidFill>
                <a:latin typeface="Calibri"/>
                <a:ea typeface="+mn-ea"/>
                <a:cs typeface="+mn-cs"/>
              </a:rPr>
              <a:t/>
            </a:r>
            <a:br>
              <a:rPr lang="en-US" sz="1200" dirty="0" smtClean="0">
                <a:solidFill>
                  <a:srgbClr val="FF0000"/>
                </a:solidFill>
                <a:latin typeface="Calibri"/>
                <a:ea typeface="+mn-ea"/>
                <a:cs typeface="+mn-cs"/>
              </a:rPr>
            </a:br>
            <a:r>
              <a:rPr lang="en-US" sz="1200" dirty="0">
                <a:solidFill>
                  <a:srgbClr val="FF0000"/>
                </a:solidFill>
                <a:latin typeface="Calibri"/>
                <a:ea typeface="+mn-ea"/>
                <a:cs typeface="+mn-cs"/>
              </a:rPr>
              <a:t/>
            </a:r>
            <a:br>
              <a:rPr lang="en-US" sz="1200" dirty="0">
                <a:solidFill>
                  <a:srgbClr val="FF0000"/>
                </a:solidFill>
                <a:latin typeface="Calibri"/>
                <a:ea typeface="+mn-ea"/>
                <a:cs typeface="+mn-cs"/>
              </a:rPr>
            </a:br>
            <a:r>
              <a:rPr lang="en-US" sz="1200" dirty="0" smtClean="0">
                <a:solidFill>
                  <a:srgbClr val="FF0000"/>
                </a:solidFill>
                <a:latin typeface="Calibri"/>
                <a:ea typeface="+mn-ea"/>
                <a:cs typeface="+mn-cs"/>
              </a:rPr>
              <a:t/>
            </a:r>
            <a:br>
              <a:rPr lang="en-US" sz="1200" dirty="0" smtClean="0">
                <a:solidFill>
                  <a:srgbClr val="FF0000"/>
                </a:solidFill>
                <a:latin typeface="Calibri"/>
                <a:ea typeface="+mn-ea"/>
                <a:cs typeface="+mn-cs"/>
              </a:rPr>
            </a:br>
            <a:r>
              <a:rPr lang="en-US" sz="1200" dirty="0">
                <a:solidFill>
                  <a:srgbClr val="FF0000"/>
                </a:solidFill>
                <a:latin typeface="Calibri"/>
                <a:ea typeface="+mn-ea"/>
                <a:cs typeface="+mn-cs"/>
              </a:rPr>
              <a:t/>
            </a:r>
            <a:br>
              <a:rPr lang="en-US" sz="1200" dirty="0">
                <a:solidFill>
                  <a:srgbClr val="FF0000"/>
                </a:solidFill>
                <a:latin typeface="Calibri"/>
                <a:ea typeface="+mn-ea"/>
                <a:cs typeface="+mn-cs"/>
              </a:rPr>
            </a:br>
            <a:r>
              <a:rPr lang="en-US" sz="1200" dirty="0" smtClean="0">
                <a:solidFill>
                  <a:srgbClr val="FF0000"/>
                </a:solidFill>
                <a:latin typeface="Calibri"/>
                <a:ea typeface="+mn-ea"/>
                <a:cs typeface="+mn-cs"/>
              </a:rPr>
              <a:t/>
            </a:r>
            <a:br>
              <a:rPr lang="en-US" sz="1200" dirty="0" smtClean="0">
                <a:solidFill>
                  <a:srgbClr val="FF0000"/>
                </a:solidFill>
                <a:latin typeface="Calibri"/>
                <a:ea typeface="+mn-ea"/>
                <a:cs typeface="+mn-cs"/>
              </a:rPr>
            </a:br>
            <a:r>
              <a:rPr lang="en-US" sz="1200" dirty="0">
                <a:solidFill>
                  <a:srgbClr val="FF0000"/>
                </a:solidFill>
                <a:latin typeface="Calibri"/>
                <a:ea typeface="+mn-ea"/>
                <a:cs typeface="+mn-cs"/>
              </a:rPr>
              <a:t/>
            </a:r>
            <a:br>
              <a:rPr lang="en-US" sz="1200" dirty="0">
                <a:solidFill>
                  <a:srgbClr val="FF0000"/>
                </a:solidFill>
                <a:latin typeface="Calibri"/>
                <a:ea typeface="+mn-ea"/>
                <a:cs typeface="+mn-cs"/>
              </a:rPr>
            </a:br>
            <a:r>
              <a:rPr lang="en-US" sz="1200" dirty="0" smtClean="0">
                <a:solidFill>
                  <a:srgbClr val="FF0000"/>
                </a:solidFill>
                <a:latin typeface="Calibri"/>
                <a:ea typeface="+mn-ea"/>
                <a:cs typeface="+mn-cs"/>
              </a:rPr>
              <a:t/>
            </a:r>
            <a:br>
              <a:rPr lang="en-US" sz="1200" dirty="0" smtClean="0">
                <a:solidFill>
                  <a:srgbClr val="FF0000"/>
                </a:solidFill>
                <a:latin typeface="Calibri"/>
                <a:ea typeface="+mn-ea"/>
                <a:cs typeface="+mn-cs"/>
              </a:rPr>
            </a:br>
            <a:r>
              <a:rPr lang="en-US" sz="1200" dirty="0">
                <a:solidFill>
                  <a:srgbClr val="FF0000"/>
                </a:solidFill>
                <a:latin typeface="Calibri"/>
                <a:ea typeface="+mn-ea"/>
                <a:cs typeface="+mn-cs"/>
              </a:rPr>
              <a:t/>
            </a:r>
            <a:br>
              <a:rPr lang="en-US" sz="1200" dirty="0">
                <a:solidFill>
                  <a:srgbClr val="FF0000"/>
                </a:solidFill>
                <a:latin typeface="Calibri"/>
                <a:ea typeface="+mn-ea"/>
                <a:cs typeface="+mn-cs"/>
              </a:rPr>
            </a:br>
            <a:r>
              <a:rPr lang="en-US" sz="1200" dirty="0" smtClean="0">
                <a:solidFill>
                  <a:srgbClr val="FF0000"/>
                </a:solidFill>
                <a:latin typeface="Calibri"/>
                <a:ea typeface="+mn-ea"/>
                <a:cs typeface="+mn-cs"/>
              </a:rPr>
              <a:t/>
            </a:r>
            <a:br>
              <a:rPr lang="en-US" sz="1200" dirty="0" smtClean="0">
                <a:solidFill>
                  <a:srgbClr val="FF0000"/>
                </a:solidFill>
                <a:latin typeface="Calibri"/>
                <a:ea typeface="+mn-ea"/>
                <a:cs typeface="+mn-cs"/>
              </a:rPr>
            </a:br>
            <a:r>
              <a:rPr lang="en-US" sz="1200" dirty="0">
                <a:solidFill>
                  <a:srgbClr val="FF0000"/>
                </a:solidFill>
                <a:latin typeface="Calibri"/>
                <a:ea typeface="+mn-ea"/>
                <a:cs typeface="+mn-cs"/>
              </a:rPr>
              <a:t/>
            </a:r>
            <a:br>
              <a:rPr lang="en-US" sz="1200" dirty="0">
                <a:solidFill>
                  <a:srgbClr val="FF0000"/>
                </a:solidFill>
                <a:latin typeface="Calibri"/>
                <a:ea typeface="+mn-ea"/>
                <a:cs typeface="+mn-cs"/>
              </a:rPr>
            </a:br>
            <a:r>
              <a:rPr lang="en-US" sz="1200" dirty="0" smtClean="0">
                <a:solidFill>
                  <a:srgbClr val="FF0000"/>
                </a:solidFill>
                <a:latin typeface="Calibri"/>
                <a:ea typeface="+mn-ea"/>
                <a:cs typeface="+mn-cs"/>
              </a:rPr>
              <a:t/>
            </a:r>
            <a:br>
              <a:rPr lang="en-US" sz="1200" dirty="0" smtClean="0">
                <a:solidFill>
                  <a:srgbClr val="FF0000"/>
                </a:solidFill>
                <a:latin typeface="Calibri"/>
                <a:ea typeface="+mn-ea"/>
                <a:cs typeface="+mn-cs"/>
              </a:rPr>
            </a:br>
            <a:r>
              <a:rPr lang="en-US" sz="1200" dirty="0">
                <a:solidFill>
                  <a:srgbClr val="FF0000"/>
                </a:solidFill>
                <a:latin typeface="Calibri"/>
                <a:ea typeface="+mn-ea"/>
                <a:cs typeface="+mn-cs"/>
              </a:rPr>
              <a:t/>
            </a:r>
            <a:br>
              <a:rPr lang="en-US" sz="1200" dirty="0">
                <a:solidFill>
                  <a:srgbClr val="FF0000"/>
                </a:solidFill>
                <a:latin typeface="Calibri"/>
                <a:ea typeface="+mn-ea"/>
                <a:cs typeface="+mn-cs"/>
              </a:rPr>
            </a:br>
            <a:r>
              <a:rPr lang="en-US" sz="1200" dirty="0" smtClean="0">
                <a:solidFill>
                  <a:srgbClr val="FF0000"/>
                </a:solidFill>
                <a:latin typeface="Calibri"/>
                <a:ea typeface="+mn-ea"/>
                <a:cs typeface="+mn-cs"/>
              </a:rPr>
              <a:t/>
            </a:r>
            <a:br>
              <a:rPr lang="en-US" sz="1200" dirty="0" smtClean="0">
                <a:solidFill>
                  <a:srgbClr val="FF0000"/>
                </a:solidFill>
                <a:latin typeface="Calibri"/>
                <a:ea typeface="+mn-ea"/>
                <a:cs typeface="+mn-cs"/>
              </a:rPr>
            </a:br>
            <a:r>
              <a:rPr lang="en-US" sz="1200" dirty="0">
                <a:solidFill>
                  <a:srgbClr val="FF0000"/>
                </a:solidFill>
                <a:latin typeface="Calibri"/>
                <a:ea typeface="+mn-ea"/>
                <a:cs typeface="+mn-cs"/>
              </a:rPr>
              <a:t/>
            </a:r>
            <a:br>
              <a:rPr lang="en-US" sz="1200" dirty="0">
                <a:solidFill>
                  <a:srgbClr val="FF0000"/>
                </a:solidFill>
                <a:latin typeface="Calibri"/>
                <a:ea typeface="+mn-ea"/>
                <a:cs typeface="+mn-cs"/>
              </a:rPr>
            </a:br>
            <a:r>
              <a:rPr lang="en-US" sz="1200" dirty="0" smtClean="0">
                <a:solidFill>
                  <a:srgbClr val="FF0000"/>
                </a:solidFill>
                <a:latin typeface="Calibri"/>
                <a:ea typeface="+mn-ea"/>
                <a:cs typeface="+mn-cs"/>
              </a:rPr>
              <a:t/>
            </a:r>
            <a:br>
              <a:rPr lang="en-US" sz="1200" dirty="0" smtClean="0">
                <a:solidFill>
                  <a:srgbClr val="FF0000"/>
                </a:solidFill>
                <a:latin typeface="Calibri"/>
                <a:ea typeface="+mn-ea"/>
                <a:cs typeface="+mn-cs"/>
              </a:rPr>
            </a:br>
            <a:r>
              <a:rPr lang="en-US" sz="1200" dirty="0" smtClean="0">
                <a:solidFill>
                  <a:srgbClr val="FF0000"/>
                </a:solidFill>
                <a:latin typeface="Calibri"/>
                <a:ea typeface="+mn-ea"/>
                <a:cs typeface="+mn-cs"/>
              </a:rPr>
              <a:t/>
            </a:r>
            <a:br>
              <a:rPr lang="en-US" sz="1200" dirty="0" smtClean="0">
                <a:solidFill>
                  <a:srgbClr val="FF0000"/>
                </a:solidFill>
                <a:latin typeface="Calibri"/>
                <a:ea typeface="+mn-ea"/>
                <a:cs typeface="+mn-cs"/>
              </a:rPr>
            </a:br>
            <a:r>
              <a:rPr lang="en-US" sz="1200" dirty="0" smtClean="0">
                <a:solidFill>
                  <a:srgbClr val="FF0000"/>
                </a:solidFill>
                <a:latin typeface="Calibri"/>
                <a:ea typeface="+mn-ea"/>
                <a:cs typeface="+mn-cs"/>
              </a:rPr>
              <a:t/>
            </a:r>
            <a:br>
              <a:rPr lang="en-US" sz="1200" dirty="0" smtClean="0">
                <a:solidFill>
                  <a:srgbClr val="FF0000"/>
                </a:solidFill>
                <a:latin typeface="Calibri"/>
                <a:ea typeface="+mn-ea"/>
                <a:cs typeface="+mn-cs"/>
              </a:rPr>
            </a:br>
            <a:r>
              <a:rPr lang="en-US" sz="1200" dirty="0">
                <a:solidFill>
                  <a:srgbClr val="FF0000"/>
                </a:solidFill>
                <a:latin typeface="Calibri"/>
                <a:ea typeface="+mn-ea"/>
                <a:cs typeface="+mn-cs"/>
              </a:rPr>
              <a:t/>
            </a:r>
            <a:br>
              <a:rPr lang="en-US" sz="1200" dirty="0">
                <a:solidFill>
                  <a:srgbClr val="FF0000"/>
                </a:solidFill>
                <a:latin typeface="Calibri"/>
                <a:ea typeface="+mn-ea"/>
                <a:cs typeface="+mn-cs"/>
              </a:rPr>
            </a:br>
            <a:r>
              <a:rPr lang="en-US" sz="1200" dirty="0" smtClean="0">
                <a:solidFill>
                  <a:srgbClr val="FF0000"/>
                </a:solidFill>
                <a:latin typeface="Calibri"/>
                <a:ea typeface="+mn-ea"/>
                <a:cs typeface="+mn-cs"/>
              </a:rPr>
              <a:t/>
            </a:r>
            <a:br>
              <a:rPr lang="en-US" sz="1200" dirty="0" smtClean="0">
                <a:solidFill>
                  <a:srgbClr val="FF0000"/>
                </a:solidFill>
                <a:latin typeface="Calibri"/>
                <a:ea typeface="+mn-ea"/>
                <a:cs typeface="+mn-cs"/>
              </a:rPr>
            </a:br>
            <a:r>
              <a:rPr lang="en-US" sz="1200" kern="1200" dirty="0" smtClean="0">
                <a:solidFill>
                  <a:srgbClr val="FF0000"/>
                </a:solidFill>
                <a:effectLst/>
                <a:latin typeface="Calibri"/>
                <a:ea typeface="+mn-ea"/>
                <a:cs typeface="+mn-cs"/>
              </a:rPr>
              <a:t>WHO, 2008</a:t>
            </a:r>
            <a:endParaRPr lang="en-US" dirty="0"/>
          </a:p>
        </p:txBody>
      </p:sp>
    </p:spTree>
    <p:extLst>
      <p:ext uri="{BB962C8B-B14F-4D97-AF65-F5344CB8AC3E}">
        <p14:creationId xmlns:p14="http://schemas.microsoft.com/office/powerpoint/2010/main" val="36708141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able listing Advantages and Disadvantages of collecting disability data using Sample Surveys" title="Table 3.2: Sample Surveys: Advantages and Disadvantage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76200"/>
            <a:ext cx="6481917" cy="6662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1EAEB757-79C7-427C-A799-90C879755769}" type="slidenum">
              <a:rPr lang="en-US" smtClean="0"/>
              <a:t>11</a:t>
            </a:fld>
            <a:endParaRPr lang="en-US"/>
          </a:p>
        </p:txBody>
      </p:sp>
      <p:sp>
        <p:nvSpPr>
          <p:cNvPr id="3" name="Title 2"/>
          <p:cNvSpPr>
            <a:spLocks noGrp="1"/>
          </p:cNvSpPr>
          <p:nvPr>
            <p:ph type="title"/>
          </p:nvPr>
        </p:nvSpPr>
        <p:spPr>
          <a:xfrm>
            <a:off x="457200" y="274638"/>
            <a:ext cx="8229600" cy="6811962"/>
          </a:xfrm>
        </p:spPr>
        <p:txBody>
          <a:bodyPr/>
          <a:lstStyle/>
          <a:p>
            <a:pPr marL="0" algn="r" rtl="0" eaLnBrk="1" latinLnBrk="0" hangingPunct="1">
              <a:spcBef>
                <a:spcPts val="0"/>
              </a:spcBef>
              <a:spcAft>
                <a:spcPts val="0"/>
              </a:spcAft>
            </a:pPr>
            <a:r>
              <a:rPr lang="en-US" sz="1200" kern="1200" dirty="0" smtClean="0">
                <a:solidFill>
                  <a:srgbClr val="FF0000"/>
                </a:solidFill>
                <a:effectLst/>
                <a:latin typeface="Calibri"/>
                <a:ea typeface="+mn-ea"/>
                <a:cs typeface="+mn-cs"/>
              </a:rPr>
              <a:t/>
            </a:r>
            <a:br>
              <a:rPr lang="en-US" sz="1200" kern="1200" dirty="0" smtClean="0">
                <a:solidFill>
                  <a:srgbClr val="FF0000"/>
                </a:solidFill>
                <a:effectLst/>
                <a:latin typeface="Calibri"/>
                <a:ea typeface="+mn-ea"/>
                <a:cs typeface="+mn-cs"/>
              </a:rPr>
            </a:br>
            <a:r>
              <a:rPr lang="en-US" sz="1200" dirty="0">
                <a:solidFill>
                  <a:srgbClr val="FF0000"/>
                </a:solidFill>
                <a:latin typeface="Calibri"/>
                <a:ea typeface="+mn-ea"/>
                <a:cs typeface="+mn-cs"/>
              </a:rPr>
              <a:t/>
            </a:r>
            <a:br>
              <a:rPr lang="en-US" sz="1200" dirty="0">
                <a:solidFill>
                  <a:srgbClr val="FF0000"/>
                </a:solidFill>
                <a:latin typeface="Calibri"/>
                <a:ea typeface="+mn-ea"/>
                <a:cs typeface="+mn-cs"/>
              </a:rPr>
            </a:br>
            <a:r>
              <a:rPr lang="en-US" sz="1200" dirty="0" smtClean="0">
                <a:solidFill>
                  <a:srgbClr val="FF0000"/>
                </a:solidFill>
                <a:latin typeface="Calibri"/>
                <a:ea typeface="+mn-ea"/>
                <a:cs typeface="+mn-cs"/>
              </a:rPr>
              <a:t/>
            </a:r>
            <a:br>
              <a:rPr lang="en-US" sz="1200" dirty="0" smtClean="0">
                <a:solidFill>
                  <a:srgbClr val="FF0000"/>
                </a:solidFill>
                <a:latin typeface="Calibri"/>
                <a:ea typeface="+mn-ea"/>
                <a:cs typeface="+mn-cs"/>
              </a:rPr>
            </a:br>
            <a:r>
              <a:rPr lang="en-US" sz="1200" dirty="0">
                <a:solidFill>
                  <a:srgbClr val="FF0000"/>
                </a:solidFill>
                <a:latin typeface="Calibri"/>
                <a:ea typeface="+mn-ea"/>
                <a:cs typeface="+mn-cs"/>
              </a:rPr>
              <a:t/>
            </a:r>
            <a:br>
              <a:rPr lang="en-US" sz="1200" dirty="0">
                <a:solidFill>
                  <a:srgbClr val="FF0000"/>
                </a:solidFill>
                <a:latin typeface="Calibri"/>
                <a:ea typeface="+mn-ea"/>
                <a:cs typeface="+mn-cs"/>
              </a:rPr>
            </a:br>
            <a:r>
              <a:rPr lang="en-US" sz="1200" dirty="0" smtClean="0">
                <a:solidFill>
                  <a:srgbClr val="FF0000"/>
                </a:solidFill>
                <a:latin typeface="Calibri"/>
                <a:ea typeface="+mn-ea"/>
                <a:cs typeface="+mn-cs"/>
              </a:rPr>
              <a:t/>
            </a:r>
            <a:br>
              <a:rPr lang="en-US" sz="1200" dirty="0" smtClean="0">
                <a:solidFill>
                  <a:srgbClr val="FF0000"/>
                </a:solidFill>
                <a:latin typeface="Calibri"/>
                <a:ea typeface="+mn-ea"/>
                <a:cs typeface="+mn-cs"/>
              </a:rPr>
            </a:br>
            <a:r>
              <a:rPr lang="en-US" sz="1200" dirty="0">
                <a:solidFill>
                  <a:srgbClr val="FF0000"/>
                </a:solidFill>
                <a:latin typeface="Calibri"/>
                <a:ea typeface="+mn-ea"/>
                <a:cs typeface="+mn-cs"/>
              </a:rPr>
              <a:t/>
            </a:r>
            <a:br>
              <a:rPr lang="en-US" sz="1200" dirty="0">
                <a:solidFill>
                  <a:srgbClr val="FF0000"/>
                </a:solidFill>
                <a:latin typeface="Calibri"/>
                <a:ea typeface="+mn-ea"/>
                <a:cs typeface="+mn-cs"/>
              </a:rPr>
            </a:br>
            <a:r>
              <a:rPr lang="en-US" sz="1200" dirty="0" smtClean="0">
                <a:solidFill>
                  <a:srgbClr val="FF0000"/>
                </a:solidFill>
                <a:latin typeface="Calibri"/>
                <a:ea typeface="+mn-ea"/>
                <a:cs typeface="+mn-cs"/>
              </a:rPr>
              <a:t/>
            </a:r>
            <a:br>
              <a:rPr lang="en-US" sz="1200" dirty="0" smtClean="0">
                <a:solidFill>
                  <a:srgbClr val="FF0000"/>
                </a:solidFill>
                <a:latin typeface="Calibri"/>
                <a:ea typeface="+mn-ea"/>
                <a:cs typeface="+mn-cs"/>
              </a:rPr>
            </a:br>
            <a:r>
              <a:rPr lang="en-US" sz="1200" dirty="0">
                <a:solidFill>
                  <a:srgbClr val="FF0000"/>
                </a:solidFill>
                <a:latin typeface="Calibri"/>
                <a:ea typeface="+mn-ea"/>
                <a:cs typeface="+mn-cs"/>
              </a:rPr>
              <a:t/>
            </a:r>
            <a:br>
              <a:rPr lang="en-US" sz="1200" dirty="0">
                <a:solidFill>
                  <a:srgbClr val="FF0000"/>
                </a:solidFill>
                <a:latin typeface="Calibri"/>
                <a:ea typeface="+mn-ea"/>
                <a:cs typeface="+mn-cs"/>
              </a:rPr>
            </a:br>
            <a:r>
              <a:rPr lang="en-US" sz="1200" dirty="0" smtClean="0">
                <a:solidFill>
                  <a:srgbClr val="FF0000"/>
                </a:solidFill>
                <a:latin typeface="Calibri"/>
                <a:ea typeface="+mn-ea"/>
                <a:cs typeface="+mn-cs"/>
              </a:rPr>
              <a:t/>
            </a:r>
            <a:br>
              <a:rPr lang="en-US" sz="1200" dirty="0" smtClean="0">
                <a:solidFill>
                  <a:srgbClr val="FF0000"/>
                </a:solidFill>
                <a:latin typeface="Calibri"/>
                <a:ea typeface="+mn-ea"/>
                <a:cs typeface="+mn-cs"/>
              </a:rPr>
            </a:br>
            <a:r>
              <a:rPr lang="en-US" sz="1200" dirty="0">
                <a:solidFill>
                  <a:srgbClr val="FF0000"/>
                </a:solidFill>
                <a:latin typeface="Calibri"/>
                <a:ea typeface="+mn-ea"/>
                <a:cs typeface="+mn-cs"/>
              </a:rPr>
              <a:t/>
            </a:r>
            <a:br>
              <a:rPr lang="en-US" sz="1200" dirty="0">
                <a:solidFill>
                  <a:srgbClr val="FF0000"/>
                </a:solidFill>
                <a:latin typeface="Calibri"/>
                <a:ea typeface="+mn-ea"/>
                <a:cs typeface="+mn-cs"/>
              </a:rPr>
            </a:br>
            <a:r>
              <a:rPr lang="en-US" sz="1200" dirty="0" smtClean="0">
                <a:solidFill>
                  <a:srgbClr val="FF0000"/>
                </a:solidFill>
                <a:latin typeface="Calibri"/>
                <a:ea typeface="+mn-ea"/>
                <a:cs typeface="+mn-cs"/>
              </a:rPr>
              <a:t/>
            </a:r>
            <a:br>
              <a:rPr lang="en-US" sz="1200" dirty="0" smtClean="0">
                <a:solidFill>
                  <a:srgbClr val="FF0000"/>
                </a:solidFill>
                <a:latin typeface="Calibri"/>
                <a:ea typeface="+mn-ea"/>
                <a:cs typeface="+mn-cs"/>
              </a:rPr>
            </a:br>
            <a:r>
              <a:rPr lang="en-US" sz="1200" dirty="0">
                <a:solidFill>
                  <a:srgbClr val="FF0000"/>
                </a:solidFill>
                <a:latin typeface="Calibri"/>
                <a:ea typeface="+mn-ea"/>
                <a:cs typeface="+mn-cs"/>
              </a:rPr>
              <a:t/>
            </a:r>
            <a:br>
              <a:rPr lang="en-US" sz="1200" dirty="0">
                <a:solidFill>
                  <a:srgbClr val="FF0000"/>
                </a:solidFill>
                <a:latin typeface="Calibri"/>
                <a:ea typeface="+mn-ea"/>
                <a:cs typeface="+mn-cs"/>
              </a:rPr>
            </a:br>
            <a:r>
              <a:rPr lang="en-US" sz="1200" dirty="0" smtClean="0">
                <a:solidFill>
                  <a:srgbClr val="FF0000"/>
                </a:solidFill>
                <a:latin typeface="Calibri"/>
                <a:ea typeface="+mn-ea"/>
                <a:cs typeface="+mn-cs"/>
              </a:rPr>
              <a:t/>
            </a:r>
            <a:br>
              <a:rPr lang="en-US" sz="1200" dirty="0" smtClean="0">
                <a:solidFill>
                  <a:srgbClr val="FF0000"/>
                </a:solidFill>
                <a:latin typeface="Calibri"/>
                <a:ea typeface="+mn-ea"/>
                <a:cs typeface="+mn-cs"/>
              </a:rPr>
            </a:br>
            <a:r>
              <a:rPr lang="en-US" sz="1200" dirty="0">
                <a:solidFill>
                  <a:srgbClr val="FF0000"/>
                </a:solidFill>
                <a:latin typeface="Calibri"/>
                <a:ea typeface="+mn-ea"/>
                <a:cs typeface="+mn-cs"/>
              </a:rPr>
              <a:t/>
            </a:r>
            <a:br>
              <a:rPr lang="en-US" sz="1200" dirty="0">
                <a:solidFill>
                  <a:srgbClr val="FF0000"/>
                </a:solidFill>
                <a:latin typeface="Calibri"/>
                <a:ea typeface="+mn-ea"/>
                <a:cs typeface="+mn-cs"/>
              </a:rPr>
            </a:br>
            <a:r>
              <a:rPr lang="en-US" sz="1200" dirty="0" smtClean="0">
                <a:solidFill>
                  <a:srgbClr val="FF0000"/>
                </a:solidFill>
                <a:latin typeface="Calibri"/>
                <a:ea typeface="+mn-ea"/>
                <a:cs typeface="+mn-cs"/>
              </a:rPr>
              <a:t/>
            </a:r>
            <a:br>
              <a:rPr lang="en-US" sz="1200" dirty="0" smtClean="0">
                <a:solidFill>
                  <a:srgbClr val="FF0000"/>
                </a:solidFill>
                <a:latin typeface="Calibri"/>
                <a:ea typeface="+mn-ea"/>
                <a:cs typeface="+mn-cs"/>
              </a:rPr>
            </a:br>
            <a:r>
              <a:rPr lang="en-US" sz="1200" dirty="0">
                <a:solidFill>
                  <a:srgbClr val="FF0000"/>
                </a:solidFill>
                <a:latin typeface="Calibri"/>
                <a:ea typeface="+mn-ea"/>
                <a:cs typeface="+mn-cs"/>
              </a:rPr>
              <a:t/>
            </a:r>
            <a:br>
              <a:rPr lang="en-US" sz="1200" dirty="0">
                <a:solidFill>
                  <a:srgbClr val="FF0000"/>
                </a:solidFill>
                <a:latin typeface="Calibri"/>
                <a:ea typeface="+mn-ea"/>
                <a:cs typeface="+mn-cs"/>
              </a:rPr>
            </a:br>
            <a:r>
              <a:rPr lang="en-US" sz="1200" dirty="0" smtClean="0">
                <a:solidFill>
                  <a:srgbClr val="FF0000"/>
                </a:solidFill>
                <a:latin typeface="Calibri"/>
                <a:ea typeface="+mn-ea"/>
                <a:cs typeface="+mn-cs"/>
              </a:rPr>
              <a:t/>
            </a:r>
            <a:br>
              <a:rPr lang="en-US" sz="1200" dirty="0" smtClean="0">
                <a:solidFill>
                  <a:srgbClr val="FF0000"/>
                </a:solidFill>
                <a:latin typeface="Calibri"/>
                <a:ea typeface="+mn-ea"/>
                <a:cs typeface="+mn-cs"/>
              </a:rPr>
            </a:br>
            <a:r>
              <a:rPr lang="en-US" sz="1200" dirty="0">
                <a:solidFill>
                  <a:srgbClr val="FF0000"/>
                </a:solidFill>
                <a:latin typeface="Calibri"/>
                <a:ea typeface="+mn-ea"/>
                <a:cs typeface="+mn-cs"/>
              </a:rPr>
              <a:t/>
            </a:r>
            <a:br>
              <a:rPr lang="en-US" sz="1200" dirty="0">
                <a:solidFill>
                  <a:srgbClr val="FF0000"/>
                </a:solidFill>
                <a:latin typeface="Calibri"/>
                <a:ea typeface="+mn-ea"/>
                <a:cs typeface="+mn-cs"/>
              </a:rPr>
            </a:br>
            <a:r>
              <a:rPr lang="en-US" sz="1200" dirty="0" smtClean="0">
                <a:solidFill>
                  <a:srgbClr val="FF0000"/>
                </a:solidFill>
                <a:latin typeface="Calibri"/>
                <a:ea typeface="+mn-ea"/>
                <a:cs typeface="+mn-cs"/>
              </a:rPr>
              <a:t/>
            </a:r>
            <a:br>
              <a:rPr lang="en-US" sz="1200" dirty="0" smtClean="0">
                <a:solidFill>
                  <a:srgbClr val="FF0000"/>
                </a:solidFill>
                <a:latin typeface="Calibri"/>
                <a:ea typeface="+mn-ea"/>
                <a:cs typeface="+mn-cs"/>
              </a:rPr>
            </a:br>
            <a:r>
              <a:rPr lang="en-US" sz="1200" dirty="0">
                <a:solidFill>
                  <a:srgbClr val="FF0000"/>
                </a:solidFill>
                <a:latin typeface="Calibri"/>
                <a:ea typeface="+mn-ea"/>
                <a:cs typeface="+mn-cs"/>
              </a:rPr>
              <a:t/>
            </a:r>
            <a:br>
              <a:rPr lang="en-US" sz="1200" dirty="0">
                <a:solidFill>
                  <a:srgbClr val="FF0000"/>
                </a:solidFill>
                <a:latin typeface="Calibri"/>
                <a:ea typeface="+mn-ea"/>
                <a:cs typeface="+mn-cs"/>
              </a:rPr>
            </a:br>
            <a:r>
              <a:rPr lang="en-US" sz="1200" dirty="0" smtClean="0">
                <a:solidFill>
                  <a:srgbClr val="FF0000"/>
                </a:solidFill>
                <a:latin typeface="Calibri"/>
                <a:ea typeface="+mn-ea"/>
                <a:cs typeface="+mn-cs"/>
              </a:rPr>
              <a:t/>
            </a:r>
            <a:br>
              <a:rPr lang="en-US" sz="1200" dirty="0" smtClean="0">
                <a:solidFill>
                  <a:srgbClr val="FF0000"/>
                </a:solidFill>
                <a:latin typeface="Calibri"/>
                <a:ea typeface="+mn-ea"/>
                <a:cs typeface="+mn-cs"/>
              </a:rPr>
            </a:br>
            <a:r>
              <a:rPr lang="en-US" sz="1200" dirty="0">
                <a:solidFill>
                  <a:srgbClr val="FF0000"/>
                </a:solidFill>
                <a:latin typeface="Calibri"/>
                <a:ea typeface="+mn-ea"/>
                <a:cs typeface="+mn-cs"/>
              </a:rPr>
              <a:t/>
            </a:r>
            <a:br>
              <a:rPr lang="en-US" sz="1200" dirty="0">
                <a:solidFill>
                  <a:srgbClr val="FF0000"/>
                </a:solidFill>
                <a:latin typeface="Calibri"/>
                <a:ea typeface="+mn-ea"/>
                <a:cs typeface="+mn-cs"/>
              </a:rPr>
            </a:br>
            <a:r>
              <a:rPr lang="en-US" sz="1200" dirty="0" smtClean="0">
                <a:solidFill>
                  <a:srgbClr val="FF0000"/>
                </a:solidFill>
                <a:latin typeface="Calibri"/>
                <a:ea typeface="+mn-ea"/>
                <a:cs typeface="+mn-cs"/>
              </a:rPr>
              <a:t/>
            </a:r>
            <a:br>
              <a:rPr lang="en-US" sz="1200" dirty="0" smtClean="0">
                <a:solidFill>
                  <a:srgbClr val="FF0000"/>
                </a:solidFill>
                <a:latin typeface="Calibri"/>
                <a:ea typeface="+mn-ea"/>
                <a:cs typeface="+mn-cs"/>
              </a:rPr>
            </a:br>
            <a:r>
              <a:rPr lang="en-US" sz="1200" dirty="0">
                <a:solidFill>
                  <a:srgbClr val="FF0000"/>
                </a:solidFill>
                <a:latin typeface="Calibri"/>
                <a:ea typeface="+mn-ea"/>
                <a:cs typeface="+mn-cs"/>
              </a:rPr>
              <a:t/>
            </a:r>
            <a:br>
              <a:rPr lang="en-US" sz="1200" dirty="0">
                <a:solidFill>
                  <a:srgbClr val="FF0000"/>
                </a:solidFill>
                <a:latin typeface="Calibri"/>
                <a:ea typeface="+mn-ea"/>
                <a:cs typeface="+mn-cs"/>
              </a:rPr>
            </a:br>
            <a:r>
              <a:rPr lang="en-US" sz="1200" dirty="0" smtClean="0">
                <a:solidFill>
                  <a:srgbClr val="FF0000"/>
                </a:solidFill>
                <a:latin typeface="Calibri"/>
                <a:ea typeface="+mn-ea"/>
                <a:cs typeface="+mn-cs"/>
              </a:rPr>
              <a:t/>
            </a:r>
            <a:br>
              <a:rPr lang="en-US" sz="1200" dirty="0" smtClean="0">
                <a:solidFill>
                  <a:srgbClr val="FF0000"/>
                </a:solidFill>
                <a:latin typeface="Calibri"/>
                <a:ea typeface="+mn-ea"/>
                <a:cs typeface="+mn-cs"/>
              </a:rPr>
            </a:br>
            <a:r>
              <a:rPr lang="en-US" sz="1200" dirty="0">
                <a:solidFill>
                  <a:srgbClr val="FF0000"/>
                </a:solidFill>
                <a:latin typeface="Calibri"/>
                <a:ea typeface="+mn-ea"/>
                <a:cs typeface="+mn-cs"/>
              </a:rPr>
              <a:t/>
            </a:r>
            <a:br>
              <a:rPr lang="en-US" sz="1200" dirty="0">
                <a:solidFill>
                  <a:srgbClr val="FF0000"/>
                </a:solidFill>
                <a:latin typeface="Calibri"/>
                <a:ea typeface="+mn-ea"/>
                <a:cs typeface="+mn-cs"/>
              </a:rPr>
            </a:br>
            <a:r>
              <a:rPr lang="en-US" sz="1200" dirty="0" smtClean="0">
                <a:solidFill>
                  <a:srgbClr val="FF0000"/>
                </a:solidFill>
                <a:latin typeface="Calibri"/>
                <a:ea typeface="+mn-ea"/>
                <a:cs typeface="+mn-cs"/>
              </a:rPr>
              <a:t/>
            </a:r>
            <a:br>
              <a:rPr lang="en-US" sz="1200" dirty="0" smtClean="0">
                <a:solidFill>
                  <a:srgbClr val="FF0000"/>
                </a:solidFill>
                <a:latin typeface="Calibri"/>
                <a:ea typeface="+mn-ea"/>
                <a:cs typeface="+mn-cs"/>
              </a:rPr>
            </a:br>
            <a:r>
              <a:rPr lang="en-US" sz="1200" dirty="0">
                <a:solidFill>
                  <a:srgbClr val="FF0000"/>
                </a:solidFill>
                <a:latin typeface="Calibri"/>
                <a:ea typeface="+mn-ea"/>
                <a:cs typeface="+mn-cs"/>
              </a:rPr>
              <a:t/>
            </a:r>
            <a:br>
              <a:rPr lang="en-US" sz="1200" dirty="0">
                <a:solidFill>
                  <a:srgbClr val="FF0000"/>
                </a:solidFill>
                <a:latin typeface="Calibri"/>
                <a:ea typeface="+mn-ea"/>
                <a:cs typeface="+mn-cs"/>
              </a:rPr>
            </a:br>
            <a:r>
              <a:rPr lang="en-US" sz="1200" dirty="0" smtClean="0">
                <a:solidFill>
                  <a:srgbClr val="FF0000"/>
                </a:solidFill>
                <a:latin typeface="Calibri"/>
                <a:ea typeface="+mn-ea"/>
                <a:cs typeface="+mn-cs"/>
              </a:rPr>
              <a:t/>
            </a:r>
            <a:br>
              <a:rPr lang="en-US" sz="1200" dirty="0" smtClean="0">
                <a:solidFill>
                  <a:srgbClr val="FF0000"/>
                </a:solidFill>
                <a:latin typeface="Calibri"/>
                <a:ea typeface="+mn-ea"/>
                <a:cs typeface="+mn-cs"/>
              </a:rPr>
            </a:br>
            <a:r>
              <a:rPr lang="en-US" sz="1200" dirty="0">
                <a:solidFill>
                  <a:srgbClr val="FF0000"/>
                </a:solidFill>
                <a:latin typeface="Calibri"/>
                <a:ea typeface="+mn-ea"/>
                <a:cs typeface="+mn-cs"/>
              </a:rPr>
              <a:t/>
            </a:r>
            <a:br>
              <a:rPr lang="en-US" sz="1200" dirty="0">
                <a:solidFill>
                  <a:srgbClr val="FF0000"/>
                </a:solidFill>
                <a:latin typeface="Calibri"/>
                <a:ea typeface="+mn-ea"/>
                <a:cs typeface="+mn-cs"/>
              </a:rPr>
            </a:br>
            <a:r>
              <a:rPr lang="en-US" sz="1200" dirty="0" smtClean="0">
                <a:solidFill>
                  <a:srgbClr val="FF0000"/>
                </a:solidFill>
                <a:latin typeface="Calibri"/>
                <a:ea typeface="+mn-ea"/>
                <a:cs typeface="+mn-cs"/>
              </a:rPr>
              <a:t/>
            </a:r>
            <a:br>
              <a:rPr lang="en-US" sz="1200" dirty="0" smtClean="0">
                <a:solidFill>
                  <a:srgbClr val="FF0000"/>
                </a:solidFill>
                <a:latin typeface="Calibri"/>
                <a:ea typeface="+mn-ea"/>
                <a:cs typeface="+mn-cs"/>
              </a:rPr>
            </a:br>
            <a:r>
              <a:rPr lang="en-US" sz="1200" dirty="0">
                <a:solidFill>
                  <a:srgbClr val="FF0000"/>
                </a:solidFill>
                <a:latin typeface="Calibri"/>
                <a:ea typeface="+mn-ea"/>
                <a:cs typeface="+mn-cs"/>
              </a:rPr>
              <a:t/>
            </a:r>
            <a:br>
              <a:rPr lang="en-US" sz="1200" dirty="0">
                <a:solidFill>
                  <a:srgbClr val="FF0000"/>
                </a:solidFill>
                <a:latin typeface="Calibri"/>
                <a:ea typeface="+mn-ea"/>
                <a:cs typeface="+mn-cs"/>
              </a:rPr>
            </a:br>
            <a:r>
              <a:rPr lang="en-US" sz="1200" dirty="0" smtClean="0">
                <a:solidFill>
                  <a:srgbClr val="FF0000"/>
                </a:solidFill>
                <a:latin typeface="Calibri"/>
                <a:ea typeface="+mn-ea"/>
                <a:cs typeface="+mn-cs"/>
              </a:rPr>
              <a:t/>
            </a:r>
            <a:br>
              <a:rPr lang="en-US" sz="1200" dirty="0" smtClean="0">
                <a:solidFill>
                  <a:srgbClr val="FF0000"/>
                </a:solidFill>
                <a:latin typeface="Calibri"/>
                <a:ea typeface="+mn-ea"/>
                <a:cs typeface="+mn-cs"/>
              </a:rPr>
            </a:br>
            <a:r>
              <a:rPr lang="en-US" sz="1200" kern="1200" dirty="0" smtClean="0">
                <a:solidFill>
                  <a:srgbClr val="FF0000"/>
                </a:solidFill>
                <a:effectLst/>
                <a:latin typeface="Calibri"/>
                <a:ea typeface="+mn-ea"/>
                <a:cs typeface="+mn-cs"/>
              </a:rPr>
              <a:t>WHO, 2008</a:t>
            </a:r>
            <a:endParaRPr lang="en-US" dirty="0"/>
          </a:p>
        </p:txBody>
      </p:sp>
    </p:spTree>
    <p:extLst>
      <p:ext uri="{BB962C8B-B14F-4D97-AF65-F5344CB8AC3E}">
        <p14:creationId xmlns:p14="http://schemas.microsoft.com/office/powerpoint/2010/main" val="17409880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able listing Advantages and Disadvantages of collecting disability data using One-time Registration" title="Table 3.3: One-time Registration Data Collection: Advantages and Disadvant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400"/>
            <a:ext cx="8399878" cy="6159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1EAEB757-79C7-427C-A799-90C879755769}" type="slidenum">
              <a:rPr lang="en-US" smtClean="0"/>
              <a:t>12</a:t>
            </a:fld>
            <a:endParaRPr lang="en-US"/>
          </a:p>
        </p:txBody>
      </p:sp>
      <p:sp>
        <p:nvSpPr>
          <p:cNvPr id="3" name="Title 2"/>
          <p:cNvSpPr>
            <a:spLocks noGrp="1"/>
          </p:cNvSpPr>
          <p:nvPr>
            <p:ph type="title"/>
          </p:nvPr>
        </p:nvSpPr>
        <p:spPr>
          <a:xfrm>
            <a:off x="457200" y="427038"/>
            <a:ext cx="8305800" cy="6278562"/>
          </a:xfrm>
        </p:spPr>
        <p:txBody>
          <a:bodyPr>
            <a:normAutofit fontScale="90000"/>
          </a:bodyPr>
          <a:lstStyle/>
          <a:p>
            <a:pPr marL="0" algn="r" rtl="0" eaLnBrk="1" latinLnBrk="0" hangingPunct="1">
              <a:spcBef>
                <a:spcPts val="0"/>
              </a:spcBef>
              <a:spcAft>
                <a:spcPts val="0"/>
              </a:spcAft>
            </a:pPr>
            <a:r>
              <a:rPr lang="en-US" sz="1200" kern="1200" dirty="0" smtClean="0">
                <a:solidFill>
                  <a:srgbClr val="FF0000"/>
                </a:solidFill>
                <a:effectLst/>
                <a:latin typeface="Calibri"/>
                <a:ea typeface="+mn-ea"/>
                <a:cs typeface="+mn-cs"/>
              </a:rPr>
              <a:t/>
            </a:r>
            <a:br>
              <a:rPr lang="en-US" sz="1200" kern="1200" dirty="0" smtClean="0">
                <a:solidFill>
                  <a:srgbClr val="FF0000"/>
                </a:solidFill>
                <a:effectLst/>
                <a:latin typeface="Calibri"/>
                <a:ea typeface="+mn-ea"/>
                <a:cs typeface="+mn-cs"/>
              </a:rPr>
            </a:br>
            <a:r>
              <a:rPr lang="en-US" sz="1200" dirty="0">
                <a:solidFill>
                  <a:srgbClr val="FF0000"/>
                </a:solidFill>
                <a:latin typeface="Calibri"/>
                <a:ea typeface="+mn-ea"/>
                <a:cs typeface="+mn-cs"/>
              </a:rPr>
              <a:t/>
            </a:r>
            <a:br>
              <a:rPr lang="en-US" sz="1200" dirty="0">
                <a:solidFill>
                  <a:srgbClr val="FF0000"/>
                </a:solidFill>
                <a:latin typeface="Calibri"/>
                <a:ea typeface="+mn-ea"/>
                <a:cs typeface="+mn-cs"/>
              </a:rPr>
            </a:br>
            <a:r>
              <a:rPr lang="en-US" sz="1200" dirty="0" smtClean="0">
                <a:solidFill>
                  <a:srgbClr val="FF0000"/>
                </a:solidFill>
                <a:latin typeface="Calibri"/>
                <a:ea typeface="+mn-ea"/>
                <a:cs typeface="+mn-cs"/>
              </a:rPr>
              <a:t/>
            </a:r>
            <a:br>
              <a:rPr lang="en-US" sz="1200" dirty="0" smtClean="0">
                <a:solidFill>
                  <a:srgbClr val="FF0000"/>
                </a:solidFill>
                <a:latin typeface="Calibri"/>
                <a:ea typeface="+mn-ea"/>
                <a:cs typeface="+mn-cs"/>
              </a:rPr>
            </a:br>
            <a:r>
              <a:rPr lang="en-US" sz="1200" dirty="0">
                <a:solidFill>
                  <a:srgbClr val="FF0000"/>
                </a:solidFill>
                <a:latin typeface="Calibri"/>
                <a:ea typeface="+mn-ea"/>
                <a:cs typeface="+mn-cs"/>
              </a:rPr>
              <a:t/>
            </a:r>
            <a:br>
              <a:rPr lang="en-US" sz="1200" dirty="0">
                <a:solidFill>
                  <a:srgbClr val="FF0000"/>
                </a:solidFill>
                <a:latin typeface="Calibri"/>
                <a:ea typeface="+mn-ea"/>
                <a:cs typeface="+mn-cs"/>
              </a:rPr>
            </a:br>
            <a:r>
              <a:rPr lang="en-US" sz="1200" dirty="0" smtClean="0">
                <a:solidFill>
                  <a:srgbClr val="FF0000"/>
                </a:solidFill>
                <a:latin typeface="Calibri"/>
                <a:ea typeface="+mn-ea"/>
                <a:cs typeface="+mn-cs"/>
              </a:rPr>
              <a:t/>
            </a:r>
            <a:br>
              <a:rPr lang="en-US" sz="1200" dirty="0" smtClean="0">
                <a:solidFill>
                  <a:srgbClr val="FF0000"/>
                </a:solidFill>
                <a:latin typeface="Calibri"/>
                <a:ea typeface="+mn-ea"/>
                <a:cs typeface="+mn-cs"/>
              </a:rPr>
            </a:br>
            <a:r>
              <a:rPr lang="en-US" sz="1200" dirty="0">
                <a:solidFill>
                  <a:srgbClr val="FF0000"/>
                </a:solidFill>
                <a:latin typeface="Calibri"/>
                <a:ea typeface="+mn-ea"/>
                <a:cs typeface="+mn-cs"/>
              </a:rPr>
              <a:t/>
            </a:r>
            <a:br>
              <a:rPr lang="en-US" sz="1200" dirty="0">
                <a:solidFill>
                  <a:srgbClr val="FF0000"/>
                </a:solidFill>
                <a:latin typeface="Calibri"/>
                <a:ea typeface="+mn-ea"/>
                <a:cs typeface="+mn-cs"/>
              </a:rPr>
            </a:br>
            <a:r>
              <a:rPr lang="en-US" sz="1200" dirty="0" smtClean="0">
                <a:solidFill>
                  <a:srgbClr val="FF0000"/>
                </a:solidFill>
                <a:latin typeface="Calibri"/>
                <a:ea typeface="+mn-ea"/>
                <a:cs typeface="+mn-cs"/>
              </a:rPr>
              <a:t/>
            </a:r>
            <a:br>
              <a:rPr lang="en-US" sz="1200" dirty="0" smtClean="0">
                <a:solidFill>
                  <a:srgbClr val="FF0000"/>
                </a:solidFill>
                <a:latin typeface="Calibri"/>
                <a:ea typeface="+mn-ea"/>
                <a:cs typeface="+mn-cs"/>
              </a:rPr>
            </a:br>
            <a:r>
              <a:rPr lang="en-US" sz="1200" dirty="0">
                <a:solidFill>
                  <a:srgbClr val="FF0000"/>
                </a:solidFill>
                <a:latin typeface="Calibri"/>
                <a:ea typeface="+mn-ea"/>
                <a:cs typeface="+mn-cs"/>
              </a:rPr>
              <a:t/>
            </a:r>
            <a:br>
              <a:rPr lang="en-US" sz="1200" dirty="0">
                <a:solidFill>
                  <a:srgbClr val="FF0000"/>
                </a:solidFill>
                <a:latin typeface="Calibri"/>
                <a:ea typeface="+mn-ea"/>
                <a:cs typeface="+mn-cs"/>
              </a:rPr>
            </a:br>
            <a:r>
              <a:rPr lang="en-US" sz="1200" dirty="0" smtClean="0">
                <a:solidFill>
                  <a:srgbClr val="FF0000"/>
                </a:solidFill>
                <a:latin typeface="Calibri"/>
                <a:ea typeface="+mn-ea"/>
                <a:cs typeface="+mn-cs"/>
              </a:rPr>
              <a:t/>
            </a:r>
            <a:br>
              <a:rPr lang="en-US" sz="1200" dirty="0" smtClean="0">
                <a:solidFill>
                  <a:srgbClr val="FF0000"/>
                </a:solidFill>
                <a:latin typeface="Calibri"/>
                <a:ea typeface="+mn-ea"/>
                <a:cs typeface="+mn-cs"/>
              </a:rPr>
            </a:br>
            <a:r>
              <a:rPr lang="en-US" sz="1200" dirty="0">
                <a:solidFill>
                  <a:srgbClr val="FF0000"/>
                </a:solidFill>
                <a:latin typeface="Calibri"/>
                <a:ea typeface="+mn-ea"/>
                <a:cs typeface="+mn-cs"/>
              </a:rPr>
              <a:t/>
            </a:r>
            <a:br>
              <a:rPr lang="en-US" sz="1200" dirty="0">
                <a:solidFill>
                  <a:srgbClr val="FF0000"/>
                </a:solidFill>
                <a:latin typeface="Calibri"/>
                <a:ea typeface="+mn-ea"/>
                <a:cs typeface="+mn-cs"/>
              </a:rPr>
            </a:br>
            <a:r>
              <a:rPr lang="en-US" sz="1200" dirty="0" smtClean="0">
                <a:solidFill>
                  <a:srgbClr val="FF0000"/>
                </a:solidFill>
                <a:latin typeface="Calibri"/>
                <a:ea typeface="+mn-ea"/>
                <a:cs typeface="+mn-cs"/>
              </a:rPr>
              <a:t/>
            </a:r>
            <a:br>
              <a:rPr lang="en-US" sz="1200" dirty="0" smtClean="0">
                <a:solidFill>
                  <a:srgbClr val="FF0000"/>
                </a:solidFill>
                <a:latin typeface="Calibri"/>
                <a:ea typeface="+mn-ea"/>
                <a:cs typeface="+mn-cs"/>
              </a:rPr>
            </a:br>
            <a:r>
              <a:rPr lang="en-US" sz="1200" dirty="0">
                <a:solidFill>
                  <a:srgbClr val="FF0000"/>
                </a:solidFill>
                <a:latin typeface="Calibri"/>
                <a:ea typeface="+mn-ea"/>
                <a:cs typeface="+mn-cs"/>
              </a:rPr>
              <a:t/>
            </a:r>
            <a:br>
              <a:rPr lang="en-US" sz="1200" dirty="0">
                <a:solidFill>
                  <a:srgbClr val="FF0000"/>
                </a:solidFill>
                <a:latin typeface="Calibri"/>
                <a:ea typeface="+mn-ea"/>
                <a:cs typeface="+mn-cs"/>
              </a:rPr>
            </a:br>
            <a:r>
              <a:rPr lang="en-US" sz="1200" dirty="0" smtClean="0">
                <a:solidFill>
                  <a:srgbClr val="FF0000"/>
                </a:solidFill>
                <a:latin typeface="Calibri"/>
                <a:ea typeface="+mn-ea"/>
                <a:cs typeface="+mn-cs"/>
              </a:rPr>
              <a:t/>
            </a:r>
            <a:br>
              <a:rPr lang="en-US" sz="1200" dirty="0" smtClean="0">
                <a:solidFill>
                  <a:srgbClr val="FF0000"/>
                </a:solidFill>
                <a:latin typeface="Calibri"/>
                <a:ea typeface="+mn-ea"/>
                <a:cs typeface="+mn-cs"/>
              </a:rPr>
            </a:br>
            <a:r>
              <a:rPr lang="en-US" sz="1200" dirty="0">
                <a:solidFill>
                  <a:srgbClr val="FF0000"/>
                </a:solidFill>
                <a:latin typeface="Calibri"/>
                <a:ea typeface="+mn-ea"/>
                <a:cs typeface="+mn-cs"/>
              </a:rPr>
              <a:t/>
            </a:r>
            <a:br>
              <a:rPr lang="en-US" sz="1200" dirty="0">
                <a:solidFill>
                  <a:srgbClr val="FF0000"/>
                </a:solidFill>
                <a:latin typeface="Calibri"/>
                <a:ea typeface="+mn-ea"/>
                <a:cs typeface="+mn-cs"/>
              </a:rPr>
            </a:br>
            <a:r>
              <a:rPr lang="en-US" sz="1200" dirty="0" smtClean="0">
                <a:solidFill>
                  <a:srgbClr val="FF0000"/>
                </a:solidFill>
                <a:latin typeface="Calibri"/>
                <a:ea typeface="+mn-ea"/>
                <a:cs typeface="+mn-cs"/>
              </a:rPr>
              <a:t/>
            </a:r>
            <a:br>
              <a:rPr lang="en-US" sz="1200" dirty="0" smtClean="0">
                <a:solidFill>
                  <a:srgbClr val="FF0000"/>
                </a:solidFill>
                <a:latin typeface="Calibri"/>
                <a:ea typeface="+mn-ea"/>
                <a:cs typeface="+mn-cs"/>
              </a:rPr>
            </a:br>
            <a:r>
              <a:rPr lang="en-US" sz="1200" dirty="0">
                <a:solidFill>
                  <a:srgbClr val="FF0000"/>
                </a:solidFill>
                <a:latin typeface="Calibri"/>
                <a:ea typeface="+mn-ea"/>
                <a:cs typeface="+mn-cs"/>
              </a:rPr>
              <a:t/>
            </a:r>
            <a:br>
              <a:rPr lang="en-US" sz="1200" dirty="0">
                <a:solidFill>
                  <a:srgbClr val="FF0000"/>
                </a:solidFill>
                <a:latin typeface="Calibri"/>
                <a:ea typeface="+mn-ea"/>
                <a:cs typeface="+mn-cs"/>
              </a:rPr>
            </a:br>
            <a:r>
              <a:rPr lang="en-US" sz="1200" dirty="0" smtClean="0">
                <a:solidFill>
                  <a:srgbClr val="FF0000"/>
                </a:solidFill>
                <a:latin typeface="Calibri"/>
                <a:ea typeface="+mn-ea"/>
                <a:cs typeface="+mn-cs"/>
              </a:rPr>
              <a:t/>
            </a:r>
            <a:br>
              <a:rPr lang="en-US" sz="1200" dirty="0" smtClean="0">
                <a:solidFill>
                  <a:srgbClr val="FF0000"/>
                </a:solidFill>
                <a:latin typeface="Calibri"/>
                <a:ea typeface="+mn-ea"/>
                <a:cs typeface="+mn-cs"/>
              </a:rPr>
            </a:br>
            <a:r>
              <a:rPr lang="en-US" sz="1200" dirty="0">
                <a:solidFill>
                  <a:srgbClr val="FF0000"/>
                </a:solidFill>
                <a:latin typeface="Calibri"/>
                <a:ea typeface="+mn-ea"/>
                <a:cs typeface="+mn-cs"/>
              </a:rPr>
              <a:t/>
            </a:r>
            <a:br>
              <a:rPr lang="en-US" sz="1200" dirty="0">
                <a:solidFill>
                  <a:srgbClr val="FF0000"/>
                </a:solidFill>
                <a:latin typeface="Calibri"/>
                <a:ea typeface="+mn-ea"/>
                <a:cs typeface="+mn-cs"/>
              </a:rPr>
            </a:br>
            <a:r>
              <a:rPr lang="en-US" sz="1200" dirty="0" smtClean="0">
                <a:solidFill>
                  <a:srgbClr val="FF0000"/>
                </a:solidFill>
                <a:latin typeface="Calibri"/>
                <a:ea typeface="+mn-ea"/>
                <a:cs typeface="+mn-cs"/>
              </a:rPr>
              <a:t/>
            </a:r>
            <a:br>
              <a:rPr lang="en-US" sz="1200" dirty="0" smtClean="0">
                <a:solidFill>
                  <a:srgbClr val="FF0000"/>
                </a:solidFill>
                <a:latin typeface="Calibri"/>
                <a:ea typeface="+mn-ea"/>
                <a:cs typeface="+mn-cs"/>
              </a:rPr>
            </a:br>
            <a:r>
              <a:rPr lang="en-US" sz="1200" dirty="0">
                <a:solidFill>
                  <a:srgbClr val="FF0000"/>
                </a:solidFill>
                <a:latin typeface="Calibri"/>
                <a:ea typeface="+mn-ea"/>
                <a:cs typeface="+mn-cs"/>
              </a:rPr>
              <a:t/>
            </a:r>
            <a:br>
              <a:rPr lang="en-US" sz="1200" dirty="0">
                <a:solidFill>
                  <a:srgbClr val="FF0000"/>
                </a:solidFill>
                <a:latin typeface="Calibri"/>
                <a:ea typeface="+mn-ea"/>
                <a:cs typeface="+mn-cs"/>
              </a:rPr>
            </a:br>
            <a:r>
              <a:rPr lang="en-US" sz="1200" dirty="0" smtClean="0">
                <a:solidFill>
                  <a:srgbClr val="FF0000"/>
                </a:solidFill>
                <a:latin typeface="Calibri"/>
                <a:ea typeface="+mn-ea"/>
                <a:cs typeface="+mn-cs"/>
              </a:rPr>
              <a:t/>
            </a:r>
            <a:br>
              <a:rPr lang="en-US" sz="1200" dirty="0" smtClean="0">
                <a:solidFill>
                  <a:srgbClr val="FF0000"/>
                </a:solidFill>
                <a:latin typeface="Calibri"/>
                <a:ea typeface="+mn-ea"/>
                <a:cs typeface="+mn-cs"/>
              </a:rPr>
            </a:br>
            <a:r>
              <a:rPr lang="en-US" sz="1200" dirty="0">
                <a:solidFill>
                  <a:srgbClr val="FF0000"/>
                </a:solidFill>
                <a:latin typeface="Calibri"/>
                <a:ea typeface="+mn-ea"/>
                <a:cs typeface="+mn-cs"/>
              </a:rPr>
              <a:t/>
            </a:r>
            <a:br>
              <a:rPr lang="en-US" sz="1200" dirty="0">
                <a:solidFill>
                  <a:srgbClr val="FF0000"/>
                </a:solidFill>
                <a:latin typeface="Calibri"/>
                <a:ea typeface="+mn-ea"/>
                <a:cs typeface="+mn-cs"/>
              </a:rPr>
            </a:br>
            <a:r>
              <a:rPr lang="en-US" sz="1200" dirty="0" smtClean="0">
                <a:solidFill>
                  <a:srgbClr val="FF0000"/>
                </a:solidFill>
                <a:latin typeface="Calibri"/>
                <a:ea typeface="+mn-ea"/>
                <a:cs typeface="+mn-cs"/>
              </a:rPr>
              <a:t/>
            </a:r>
            <a:br>
              <a:rPr lang="en-US" sz="1200" dirty="0" smtClean="0">
                <a:solidFill>
                  <a:srgbClr val="FF0000"/>
                </a:solidFill>
                <a:latin typeface="Calibri"/>
                <a:ea typeface="+mn-ea"/>
                <a:cs typeface="+mn-cs"/>
              </a:rPr>
            </a:br>
            <a:r>
              <a:rPr lang="en-US" sz="1200" dirty="0">
                <a:solidFill>
                  <a:srgbClr val="FF0000"/>
                </a:solidFill>
                <a:latin typeface="Calibri"/>
                <a:ea typeface="+mn-ea"/>
                <a:cs typeface="+mn-cs"/>
              </a:rPr>
              <a:t/>
            </a:r>
            <a:br>
              <a:rPr lang="en-US" sz="1200" dirty="0">
                <a:solidFill>
                  <a:srgbClr val="FF0000"/>
                </a:solidFill>
                <a:latin typeface="Calibri"/>
                <a:ea typeface="+mn-ea"/>
                <a:cs typeface="+mn-cs"/>
              </a:rPr>
            </a:br>
            <a:r>
              <a:rPr lang="en-US" sz="1200" dirty="0" smtClean="0">
                <a:solidFill>
                  <a:srgbClr val="FF0000"/>
                </a:solidFill>
                <a:latin typeface="Calibri"/>
                <a:ea typeface="+mn-ea"/>
                <a:cs typeface="+mn-cs"/>
              </a:rPr>
              <a:t/>
            </a:r>
            <a:br>
              <a:rPr lang="en-US" sz="1200" dirty="0" smtClean="0">
                <a:solidFill>
                  <a:srgbClr val="FF0000"/>
                </a:solidFill>
                <a:latin typeface="Calibri"/>
                <a:ea typeface="+mn-ea"/>
                <a:cs typeface="+mn-cs"/>
              </a:rPr>
            </a:br>
            <a:r>
              <a:rPr lang="en-US" sz="1200" dirty="0">
                <a:solidFill>
                  <a:srgbClr val="FF0000"/>
                </a:solidFill>
                <a:latin typeface="Calibri"/>
                <a:ea typeface="+mn-ea"/>
                <a:cs typeface="+mn-cs"/>
              </a:rPr>
              <a:t/>
            </a:r>
            <a:br>
              <a:rPr lang="en-US" sz="1200" dirty="0">
                <a:solidFill>
                  <a:srgbClr val="FF0000"/>
                </a:solidFill>
                <a:latin typeface="Calibri"/>
                <a:ea typeface="+mn-ea"/>
                <a:cs typeface="+mn-cs"/>
              </a:rPr>
            </a:br>
            <a:r>
              <a:rPr lang="en-US" sz="1200" dirty="0" smtClean="0">
                <a:solidFill>
                  <a:srgbClr val="FF0000"/>
                </a:solidFill>
                <a:latin typeface="Calibri"/>
                <a:ea typeface="+mn-ea"/>
                <a:cs typeface="+mn-cs"/>
              </a:rPr>
              <a:t/>
            </a:r>
            <a:br>
              <a:rPr lang="en-US" sz="1200" dirty="0" smtClean="0">
                <a:solidFill>
                  <a:srgbClr val="FF0000"/>
                </a:solidFill>
                <a:latin typeface="Calibri"/>
                <a:ea typeface="+mn-ea"/>
                <a:cs typeface="+mn-cs"/>
              </a:rPr>
            </a:br>
            <a:r>
              <a:rPr lang="en-US" sz="1200" dirty="0">
                <a:solidFill>
                  <a:srgbClr val="FF0000"/>
                </a:solidFill>
                <a:latin typeface="Calibri"/>
                <a:ea typeface="+mn-ea"/>
                <a:cs typeface="+mn-cs"/>
              </a:rPr>
              <a:t/>
            </a:r>
            <a:br>
              <a:rPr lang="en-US" sz="1200" dirty="0">
                <a:solidFill>
                  <a:srgbClr val="FF0000"/>
                </a:solidFill>
                <a:latin typeface="Calibri"/>
                <a:ea typeface="+mn-ea"/>
                <a:cs typeface="+mn-cs"/>
              </a:rPr>
            </a:br>
            <a:r>
              <a:rPr lang="en-US" sz="1200" dirty="0" smtClean="0">
                <a:solidFill>
                  <a:srgbClr val="FF0000"/>
                </a:solidFill>
                <a:latin typeface="Calibri"/>
                <a:ea typeface="+mn-ea"/>
                <a:cs typeface="+mn-cs"/>
              </a:rPr>
              <a:t/>
            </a:r>
            <a:br>
              <a:rPr lang="en-US" sz="1200" dirty="0" smtClean="0">
                <a:solidFill>
                  <a:srgbClr val="FF0000"/>
                </a:solidFill>
                <a:latin typeface="Calibri"/>
                <a:ea typeface="+mn-ea"/>
                <a:cs typeface="+mn-cs"/>
              </a:rPr>
            </a:br>
            <a:r>
              <a:rPr lang="en-US" sz="1200" dirty="0">
                <a:solidFill>
                  <a:srgbClr val="FF0000"/>
                </a:solidFill>
                <a:latin typeface="Calibri"/>
                <a:ea typeface="+mn-ea"/>
                <a:cs typeface="+mn-cs"/>
              </a:rPr>
              <a:t/>
            </a:r>
            <a:br>
              <a:rPr lang="en-US" sz="1200" dirty="0">
                <a:solidFill>
                  <a:srgbClr val="FF0000"/>
                </a:solidFill>
                <a:latin typeface="Calibri"/>
                <a:ea typeface="+mn-ea"/>
                <a:cs typeface="+mn-cs"/>
              </a:rPr>
            </a:br>
            <a:r>
              <a:rPr lang="en-US" sz="1200" dirty="0" smtClean="0">
                <a:solidFill>
                  <a:srgbClr val="FF0000"/>
                </a:solidFill>
                <a:latin typeface="Calibri"/>
                <a:ea typeface="+mn-ea"/>
                <a:cs typeface="+mn-cs"/>
              </a:rPr>
              <a:t/>
            </a:r>
            <a:br>
              <a:rPr lang="en-US" sz="1200" dirty="0" smtClean="0">
                <a:solidFill>
                  <a:srgbClr val="FF0000"/>
                </a:solidFill>
                <a:latin typeface="Calibri"/>
                <a:ea typeface="+mn-ea"/>
                <a:cs typeface="+mn-cs"/>
              </a:rPr>
            </a:br>
            <a:r>
              <a:rPr lang="en-US" sz="1200" dirty="0">
                <a:solidFill>
                  <a:srgbClr val="FF0000"/>
                </a:solidFill>
                <a:latin typeface="Calibri"/>
                <a:ea typeface="+mn-ea"/>
                <a:cs typeface="+mn-cs"/>
              </a:rPr>
              <a:t/>
            </a:r>
            <a:br>
              <a:rPr lang="en-US" sz="1200" dirty="0">
                <a:solidFill>
                  <a:srgbClr val="FF0000"/>
                </a:solidFill>
                <a:latin typeface="Calibri"/>
                <a:ea typeface="+mn-ea"/>
                <a:cs typeface="+mn-cs"/>
              </a:rPr>
            </a:br>
            <a:r>
              <a:rPr lang="en-US" sz="1200" dirty="0" smtClean="0">
                <a:solidFill>
                  <a:srgbClr val="FF0000"/>
                </a:solidFill>
                <a:latin typeface="Calibri"/>
                <a:ea typeface="+mn-ea"/>
                <a:cs typeface="+mn-cs"/>
              </a:rPr>
              <a:t/>
            </a:r>
            <a:br>
              <a:rPr lang="en-US" sz="1200" dirty="0" smtClean="0">
                <a:solidFill>
                  <a:srgbClr val="FF0000"/>
                </a:solidFill>
                <a:latin typeface="Calibri"/>
                <a:ea typeface="+mn-ea"/>
                <a:cs typeface="+mn-cs"/>
              </a:rPr>
            </a:br>
            <a:r>
              <a:rPr lang="en-US" sz="1200" kern="1200" dirty="0" smtClean="0">
                <a:solidFill>
                  <a:srgbClr val="FF0000"/>
                </a:solidFill>
                <a:effectLst/>
                <a:latin typeface="Calibri"/>
                <a:ea typeface="+mn-ea"/>
                <a:cs typeface="+mn-cs"/>
              </a:rPr>
              <a:t>WHO, 2008</a:t>
            </a:r>
            <a:endParaRPr lang="en-US" dirty="0" smtClean="0">
              <a:effectLst/>
            </a:endParaRPr>
          </a:p>
        </p:txBody>
      </p:sp>
    </p:spTree>
    <p:extLst>
      <p:ext uri="{BB962C8B-B14F-4D97-AF65-F5344CB8AC3E}">
        <p14:creationId xmlns:p14="http://schemas.microsoft.com/office/powerpoint/2010/main" val="6670649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able listing Advantages and Disadvantages of collecting disability data using Continuous Registration" title="Table 3.4: Continuous Registration Data Collection: Advantages and Disadvant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083" y="228600"/>
            <a:ext cx="8827517"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1EAEB757-79C7-427C-A799-90C879755769}" type="slidenum">
              <a:rPr lang="en-US" smtClean="0"/>
              <a:t>13</a:t>
            </a:fld>
            <a:endParaRPr lang="en-US"/>
          </a:p>
        </p:txBody>
      </p:sp>
      <p:sp>
        <p:nvSpPr>
          <p:cNvPr id="3" name="Title 2"/>
          <p:cNvSpPr>
            <a:spLocks noGrp="1"/>
          </p:cNvSpPr>
          <p:nvPr>
            <p:ph type="title"/>
          </p:nvPr>
        </p:nvSpPr>
        <p:spPr>
          <a:xfrm>
            <a:off x="457200" y="274638"/>
            <a:ext cx="8229600" cy="6126162"/>
          </a:xfrm>
        </p:spPr>
        <p:txBody>
          <a:bodyPr/>
          <a:lstStyle/>
          <a:p>
            <a:pPr marL="0" algn="r" rtl="0" eaLnBrk="1" latinLnBrk="0" hangingPunct="1">
              <a:spcBef>
                <a:spcPts val="0"/>
              </a:spcBef>
              <a:spcAft>
                <a:spcPts val="0"/>
              </a:spcAft>
            </a:pPr>
            <a:r>
              <a:rPr lang="en-US" sz="1200" kern="1200" dirty="0" smtClean="0">
                <a:solidFill>
                  <a:srgbClr val="FF0000"/>
                </a:solidFill>
                <a:effectLst/>
                <a:latin typeface="Calibri"/>
                <a:ea typeface="+mn-ea"/>
                <a:cs typeface="+mn-cs"/>
              </a:rPr>
              <a:t/>
            </a:r>
            <a:br>
              <a:rPr lang="en-US" sz="1200" kern="1200" dirty="0" smtClean="0">
                <a:solidFill>
                  <a:srgbClr val="FF0000"/>
                </a:solidFill>
                <a:effectLst/>
                <a:latin typeface="Calibri"/>
                <a:ea typeface="+mn-ea"/>
                <a:cs typeface="+mn-cs"/>
              </a:rPr>
            </a:br>
            <a:r>
              <a:rPr lang="en-US" sz="1200" dirty="0">
                <a:solidFill>
                  <a:srgbClr val="FF0000"/>
                </a:solidFill>
                <a:latin typeface="Calibri"/>
                <a:ea typeface="+mn-ea"/>
                <a:cs typeface="+mn-cs"/>
              </a:rPr>
              <a:t/>
            </a:r>
            <a:br>
              <a:rPr lang="en-US" sz="1200" dirty="0">
                <a:solidFill>
                  <a:srgbClr val="FF0000"/>
                </a:solidFill>
                <a:latin typeface="Calibri"/>
                <a:ea typeface="+mn-ea"/>
                <a:cs typeface="+mn-cs"/>
              </a:rPr>
            </a:br>
            <a:r>
              <a:rPr lang="en-US" sz="1200" dirty="0" smtClean="0">
                <a:solidFill>
                  <a:srgbClr val="FF0000"/>
                </a:solidFill>
                <a:latin typeface="Calibri"/>
                <a:ea typeface="+mn-ea"/>
                <a:cs typeface="+mn-cs"/>
              </a:rPr>
              <a:t/>
            </a:r>
            <a:br>
              <a:rPr lang="en-US" sz="1200" dirty="0" smtClean="0">
                <a:solidFill>
                  <a:srgbClr val="FF0000"/>
                </a:solidFill>
                <a:latin typeface="Calibri"/>
                <a:ea typeface="+mn-ea"/>
                <a:cs typeface="+mn-cs"/>
              </a:rPr>
            </a:br>
            <a:r>
              <a:rPr lang="en-US" sz="1200" dirty="0">
                <a:solidFill>
                  <a:srgbClr val="FF0000"/>
                </a:solidFill>
                <a:latin typeface="Calibri"/>
                <a:ea typeface="+mn-ea"/>
                <a:cs typeface="+mn-cs"/>
              </a:rPr>
              <a:t/>
            </a:r>
            <a:br>
              <a:rPr lang="en-US" sz="1200" dirty="0">
                <a:solidFill>
                  <a:srgbClr val="FF0000"/>
                </a:solidFill>
                <a:latin typeface="Calibri"/>
                <a:ea typeface="+mn-ea"/>
                <a:cs typeface="+mn-cs"/>
              </a:rPr>
            </a:br>
            <a:r>
              <a:rPr lang="en-US" sz="1200" dirty="0" smtClean="0">
                <a:solidFill>
                  <a:srgbClr val="FF0000"/>
                </a:solidFill>
                <a:latin typeface="Calibri"/>
                <a:ea typeface="+mn-ea"/>
                <a:cs typeface="+mn-cs"/>
              </a:rPr>
              <a:t/>
            </a:r>
            <a:br>
              <a:rPr lang="en-US" sz="1200" dirty="0" smtClean="0">
                <a:solidFill>
                  <a:srgbClr val="FF0000"/>
                </a:solidFill>
                <a:latin typeface="Calibri"/>
                <a:ea typeface="+mn-ea"/>
                <a:cs typeface="+mn-cs"/>
              </a:rPr>
            </a:br>
            <a:r>
              <a:rPr lang="en-US" sz="1200" dirty="0">
                <a:solidFill>
                  <a:srgbClr val="FF0000"/>
                </a:solidFill>
                <a:latin typeface="Calibri"/>
                <a:ea typeface="+mn-ea"/>
                <a:cs typeface="+mn-cs"/>
              </a:rPr>
              <a:t/>
            </a:r>
            <a:br>
              <a:rPr lang="en-US" sz="1200" dirty="0">
                <a:solidFill>
                  <a:srgbClr val="FF0000"/>
                </a:solidFill>
                <a:latin typeface="Calibri"/>
                <a:ea typeface="+mn-ea"/>
                <a:cs typeface="+mn-cs"/>
              </a:rPr>
            </a:br>
            <a:r>
              <a:rPr lang="en-US" sz="1200" dirty="0" smtClean="0">
                <a:solidFill>
                  <a:srgbClr val="FF0000"/>
                </a:solidFill>
                <a:latin typeface="Calibri"/>
                <a:ea typeface="+mn-ea"/>
                <a:cs typeface="+mn-cs"/>
              </a:rPr>
              <a:t/>
            </a:r>
            <a:br>
              <a:rPr lang="en-US" sz="1200" dirty="0" smtClean="0">
                <a:solidFill>
                  <a:srgbClr val="FF0000"/>
                </a:solidFill>
                <a:latin typeface="Calibri"/>
                <a:ea typeface="+mn-ea"/>
                <a:cs typeface="+mn-cs"/>
              </a:rPr>
            </a:br>
            <a:r>
              <a:rPr lang="en-US" sz="1200" dirty="0">
                <a:solidFill>
                  <a:srgbClr val="FF0000"/>
                </a:solidFill>
                <a:latin typeface="Calibri"/>
                <a:ea typeface="+mn-ea"/>
                <a:cs typeface="+mn-cs"/>
              </a:rPr>
              <a:t/>
            </a:r>
            <a:br>
              <a:rPr lang="en-US" sz="1200" dirty="0">
                <a:solidFill>
                  <a:srgbClr val="FF0000"/>
                </a:solidFill>
                <a:latin typeface="Calibri"/>
                <a:ea typeface="+mn-ea"/>
                <a:cs typeface="+mn-cs"/>
              </a:rPr>
            </a:br>
            <a:r>
              <a:rPr lang="en-US" sz="1200" dirty="0" smtClean="0">
                <a:solidFill>
                  <a:srgbClr val="FF0000"/>
                </a:solidFill>
                <a:latin typeface="Calibri"/>
                <a:ea typeface="+mn-ea"/>
                <a:cs typeface="+mn-cs"/>
              </a:rPr>
              <a:t/>
            </a:r>
            <a:br>
              <a:rPr lang="en-US" sz="1200" dirty="0" smtClean="0">
                <a:solidFill>
                  <a:srgbClr val="FF0000"/>
                </a:solidFill>
                <a:latin typeface="Calibri"/>
                <a:ea typeface="+mn-ea"/>
                <a:cs typeface="+mn-cs"/>
              </a:rPr>
            </a:br>
            <a:r>
              <a:rPr lang="en-US" sz="1200" dirty="0">
                <a:solidFill>
                  <a:srgbClr val="FF0000"/>
                </a:solidFill>
                <a:latin typeface="Calibri"/>
                <a:ea typeface="+mn-ea"/>
                <a:cs typeface="+mn-cs"/>
              </a:rPr>
              <a:t/>
            </a:r>
            <a:br>
              <a:rPr lang="en-US" sz="1200" dirty="0">
                <a:solidFill>
                  <a:srgbClr val="FF0000"/>
                </a:solidFill>
                <a:latin typeface="Calibri"/>
                <a:ea typeface="+mn-ea"/>
                <a:cs typeface="+mn-cs"/>
              </a:rPr>
            </a:br>
            <a:r>
              <a:rPr lang="en-US" sz="1200" dirty="0" smtClean="0">
                <a:solidFill>
                  <a:srgbClr val="FF0000"/>
                </a:solidFill>
                <a:latin typeface="Calibri"/>
                <a:ea typeface="+mn-ea"/>
                <a:cs typeface="+mn-cs"/>
              </a:rPr>
              <a:t/>
            </a:r>
            <a:br>
              <a:rPr lang="en-US" sz="1200" dirty="0" smtClean="0">
                <a:solidFill>
                  <a:srgbClr val="FF0000"/>
                </a:solidFill>
                <a:latin typeface="Calibri"/>
                <a:ea typeface="+mn-ea"/>
                <a:cs typeface="+mn-cs"/>
              </a:rPr>
            </a:br>
            <a:r>
              <a:rPr lang="en-US" sz="1200" dirty="0">
                <a:solidFill>
                  <a:srgbClr val="FF0000"/>
                </a:solidFill>
                <a:latin typeface="Calibri"/>
                <a:ea typeface="+mn-ea"/>
                <a:cs typeface="+mn-cs"/>
              </a:rPr>
              <a:t/>
            </a:r>
            <a:br>
              <a:rPr lang="en-US" sz="1200" dirty="0">
                <a:solidFill>
                  <a:srgbClr val="FF0000"/>
                </a:solidFill>
                <a:latin typeface="Calibri"/>
                <a:ea typeface="+mn-ea"/>
                <a:cs typeface="+mn-cs"/>
              </a:rPr>
            </a:br>
            <a:r>
              <a:rPr lang="en-US" sz="1200" dirty="0" smtClean="0">
                <a:solidFill>
                  <a:srgbClr val="FF0000"/>
                </a:solidFill>
                <a:latin typeface="Calibri"/>
                <a:ea typeface="+mn-ea"/>
                <a:cs typeface="+mn-cs"/>
              </a:rPr>
              <a:t/>
            </a:r>
            <a:br>
              <a:rPr lang="en-US" sz="1200" dirty="0" smtClean="0">
                <a:solidFill>
                  <a:srgbClr val="FF0000"/>
                </a:solidFill>
                <a:latin typeface="Calibri"/>
                <a:ea typeface="+mn-ea"/>
                <a:cs typeface="+mn-cs"/>
              </a:rPr>
            </a:br>
            <a:r>
              <a:rPr lang="en-US" sz="1200" dirty="0">
                <a:solidFill>
                  <a:srgbClr val="FF0000"/>
                </a:solidFill>
                <a:latin typeface="Calibri"/>
                <a:ea typeface="+mn-ea"/>
                <a:cs typeface="+mn-cs"/>
              </a:rPr>
              <a:t/>
            </a:r>
            <a:br>
              <a:rPr lang="en-US" sz="1200" dirty="0">
                <a:solidFill>
                  <a:srgbClr val="FF0000"/>
                </a:solidFill>
                <a:latin typeface="Calibri"/>
                <a:ea typeface="+mn-ea"/>
                <a:cs typeface="+mn-cs"/>
              </a:rPr>
            </a:br>
            <a:r>
              <a:rPr lang="en-US" sz="1200" dirty="0" smtClean="0">
                <a:solidFill>
                  <a:srgbClr val="FF0000"/>
                </a:solidFill>
                <a:latin typeface="Calibri"/>
                <a:ea typeface="+mn-ea"/>
                <a:cs typeface="+mn-cs"/>
              </a:rPr>
              <a:t/>
            </a:r>
            <a:br>
              <a:rPr lang="en-US" sz="1200" dirty="0" smtClean="0">
                <a:solidFill>
                  <a:srgbClr val="FF0000"/>
                </a:solidFill>
                <a:latin typeface="Calibri"/>
                <a:ea typeface="+mn-ea"/>
                <a:cs typeface="+mn-cs"/>
              </a:rPr>
            </a:br>
            <a:r>
              <a:rPr lang="en-US" sz="1200" dirty="0">
                <a:solidFill>
                  <a:srgbClr val="FF0000"/>
                </a:solidFill>
                <a:latin typeface="Calibri"/>
                <a:ea typeface="+mn-ea"/>
                <a:cs typeface="+mn-cs"/>
              </a:rPr>
              <a:t/>
            </a:r>
            <a:br>
              <a:rPr lang="en-US" sz="1200" dirty="0">
                <a:solidFill>
                  <a:srgbClr val="FF0000"/>
                </a:solidFill>
                <a:latin typeface="Calibri"/>
                <a:ea typeface="+mn-ea"/>
                <a:cs typeface="+mn-cs"/>
              </a:rPr>
            </a:br>
            <a:r>
              <a:rPr lang="en-US" sz="1200" dirty="0" smtClean="0">
                <a:solidFill>
                  <a:srgbClr val="FF0000"/>
                </a:solidFill>
                <a:latin typeface="Calibri"/>
                <a:ea typeface="+mn-ea"/>
                <a:cs typeface="+mn-cs"/>
              </a:rPr>
              <a:t/>
            </a:r>
            <a:br>
              <a:rPr lang="en-US" sz="1200" dirty="0" smtClean="0">
                <a:solidFill>
                  <a:srgbClr val="FF0000"/>
                </a:solidFill>
                <a:latin typeface="Calibri"/>
                <a:ea typeface="+mn-ea"/>
                <a:cs typeface="+mn-cs"/>
              </a:rPr>
            </a:br>
            <a:r>
              <a:rPr lang="en-US" sz="1200" dirty="0">
                <a:solidFill>
                  <a:srgbClr val="FF0000"/>
                </a:solidFill>
                <a:latin typeface="Calibri"/>
                <a:ea typeface="+mn-ea"/>
                <a:cs typeface="+mn-cs"/>
              </a:rPr>
              <a:t/>
            </a:r>
            <a:br>
              <a:rPr lang="en-US" sz="1200" dirty="0">
                <a:solidFill>
                  <a:srgbClr val="FF0000"/>
                </a:solidFill>
                <a:latin typeface="Calibri"/>
                <a:ea typeface="+mn-ea"/>
                <a:cs typeface="+mn-cs"/>
              </a:rPr>
            </a:br>
            <a:r>
              <a:rPr lang="en-US" sz="1200" dirty="0" smtClean="0">
                <a:solidFill>
                  <a:srgbClr val="FF0000"/>
                </a:solidFill>
                <a:latin typeface="Calibri"/>
                <a:ea typeface="+mn-ea"/>
                <a:cs typeface="+mn-cs"/>
              </a:rPr>
              <a:t/>
            </a:r>
            <a:br>
              <a:rPr lang="en-US" sz="1200" dirty="0" smtClean="0">
                <a:solidFill>
                  <a:srgbClr val="FF0000"/>
                </a:solidFill>
                <a:latin typeface="Calibri"/>
                <a:ea typeface="+mn-ea"/>
                <a:cs typeface="+mn-cs"/>
              </a:rPr>
            </a:br>
            <a:r>
              <a:rPr lang="en-US" sz="1200" dirty="0">
                <a:solidFill>
                  <a:srgbClr val="FF0000"/>
                </a:solidFill>
                <a:latin typeface="Calibri"/>
                <a:ea typeface="+mn-ea"/>
                <a:cs typeface="+mn-cs"/>
              </a:rPr>
              <a:t/>
            </a:r>
            <a:br>
              <a:rPr lang="en-US" sz="1200" dirty="0">
                <a:solidFill>
                  <a:srgbClr val="FF0000"/>
                </a:solidFill>
                <a:latin typeface="Calibri"/>
                <a:ea typeface="+mn-ea"/>
                <a:cs typeface="+mn-cs"/>
              </a:rPr>
            </a:br>
            <a:r>
              <a:rPr lang="en-US" sz="1200" dirty="0" smtClean="0">
                <a:solidFill>
                  <a:srgbClr val="FF0000"/>
                </a:solidFill>
                <a:latin typeface="Calibri"/>
                <a:ea typeface="+mn-ea"/>
                <a:cs typeface="+mn-cs"/>
              </a:rPr>
              <a:t/>
            </a:r>
            <a:br>
              <a:rPr lang="en-US" sz="1200" dirty="0" smtClean="0">
                <a:solidFill>
                  <a:srgbClr val="FF0000"/>
                </a:solidFill>
                <a:latin typeface="Calibri"/>
                <a:ea typeface="+mn-ea"/>
                <a:cs typeface="+mn-cs"/>
              </a:rPr>
            </a:br>
            <a:r>
              <a:rPr lang="en-US" sz="1200" dirty="0">
                <a:solidFill>
                  <a:srgbClr val="FF0000"/>
                </a:solidFill>
                <a:latin typeface="Calibri"/>
                <a:ea typeface="+mn-ea"/>
                <a:cs typeface="+mn-cs"/>
              </a:rPr>
              <a:t/>
            </a:r>
            <a:br>
              <a:rPr lang="en-US" sz="1200" dirty="0">
                <a:solidFill>
                  <a:srgbClr val="FF0000"/>
                </a:solidFill>
                <a:latin typeface="Calibri"/>
                <a:ea typeface="+mn-ea"/>
                <a:cs typeface="+mn-cs"/>
              </a:rPr>
            </a:br>
            <a:r>
              <a:rPr lang="en-US" sz="1200" dirty="0" smtClean="0">
                <a:solidFill>
                  <a:srgbClr val="FF0000"/>
                </a:solidFill>
                <a:latin typeface="Calibri"/>
                <a:ea typeface="+mn-ea"/>
                <a:cs typeface="+mn-cs"/>
              </a:rPr>
              <a:t/>
            </a:r>
            <a:br>
              <a:rPr lang="en-US" sz="1200" dirty="0" smtClean="0">
                <a:solidFill>
                  <a:srgbClr val="FF0000"/>
                </a:solidFill>
                <a:latin typeface="Calibri"/>
                <a:ea typeface="+mn-ea"/>
                <a:cs typeface="+mn-cs"/>
              </a:rPr>
            </a:br>
            <a:r>
              <a:rPr lang="en-US" sz="1200" dirty="0">
                <a:solidFill>
                  <a:srgbClr val="FF0000"/>
                </a:solidFill>
                <a:latin typeface="Calibri"/>
                <a:ea typeface="+mn-ea"/>
                <a:cs typeface="+mn-cs"/>
              </a:rPr>
              <a:t/>
            </a:r>
            <a:br>
              <a:rPr lang="en-US" sz="1200" dirty="0">
                <a:solidFill>
                  <a:srgbClr val="FF0000"/>
                </a:solidFill>
                <a:latin typeface="Calibri"/>
                <a:ea typeface="+mn-ea"/>
                <a:cs typeface="+mn-cs"/>
              </a:rPr>
            </a:br>
            <a:r>
              <a:rPr lang="en-US" sz="1200" dirty="0" smtClean="0">
                <a:solidFill>
                  <a:srgbClr val="FF0000"/>
                </a:solidFill>
                <a:latin typeface="Calibri"/>
                <a:ea typeface="+mn-ea"/>
                <a:cs typeface="+mn-cs"/>
              </a:rPr>
              <a:t/>
            </a:r>
            <a:br>
              <a:rPr lang="en-US" sz="1200" dirty="0" smtClean="0">
                <a:solidFill>
                  <a:srgbClr val="FF0000"/>
                </a:solidFill>
                <a:latin typeface="Calibri"/>
                <a:ea typeface="+mn-ea"/>
                <a:cs typeface="+mn-cs"/>
              </a:rPr>
            </a:br>
            <a:r>
              <a:rPr lang="en-US" sz="1200" dirty="0">
                <a:solidFill>
                  <a:srgbClr val="FF0000"/>
                </a:solidFill>
                <a:latin typeface="Calibri"/>
                <a:ea typeface="+mn-ea"/>
                <a:cs typeface="+mn-cs"/>
              </a:rPr>
              <a:t/>
            </a:r>
            <a:br>
              <a:rPr lang="en-US" sz="1200" dirty="0">
                <a:solidFill>
                  <a:srgbClr val="FF0000"/>
                </a:solidFill>
                <a:latin typeface="Calibri"/>
                <a:ea typeface="+mn-ea"/>
                <a:cs typeface="+mn-cs"/>
              </a:rPr>
            </a:br>
            <a:r>
              <a:rPr lang="en-US" sz="1200" dirty="0" smtClean="0">
                <a:solidFill>
                  <a:srgbClr val="FF0000"/>
                </a:solidFill>
                <a:latin typeface="Calibri"/>
                <a:ea typeface="+mn-ea"/>
                <a:cs typeface="+mn-cs"/>
              </a:rPr>
              <a:t/>
            </a:r>
            <a:br>
              <a:rPr lang="en-US" sz="1200" dirty="0" smtClean="0">
                <a:solidFill>
                  <a:srgbClr val="FF0000"/>
                </a:solidFill>
                <a:latin typeface="Calibri"/>
                <a:ea typeface="+mn-ea"/>
                <a:cs typeface="+mn-cs"/>
              </a:rPr>
            </a:br>
            <a:r>
              <a:rPr lang="en-US" sz="1200" dirty="0">
                <a:solidFill>
                  <a:srgbClr val="FF0000"/>
                </a:solidFill>
                <a:latin typeface="Calibri"/>
                <a:ea typeface="+mn-ea"/>
                <a:cs typeface="+mn-cs"/>
              </a:rPr>
              <a:t/>
            </a:r>
            <a:br>
              <a:rPr lang="en-US" sz="1200" dirty="0">
                <a:solidFill>
                  <a:srgbClr val="FF0000"/>
                </a:solidFill>
                <a:latin typeface="Calibri"/>
                <a:ea typeface="+mn-ea"/>
                <a:cs typeface="+mn-cs"/>
              </a:rPr>
            </a:br>
            <a:r>
              <a:rPr lang="en-US" sz="1200" dirty="0" smtClean="0">
                <a:solidFill>
                  <a:srgbClr val="FF0000"/>
                </a:solidFill>
                <a:latin typeface="Calibri"/>
                <a:ea typeface="+mn-ea"/>
                <a:cs typeface="+mn-cs"/>
              </a:rPr>
              <a:t/>
            </a:r>
            <a:br>
              <a:rPr lang="en-US" sz="1200" dirty="0" smtClean="0">
                <a:solidFill>
                  <a:srgbClr val="FF0000"/>
                </a:solidFill>
                <a:latin typeface="Calibri"/>
                <a:ea typeface="+mn-ea"/>
                <a:cs typeface="+mn-cs"/>
              </a:rPr>
            </a:br>
            <a:r>
              <a:rPr lang="en-US" sz="1200" dirty="0">
                <a:solidFill>
                  <a:srgbClr val="FF0000"/>
                </a:solidFill>
                <a:latin typeface="Calibri"/>
                <a:ea typeface="+mn-ea"/>
                <a:cs typeface="+mn-cs"/>
              </a:rPr>
              <a:t/>
            </a:r>
            <a:br>
              <a:rPr lang="en-US" sz="1200" dirty="0">
                <a:solidFill>
                  <a:srgbClr val="FF0000"/>
                </a:solidFill>
                <a:latin typeface="Calibri"/>
                <a:ea typeface="+mn-ea"/>
                <a:cs typeface="+mn-cs"/>
              </a:rPr>
            </a:br>
            <a:r>
              <a:rPr lang="en-US" sz="1200" kern="1200" dirty="0" smtClean="0">
                <a:solidFill>
                  <a:srgbClr val="FF0000"/>
                </a:solidFill>
                <a:effectLst/>
                <a:latin typeface="Calibri"/>
                <a:ea typeface="+mn-ea"/>
                <a:cs typeface="+mn-cs"/>
              </a:rPr>
              <a:t>WHO, 2008</a:t>
            </a:r>
            <a:endParaRPr lang="en-US" dirty="0"/>
          </a:p>
        </p:txBody>
      </p:sp>
    </p:spTree>
    <p:extLst>
      <p:ext uri="{BB962C8B-B14F-4D97-AF65-F5344CB8AC3E}">
        <p14:creationId xmlns:p14="http://schemas.microsoft.com/office/powerpoint/2010/main" val="38363373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83112"/>
            <a:ext cx="8382000" cy="5334000"/>
          </a:xfrm>
        </p:spPr>
        <p:txBody>
          <a:bodyPr>
            <a:noAutofit/>
          </a:bodyPr>
          <a:lstStyle/>
          <a:p>
            <a:pPr algn="just"/>
            <a:r>
              <a:rPr lang="en-US" sz="2400" dirty="0"/>
              <a:t>A comparative summary of the strengths and weaknesses of these </a:t>
            </a:r>
            <a:r>
              <a:rPr lang="en-US" sz="2400" dirty="0" smtClean="0"/>
              <a:t>four principal </a:t>
            </a:r>
            <a:r>
              <a:rPr lang="en-US" sz="2400" dirty="0"/>
              <a:t>data collection methods for estimating and describing disability </a:t>
            </a:r>
            <a:r>
              <a:rPr lang="en-US" sz="2400" dirty="0" smtClean="0"/>
              <a:t>is given </a:t>
            </a:r>
            <a:r>
              <a:rPr lang="en-US" sz="2400" dirty="0"/>
              <a:t>in </a:t>
            </a:r>
            <a:r>
              <a:rPr lang="en-US" sz="2400" b="1" dirty="0"/>
              <a:t>Table </a:t>
            </a:r>
            <a:r>
              <a:rPr lang="en-US" sz="2400" b="1" dirty="0" smtClean="0"/>
              <a:t>3.5</a:t>
            </a:r>
            <a:r>
              <a:rPr lang="en-US" sz="2400" dirty="0" smtClean="0"/>
              <a:t>.</a:t>
            </a:r>
          </a:p>
          <a:p>
            <a:pPr algn="just"/>
            <a:r>
              <a:rPr lang="en-US" sz="2400" dirty="0" smtClean="0"/>
              <a:t>Like </a:t>
            </a:r>
            <a:r>
              <a:rPr lang="en-US" sz="2400" dirty="0"/>
              <a:t>mortality and fertility, </a:t>
            </a:r>
            <a:r>
              <a:rPr lang="en-US" sz="2400" b="1" i="1" dirty="0"/>
              <a:t>disability is a phenomenon that is neither </a:t>
            </a:r>
            <a:r>
              <a:rPr lang="en-US" sz="2400" b="1" i="1" dirty="0" smtClean="0"/>
              <a:t>uniformly nor </a:t>
            </a:r>
            <a:r>
              <a:rPr lang="en-US" sz="2400" b="1" i="1" dirty="0"/>
              <a:t>normally distributed </a:t>
            </a:r>
            <a:r>
              <a:rPr lang="en-US" sz="2400" dirty="0"/>
              <a:t>across the total </a:t>
            </a:r>
            <a:r>
              <a:rPr lang="en-US" sz="2400" dirty="0" smtClean="0"/>
              <a:t>population.</a:t>
            </a:r>
          </a:p>
          <a:p>
            <a:pPr algn="just"/>
            <a:r>
              <a:rPr lang="en-US" sz="2400" b="1" i="1" dirty="0" smtClean="0"/>
              <a:t>Disability </a:t>
            </a:r>
            <a:r>
              <a:rPr lang="en-US" sz="2400" b="1" i="1" dirty="0"/>
              <a:t>reporting </a:t>
            </a:r>
            <a:r>
              <a:rPr lang="en-US" sz="2400" b="1" i="1" dirty="0" smtClean="0"/>
              <a:t>has many </a:t>
            </a:r>
            <a:r>
              <a:rPr lang="en-US" sz="2400" b="1" i="1" dirty="0"/>
              <a:t>of the same problems as in the reporting of mortality</a:t>
            </a:r>
            <a:r>
              <a:rPr lang="en-US" sz="2400" dirty="0"/>
              <a:t>, such as </a:t>
            </a:r>
            <a:r>
              <a:rPr lang="en-US" sz="2400" dirty="0" smtClean="0"/>
              <a:t>the reliance </a:t>
            </a:r>
            <a:r>
              <a:rPr lang="en-US" sz="2400" dirty="0"/>
              <a:t>on non-expert description of medical events, difficulty recalling </a:t>
            </a:r>
            <a:r>
              <a:rPr lang="en-US" sz="2400" dirty="0" smtClean="0"/>
              <a:t>the time </a:t>
            </a:r>
            <a:r>
              <a:rPr lang="en-US" sz="2400" dirty="0"/>
              <a:t>of an illness or disability, and problems determining the most </a:t>
            </a:r>
            <a:r>
              <a:rPr lang="en-US" sz="2400" dirty="0" smtClean="0"/>
              <a:t>eligible and knowledgeable </a:t>
            </a:r>
            <a:r>
              <a:rPr lang="en-US" sz="2400" dirty="0"/>
              <a:t>respondents. </a:t>
            </a:r>
            <a:endParaRPr lang="en-US" sz="2400" dirty="0" smtClean="0"/>
          </a:p>
          <a:p>
            <a:pPr algn="just"/>
            <a:r>
              <a:rPr lang="en-US" sz="2400" dirty="0" smtClean="0"/>
              <a:t>The </a:t>
            </a:r>
            <a:r>
              <a:rPr lang="en-US" sz="2400" b="1" i="1" dirty="0"/>
              <a:t>12 criteria for evaluating the data </a:t>
            </a:r>
            <a:r>
              <a:rPr lang="en-US" sz="2400" b="1" i="1" dirty="0" smtClean="0"/>
              <a:t>sources </a:t>
            </a:r>
            <a:r>
              <a:rPr lang="en-US" sz="2400" dirty="0" smtClean="0"/>
              <a:t>shown </a:t>
            </a:r>
            <a:r>
              <a:rPr lang="en-US" sz="2400" dirty="0"/>
              <a:t>in the table below are particularly relevant to the collection of </a:t>
            </a:r>
            <a:r>
              <a:rPr lang="en-US" sz="2400" dirty="0" smtClean="0"/>
              <a:t>data about </a:t>
            </a:r>
            <a:r>
              <a:rPr lang="en-US" sz="2400" dirty="0"/>
              <a:t>disability.</a:t>
            </a:r>
          </a:p>
        </p:txBody>
      </p:sp>
      <p:sp>
        <p:nvSpPr>
          <p:cNvPr id="4" name="Slide Number Placeholder 3"/>
          <p:cNvSpPr>
            <a:spLocks noGrp="1"/>
          </p:cNvSpPr>
          <p:nvPr>
            <p:ph type="sldNum" sz="quarter" idx="12"/>
          </p:nvPr>
        </p:nvSpPr>
        <p:spPr/>
        <p:txBody>
          <a:bodyPr/>
          <a:lstStyle/>
          <a:p>
            <a:fld id="{1EAEB757-79C7-427C-A799-90C879755769}" type="slidenum">
              <a:rPr lang="en-US" smtClean="0"/>
              <a:t>14</a:t>
            </a:fld>
            <a:endParaRPr lang="en-US"/>
          </a:p>
        </p:txBody>
      </p:sp>
      <p:sp>
        <p:nvSpPr>
          <p:cNvPr id="2" name="Title 1"/>
          <p:cNvSpPr>
            <a:spLocks noGrp="1"/>
          </p:cNvSpPr>
          <p:nvPr>
            <p:ph type="title"/>
          </p:nvPr>
        </p:nvSpPr>
        <p:spPr>
          <a:xfrm>
            <a:off x="457200" y="274638"/>
            <a:ext cx="8229600" cy="868362"/>
          </a:xfrm>
          <a:ln w="44450">
            <a:solidFill>
              <a:schemeClr val="tx2"/>
            </a:solidFill>
          </a:ln>
        </p:spPr>
        <p:txBody>
          <a:bodyPr>
            <a:normAutofit/>
          </a:bodyPr>
          <a:lstStyle/>
          <a:p>
            <a:pPr marL="0" rtl="0" eaLnBrk="1" latinLnBrk="0" hangingPunct="1">
              <a:spcBef>
                <a:spcPts val="0"/>
              </a:spcBef>
              <a:spcAft>
                <a:spcPts val="0"/>
              </a:spcAft>
            </a:pPr>
            <a:r>
              <a:rPr lang="en-US" sz="2800" kern="1200" dirty="0" smtClean="0">
                <a:solidFill>
                  <a:srgbClr val="1F497D"/>
                </a:solidFill>
                <a:effectLst/>
                <a:latin typeface="Calibri"/>
                <a:ea typeface="+mn-ea"/>
                <a:cs typeface="+mn-cs"/>
              </a:rPr>
              <a:t>3.1.A The Training Manual of Disability Statistics - 2</a:t>
            </a:r>
            <a:endParaRPr lang="en-US" sz="2800" dirty="0"/>
          </a:p>
        </p:txBody>
      </p:sp>
    </p:spTree>
    <p:extLst>
      <p:ext uri="{BB962C8B-B14F-4D97-AF65-F5344CB8AC3E}">
        <p14:creationId xmlns:p14="http://schemas.microsoft.com/office/powerpoint/2010/main" val="10550317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able showing a comparative summary of data collection methods for disability statistics" title="Table 3.5: Data Collection Methods for Disability Statistics: Comparative Summary"/>
          <p:cNvPicPr>
            <a:picLocks noChangeAspect="1" noChangeArrowheads="1"/>
          </p:cNvPicPr>
          <p:nvPr/>
        </p:nvPicPr>
        <p:blipFill rotWithShape="1">
          <a:blip r:embed="rId2">
            <a:extLst>
              <a:ext uri="{28A0092B-C50C-407E-A947-70E740481C1C}">
                <a14:useLocalDpi xmlns:a14="http://schemas.microsoft.com/office/drawing/2010/main" val="0"/>
              </a:ext>
            </a:extLst>
          </a:blip>
          <a:srcRect l="5934" t="1887" r="7986" b="2756"/>
          <a:stretch/>
        </p:blipFill>
        <p:spPr bwMode="auto">
          <a:xfrm>
            <a:off x="1295400" y="76200"/>
            <a:ext cx="6575591"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1EAEB757-79C7-427C-A799-90C879755769}" type="slidenum">
              <a:rPr lang="en-US" smtClean="0"/>
              <a:t>15</a:t>
            </a:fld>
            <a:endParaRPr lang="en-US"/>
          </a:p>
        </p:txBody>
      </p:sp>
      <p:sp>
        <p:nvSpPr>
          <p:cNvPr id="3" name="Title 2"/>
          <p:cNvSpPr>
            <a:spLocks noGrp="1"/>
          </p:cNvSpPr>
          <p:nvPr>
            <p:ph type="title"/>
          </p:nvPr>
        </p:nvSpPr>
        <p:spPr>
          <a:xfrm>
            <a:off x="457200" y="274638"/>
            <a:ext cx="7772400" cy="6507162"/>
          </a:xfrm>
        </p:spPr>
        <p:txBody>
          <a:bodyPr/>
          <a:lstStyle/>
          <a:p>
            <a:pPr marL="0" algn="r" rtl="0" eaLnBrk="1" latinLnBrk="0" hangingPunct="1">
              <a:spcBef>
                <a:spcPts val="0"/>
              </a:spcBef>
              <a:spcAft>
                <a:spcPts val="0"/>
              </a:spcAft>
            </a:pPr>
            <a:r>
              <a:rPr lang="en-US" sz="1200" kern="1200" dirty="0" smtClean="0">
                <a:solidFill>
                  <a:srgbClr val="FF0000"/>
                </a:solidFill>
                <a:effectLst/>
                <a:latin typeface="Calibri"/>
                <a:ea typeface="+mn-ea"/>
                <a:cs typeface="+mn-cs"/>
              </a:rPr>
              <a:t/>
            </a:r>
            <a:br>
              <a:rPr lang="en-US" sz="1200" kern="1200" dirty="0" smtClean="0">
                <a:solidFill>
                  <a:srgbClr val="FF0000"/>
                </a:solidFill>
                <a:effectLst/>
                <a:latin typeface="Calibri"/>
                <a:ea typeface="+mn-ea"/>
                <a:cs typeface="+mn-cs"/>
              </a:rPr>
            </a:br>
            <a:r>
              <a:rPr lang="en-US" sz="1200" dirty="0">
                <a:solidFill>
                  <a:srgbClr val="FF0000"/>
                </a:solidFill>
                <a:latin typeface="Calibri"/>
                <a:ea typeface="+mn-ea"/>
                <a:cs typeface="+mn-cs"/>
              </a:rPr>
              <a:t/>
            </a:r>
            <a:br>
              <a:rPr lang="en-US" sz="1200" dirty="0">
                <a:solidFill>
                  <a:srgbClr val="FF0000"/>
                </a:solidFill>
                <a:latin typeface="Calibri"/>
                <a:ea typeface="+mn-ea"/>
                <a:cs typeface="+mn-cs"/>
              </a:rPr>
            </a:br>
            <a:r>
              <a:rPr lang="en-US" sz="1200" dirty="0" smtClean="0">
                <a:solidFill>
                  <a:srgbClr val="FF0000"/>
                </a:solidFill>
                <a:latin typeface="Calibri"/>
                <a:ea typeface="+mn-ea"/>
                <a:cs typeface="+mn-cs"/>
              </a:rPr>
              <a:t/>
            </a:r>
            <a:br>
              <a:rPr lang="en-US" sz="1200" dirty="0" smtClean="0">
                <a:solidFill>
                  <a:srgbClr val="FF0000"/>
                </a:solidFill>
                <a:latin typeface="Calibri"/>
                <a:ea typeface="+mn-ea"/>
                <a:cs typeface="+mn-cs"/>
              </a:rPr>
            </a:br>
            <a:r>
              <a:rPr lang="en-US" sz="1200" dirty="0">
                <a:solidFill>
                  <a:srgbClr val="FF0000"/>
                </a:solidFill>
                <a:latin typeface="Calibri"/>
                <a:ea typeface="+mn-ea"/>
                <a:cs typeface="+mn-cs"/>
              </a:rPr>
              <a:t/>
            </a:r>
            <a:br>
              <a:rPr lang="en-US" sz="1200" dirty="0">
                <a:solidFill>
                  <a:srgbClr val="FF0000"/>
                </a:solidFill>
                <a:latin typeface="Calibri"/>
                <a:ea typeface="+mn-ea"/>
                <a:cs typeface="+mn-cs"/>
              </a:rPr>
            </a:br>
            <a:r>
              <a:rPr lang="en-US" sz="1200" dirty="0" smtClean="0">
                <a:solidFill>
                  <a:srgbClr val="FF0000"/>
                </a:solidFill>
                <a:latin typeface="Calibri"/>
                <a:ea typeface="+mn-ea"/>
                <a:cs typeface="+mn-cs"/>
              </a:rPr>
              <a:t/>
            </a:r>
            <a:br>
              <a:rPr lang="en-US" sz="1200" dirty="0" smtClean="0">
                <a:solidFill>
                  <a:srgbClr val="FF0000"/>
                </a:solidFill>
                <a:latin typeface="Calibri"/>
                <a:ea typeface="+mn-ea"/>
                <a:cs typeface="+mn-cs"/>
              </a:rPr>
            </a:br>
            <a:r>
              <a:rPr lang="en-US" sz="1200" dirty="0">
                <a:solidFill>
                  <a:srgbClr val="FF0000"/>
                </a:solidFill>
                <a:latin typeface="Calibri"/>
                <a:ea typeface="+mn-ea"/>
                <a:cs typeface="+mn-cs"/>
              </a:rPr>
              <a:t/>
            </a:r>
            <a:br>
              <a:rPr lang="en-US" sz="1200" dirty="0">
                <a:solidFill>
                  <a:srgbClr val="FF0000"/>
                </a:solidFill>
                <a:latin typeface="Calibri"/>
                <a:ea typeface="+mn-ea"/>
                <a:cs typeface="+mn-cs"/>
              </a:rPr>
            </a:br>
            <a:r>
              <a:rPr lang="en-US" sz="1200" dirty="0" smtClean="0">
                <a:solidFill>
                  <a:srgbClr val="FF0000"/>
                </a:solidFill>
                <a:latin typeface="Calibri"/>
                <a:ea typeface="+mn-ea"/>
                <a:cs typeface="+mn-cs"/>
              </a:rPr>
              <a:t/>
            </a:r>
            <a:br>
              <a:rPr lang="en-US" sz="1200" dirty="0" smtClean="0">
                <a:solidFill>
                  <a:srgbClr val="FF0000"/>
                </a:solidFill>
                <a:latin typeface="Calibri"/>
                <a:ea typeface="+mn-ea"/>
                <a:cs typeface="+mn-cs"/>
              </a:rPr>
            </a:br>
            <a:r>
              <a:rPr lang="en-US" sz="1200" dirty="0">
                <a:solidFill>
                  <a:srgbClr val="FF0000"/>
                </a:solidFill>
                <a:latin typeface="Calibri"/>
                <a:ea typeface="+mn-ea"/>
                <a:cs typeface="+mn-cs"/>
              </a:rPr>
              <a:t/>
            </a:r>
            <a:br>
              <a:rPr lang="en-US" sz="1200" dirty="0">
                <a:solidFill>
                  <a:srgbClr val="FF0000"/>
                </a:solidFill>
                <a:latin typeface="Calibri"/>
                <a:ea typeface="+mn-ea"/>
                <a:cs typeface="+mn-cs"/>
              </a:rPr>
            </a:br>
            <a:r>
              <a:rPr lang="en-US" sz="1200" dirty="0" smtClean="0">
                <a:solidFill>
                  <a:srgbClr val="FF0000"/>
                </a:solidFill>
                <a:latin typeface="Calibri"/>
                <a:ea typeface="+mn-ea"/>
                <a:cs typeface="+mn-cs"/>
              </a:rPr>
              <a:t/>
            </a:r>
            <a:br>
              <a:rPr lang="en-US" sz="1200" dirty="0" smtClean="0">
                <a:solidFill>
                  <a:srgbClr val="FF0000"/>
                </a:solidFill>
                <a:latin typeface="Calibri"/>
                <a:ea typeface="+mn-ea"/>
                <a:cs typeface="+mn-cs"/>
              </a:rPr>
            </a:br>
            <a:r>
              <a:rPr lang="en-US" sz="1200" dirty="0">
                <a:solidFill>
                  <a:srgbClr val="FF0000"/>
                </a:solidFill>
                <a:latin typeface="Calibri"/>
                <a:ea typeface="+mn-ea"/>
                <a:cs typeface="+mn-cs"/>
              </a:rPr>
              <a:t/>
            </a:r>
            <a:br>
              <a:rPr lang="en-US" sz="1200" dirty="0">
                <a:solidFill>
                  <a:srgbClr val="FF0000"/>
                </a:solidFill>
                <a:latin typeface="Calibri"/>
                <a:ea typeface="+mn-ea"/>
                <a:cs typeface="+mn-cs"/>
              </a:rPr>
            </a:br>
            <a:r>
              <a:rPr lang="en-US" sz="1200" dirty="0" smtClean="0">
                <a:solidFill>
                  <a:srgbClr val="FF0000"/>
                </a:solidFill>
                <a:latin typeface="Calibri"/>
                <a:ea typeface="+mn-ea"/>
                <a:cs typeface="+mn-cs"/>
              </a:rPr>
              <a:t/>
            </a:r>
            <a:br>
              <a:rPr lang="en-US" sz="1200" dirty="0" smtClean="0">
                <a:solidFill>
                  <a:srgbClr val="FF0000"/>
                </a:solidFill>
                <a:latin typeface="Calibri"/>
                <a:ea typeface="+mn-ea"/>
                <a:cs typeface="+mn-cs"/>
              </a:rPr>
            </a:br>
            <a:r>
              <a:rPr lang="en-US" sz="1200" dirty="0">
                <a:solidFill>
                  <a:srgbClr val="FF0000"/>
                </a:solidFill>
                <a:latin typeface="Calibri"/>
                <a:ea typeface="+mn-ea"/>
                <a:cs typeface="+mn-cs"/>
              </a:rPr>
              <a:t/>
            </a:r>
            <a:br>
              <a:rPr lang="en-US" sz="1200" dirty="0">
                <a:solidFill>
                  <a:srgbClr val="FF0000"/>
                </a:solidFill>
                <a:latin typeface="Calibri"/>
                <a:ea typeface="+mn-ea"/>
                <a:cs typeface="+mn-cs"/>
              </a:rPr>
            </a:br>
            <a:r>
              <a:rPr lang="en-US" sz="1200" dirty="0" smtClean="0">
                <a:solidFill>
                  <a:srgbClr val="FF0000"/>
                </a:solidFill>
                <a:latin typeface="Calibri"/>
                <a:ea typeface="+mn-ea"/>
                <a:cs typeface="+mn-cs"/>
              </a:rPr>
              <a:t/>
            </a:r>
            <a:br>
              <a:rPr lang="en-US" sz="1200" dirty="0" smtClean="0">
                <a:solidFill>
                  <a:srgbClr val="FF0000"/>
                </a:solidFill>
                <a:latin typeface="Calibri"/>
                <a:ea typeface="+mn-ea"/>
                <a:cs typeface="+mn-cs"/>
              </a:rPr>
            </a:br>
            <a:r>
              <a:rPr lang="en-US" sz="1200" dirty="0">
                <a:solidFill>
                  <a:srgbClr val="FF0000"/>
                </a:solidFill>
                <a:latin typeface="Calibri"/>
                <a:ea typeface="+mn-ea"/>
                <a:cs typeface="+mn-cs"/>
              </a:rPr>
              <a:t/>
            </a:r>
            <a:br>
              <a:rPr lang="en-US" sz="1200" dirty="0">
                <a:solidFill>
                  <a:srgbClr val="FF0000"/>
                </a:solidFill>
                <a:latin typeface="Calibri"/>
                <a:ea typeface="+mn-ea"/>
                <a:cs typeface="+mn-cs"/>
              </a:rPr>
            </a:br>
            <a:r>
              <a:rPr lang="en-US" sz="1200" dirty="0" smtClean="0">
                <a:solidFill>
                  <a:srgbClr val="FF0000"/>
                </a:solidFill>
                <a:latin typeface="Calibri"/>
                <a:ea typeface="+mn-ea"/>
                <a:cs typeface="+mn-cs"/>
              </a:rPr>
              <a:t/>
            </a:r>
            <a:br>
              <a:rPr lang="en-US" sz="1200" dirty="0" smtClean="0">
                <a:solidFill>
                  <a:srgbClr val="FF0000"/>
                </a:solidFill>
                <a:latin typeface="Calibri"/>
                <a:ea typeface="+mn-ea"/>
                <a:cs typeface="+mn-cs"/>
              </a:rPr>
            </a:br>
            <a:r>
              <a:rPr lang="en-US" sz="1200" dirty="0">
                <a:solidFill>
                  <a:srgbClr val="FF0000"/>
                </a:solidFill>
                <a:latin typeface="Calibri"/>
                <a:ea typeface="+mn-ea"/>
                <a:cs typeface="+mn-cs"/>
              </a:rPr>
              <a:t/>
            </a:r>
            <a:br>
              <a:rPr lang="en-US" sz="1200" dirty="0">
                <a:solidFill>
                  <a:srgbClr val="FF0000"/>
                </a:solidFill>
                <a:latin typeface="Calibri"/>
                <a:ea typeface="+mn-ea"/>
                <a:cs typeface="+mn-cs"/>
              </a:rPr>
            </a:br>
            <a:r>
              <a:rPr lang="en-US" sz="1200" dirty="0" smtClean="0">
                <a:solidFill>
                  <a:srgbClr val="FF0000"/>
                </a:solidFill>
                <a:latin typeface="Calibri"/>
                <a:ea typeface="+mn-ea"/>
                <a:cs typeface="+mn-cs"/>
              </a:rPr>
              <a:t/>
            </a:r>
            <a:br>
              <a:rPr lang="en-US" sz="1200" dirty="0" smtClean="0">
                <a:solidFill>
                  <a:srgbClr val="FF0000"/>
                </a:solidFill>
                <a:latin typeface="Calibri"/>
                <a:ea typeface="+mn-ea"/>
                <a:cs typeface="+mn-cs"/>
              </a:rPr>
            </a:br>
            <a:r>
              <a:rPr lang="en-US" sz="1200" dirty="0">
                <a:solidFill>
                  <a:srgbClr val="FF0000"/>
                </a:solidFill>
                <a:latin typeface="Calibri"/>
                <a:ea typeface="+mn-ea"/>
                <a:cs typeface="+mn-cs"/>
              </a:rPr>
              <a:t/>
            </a:r>
            <a:br>
              <a:rPr lang="en-US" sz="1200" dirty="0">
                <a:solidFill>
                  <a:srgbClr val="FF0000"/>
                </a:solidFill>
                <a:latin typeface="Calibri"/>
                <a:ea typeface="+mn-ea"/>
                <a:cs typeface="+mn-cs"/>
              </a:rPr>
            </a:br>
            <a:r>
              <a:rPr lang="en-US" sz="1200" dirty="0" smtClean="0">
                <a:solidFill>
                  <a:srgbClr val="FF0000"/>
                </a:solidFill>
                <a:latin typeface="Calibri"/>
                <a:ea typeface="+mn-ea"/>
                <a:cs typeface="+mn-cs"/>
              </a:rPr>
              <a:t/>
            </a:r>
            <a:br>
              <a:rPr lang="en-US" sz="1200" dirty="0" smtClean="0">
                <a:solidFill>
                  <a:srgbClr val="FF0000"/>
                </a:solidFill>
                <a:latin typeface="Calibri"/>
                <a:ea typeface="+mn-ea"/>
                <a:cs typeface="+mn-cs"/>
              </a:rPr>
            </a:br>
            <a:r>
              <a:rPr lang="en-US" sz="1200" dirty="0">
                <a:solidFill>
                  <a:srgbClr val="FF0000"/>
                </a:solidFill>
                <a:latin typeface="Calibri"/>
                <a:ea typeface="+mn-ea"/>
                <a:cs typeface="+mn-cs"/>
              </a:rPr>
              <a:t/>
            </a:r>
            <a:br>
              <a:rPr lang="en-US" sz="1200" dirty="0">
                <a:solidFill>
                  <a:srgbClr val="FF0000"/>
                </a:solidFill>
                <a:latin typeface="Calibri"/>
                <a:ea typeface="+mn-ea"/>
                <a:cs typeface="+mn-cs"/>
              </a:rPr>
            </a:br>
            <a:r>
              <a:rPr lang="en-US" sz="1200" dirty="0" smtClean="0">
                <a:solidFill>
                  <a:srgbClr val="FF0000"/>
                </a:solidFill>
                <a:latin typeface="Calibri"/>
                <a:ea typeface="+mn-ea"/>
                <a:cs typeface="+mn-cs"/>
              </a:rPr>
              <a:t/>
            </a:r>
            <a:br>
              <a:rPr lang="en-US" sz="1200" dirty="0" smtClean="0">
                <a:solidFill>
                  <a:srgbClr val="FF0000"/>
                </a:solidFill>
                <a:latin typeface="Calibri"/>
                <a:ea typeface="+mn-ea"/>
                <a:cs typeface="+mn-cs"/>
              </a:rPr>
            </a:br>
            <a:r>
              <a:rPr lang="en-US" sz="1200" dirty="0">
                <a:solidFill>
                  <a:srgbClr val="FF0000"/>
                </a:solidFill>
                <a:latin typeface="Calibri"/>
                <a:ea typeface="+mn-ea"/>
                <a:cs typeface="+mn-cs"/>
              </a:rPr>
              <a:t/>
            </a:r>
            <a:br>
              <a:rPr lang="en-US" sz="1200" dirty="0">
                <a:solidFill>
                  <a:srgbClr val="FF0000"/>
                </a:solidFill>
                <a:latin typeface="Calibri"/>
                <a:ea typeface="+mn-ea"/>
                <a:cs typeface="+mn-cs"/>
              </a:rPr>
            </a:br>
            <a:r>
              <a:rPr lang="en-US" sz="1200" dirty="0" smtClean="0">
                <a:solidFill>
                  <a:srgbClr val="FF0000"/>
                </a:solidFill>
                <a:latin typeface="Calibri"/>
                <a:ea typeface="+mn-ea"/>
                <a:cs typeface="+mn-cs"/>
              </a:rPr>
              <a:t/>
            </a:r>
            <a:br>
              <a:rPr lang="en-US" sz="1200" dirty="0" smtClean="0">
                <a:solidFill>
                  <a:srgbClr val="FF0000"/>
                </a:solidFill>
                <a:latin typeface="Calibri"/>
                <a:ea typeface="+mn-ea"/>
                <a:cs typeface="+mn-cs"/>
              </a:rPr>
            </a:br>
            <a:r>
              <a:rPr lang="en-US" sz="1200" dirty="0">
                <a:solidFill>
                  <a:srgbClr val="FF0000"/>
                </a:solidFill>
                <a:latin typeface="Calibri"/>
                <a:ea typeface="+mn-ea"/>
                <a:cs typeface="+mn-cs"/>
              </a:rPr>
              <a:t/>
            </a:r>
            <a:br>
              <a:rPr lang="en-US" sz="1200" dirty="0">
                <a:solidFill>
                  <a:srgbClr val="FF0000"/>
                </a:solidFill>
                <a:latin typeface="Calibri"/>
                <a:ea typeface="+mn-ea"/>
                <a:cs typeface="+mn-cs"/>
              </a:rPr>
            </a:br>
            <a:r>
              <a:rPr lang="en-US" sz="1200" dirty="0" smtClean="0">
                <a:solidFill>
                  <a:srgbClr val="FF0000"/>
                </a:solidFill>
                <a:latin typeface="Calibri"/>
                <a:ea typeface="+mn-ea"/>
                <a:cs typeface="+mn-cs"/>
              </a:rPr>
              <a:t/>
            </a:r>
            <a:br>
              <a:rPr lang="en-US" sz="1200" dirty="0" smtClean="0">
                <a:solidFill>
                  <a:srgbClr val="FF0000"/>
                </a:solidFill>
                <a:latin typeface="Calibri"/>
                <a:ea typeface="+mn-ea"/>
                <a:cs typeface="+mn-cs"/>
              </a:rPr>
            </a:br>
            <a:r>
              <a:rPr lang="en-US" sz="1200" dirty="0">
                <a:solidFill>
                  <a:srgbClr val="FF0000"/>
                </a:solidFill>
                <a:latin typeface="Calibri"/>
                <a:ea typeface="+mn-ea"/>
                <a:cs typeface="+mn-cs"/>
              </a:rPr>
              <a:t/>
            </a:r>
            <a:br>
              <a:rPr lang="en-US" sz="1200" dirty="0">
                <a:solidFill>
                  <a:srgbClr val="FF0000"/>
                </a:solidFill>
                <a:latin typeface="Calibri"/>
                <a:ea typeface="+mn-ea"/>
                <a:cs typeface="+mn-cs"/>
              </a:rPr>
            </a:br>
            <a:r>
              <a:rPr lang="en-US" sz="1200" dirty="0" smtClean="0">
                <a:solidFill>
                  <a:srgbClr val="FF0000"/>
                </a:solidFill>
                <a:latin typeface="Calibri"/>
                <a:ea typeface="+mn-ea"/>
                <a:cs typeface="+mn-cs"/>
              </a:rPr>
              <a:t/>
            </a:r>
            <a:br>
              <a:rPr lang="en-US" sz="1200" dirty="0" smtClean="0">
                <a:solidFill>
                  <a:srgbClr val="FF0000"/>
                </a:solidFill>
                <a:latin typeface="Calibri"/>
                <a:ea typeface="+mn-ea"/>
                <a:cs typeface="+mn-cs"/>
              </a:rPr>
            </a:br>
            <a:r>
              <a:rPr lang="en-US" sz="1200" dirty="0">
                <a:solidFill>
                  <a:srgbClr val="FF0000"/>
                </a:solidFill>
                <a:latin typeface="Calibri"/>
                <a:ea typeface="+mn-ea"/>
                <a:cs typeface="+mn-cs"/>
              </a:rPr>
              <a:t/>
            </a:r>
            <a:br>
              <a:rPr lang="en-US" sz="1200" dirty="0">
                <a:solidFill>
                  <a:srgbClr val="FF0000"/>
                </a:solidFill>
                <a:latin typeface="Calibri"/>
                <a:ea typeface="+mn-ea"/>
                <a:cs typeface="+mn-cs"/>
              </a:rPr>
            </a:br>
            <a:r>
              <a:rPr lang="en-US" sz="1200" dirty="0" smtClean="0">
                <a:solidFill>
                  <a:srgbClr val="FF0000"/>
                </a:solidFill>
                <a:latin typeface="Calibri"/>
                <a:ea typeface="+mn-ea"/>
                <a:cs typeface="+mn-cs"/>
              </a:rPr>
              <a:t/>
            </a:r>
            <a:br>
              <a:rPr lang="en-US" sz="1200" dirty="0" smtClean="0">
                <a:solidFill>
                  <a:srgbClr val="FF0000"/>
                </a:solidFill>
                <a:latin typeface="Calibri"/>
                <a:ea typeface="+mn-ea"/>
                <a:cs typeface="+mn-cs"/>
              </a:rPr>
            </a:br>
            <a:r>
              <a:rPr lang="en-US" sz="1200" dirty="0">
                <a:solidFill>
                  <a:srgbClr val="FF0000"/>
                </a:solidFill>
                <a:latin typeface="Calibri"/>
                <a:ea typeface="+mn-ea"/>
                <a:cs typeface="+mn-cs"/>
              </a:rPr>
              <a:t/>
            </a:r>
            <a:br>
              <a:rPr lang="en-US" sz="1200" dirty="0">
                <a:solidFill>
                  <a:srgbClr val="FF0000"/>
                </a:solidFill>
                <a:latin typeface="Calibri"/>
                <a:ea typeface="+mn-ea"/>
                <a:cs typeface="+mn-cs"/>
              </a:rPr>
            </a:br>
            <a:r>
              <a:rPr lang="en-US" sz="1200" dirty="0" smtClean="0">
                <a:solidFill>
                  <a:srgbClr val="FF0000"/>
                </a:solidFill>
                <a:latin typeface="Calibri"/>
                <a:ea typeface="+mn-ea"/>
                <a:cs typeface="+mn-cs"/>
              </a:rPr>
              <a:t/>
            </a:r>
            <a:br>
              <a:rPr lang="en-US" sz="1200" dirty="0" smtClean="0">
                <a:solidFill>
                  <a:srgbClr val="FF0000"/>
                </a:solidFill>
                <a:latin typeface="Calibri"/>
                <a:ea typeface="+mn-ea"/>
                <a:cs typeface="+mn-cs"/>
              </a:rPr>
            </a:br>
            <a:r>
              <a:rPr lang="en-US" sz="1200" dirty="0">
                <a:solidFill>
                  <a:srgbClr val="FF0000"/>
                </a:solidFill>
                <a:latin typeface="Calibri"/>
                <a:ea typeface="+mn-ea"/>
                <a:cs typeface="+mn-cs"/>
              </a:rPr>
              <a:t/>
            </a:r>
            <a:br>
              <a:rPr lang="en-US" sz="1200" dirty="0">
                <a:solidFill>
                  <a:srgbClr val="FF0000"/>
                </a:solidFill>
                <a:latin typeface="Calibri"/>
                <a:ea typeface="+mn-ea"/>
                <a:cs typeface="+mn-cs"/>
              </a:rPr>
            </a:br>
            <a:r>
              <a:rPr lang="en-US" sz="1200" dirty="0" smtClean="0">
                <a:solidFill>
                  <a:srgbClr val="FF0000"/>
                </a:solidFill>
                <a:latin typeface="Calibri"/>
                <a:ea typeface="+mn-ea"/>
                <a:cs typeface="+mn-cs"/>
              </a:rPr>
              <a:t/>
            </a:r>
            <a:br>
              <a:rPr lang="en-US" sz="1200" dirty="0" smtClean="0">
                <a:solidFill>
                  <a:srgbClr val="FF0000"/>
                </a:solidFill>
                <a:latin typeface="Calibri"/>
                <a:ea typeface="+mn-ea"/>
                <a:cs typeface="+mn-cs"/>
              </a:rPr>
            </a:br>
            <a:r>
              <a:rPr lang="en-US" sz="1200" dirty="0">
                <a:solidFill>
                  <a:srgbClr val="FF0000"/>
                </a:solidFill>
                <a:latin typeface="Calibri"/>
                <a:ea typeface="+mn-ea"/>
                <a:cs typeface="+mn-cs"/>
              </a:rPr>
              <a:t/>
            </a:r>
            <a:br>
              <a:rPr lang="en-US" sz="1200" dirty="0">
                <a:solidFill>
                  <a:srgbClr val="FF0000"/>
                </a:solidFill>
                <a:latin typeface="Calibri"/>
                <a:ea typeface="+mn-ea"/>
                <a:cs typeface="+mn-cs"/>
              </a:rPr>
            </a:br>
            <a:r>
              <a:rPr lang="en-US" sz="1200" kern="1200" dirty="0" smtClean="0">
                <a:solidFill>
                  <a:srgbClr val="FF0000"/>
                </a:solidFill>
                <a:effectLst/>
                <a:latin typeface="Calibri"/>
                <a:ea typeface="+mn-ea"/>
                <a:cs typeface="+mn-cs"/>
              </a:rPr>
              <a:t>WHO, 2008</a:t>
            </a:r>
            <a:endParaRPr lang="en-US" dirty="0" smtClean="0">
              <a:effectLst/>
            </a:endParaRPr>
          </a:p>
        </p:txBody>
      </p:sp>
    </p:spTree>
    <p:extLst>
      <p:ext uri="{BB962C8B-B14F-4D97-AF65-F5344CB8AC3E}">
        <p14:creationId xmlns:p14="http://schemas.microsoft.com/office/powerpoint/2010/main" val="36067998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0"/>
            <a:ext cx="8458200" cy="5410200"/>
          </a:xfrm>
        </p:spPr>
        <p:txBody>
          <a:bodyPr>
            <a:normAutofit fontScale="32500" lnSpcReduction="20000"/>
          </a:bodyPr>
          <a:lstStyle/>
          <a:p>
            <a:pPr marL="0" indent="0">
              <a:buNone/>
            </a:pPr>
            <a:r>
              <a:rPr lang="en-US" sz="5500" b="1" dirty="0" smtClean="0"/>
              <a:t>“Recommendation </a:t>
            </a:r>
            <a:r>
              <a:rPr lang="en-US" sz="5500" b="1" dirty="0"/>
              <a:t>8: improve disability data </a:t>
            </a:r>
            <a:r>
              <a:rPr lang="en-US" sz="5500" b="1" dirty="0" smtClean="0"/>
              <a:t>collection”</a:t>
            </a:r>
            <a:endParaRPr lang="en-US" sz="5500" dirty="0"/>
          </a:p>
          <a:p>
            <a:pPr algn="just"/>
            <a:r>
              <a:rPr lang="en-US" sz="5500" b="1" i="1" dirty="0"/>
              <a:t>Internationally</a:t>
            </a:r>
            <a:r>
              <a:rPr lang="en-US" sz="5500" i="1" u="sng" dirty="0"/>
              <a:t>,</a:t>
            </a:r>
            <a:r>
              <a:rPr lang="en-US" sz="5500" dirty="0"/>
              <a:t> methodologies for collecting data on people with disabilities need to be developed, tested cross-culturally, and applied consistently. Data need to be standardized and internationally comparable to benchmark and monitor progress on disability policies and on the implementation of the CRPD nationally and internationally.</a:t>
            </a:r>
          </a:p>
          <a:p>
            <a:pPr algn="just"/>
            <a:r>
              <a:rPr lang="en-US" sz="5500" b="1" i="1" dirty="0"/>
              <a:t>Nationally</a:t>
            </a:r>
            <a:r>
              <a:rPr lang="en-US" sz="5500" dirty="0"/>
              <a:t>, disability should be included in data collection. Uniform definitions of disability, based on the ICF, can allow for internationally comparable data. As a first step, national population census data can be collected in line with recommendations from the United Nations Washington Group on Disability and the United Nations Statistical Commission. A cost-effective and efficient approach is to include disability questions – or a disability module – in existing sample surveys. Data also need to be disaggregated by population features to uncover patterns, trends and information about subgroups of persons with disabilities.</a:t>
            </a:r>
          </a:p>
          <a:p>
            <a:pPr algn="just"/>
            <a:r>
              <a:rPr lang="en-US" sz="5500" b="1" i="1" dirty="0"/>
              <a:t>Dedicated disability surveys</a:t>
            </a:r>
            <a:r>
              <a:rPr lang="en-US" sz="5500" dirty="0"/>
              <a:t> can also gain more comprehensive information on disability characteristics, such as prevalence, health conditions associated with disability, use of and need for services, quality of life, opportunities, and rehabilitation needs</a:t>
            </a:r>
            <a:r>
              <a:rPr lang="en-US" sz="5500" dirty="0" smtClean="0"/>
              <a:t>.</a:t>
            </a:r>
          </a:p>
          <a:p>
            <a:pPr algn="just"/>
            <a:endParaRPr lang="en-US" dirty="0" smtClean="0"/>
          </a:p>
          <a:p>
            <a:pPr marL="59436" indent="0" algn="r" rtl="0" eaLnBrk="1" latinLnBrk="0" hangingPunct="1">
              <a:spcBef>
                <a:spcPts val="240"/>
              </a:spcBef>
              <a:spcAft>
                <a:spcPts val="0"/>
              </a:spcAft>
              <a:buNone/>
            </a:pPr>
            <a:endParaRPr lang="en-US" sz="2100" i="1" kern="1200" dirty="0" smtClean="0">
              <a:solidFill>
                <a:srgbClr val="FF0000"/>
              </a:solidFill>
              <a:effectLst/>
            </a:endParaRPr>
          </a:p>
          <a:p>
            <a:pPr marL="59436" indent="0" algn="r" rtl="0" eaLnBrk="1" latinLnBrk="0" hangingPunct="1">
              <a:spcBef>
                <a:spcPts val="240"/>
              </a:spcBef>
              <a:spcAft>
                <a:spcPts val="0"/>
              </a:spcAft>
              <a:buNone/>
            </a:pPr>
            <a:endParaRPr lang="en-US" sz="2100" i="1" kern="1200" dirty="0" smtClean="0">
              <a:solidFill>
                <a:srgbClr val="FF0000"/>
              </a:solidFill>
              <a:effectLst/>
            </a:endParaRPr>
          </a:p>
          <a:p>
            <a:pPr marL="59436" indent="0" algn="r" rtl="0" eaLnBrk="1" latinLnBrk="0" hangingPunct="1">
              <a:spcBef>
                <a:spcPts val="240"/>
              </a:spcBef>
              <a:spcAft>
                <a:spcPts val="0"/>
              </a:spcAft>
              <a:buNone/>
            </a:pPr>
            <a:endParaRPr lang="en-US" sz="2100" i="1" dirty="0">
              <a:solidFill>
                <a:srgbClr val="FF0000"/>
              </a:solidFill>
            </a:endParaRPr>
          </a:p>
          <a:p>
            <a:pPr marL="59436" indent="0" algn="r" rtl="0" eaLnBrk="1" latinLnBrk="0" hangingPunct="1">
              <a:spcBef>
                <a:spcPts val="240"/>
              </a:spcBef>
              <a:spcAft>
                <a:spcPts val="0"/>
              </a:spcAft>
              <a:buNone/>
            </a:pPr>
            <a:endParaRPr lang="en-US" sz="2100" i="1" kern="1200" dirty="0" smtClean="0">
              <a:solidFill>
                <a:srgbClr val="FF0000"/>
              </a:solidFill>
              <a:effectLst/>
            </a:endParaRPr>
          </a:p>
          <a:p>
            <a:pPr marL="59436" indent="0" algn="r" rtl="0" eaLnBrk="1" latinLnBrk="0" hangingPunct="1">
              <a:spcBef>
                <a:spcPts val="240"/>
              </a:spcBef>
              <a:spcAft>
                <a:spcPts val="0"/>
              </a:spcAft>
              <a:buNone/>
            </a:pPr>
            <a:endParaRPr lang="en-US" sz="2100" i="1" dirty="0">
              <a:solidFill>
                <a:srgbClr val="FF0000"/>
              </a:solidFill>
            </a:endParaRPr>
          </a:p>
          <a:p>
            <a:pPr marL="59436" indent="0" algn="r" rtl="0" eaLnBrk="1" latinLnBrk="0" hangingPunct="1">
              <a:spcBef>
                <a:spcPts val="240"/>
              </a:spcBef>
              <a:spcAft>
                <a:spcPts val="0"/>
              </a:spcAft>
              <a:buNone/>
            </a:pPr>
            <a:r>
              <a:rPr lang="en-US" sz="3100" i="1" kern="1200" dirty="0" smtClean="0">
                <a:solidFill>
                  <a:srgbClr val="FF0000"/>
                </a:solidFill>
                <a:effectLst/>
              </a:rPr>
              <a:t>(REF: http://whqlibdoc.who.int/publications/2011/9789240685215_eng.pdf?ua=1</a:t>
            </a:r>
            <a:r>
              <a:rPr lang="en-US" sz="2100" i="1" kern="1200" dirty="0" smtClean="0">
                <a:solidFill>
                  <a:srgbClr val="FF0000"/>
                </a:solidFill>
                <a:effectLst/>
              </a:rPr>
              <a:t>) </a:t>
            </a:r>
            <a:endParaRPr lang="en-US" dirty="0"/>
          </a:p>
        </p:txBody>
      </p:sp>
      <p:sp>
        <p:nvSpPr>
          <p:cNvPr id="4" name="Slide Number Placeholder 3"/>
          <p:cNvSpPr>
            <a:spLocks noGrp="1"/>
          </p:cNvSpPr>
          <p:nvPr>
            <p:ph type="sldNum" sz="quarter" idx="12"/>
          </p:nvPr>
        </p:nvSpPr>
        <p:spPr/>
        <p:txBody>
          <a:bodyPr/>
          <a:lstStyle/>
          <a:p>
            <a:fld id="{1EAEB757-79C7-427C-A799-90C879755769}" type="slidenum">
              <a:rPr lang="en-US" smtClean="0"/>
              <a:t>16</a:t>
            </a:fld>
            <a:endParaRPr lang="en-US"/>
          </a:p>
        </p:txBody>
      </p:sp>
      <p:sp>
        <p:nvSpPr>
          <p:cNvPr id="2" name="Title 1"/>
          <p:cNvSpPr>
            <a:spLocks noGrp="1"/>
          </p:cNvSpPr>
          <p:nvPr>
            <p:ph type="title"/>
          </p:nvPr>
        </p:nvSpPr>
        <p:spPr>
          <a:xfrm>
            <a:off x="990600" y="304800"/>
            <a:ext cx="7162800" cy="990600"/>
          </a:xfrm>
          <a:noFill/>
          <a:ln w="44450">
            <a:solidFill>
              <a:schemeClr val="tx2"/>
            </a:solidFill>
          </a:ln>
        </p:spPr>
        <p:txBody>
          <a:bodyPr>
            <a:normAutofit/>
          </a:bodyPr>
          <a:lstStyle/>
          <a:p>
            <a:pPr marL="0" rtl="0" eaLnBrk="1" latinLnBrk="0" hangingPunct="1">
              <a:spcBef>
                <a:spcPts val="0"/>
              </a:spcBef>
              <a:spcAft>
                <a:spcPts val="0"/>
              </a:spcAft>
            </a:pPr>
            <a:r>
              <a:rPr lang="en-US" sz="3200" kern="1200" dirty="0" smtClean="0">
                <a:solidFill>
                  <a:srgbClr val="1F497D"/>
                </a:solidFill>
                <a:effectLst/>
                <a:latin typeface="Calibri"/>
                <a:ea typeface="+mn-ea"/>
                <a:cs typeface="+mn-cs"/>
              </a:rPr>
              <a:t>3.1.B World Report on Disability</a:t>
            </a:r>
            <a:endParaRPr lang="en-US" sz="3200" dirty="0"/>
          </a:p>
        </p:txBody>
      </p:sp>
    </p:spTree>
    <p:extLst>
      <p:ext uri="{BB962C8B-B14F-4D97-AF65-F5344CB8AC3E}">
        <p14:creationId xmlns:p14="http://schemas.microsoft.com/office/powerpoint/2010/main" val="39514458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ed text stating: Study of Complilation of Disability Statistical Data from the Administrative Registers of the Member States&#10;&#10;Study Financed by DG Employment, Social Affairs and Equal Opportunities (Contract No VC/2006/0229-EUR 363,268.42)&#10;&#10;APPLICA &amp; CESEP &amp; EUROPEAN CENT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054" y="1257300"/>
            <a:ext cx="8255435"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descr="Red text stating: Final Report&#10;&#10;November 20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3325" y="5519470"/>
            <a:ext cx="1666875" cy="86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ln w="44450">
            <a:solidFill>
              <a:schemeClr val="tx2"/>
            </a:solidFill>
          </a:ln>
        </p:spPr>
        <p:txBody>
          <a:bodyPr>
            <a:normAutofit/>
          </a:bodyPr>
          <a:lstStyle/>
          <a:p>
            <a:pPr marL="0" rtl="0" eaLnBrk="1" latinLnBrk="0" hangingPunct="1">
              <a:spcBef>
                <a:spcPts val="0"/>
              </a:spcBef>
              <a:spcAft>
                <a:spcPts val="0"/>
              </a:spcAft>
            </a:pPr>
            <a:r>
              <a:rPr lang="en-US" sz="2800" kern="1200" dirty="0" smtClean="0">
                <a:solidFill>
                  <a:srgbClr val="1F497D"/>
                </a:solidFill>
                <a:effectLst/>
                <a:latin typeface="Calibri"/>
                <a:ea typeface="+mn-ea"/>
                <a:cs typeface="+mn-cs"/>
              </a:rPr>
              <a:t>3.1.C EU - Disability statistical data compilation</a:t>
            </a:r>
            <a:endParaRPr lang="en-US" sz="2800" dirty="0" smtClean="0">
              <a:effectLst/>
            </a:endParaRPr>
          </a:p>
        </p:txBody>
      </p:sp>
      <p:sp>
        <p:nvSpPr>
          <p:cNvPr id="4" name="Content Placeholder 3"/>
          <p:cNvSpPr>
            <a:spLocks noGrp="1"/>
          </p:cNvSpPr>
          <p:nvPr>
            <p:ph idx="1"/>
          </p:nvPr>
        </p:nvSpPr>
        <p:spPr>
          <a:xfrm>
            <a:off x="457200" y="1447800"/>
            <a:ext cx="8226289" cy="5181600"/>
          </a:xfrm>
        </p:spPr>
        <p:txBody>
          <a:bodyPr>
            <a:normAutofit/>
          </a:bodyPr>
          <a:lstStyle/>
          <a:p>
            <a:pPr marL="0" lvl="0" indent="0" algn="ctr">
              <a:spcBef>
                <a:spcPts val="0"/>
              </a:spcBef>
              <a:buNone/>
            </a:pPr>
            <a:endParaRPr lang="en-US" sz="1000" i="1" dirty="0" smtClean="0">
              <a:solidFill>
                <a:srgbClr val="FF0000"/>
              </a:solidFill>
            </a:endParaRPr>
          </a:p>
          <a:p>
            <a:pPr marL="0" lvl="0" indent="0" algn="ctr">
              <a:spcBef>
                <a:spcPts val="0"/>
              </a:spcBef>
              <a:buNone/>
            </a:pPr>
            <a:endParaRPr lang="en-US" sz="1000" i="1" dirty="0">
              <a:solidFill>
                <a:srgbClr val="FF0000"/>
              </a:solidFill>
            </a:endParaRPr>
          </a:p>
          <a:p>
            <a:pPr marL="0" lvl="0" indent="0" algn="ctr">
              <a:spcBef>
                <a:spcPts val="0"/>
              </a:spcBef>
              <a:buNone/>
            </a:pPr>
            <a:endParaRPr lang="en-US" sz="1000" i="1" dirty="0" smtClean="0">
              <a:solidFill>
                <a:srgbClr val="FF0000"/>
              </a:solidFill>
            </a:endParaRPr>
          </a:p>
          <a:p>
            <a:pPr marL="0" lvl="0" indent="0" algn="ctr">
              <a:spcBef>
                <a:spcPts val="0"/>
              </a:spcBef>
              <a:buNone/>
            </a:pPr>
            <a:endParaRPr lang="en-US" sz="1000" i="1" dirty="0">
              <a:solidFill>
                <a:srgbClr val="FF0000"/>
              </a:solidFill>
            </a:endParaRPr>
          </a:p>
          <a:p>
            <a:pPr marL="0" lvl="0" indent="0" algn="ctr">
              <a:spcBef>
                <a:spcPts val="0"/>
              </a:spcBef>
              <a:buNone/>
            </a:pPr>
            <a:endParaRPr lang="en-US" sz="1000" i="1" dirty="0" smtClean="0">
              <a:solidFill>
                <a:srgbClr val="FF0000"/>
              </a:solidFill>
            </a:endParaRPr>
          </a:p>
          <a:p>
            <a:pPr marL="0" lvl="0" indent="0" algn="ctr">
              <a:spcBef>
                <a:spcPts val="0"/>
              </a:spcBef>
              <a:buNone/>
            </a:pPr>
            <a:endParaRPr lang="en-US" sz="1000" i="1" dirty="0">
              <a:solidFill>
                <a:srgbClr val="FF0000"/>
              </a:solidFill>
            </a:endParaRPr>
          </a:p>
          <a:p>
            <a:pPr marL="0" lvl="0" indent="0" algn="ctr">
              <a:spcBef>
                <a:spcPts val="0"/>
              </a:spcBef>
              <a:buNone/>
            </a:pPr>
            <a:endParaRPr lang="en-US" sz="1000" i="1" dirty="0" smtClean="0">
              <a:solidFill>
                <a:srgbClr val="FF0000"/>
              </a:solidFill>
            </a:endParaRPr>
          </a:p>
          <a:p>
            <a:pPr marL="0" lvl="0" indent="0" algn="ctr">
              <a:spcBef>
                <a:spcPts val="0"/>
              </a:spcBef>
              <a:buNone/>
            </a:pPr>
            <a:endParaRPr lang="en-US" sz="1000" i="1" dirty="0">
              <a:solidFill>
                <a:srgbClr val="FF0000"/>
              </a:solidFill>
            </a:endParaRPr>
          </a:p>
          <a:p>
            <a:pPr marL="0" lvl="0" indent="0" algn="ctr">
              <a:spcBef>
                <a:spcPts val="0"/>
              </a:spcBef>
              <a:buNone/>
            </a:pPr>
            <a:endParaRPr lang="en-US" sz="1000" i="1" dirty="0" smtClean="0">
              <a:solidFill>
                <a:srgbClr val="FF0000"/>
              </a:solidFill>
            </a:endParaRPr>
          </a:p>
          <a:p>
            <a:pPr marL="0" lvl="0" indent="0" algn="ctr">
              <a:spcBef>
                <a:spcPts val="0"/>
              </a:spcBef>
              <a:buNone/>
            </a:pPr>
            <a:endParaRPr lang="en-US" sz="1000" i="1" dirty="0">
              <a:solidFill>
                <a:srgbClr val="FF0000"/>
              </a:solidFill>
            </a:endParaRPr>
          </a:p>
          <a:p>
            <a:pPr marL="0" lvl="0" indent="0" algn="ctr">
              <a:spcBef>
                <a:spcPts val="0"/>
              </a:spcBef>
              <a:buNone/>
            </a:pPr>
            <a:endParaRPr lang="en-US" sz="1000" i="1" dirty="0" smtClean="0">
              <a:solidFill>
                <a:srgbClr val="FF0000"/>
              </a:solidFill>
            </a:endParaRPr>
          </a:p>
          <a:p>
            <a:pPr marL="0" lvl="0" indent="0" algn="ctr">
              <a:spcBef>
                <a:spcPts val="0"/>
              </a:spcBef>
              <a:buNone/>
            </a:pPr>
            <a:endParaRPr lang="en-US" sz="1000" i="1" dirty="0">
              <a:solidFill>
                <a:srgbClr val="FF0000"/>
              </a:solidFill>
            </a:endParaRPr>
          </a:p>
          <a:p>
            <a:pPr marL="0" lvl="0" indent="0" algn="ctr">
              <a:spcBef>
                <a:spcPts val="0"/>
              </a:spcBef>
              <a:buNone/>
            </a:pPr>
            <a:endParaRPr lang="en-US" sz="1000" i="1" dirty="0" smtClean="0">
              <a:solidFill>
                <a:srgbClr val="FF0000"/>
              </a:solidFill>
            </a:endParaRPr>
          </a:p>
          <a:p>
            <a:pPr marL="0" lvl="0" indent="0" algn="ctr">
              <a:spcBef>
                <a:spcPts val="0"/>
              </a:spcBef>
              <a:buNone/>
            </a:pPr>
            <a:endParaRPr lang="en-US" sz="1000" i="1" dirty="0">
              <a:solidFill>
                <a:srgbClr val="FF0000"/>
              </a:solidFill>
            </a:endParaRPr>
          </a:p>
          <a:p>
            <a:pPr marL="0" lvl="0" indent="0" algn="ctr">
              <a:spcBef>
                <a:spcPts val="0"/>
              </a:spcBef>
              <a:buNone/>
            </a:pPr>
            <a:endParaRPr lang="en-US" sz="1000" i="1" dirty="0" smtClean="0">
              <a:solidFill>
                <a:srgbClr val="FF0000"/>
              </a:solidFill>
            </a:endParaRPr>
          </a:p>
          <a:p>
            <a:pPr marL="0" lvl="0" indent="0" algn="ctr">
              <a:spcBef>
                <a:spcPts val="0"/>
              </a:spcBef>
              <a:buNone/>
            </a:pPr>
            <a:endParaRPr lang="en-US" sz="1000" i="1" dirty="0">
              <a:solidFill>
                <a:srgbClr val="FF0000"/>
              </a:solidFill>
            </a:endParaRPr>
          </a:p>
          <a:p>
            <a:pPr marL="0" lvl="0" indent="0" algn="ctr">
              <a:spcBef>
                <a:spcPts val="0"/>
              </a:spcBef>
              <a:buNone/>
            </a:pPr>
            <a:endParaRPr lang="en-US" sz="1000" i="1" dirty="0" smtClean="0">
              <a:solidFill>
                <a:srgbClr val="FF0000"/>
              </a:solidFill>
            </a:endParaRPr>
          </a:p>
          <a:p>
            <a:pPr marL="0" lvl="0" indent="0" algn="ctr">
              <a:spcBef>
                <a:spcPts val="0"/>
              </a:spcBef>
              <a:buNone/>
            </a:pPr>
            <a:endParaRPr lang="en-US" sz="1000" i="1" dirty="0">
              <a:solidFill>
                <a:srgbClr val="FF0000"/>
              </a:solidFill>
            </a:endParaRPr>
          </a:p>
          <a:p>
            <a:pPr marL="0" lvl="0" indent="0" algn="ctr">
              <a:spcBef>
                <a:spcPts val="0"/>
              </a:spcBef>
              <a:buNone/>
            </a:pPr>
            <a:endParaRPr lang="en-US" sz="1000" i="1" dirty="0" smtClean="0">
              <a:solidFill>
                <a:srgbClr val="FF0000"/>
              </a:solidFill>
            </a:endParaRPr>
          </a:p>
          <a:p>
            <a:pPr marL="0" lvl="0" indent="0" algn="ctr">
              <a:spcBef>
                <a:spcPts val="0"/>
              </a:spcBef>
              <a:buNone/>
            </a:pPr>
            <a:endParaRPr lang="en-US" sz="1000" i="1" dirty="0">
              <a:solidFill>
                <a:srgbClr val="FF0000"/>
              </a:solidFill>
            </a:endParaRPr>
          </a:p>
          <a:p>
            <a:pPr marL="0" lvl="0" indent="0" algn="ctr">
              <a:spcBef>
                <a:spcPts val="0"/>
              </a:spcBef>
              <a:buNone/>
            </a:pPr>
            <a:endParaRPr lang="en-US" sz="1000" i="1" dirty="0" smtClean="0">
              <a:solidFill>
                <a:srgbClr val="FF0000"/>
              </a:solidFill>
            </a:endParaRPr>
          </a:p>
          <a:p>
            <a:pPr marL="0" lvl="0" indent="0" algn="ctr">
              <a:spcBef>
                <a:spcPts val="0"/>
              </a:spcBef>
              <a:buNone/>
            </a:pPr>
            <a:endParaRPr lang="en-US" sz="1000" i="1" dirty="0">
              <a:solidFill>
                <a:srgbClr val="FF0000"/>
              </a:solidFill>
            </a:endParaRPr>
          </a:p>
          <a:p>
            <a:pPr marL="0" lvl="0" indent="0" algn="ctr">
              <a:spcBef>
                <a:spcPts val="0"/>
              </a:spcBef>
              <a:buNone/>
            </a:pPr>
            <a:endParaRPr lang="en-US" sz="1000" i="1" dirty="0" smtClean="0">
              <a:solidFill>
                <a:srgbClr val="FF0000"/>
              </a:solidFill>
            </a:endParaRPr>
          </a:p>
          <a:p>
            <a:pPr marL="0" lvl="0" indent="0" algn="ctr">
              <a:spcBef>
                <a:spcPts val="0"/>
              </a:spcBef>
              <a:buNone/>
            </a:pPr>
            <a:endParaRPr lang="en-US" sz="1000" i="1" dirty="0">
              <a:solidFill>
                <a:srgbClr val="FF0000"/>
              </a:solidFill>
            </a:endParaRPr>
          </a:p>
          <a:p>
            <a:pPr marL="0" lvl="0" indent="0" algn="ctr">
              <a:spcBef>
                <a:spcPts val="0"/>
              </a:spcBef>
              <a:buNone/>
            </a:pPr>
            <a:endParaRPr lang="en-US" sz="1000" i="1" dirty="0" smtClean="0">
              <a:solidFill>
                <a:srgbClr val="FF0000"/>
              </a:solidFill>
            </a:endParaRPr>
          </a:p>
          <a:p>
            <a:pPr marL="0" lvl="0" indent="0" algn="ctr">
              <a:spcBef>
                <a:spcPts val="0"/>
              </a:spcBef>
              <a:buNone/>
            </a:pPr>
            <a:endParaRPr lang="en-US" sz="1000" i="1" dirty="0">
              <a:solidFill>
                <a:srgbClr val="FF0000"/>
              </a:solidFill>
            </a:endParaRPr>
          </a:p>
          <a:p>
            <a:pPr marL="0" lvl="0" indent="0" algn="ctr">
              <a:spcBef>
                <a:spcPts val="0"/>
              </a:spcBef>
              <a:buNone/>
            </a:pPr>
            <a:endParaRPr lang="en-US" sz="1000" i="1" dirty="0" smtClean="0">
              <a:solidFill>
                <a:srgbClr val="FF0000"/>
              </a:solidFill>
            </a:endParaRPr>
          </a:p>
          <a:p>
            <a:pPr marL="0" lvl="0" indent="0" algn="ctr">
              <a:spcBef>
                <a:spcPts val="0"/>
              </a:spcBef>
              <a:buNone/>
            </a:pPr>
            <a:endParaRPr lang="en-US" sz="1000" i="1" dirty="0">
              <a:solidFill>
                <a:srgbClr val="FF0000"/>
              </a:solidFill>
            </a:endParaRPr>
          </a:p>
          <a:p>
            <a:pPr marL="0" lvl="0" indent="0" algn="ctr">
              <a:spcBef>
                <a:spcPts val="0"/>
              </a:spcBef>
              <a:buNone/>
            </a:pPr>
            <a:endParaRPr lang="en-US" sz="1000" i="1" dirty="0" smtClean="0">
              <a:solidFill>
                <a:srgbClr val="FF0000"/>
              </a:solidFill>
            </a:endParaRPr>
          </a:p>
          <a:p>
            <a:pPr marL="0" lvl="0" indent="0" algn="ctr">
              <a:spcBef>
                <a:spcPts val="0"/>
              </a:spcBef>
              <a:buNone/>
            </a:pPr>
            <a:endParaRPr lang="en-US" sz="1000" i="1" dirty="0" smtClean="0">
              <a:solidFill>
                <a:srgbClr val="FF0000"/>
              </a:solidFill>
            </a:endParaRPr>
          </a:p>
          <a:p>
            <a:pPr marL="0" lvl="0" indent="0" algn="ctr">
              <a:spcBef>
                <a:spcPts val="0"/>
              </a:spcBef>
              <a:buNone/>
            </a:pPr>
            <a:endParaRPr lang="en-US" sz="1000" i="1" dirty="0">
              <a:solidFill>
                <a:srgbClr val="FF0000"/>
              </a:solidFill>
            </a:endParaRPr>
          </a:p>
          <a:p>
            <a:pPr marL="0" lvl="0" indent="0" algn="ctr">
              <a:spcBef>
                <a:spcPts val="0"/>
              </a:spcBef>
              <a:buNone/>
            </a:pPr>
            <a:endParaRPr lang="en-US" sz="1000" i="1" dirty="0" smtClean="0">
              <a:solidFill>
                <a:srgbClr val="FF0000"/>
              </a:solidFill>
            </a:endParaRPr>
          </a:p>
          <a:p>
            <a:pPr marL="0" lvl="0" indent="0" algn="ctr">
              <a:spcBef>
                <a:spcPts val="0"/>
              </a:spcBef>
              <a:buNone/>
            </a:pPr>
            <a:r>
              <a:rPr lang="en-US" sz="1000" i="1" dirty="0" smtClean="0">
                <a:solidFill>
                  <a:srgbClr val="FF0000"/>
                </a:solidFill>
              </a:rPr>
              <a:t>REF</a:t>
            </a:r>
            <a:r>
              <a:rPr lang="en-US" sz="1000" i="1" dirty="0">
                <a:solidFill>
                  <a:srgbClr val="FF0000"/>
                </a:solidFill>
              </a:rPr>
              <a:t>: http: </a:t>
            </a:r>
            <a:r>
              <a:rPr lang="en-US" sz="1000" i="1" dirty="0" smtClean="0">
                <a:solidFill>
                  <a:srgbClr val="FF0000"/>
                </a:solidFill>
              </a:rPr>
              <a:t>ec.europa.eu/social/</a:t>
            </a:r>
            <a:r>
              <a:rPr lang="en-US" sz="1000" i="1" dirty="0" err="1" smtClean="0">
                <a:solidFill>
                  <a:srgbClr val="FF0000"/>
                </a:solidFill>
              </a:rPr>
              <a:t>BlobServlet?docId</a:t>
            </a:r>
            <a:r>
              <a:rPr lang="en-US" sz="1000" i="1" dirty="0" smtClean="0">
                <a:solidFill>
                  <a:srgbClr val="FF0000"/>
                </a:solidFill>
              </a:rPr>
              <a:t>=3007&amp;langId=</a:t>
            </a:r>
            <a:r>
              <a:rPr lang="en-US" sz="1000" i="1" dirty="0" err="1" smtClean="0">
                <a:solidFill>
                  <a:srgbClr val="FF0000"/>
                </a:solidFill>
              </a:rPr>
              <a:t>en</a:t>
            </a:r>
            <a:endParaRPr lang="en-US" sz="1000" i="1" dirty="0">
              <a:solidFill>
                <a:srgbClr val="FF0000"/>
              </a:solidFill>
            </a:endParaRPr>
          </a:p>
        </p:txBody>
      </p:sp>
      <p:sp>
        <p:nvSpPr>
          <p:cNvPr id="3" name="Slide Number Placeholder 2"/>
          <p:cNvSpPr>
            <a:spLocks noGrp="1"/>
          </p:cNvSpPr>
          <p:nvPr>
            <p:ph type="sldNum" sz="quarter" idx="12"/>
          </p:nvPr>
        </p:nvSpPr>
        <p:spPr/>
        <p:txBody>
          <a:bodyPr/>
          <a:lstStyle/>
          <a:p>
            <a:fld id="{1EAEB757-79C7-427C-A799-90C879755769}" type="slidenum">
              <a:rPr lang="en-US" smtClean="0"/>
              <a:t>17</a:t>
            </a:fld>
            <a:endParaRPr lang="en-US" dirty="0"/>
          </a:p>
        </p:txBody>
      </p:sp>
    </p:spTree>
    <p:extLst>
      <p:ext uri="{BB962C8B-B14F-4D97-AF65-F5344CB8AC3E}">
        <p14:creationId xmlns:p14="http://schemas.microsoft.com/office/powerpoint/2010/main" val="19442851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93837"/>
            <a:ext cx="8229600" cy="4754563"/>
          </a:xfrm>
        </p:spPr>
        <p:txBody>
          <a:bodyPr>
            <a:normAutofit fontScale="70000" lnSpcReduction="20000"/>
          </a:bodyPr>
          <a:lstStyle/>
          <a:p>
            <a:pPr marL="0" indent="0">
              <a:buNone/>
            </a:pPr>
            <a:r>
              <a:rPr lang="en-US" sz="3800" b="1" dirty="0" smtClean="0"/>
              <a:t>THE MAIN SOURCES OF DATA:</a:t>
            </a:r>
          </a:p>
          <a:p>
            <a:r>
              <a:rPr lang="en-US" b="1" i="1" dirty="0" smtClean="0"/>
              <a:t>Social </a:t>
            </a:r>
            <a:r>
              <a:rPr lang="en-US" b="1" i="1" dirty="0"/>
              <a:t>insurance funds and related Ministries</a:t>
            </a:r>
            <a:r>
              <a:rPr lang="en-US" b="1" dirty="0"/>
              <a:t> </a:t>
            </a:r>
            <a:r>
              <a:rPr lang="en-US" dirty="0"/>
              <a:t>in order to collect data on </a:t>
            </a:r>
            <a:r>
              <a:rPr lang="en-US" dirty="0" smtClean="0"/>
              <a:t>people receiving </a:t>
            </a:r>
            <a:r>
              <a:rPr lang="en-US" dirty="0"/>
              <a:t>disability benefits. These data generally cover people who have </a:t>
            </a:r>
            <a:r>
              <a:rPr lang="en-US" dirty="0" smtClean="0"/>
              <a:t>established eligibility </a:t>
            </a:r>
            <a:r>
              <a:rPr lang="en-US" dirty="0"/>
              <a:t>for benefit through their employment record.</a:t>
            </a:r>
          </a:p>
          <a:p>
            <a:r>
              <a:rPr lang="en-US" b="1" i="1" dirty="0" smtClean="0"/>
              <a:t>Social </a:t>
            </a:r>
            <a:r>
              <a:rPr lang="en-US" b="1" i="1" dirty="0"/>
              <a:t>protection Ministries</a:t>
            </a:r>
            <a:r>
              <a:rPr lang="en-US" dirty="0"/>
              <a:t> in order to identify people receiving income </a:t>
            </a:r>
            <a:r>
              <a:rPr lang="en-US" dirty="0" smtClean="0"/>
              <a:t>maintenance assistance </a:t>
            </a:r>
            <a:r>
              <a:rPr lang="en-US" dirty="0"/>
              <a:t>linked to having a disability. This generally concerns those who have </a:t>
            </a:r>
            <a:r>
              <a:rPr lang="en-US" dirty="0" smtClean="0"/>
              <a:t>not established </a:t>
            </a:r>
            <a:r>
              <a:rPr lang="en-US" dirty="0"/>
              <a:t>eligibility for benefit through their employment record.</a:t>
            </a:r>
          </a:p>
          <a:p>
            <a:r>
              <a:rPr lang="en-US" b="1" i="1" dirty="0" smtClean="0"/>
              <a:t>Work </a:t>
            </a:r>
            <a:r>
              <a:rPr lang="en-US" b="1" i="1" dirty="0"/>
              <a:t>pension funds and related Ministries</a:t>
            </a:r>
            <a:r>
              <a:rPr lang="en-US" dirty="0"/>
              <a:t> in order to identify people </a:t>
            </a:r>
            <a:r>
              <a:rPr lang="en-US" dirty="0" smtClean="0"/>
              <a:t>receiving pensions </a:t>
            </a:r>
            <a:r>
              <a:rPr lang="en-US" dirty="0"/>
              <a:t>or benefits linked to accidents at work and occupational diseases.</a:t>
            </a:r>
          </a:p>
          <a:p>
            <a:r>
              <a:rPr lang="en-US" b="1" i="1" dirty="0" smtClean="0"/>
              <a:t>Ministries </a:t>
            </a:r>
            <a:r>
              <a:rPr lang="en-US" b="1" i="1" dirty="0"/>
              <a:t>of Education, the European Agency for Development in Special </a:t>
            </a:r>
            <a:r>
              <a:rPr lang="en-US" b="1" i="1" dirty="0" smtClean="0"/>
              <a:t>Needs Education </a:t>
            </a:r>
            <a:r>
              <a:rPr lang="en-US" b="1" i="1" dirty="0"/>
              <a:t>as well as EURYDICE</a:t>
            </a:r>
            <a:r>
              <a:rPr lang="en-US" dirty="0"/>
              <a:t> in order to collect data on the number of pupils </a:t>
            </a:r>
            <a:r>
              <a:rPr lang="en-US" dirty="0" smtClean="0"/>
              <a:t>with specific </a:t>
            </a:r>
            <a:r>
              <a:rPr lang="en-US" dirty="0"/>
              <a:t>educational needs in special schools and in the general education system.</a:t>
            </a:r>
          </a:p>
        </p:txBody>
      </p:sp>
      <p:sp>
        <p:nvSpPr>
          <p:cNvPr id="4" name="Slide Number Placeholder 3"/>
          <p:cNvSpPr>
            <a:spLocks noGrp="1"/>
          </p:cNvSpPr>
          <p:nvPr>
            <p:ph type="sldNum" sz="quarter" idx="12"/>
          </p:nvPr>
        </p:nvSpPr>
        <p:spPr/>
        <p:txBody>
          <a:bodyPr/>
          <a:lstStyle/>
          <a:p>
            <a:fld id="{1EAEB757-79C7-427C-A799-90C879755769}" type="slidenum">
              <a:rPr lang="en-US" smtClean="0"/>
              <a:t>18</a:t>
            </a:fld>
            <a:endParaRPr lang="en-US"/>
          </a:p>
        </p:txBody>
      </p:sp>
      <p:sp>
        <p:nvSpPr>
          <p:cNvPr id="2" name="Title 1"/>
          <p:cNvSpPr>
            <a:spLocks noGrp="1"/>
          </p:cNvSpPr>
          <p:nvPr>
            <p:ph type="title"/>
          </p:nvPr>
        </p:nvSpPr>
        <p:spPr>
          <a:xfrm>
            <a:off x="457200" y="304800"/>
            <a:ext cx="7848600" cy="990600"/>
          </a:xfrm>
          <a:noFill/>
          <a:ln w="44450">
            <a:solidFill>
              <a:schemeClr val="tx2"/>
            </a:solidFill>
          </a:ln>
        </p:spPr>
        <p:txBody>
          <a:bodyPr>
            <a:normAutofit/>
          </a:bodyPr>
          <a:lstStyle/>
          <a:p>
            <a:pPr marL="0" rtl="0" eaLnBrk="1" latinLnBrk="0" hangingPunct="1">
              <a:spcBef>
                <a:spcPts val="0"/>
              </a:spcBef>
              <a:spcAft>
                <a:spcPts val="0"/>
              </a:spcAft>
            </a:pPr>
            <a:r>
              <a:rPr lang="en-US" sz="2800" kern="1200" dirty="0" smtClean="0">
                <a:solidFill>
                  <a:srgbClr val="1F497D"/>
                </a:solidFill>
                <a:effectLst/>
                <a:latin typeface="Calibri"/>
                <a:ea typeface="+mn-ea"/>
                <a:cs typeface="+mn-cs"/>
              </a:rPr>
              <a:t>3.1.C EU - Disability statistical data compilation</a:t>
            </a:r>
            <a:endParaRPr lang="en-US" sz="2800" dirty="0" smtClean="0">
              <a:effectLst/>
            </a:endParaRPr>
          </a:p>
        </p:txBody>
      </p:sp>
    </p:spTree>
    <p:extLst>
      <p:ext uri="{BB962C8B-B14F-4D97-AF65-F5344CB8AC3E}">
        <p14:creationId xmlns:p14="http://schemas.microsoft.com/office/powerpoint/2010/main" val="485650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267200"/>
          </a:xfrm>
        </p:spPr>
        <p:txBody>
          <a:bodyPr>
            <a:normAutofit fontScale="62500" lnSpcReduction="20000"/>
          </a:bodyPr>
          <a:lstStyle/>
          <a:p>
            <a:r>
              <a:rPr lang="en-US" b="1" dirty="0"/>
              <a:t>Other Ministries or bodies </a:t>
            </a:r>
            <a:r>
              <a:rPr lang="en-US" dirty="0"/>
              <a:t>charged with administering other relevant benefits (</a:t>
            </a:r>
            <a:r>
              <a:rPr lang="en-US" dirty="0" smtClean="0"/>
              <a:t>which are </a:t>
            </a:r>
            <a:r>
              <a:rPr lang="en-US" dirty="0"/>
              <a:t>likely to differ between countries</a:t>
            </a:r>
            <a:r>
              <a:rPr lang="en-US" dirty="0" smtClean="0"/>
              <a:t>).</a:t>
            </a:r>
          </a:p>
          <a:p>
            <a:r>
              <a:rPr lang="en-US" b="1" i="1" dirty="0" smtClean="0"/>
              <a:t>National </a:t>
            </a:r>
            <a:r>
              <a:rPr lang="en-US" b="1" i="1" dirty="0"/>
              <a:t>Statistical Offices</a:t>
            </a:r>
            <a:r>
              <a:rPr lang="en-US" dirty="0"/>
              <a:t>.</a:t>
            </a:r>
          </a:p>
          <a:p>
            <a:r>
              <a:rPr lang="en-US" b="1" i="1" dirty="0" smtClean="0"/>
              <a:t>The </a:t>
            </a:r>
            <a:r>
              <a:rPr lang="en-US" b="1" i="1" dirty="0"/>
              <a:t>Eurostat </a:t>
            </a:r>
            <a:r>
              <a:rPr lang="en-US" b="1" i="1" dirty="0" err="1"/>
              <a:t>Labour</a:t>
            </a:r>
            <a:r>
              <a:rPr lang="en-US" b="1" i="1" dirty="0"/>
              <a:t> Market Policy Database (LMP) </a:t>
            </a:r>
            <a:r>
              <a:rPr lang="en-US" dirty="0"/>
              <a:t>in order to collect data on </a:t>
            </a:r>
            <a:r>
              <a:rPr lang="en-US" dirty="0" smtClean="0"/>
              <a:t>the number </a:t>
            </a:r>
            <a:r>
              <a:rPr lang="en-US" dirty="0"/>
              <a:t>of disabled people employed in sheltered workshops and those hired on </a:t>
            </a:r>
            <a:r>
              <a:rPr lang="en-US" dirty="0" smtClean="0"/>
              <a:t>the regular labor </a:t>
            </a:r>
            <a:r>
              <a:rPr lang="en-US" dirty="0"/>
              <a:t>market thanks to specific state subsidies paid to the employers.</a:t>
            </a:r>
          </a:p>
          <a:p>
            <a:r>
              <a:rPr lang="en-US" b="1" i="1" dirty="0" smtClean="0"/>
              <a:t>The </a:t>
            </a:r>
            <a:r>
              <a:rPr lang="en-US" b="1" i="1" dirty="0"/>
              <a:t>High Level Group on Disability </a:t>
            </a:r>
            <a:r>
              <a:rPr lang="en-US" dirty="0"/>
              <a:t>also provided some help in filling the major </a:t>
            </a:r>
            <a:r>
              <a:rPr lang="en-US" dirty="0" smtClean="0"/>
              <a:t>gaps (and/or </a:t>
            </a:r>
            <a:r>
              <a:rPr lang="en-US" dirty="0"/>
              <a:t>identifying the national sources in question).</a:t>
            </a:r>
          </a:p>
          <a:p>
            <a:r>
              <a:rPr lang="en-US" b="1" i="1" dirty="0" smtClean="0"/>
              <a:t>Several </a:t>
            </a:r>
            <a:r>
              <a:rPr lang="en-US" b="1" i="1" dirty="0"/>
              <a:t>other studies</a:t>
            </a:r>
            <a:r>
              <a:rPr lang="en-US" dirty="0"/>
              <a:t> also helped, in particular the work carried out by the </a:t>
            </a:r>
            <a:r>
              <a:rPr lang="en-US" dirty="0" smtClean="0"/>
              <a:t>Brunel University </a:t>
            </a:r>
            <a:r>
              <a:rPr lang="en-US" dirty="0"/>
              <a:t>for the European Commission, which </a:t>
            </a:r>
            <a:r>
              <a:rPr lang="en-US" dirty="0" smtClean="0"/>
              <a:t>analyzed </a:t>
            </a:r>
            <a:r>
              <a:rPr lang="en-US" dirty="0"/>
              <a:t>the definitions of </a:t>
            </a:r>
            <a:r>
              <a:rPr lang="en-US" dirty="0" smtClean="0"/>
              <a:t>disability used </a:t>
            </a:r>
            <a:r>
              <a:rPr lang="en-US" dirty="0"/>
              <a:t>by Member States for the reporting of administrative data, but also </a:t>
            </a:r>
            <a:r>
              <a:rPr lang="en-US" dirty="0" smtClean="0"/>
              <a:t>the Comparative </a:t>
            </a:r>
            <a:r>
              <a:rPr lang="en-US" dirty="0"/>
              <a:t>Tables on Social Protection in the European Union, produced </a:t>
            </a:r>
            <a:r>
              <a:rPr lang="en-US" dirty="0" smtClean="0"/>
              <a:t>by MISSOC </a:t>
            </a:r>
            <a:r>
              <a:rPr lang="en-US" dirty="0"/>
              <a:t>(the Mutual Information System on Social Protection) in January 2006.</a:t>
            </a:r>
          </a:p>
        </p:txBody>
      </p:sp>
      <p:sp>
        <p:nvSpPr>
          <p:cNvPr id="4" name="Slide Number Placeholder 3"/>
          <p:cNvSpPr>
            <a:spLocks noGrp="1"/>
          </p:cNvSpPr>
          <p:nvPr>
            <p:ph type="sldNum" sz="quarter" idx="12"/>
          </p:nvPr>
        </p:nvSpPr>
        <p:spPr/>
        <p:txBody>
          <a:bodyPr/>
          <a:lstStyle/>
          <a:p>
            <a:fld id="{1EAEB757-79C7-427C-A799-90C879755769}" type="slidenum">
              <a:rPr lang="en-US" smtClean="0"/>
              <a:t>19</a:t>
            </a:fld>
            <a:endParaRPr lang="en-US"/>
          </a:p>
        </p:txBody>
      </p:sp>
      <p:sp>
        <p:nvSpPr>
          <p:cNvPr id="2" name="Title 1"/>
          <p:cNvSpPr>
            <a:spLocks noGrp="1"/>
          </p:cNvSpPr>
          <p:nvPr>
            <p:ph type="title"/>
          </p:nvPr>
        </p:nvSpPr>
        <p:spPr>
          <a:xfrm>
            <a:off x="685800" y="228600"/>
            <a:ext cx="7848600" cy="914400"/>
          </a:xfrm>
          <a:ln w="44450">
            <a:solidFill>
              <a:schemeClr val="tx2"/>
            </a:solidFill>
          </a:ln>
        </p:spPr>
        <p:txBody>
          <a:bodyPr>
            <a:normAutofit/>
          </a:bodyPr>
          <a:lstStyle/>
          <a:p>
            <a:pPr marL="0" rtl="0" eaLnBrk="1" latinLnBrk="0" hangingPunct="1">
              <a:spcBef>
                <a:spcPts val="0"/>
              </a:spcBef>
              <a:spcAft>
                <a:spcPts val="0"/>
              </a:spcAft>
            </a:pPr>
            <a:r>
              <a:rPr lang="en-US" sz="2800" kern="1200" dirty="0" smtClean="0">
                <a:solidFill>
                  <a:srgbClr val="1F497D"/>
                </a:solidFill>
                <a:effectLst/>
                <a:latin typeface="Calibri"/>
                <a:ea typeface="+mn-ea"/>
                <a:cs typeface="+mn-cs"/>
              </a:rPr>
              <a:t>3.1.C EU - Disability statistical data compilation</a:t>
            </a:r>
            <a:endParaRPr lang="en-US" sz="2800" dirty="0" smtClean="0">
              <a:effectLst/>
            </a:endParaRPr>
          </a:p>
        </p:txBody>
      </p:sp>
    </p:spTree>
    <p:extLst>
      <p:ext uri="{BB962C8B-B14F-4D97-AF65-F5344CB8AC3E}">
        <p14:creationId xmlns:p14="http://schemas.microsoft.com/office/powerpoint/2010/main" val="32600726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0678" y="1600200"/>
            <a:ext cx="8458200" cy="4525963"/>
          </a:xfrm>
        </p:spPr>
        <p:txBody>
          <a:bodyPr/>
          <a:lstStyle/>
          <a:p>
            <a:pPr marL="514350" indent="-514350">
              <a:buFont typeface="+mj-lt"/>
              <a:buAutoNum type="arabicPeriod"/>
            </a:pPr>
            <a:r>
              <a:rPr lang="en-US" dirty="0" smtClean="0"/>
              <a:t>Rationale</a:t>
            </a:r>
            <a:endParaRPr lang="en-US" dirty="0"/>
          </a:p>
          <a:p>
            <a:pPr marL="514350" indent="-514350">
              <a:buFont typeface="+mj-lt"/>
              <a:buAutoNum type="arabicPeriod"/>
            </a:pPr>
            <a:r>
              <a:rPr lang="en-US" dirty="0" smtClean="0"/>
              <a:t>Workgroup Data Registers</a:t>
            </a:r>
            <a:endParaRPr lang="en-US" dirty="0"/>
          </a:p>
          <a:p>
            <a:pPr marL="514350" indent="-514350">
              <a:buFont typeface="+mj-lt"/>
              <a:buAutoNum type="arabicPeriod"/>
            </a:pPr>
            <a:r>
              <a:rPr lang="en-US" dirty="0" smtClean="0"/>
              <a:t>Main activities Aruba</a:t>
            </a:r>
          </a:p>
          <a:p>
            <a:pPr marL="914400" lvl="1" indent="-514350">
              <a:buFont typeface="+mj-lt"/>
              <a:buAutoNum type="arabicPeriod"/>
            </a:pPr>
            <a:r>
              <a:rPr lang="en-US" dirty="0" smtClean="0"/>
              <a:t>Literature review – disability data registries</a:t>
            </a:r>
          </a:p>
          <a:p>
            <a:pPr marL="914400" lvl="1" indent="-514350">
              <a:buFont typeface="+mj-lt"/>
              <a:buAutoNum type="arabicPeriod"/>
            </a:pPr>
            <a:r>
              <a:rPr lang="en-US" dirty="0" smtClean="0"/>
              <a:t>Progress report Aruba</a:t>
            </a:r>
          </a:p>
          <a:p>
            <a:pPr marL="514350" indent="-514350">
              <a:buFont typeface="+mj-lt"/>
              <a:buAutoNum type="arabicPeriod"/>
            </a:pPr>
            <a:r>
              <a:rPr lang="en-US" dirty="0" smtClean="0"/>
              <a:t>Discussion and Recommendations</a:t>
            </a:r>
          </a:p>
        </p:txBody>
      </p:sp>
      <p:sp>
        <p:nvSpPr>
          <p:cNvPr id="4" name="Slide Number Placeholder 3"/>
          <p:cNvSpPr>
            <a:spLocks noGrp="1"/>
          </p:cNvSpPr>
          <p:nvPr>
            <p:ph type="sldNum" sz="quarter" idx="12"/>
          </p:nvPr>
        </p:nvSpPr>
        <p:spPr/>
        <p:txBody>
          <a:bodyPr/>
          <a:lstStyle/>
          <a:p>
            <a:fld id="{1EAEB757-79C7-427C-A799-90C879755769}" type="slidenum">
              <a:rPr lang="en-US" smtClean="0"/>
              <a:t>2</a:t>
            </a:fld>
            <a:endParaRPr lang="en-US"/>
          </a:p>
        </p:txBody>
      </p:sp>
      <p:sp>
        <p:nvSpPr>
          <p:cNvPr id="2" name="Title 1"/>
          <p:cNvSpPr>
            <a:spLocks noGrp="1"/>
          </p:cNvSpPr>
          <p:nvPr>
            <p:ph type="title"/>
          </p:nvPr>
        </p:nvSpPr>
        <p:spPr>
          <a:xfrm>
            <a:off x="685800" y="457200"/>
            <a:ext cx="7391400" cy="838200"/>
          </a:xfrm>
          <a:ln w="44450">
            <a:solidFill>
              <a:schemeClr val="tx2"/>
            </a:solidFill>
          </a:ln>
        </p:spPr>
        <p:txBody>
          <a:bodyPr/>
          <a:lstStyle/>
          <a:p>
            <a:r>
              <a:rPr lang="en-US" dirty="0" smtClean="0">
                <a:solidFill>
                  <a:schemeClr val="tx2"/>
                </a:solidFill>
              </a:rPr>
              <a:t>Overview</a:t>
            </a:r>
            <a:r>
              <a:rPr lang="en-US" baseline="0" dirty="0" smtClean="0"/>
              <a:t> </a:t>
            </a:r>
            <a:endParaRPr lang="en-US" dirty="0"/>
          </a:p>
        </p:txBody>
      </p:sp>
    </p:spTree>
    <p:extLst>
      <p:ext uri="{BB962C8B-B14F-4D97-AF65-F5344CB8AC3E}">
        <p14:creationId xmlns:p14="http://schemas.microsoft.com/office/powerpoint/2010/main" val="28063556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953000"/>
          </a:xfrm>
        </p:spPr>
        <p:txBody>
          <a:bodyPr>
            <a:noAutofit/>
          </a:bodyPr>
          <a:lstStyle/>
          <a:p>
            <a:pPr algn="just"/>
            <a:r>
              <a:rPr lang="en-US" sz="2400" dirty="0" smtClean="0"/>
              <a:t>The </a:t>
            </a:r>
            <a:r>
              <a:rPr lang="en-US" sz="2400" b="1" i="1" dirty="0"/>
              <a:t>European Disability Strategy </a:t>
            </a:r>
            <a:r>
              <a:rPr lang="en-US" sz="2400" b="1" i="1" dirty="0" smtClean="0"/>
              <a:t>2010-2020  </a:t>
            </a:r>
            <a:r>
              <a:rPr lang="en-US" sz="2400" dirty="0" smtClean="0"/>
              <a:t>is the </a:t>
            </a:r>
            <a:r>
              <a:rPr lang="en-US" sz="2400" dirty="0"/>
              <a:t>EU framework for implementing the UN </a:t>
            </a:r>
            <a:r>
              <a:rPr lang="en-US" sz="2400" dirty="0" smtClean="0"/>
              <a:t>Convention (*). </a:t>
            </a:r>
            <a:r>
              <a:rPr lang="en-US" sz="2400" dirty="0"/>
              <a:t>Disability statistics should monitor the situation of disabled people with reference to the Europe 2020 targets and the areas for action included in the </a:t>
            </a:r>
            <a:r>
              <a:rPr lang="en-US" sz="2400" dirty="0" smtClean="0"/>
              <a:t>Strategy</a:t>
            </a:r>
          </a:p>
          <a:p>
            <a:pPr algn="just"/>
            <a:endParaRPr lang="en-US" sz="2400" dirty="0"/>
          </a:p>
          <a:p>
            <a:pPr marL="0" indent="0" algn="just">
              <a:buNone/>
            </a:pPr>
            <a:endParaRPr lang="en-US" sz="2400" dirty="0" smtClean="0"/>
          </a:p>
          <a:p>
            <a:pPr marL="0" indent="0" algn="just">
              <a:buNone/>
            </a:pPr>
            <a:endParaRPr lang="en-US" sz="2400" dirty="0" smtClean="0"/>
          </a:p>
          <a:p>
            <a:pPr marL="0" indent="0" algn="just">
              <a:buNone/>
            </a:pPr>
            <a:r>
              <a:rPr lang="en-US" sz="2400" dirty="0" smtClean="0"/>
              <a:t>(*) </a:t>
            </a:r>
            <a:r>
              <a:rPr lang="en-US" sz="1600" i="1" dirty="0"/>
              <a:t>The United Nations Convention on the rights of persons with disabilities states that “persons with disabilities include those who have long-term physical, mental, intellectual, or sensory impairments which in interaction with various barriers may hinder their full and effective participation in society on an equal basis with others”. Disability statistics provides data on the number of disabled persons as well as on their involvement in the society, through data related to living conditions, social inclusion, labor </a:t>
            </a:r>
            <a:r>
              <a:rPr lang="en-US" sz="1600" i="1" dirty="0" smtClean="0"/>
              <a:t>market, health</a:t>
            </a:r>
            <a:r>
              <a:rPr lang="en-US" sz="1600" i="1" dirty="0"/>
              <a:t>, or education. </a:t>
            </a:r>
            <a:endParaRPr lang="en-US" sz="1600" dirty="0"/>
          </a:p>
        </p:txBody>
      </p:sp>
      <p:sp>
        <p:nvSpPr>
          <p:cNvPr id="4" name="Slide Number Placeholder 3"/>
          <p:cNvSpPr>
            <a:spLocks noGrp="1"/>
          </p:cNvSpPr>
          <p:nvPr>
            <p:ph type="sldNum" sz="quarter" idx="12"/>
          </p:nvPr>
        </p:nvSpPr>
        <p:spPr/>
        <p:txBody>
          <a:bodyPr/>
          <a:lstStyle/>
          <a:p>
            <a:fld id="{1EAEB757-79C7-427C-A799-90C879755769}" type="slidenum">
              <a:rPr lang="en-US" smtClean="0"/>
              <a:t>20</a:t>
            </a:fld>
            <a:endParaRPr lang="en-US"/>
          </a:p>
        </p:txBody>
      </p:sp>
      <p:sp>
        <p:nvSpPr>
          <p:cNvPr id="2" name="Title 1"/>
          <p:cNvSpPr>
            <a:spLocks noGrp="1"/>
          </p:cNvSpPr>
          <p:nvPr>
            <p:ph type="title"/>
          </p:nvPr>
        </p:nvSpPr>
        <p:spPr>
          <a:xfrm>
            <a:off x="990600" y="228600"/>
            <a:ext cx="7696200" cy="990600"/>
          </a:xfrm>
          <a:ln w="44450">
            <a:solidFill>
              <a:schemeClr val="tx2"/>
            </a:solidFill>
          </a:ln>
        </p:spPr>
        <p:txBody>
          <a:bodyPr>
            <a:normAutofit/>
          </a:bodyPr>
          <a:lstStyle/>
          <a:p>
            <a:pPr marL="0" rtl="0" eaLnBrk="1" latinLnBrk="0" hangingPunct="1">
              <a:spcBef>
                <a:spcPts val="0"/>
              </a:spcBef>
              <a:spcAft>
                <a:spcPts val="0"/>
              </a:spcAft>
            </a:pPr>
            <a:r>
              <a:rPr lang="en-US" sz="2800" kern="1200" dirty="0" smtClean="0">
                <a:solidFill>
                  <a:srgbClr val="1F497D"/>
                </a:solidFill>
                <a:effectLst/>
                <a:latin typeface="Calibri"/>
                <a:ea typeface="+mn-ea"/>
                <a:cs typeface="+mn-cs"/>
              </a:rPr>
              <a:t>3.1.D European Disability Strategy 2010-2020</a:t>
            </a:r>
            <a:endParaRPr lang="en-US" sz="2800" dirty="0" smtClean="0">
              <a:effectLst/>
            </a:endParaRPr>
          </a:p>
        </p:txBody>
      </p:sp>
    </p:spTree>
    <p:extLst>
      <p:ext uri="{BB962C8B-B14F-4D97-AF65-F5344CB8AC3E}">
        <p14:creationId xmlns:p14="http://schemas.microsoft.com/office/powerpoint/2010/main" val="8489208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5105400"/>
          </a:xfrm>
        </p:spPr>
        <p:txBody>
          <a:bodyPr>
            <a:noAutofit/>
          </a:bodyPr>
          <a:lstStyle/>
          <a:p>
            <a:r>
              <a:rPr lang="en-US" sz="2400" dirty="0" smtClean="0"/>
              <a:t>The following surveys provide </a:t>
            </a:r>
            <a:r>
              <a:rPr lang="en-US" sz="2400" b="1" dirty="0" smtClean="0"/>
              <a:t>data corresponding to different aspects of the European Disability Strategy</a:t>
            </a:r>
            <a:r>
              <a:rPr lang="en-US" sz="2400" dirty="0" smtClean="0"/>
              <a:t>:</a:t>
            </a:r>
          </a:p>
          <a:p>
            <a:pPr lvl="1"/>
            <a:r>
              <a:rPr lang="en-US" sz="1600" b="1" dirty="0" smtClean="0"/>
              <a:t>The EU Statistics on Income and Living Conditions (SILC)</a:t>
            </a:r>
            <a:r>
              <a:rPr lang="en-US" sz="1600" dirty="0" smtClean="0"/>
              <a:t> instrument collects annually data on long-standing activity limitation due to health problems and provides information on income, social inclusion and living conditions (from 2004 onwards) </a:t>
            </a:r>
          </a:p>
          <a:p>
            <a:pPr lvl="1"/>
            <a:r>
              <a:rPr lang="en-US" sz="1600" b="1" dirty="0" smtClean="0"/>
              <a:t>The European Health Interview Survey (EHIS)</a:t>
            </a:r>
            <a:r>
              <a:rPr lang="en-US" sz="1600" dirty="0" smtClean="0"/>
              <a:t> collects every 5 years data on the level of functioning and activity limitations in the population and provides other information on health status, health determinants and health care use </a:t>
            </a:r>
          </a:p>
          <a:p>
            <a:pPr lvl="1"/>
            <a:r>
              <a:rPr lang="en-US" sz="1600" b="1" dirty="0" smtClean="0"/>
              <a:t>The European Health and Social Integration Survey (EHSIS)</a:t>
            </a:r>
            <a:r>
              <a:rPr lang="en-US" sz="1600" dirty="0" smtClean="0"/>
              <a:t> collected data in 2012/2013 on the barriers to participation in different life areas for people having a health problem or a basic activity difficulty </a:t>
            </a:r>
          </a:p>
          <a:p>
            <a:pPr lvl="1"/>
            <a:r>
              <a:rPr lang="en-US" sz="1600" b="1" dirty="0" smtClean="0"/>
              <a:t>The </a:t>
            </a:r>
            <a:r>
              <a:rPr lang="en-US" sz="1600" b="1" dirty="0" err="1" smtClean="0"/>
              <a:t>Labour</a:t>
            </a:r>
            <a:r>
              <a:rPr lang="en-US" sz="1600" b="1" dirty="0" smtClean="0"/>
              <a:t> Force Survey (LFS)</a:t>
            </a:r>
            <a:r>
              <a:rPr lang="en-US" sz="1600" dirty="0" smtClean="0"/>
              <a:t> collected in 2002 and 2011 data on the situation of disabled people on the </a:t>
            </a:r>
            <a:r>
              <a:rPr lang="en-US" sz="1600" dirty="0" err="1" smtClean="0"/>
              <a:t>labour</a:t>
            </a:r>
            <a:r>
              <a:rPr lang="en-US" sz="1600" dirty="0" smtClean="0"/>
              <a:t> market within specific ad-hoc modules. </a:t>
            </a:r>
          </a:p>
          <a:p>
            <a:pPr lvl="1"/>
            <a:r>
              <a:rPr lang="en-US" sz="1600" b="1" dirty="0" smtClean="0"/>
              <a:t>The European System of Integrated Social Protection Statistics (ESSPROS)</a:t>
            </a:r>
            <a:r>
              <a:rPr lang="en-US" sz="1600" dirty="0" smtClean="0"/>
              <a:t> has also some data dedicated to disabled people, in particular disability benefits and disability pensions.</a:t>
            </a:r>
            <a:endParaRPr lang="en-US" sz="2400" dirty="0"/>
          </a:p>
        </p:txBody>
      </p:sp>
      <p:sp>
        <p:nvSpPr>
          <p:cNvPr id="4" name="Slide Number Placeholder 3"/>
          <p:cNvSpPr>
            <a:spLocks noGrp="1"/>
          </p:cNvSpPr>
          <p:nvPr>
            <p:ph type="sldNum" sz="quarter" idx="12"/>
          </p:nvPr>
        </p:nvSpPr>
        <p:spPr/>
        <p:txBody>
          <a:bodyPr/>
          <a:lstStyle/>
          <a:p>
            <a:fld id="{1EAEB757-79C7-427C-A799-90C879755769}" type="slidenum">
              <a:rPr lang="en-US" smtClean="0"/>
              <a:t>21</a:t>
            </a:fld>
            <a:endParaRPr lang="en-US"/>
          </a:p>
        </p:txBody>
      </p:sp>
      <p:sp>
        <p:nvSpPr>
          <p:cNvPr id="5" name="Title 4"/>
          <p:cNvSpPr>
            <a:spLocks noGrp="1"/>
          </p:cNvSpPr>
          <p:nvPr>
            <p:ph type="title"/>
          </p:nvPr>
        </p:nvSpPr>
        <p:spPr>
          <a:xfrm>
            <a:off x="838200" y="274638"/>
            <a:ext cx="7848600" cy="1020762"/>
          </a:xfrm>
          <a:ln w="44450">
            <a:solidFill>
              <a:schemeClr val="tx2"/>
            </a:solidFill>
          </a:ln>
        </p:spPr>
        <p:txBody>
          <a:bodyPr>
            <a:normAutofit/>
          </a:bodyPr>
          <a:lstStyle/>
          <a:p>
            <a:pPr marL="0" rtl="0" eaLnBrk="1" latinLnBrk="0" hangingPunct="1">
              <a:spcBef>
                <a:spcPts val="0"/>
              </a:spcBef>
              <a:spcAft>
                <a:spcPts val="0"/>
              </a:spcAft>
            </a:pPr>
            <a:r>
              <a:rPr lang="en-US" sz="2800" kern="1200" dirty="0" smtClean="0">
                <a:solidFill>
                  <a:srgbClr val="1F497D"/>
                </a:solidFill>
                <a:effectLst/>
                <a:latin typeface="Calibri"/>
                <a:ea typeface="+mn-ea"/>
                <a:cs typeface="+mn-cs"/>
              </a:rPr>
              <a:t>3.1.D European Disability Strategy 2010-2020</a:t>
            </a:r>
            <a:endParaRPr lang="en-US" sz="2800" dirty="0" smtClean="0">
              <a:effectLst/>
            </a:endParaRPr>
          </a:p>
        </p:txBody>
      </p:sp>
    </p:spTree>
    <p:extLst>
      <p:ext uri="{BB962C8B-B14F-4D97-AF65-F5344CB8AC3E}">
        <p14:creationId xmlns:p14="http://schemas.microsoft.com/office/powerpoint/2010/main" val="26388665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572000"/>
          </a:xfrm>
        </p:spPr>
        <p:txBody>
          <a:bodyPr>
            <a:noAutofit/>
          </a:bodyPr>
          <a:lstStyle/>
          <a:p>
            <a:r>
              <a:rPr lang="en-US" sz="2400" dirty="0" smtClean="0"/>
              <a:t>EUROSTAT/Disabilities</a:t>
            </a:r>
          </a:p>
          <a:p>
            <a:pPr lvl="1"/>
            <a:r>
              <a:rPr lang="en-US" sz="1600" dirty="0" smtClean="0">
                <a:solidFill>
                  <a:srgbClr val="FF0000"/>
                </a:solidFill>
              </a:rPr>
              <a:t>(</a:t>
            </a:r>
            <a:r>
              <a:rPr lang="en-US" sz="1600" dirty="0">
                <a:solidFill>
                  <a:srgbClr val="FF0000"/>
                </a:solidFill>
              </a:rPr>
              <a:t>http://epp.eurostat.ec.europa.eu/portal/page/portal/health/disability/)</a:t>
            </a:r>
          </a:p>
          <a:p>
            <a:endParaRPr lang="en-US" sz="2000" dirty="0" smtClean="0"/>
          </a:p>
          <a:p>
            <a:r>
              <a:rPr lang="en-US" sz="2400" dirty="0" smtClean="0"/>
              <a:t>The </a:t>
            </a:r>
            <a:r>
              <a:rPr lang="en-US" sz="2400" dirty="0"/>
              <a:t>Academic Network of European Disability experts (ANED</a:t>
            </a:r>
            <a:r>
              <a:rPr lang="en-US" sz="2400" dirty="0" smtClean="0"/>
              <a:t>)</a:t>
            </a:r>
          </a:p>
          <a:p>
            <a:pPr marL="744538" lvl="3" indent="-287338"/>
            <a:r>
              <a:rPr lang="en-US" sz="1600" dirty="0">
                <a:solidFill>
                  <a:srgbClr val="FF0000"/>
                </a:solidFill>
              </a:rPr>
              <a:t>(http://</a:t>
            </a:r>
            <a:r>
              <a:rPr lang="en-US" sz="1600" dirty="0" smtClean="0">
                <a:solidFill>
                  <a:srgbClr val="FF0000"/>
                </a:solidFill>
              </a:rPr>
              <a:t>www.disability-europe.net/dotcom)</a:t>
            </a:r>
            <a:endParaRPr lang="en-US" sz="1600" dirty="0">
              <a:solidFill>
                <a:srgbClr val="FF0000"/>
              </a:solidFill>
            </a:endParaRPr>
          </a:p>
          <a:p>
            <a:pPr marL="744538" lvl="3" indent="-287338"/>
            <a:r>
              <a:rPr lang="en-US" sz="1600" dirty="0" smtClean="0"/>
              <a:t>was </a:t>
            </a:r>
            <a:r>
              <a:rPr lang="en-US" sz="1600" dirty="0"/>
              <a:t>created by the European Commission in December </a:t>
            </a:r>
            <a:r>
              <a:rPr lang="en-US" sz="1600" dirty="0" smtClean="0"/>
              <a:t>2007.</a:t>
            </a:r>
          </a:p>
          <a:p>
            <a:pPr marL="744538" lvl="3" indent="-287338"/>
            <a:r>
              <a:rPr lang="en-US" sz="1600" dirty="0" smtClean="0"/>
              <a:t>established </a:t>
            </a:r>
            <a:r>
              <a:rPr lang="en-US" sz="1600" dirty="0"/>
              <a:t>and maintains a pan-European academic network in the disability field to support policy development in collaboration with the Commission's Disability </a:t>
            </a:r>
            <a:r>
              <a:rPr lang="en-US" sz="1600" dirty="0" smtClean="0"/>
              <a:t>Unit.</a:t>
            </a:r>
          </a:p>
          <a:p>
            <a:pPr marL="744538" lvl="3" indent="-287338"/>
            <a:r>
              <a:rPr lang="en-US" sz="1600" dirty="0" smtClean="0"/>
              <a:t>Its </a:t>
            </a:r>
            <a:r>
              <a:rPr lang="en-US" sz="1600" dirty="0"/>
              <a:t>philosophy and aims support the objectives of European disability policy towards the goal of full participation and equal opportunities for all disabled people</a:t>
            </a:r>
            <a:r>
              <a:rPr lang="en-US" sz="1600" dirty="0" smtClean="0"/>
              <a:t>.</a:t>
            </a:r>
          </a:p>
          <a:p>
            <a:pPr marL="744538" lvl="3" indent="-287338"/>
            <a:r>
              <a:rPr lang="en-US" sz="1600" dirty="0" smtClean="0"/>
              <a:t>develops </a:t>
            </a:r>
            <a:r>
              <a:rPr lang="en-US" sz="1600" dirty="0"/>
              <a:t>and maintains comparative data and indicators relevant to the EU2020 Strategy and selected thematic </a:t>
            </a:r>
            <a:r>
              <a:rPr lang="en-US" sz="1600" dirty="0" smtClean="0"/>
              <a:t>areas.</a:t>
            </a:r>
          </a:p>
          <a:p>
            <a:pPr marL="744538" lvl="3" indent="-287338"/>
            <a:r>
              <a:rPr lang="en-US" sz="1600" dirty="0" smtClean="0"/>
              <a:t>develops </a:t>
            </a:r>
            <a:r>
              <a:rPr lang="en-US" sz="1600" dirty="0"/>
              <a:t>new indicator methodologies for monitoring disability rights, and publish statistical Indicators of Disability Equality in Europe (IDEE).</a:t>
            </a:r>
            <a:endParaRPr lang="en-US" sz="1600" dirty="0" smtClean="0"/>
          </a:p>
          <a:p>
            <a:pPr marL="744538" lvl="3" indent="-287338"/>
            <a:endParaRPr lang="en-US" sz="2400" dirty="0" smtClean="0"/>
          </a:p>
          <a:p>
            <a:pPr marL="400050" lvl="1" indent="0">
              <a:buNone/>
            </a:pPr>
            <a:endParaRPr lang="en-US" sz="2000" dirty="0" smtClean="0"/>
          </a:p>
          <a:p>
            <a:pPr marL="0" indent="344488" algn="just">
              <a:buNone/>
            </a:pPr>
            <a:endParaRPr lang="en-US" sz="2400" i="1" dirty="0"/>
          </a:p>
        </p:txBody>
      </p:sp>
      <p:sp>
        <p:nvSpPr>
          <p:cNvPr id="4" name="Slide Number Placeholder 3"/>
          <p:cNvSpPr>
            <a:spLocks noGrp="1"/>
          </p:cNvSpPr>
          <p:nvPr>
            <p:ph type="sldNum" sz="quarter" idx="12"/>
          </p:nvPr>
        </p:nvSpPr>
        <p:spPr/>
        <p:txBody>
          <a:bodyPr/>
          <a:lstStyle/>
          <a:p>
            <a:fld id="{1EAEB757-79C7-427C-A799-90C879755769}" type="slidenum">
              <a:rPr lang="en-US" smtClean="0"/>
              <a:t>22</a:t>
            </a:fld>
            <a:endParaRPr lang="en-US"/>
          </a:p>
        </p:txBody>
      </p:sp>
      <p:sp>
        <p:nvSpPr>
          <p:cNvPr id="2" name="Title 1"/>
          <p:cNvSpPr>
            <a:spLocks noGrp="1"/>
          </p:cNvSpPr>
          <p:nvPr>
            <p:ph type="title"/>
          </p:nvPr>
        </p:nvSpPr>
        <p:spPr>
          <a:xfrm>
            <a:off x="762000" y="457200"/>
            <a:ext cx="7924800" cy="914400"/>
          </a:xfrm>
          <a:ln w="44450">
            <a:solidFill>
              <a:schemeClr val="tx2"/>
            </a:solidFill>
          </a:ln>
        </p:spPr>
        <p:txBody>
          <a:bodyPr>
            <a:normAutofit/>
          </a:bodyPr>
          <a:lstStyle/>
          <a:p>
            <a:pPr marL="0" rtl="0" eaLnBrk="1" latinLnBrk="0" hangingPunct="1">
              <a:spcBef>
                <a:spcPts val="0"/>
              </a:spcBef>
              <a:spcAft>
                <a:spcPts val="0"/>
              </a:spcAft>
            </a:pPr>
            <a:r>
              <a:rPr lang="en-US" sz="3600" kern="1200" dirty="0" smtClean="0">
                <a:solidFill>
                  <a:srgbClr val="1F497D"/>
                </a:solidFill>
                <a:effectLst/>
                <a:latin typeface="Calibri"/>
                <a:ea typeface="+mn-ea"/>
                <a:cs typeface="+mn-cs"/>
              </a:rPr>
              <a:t>3.1.E Key European Organizations</a:t>
            </a:r>
            <a:endParaRPr lang="en-US" sz="3600" dirty="0" smtClean="0">
              <a:effectLst/>
            </a:endParaRPr>
          </a:p>
        </p:txBody>
      </p:sp>
    </p:spTree>
    <p:extLst>
      <p:ext uri="{BB962C8B-B14F-4D97-AF65-F5344CB8AC3E}">
        <p14:creationId xmlns:p14="http://schemas.microsoft.com/office/powerpoint/2010/main" val="14092178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of cover of journal articles in Research in Developmental Disabilities about Trends in the prevakence of childhood disability: Analysis of data from the national disability registry of Taiwan, 2000-2011"/>
          <p:cNvPicPr>
            <a:picLocks noChangeAspect="1" noChangeArrowheads="1"/>
          </p:cNvPicPr>
          <p:nvPr/>
        </p:nvPicPr>
        <p:blipFill rotWithShape="1">
          <a:blip r:embed="rId2">
            <a:extLst>
              <a:ext uri="{28A0092B-C50C-407E-A947-70E740481C1C}">
                <a14:useLocalDpi xmlns:a14="http://schemas.microsoft.com/office/drawing/2010/main" val="0"/>
              </a:ext>
            </a:extLst>
          </a:blip>
          <a:srcRect r="16099"/>
          <a:stretch/>
        </p:blipFill>
        <p:spPr bwMode="auto">
          <a:xfrm>
            <a:off x="139264" y="1600200"/>
            <a:ext cx="8897744"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1EAEB757-79C7-427C-A799-90C879755769}" type="slidenum">
              <a:rPr lang="en-US" smtClean="0"/>
              <a:t>23</a:t>
            </a:fld>
            <a:endParaRPr lang="en-US"/>
          </a:p>
        </p:txBody>
      </p:sp>
      <p:sp>
        <p:nvSpPr>
          <p:cNvPr id="2" name="Title 1"/>
          <p:cNvSpPr>
            <a:spLocks noGrp="1"/>
          </p:cNvSpPr>
          <p:nvPr>
            <p:ph type="title"/>
          </p:nvPr>
        </p:nvSpPr>
        <p:spPr>
          <a:xfrm>
            <a:off x="914400" y="228600"/>
            <a:ext cx="7620000" cy="914400"/>
          </a:xfrm>
          <a:ln w="44450">
            <a:solidFill>
              <a:schemeClr val="tx2"/>
            </a:solidFill>
          </a:ln>
        </p:spPr>
        <p:txBody>
          <a:bodyPr>
            <a:normAutofit/>
          </a:bodyPr>
          <a:lstStyle/>
          <a:p>
            <a:pPr marL="0" rtl="0" eaLnBrk="1" latinLnBrk="0" hangingPunct="1">
              <a:spcBef>
                <a:spcPts val="0"/>
              </a:spcBef>
              <a:spcAft>
                <a:spcPts val="0"/>
              </a:spcAft>
            </a:pPr>
            <a:r>
              <a:rPr lang="en-US" sz="2800" kern="1200" dirty="0" smtClean="0">
                <a:solidFill>
                  <a:srgbClr val="1F497D"/>
                </a:solidFill>
                <a:effectLst/>
                <a:latin typeface="Calibri"/>
                <a:ea typeface="+mn-ea"/>
                <a:cs typeface="+mn-cs"/>
              </a:rPr>
              <a:t>3.1.F National Disability Registry Taiwan</a:t>
            </a:r>
            <a:endParaRPr lang="en-US" sz="2800" dirty="0" smtClean="0">
              <a:effectLst/>
            </a:endParaRPr>
          </a:p>
        </p:txBody>
      </p:sp>
    </p:spTree>
    <p:extLst>
      <p:ext uri="{BB962C8B-B14F-4D97-AF65-F5344CB8AC3E}">
        <p14:creationId xmlns:p14="http://schemas.microsoft.com/office/powerpoint/2010/main" val="21535897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341437"/>
            <a:ext cx="8229600" cy="5135563"/>
          </a:xfrm>
        </p:spPr>
        <p:txBody>
          <a:bodyPr>
            <a:normAutofit/>
          </a:bodyPr>
          <a:lstStyle/>
          <a:p>
            <a:pPr algn="just"/>
            <a:r>
              <a:rPr lang="en-US" sz="2400" dirty="0"/>
              <a:t>Childhood disability is not uncommon, but data at the national level are limited, especially those on the changes in the prevalence over </a:t>
            </a:r>
            <a:r>
              <a:rPr lang="en-US" sz="2400" dirty="0" smtClean="0"/>
              <a:t>time.</a:t>
            </a:r>
          </a:p>
          <a:p>
            <a:pPr algn="just"/>
            <a:r>
              <a:rPr lang="en-US" sz="2400" dirty="0" smtClean="0"/>
              <a:t>On </a:t>
            </a:r>
            <a:r>
              <a:rPr lang="en-US" sz="2400" dirty="0"/>
              <a:t>the basis of the </a:t>
            </a:r>
            <a:r>
              <a:rPr lang="en-US" sz="2400" b="1" dirty="0"/>
              <a:t>Disabled Welfare Act</a:t>
            </a:r>
            <a:r>
              <a:rPr lang="en-US" sz="2400" dirty="0"/>
              <a:t>, Taiwan began to certify disabled residents and provide various services in 1980. </a:t>
            </a:r>
            <a:endParaRPr lang="en-US" sz="2400" dirty="0" smtClean="0"/>
          </a:p>
          <a:p>
            <a:pPr algn="just"/>
            <a:r>
              <a:rPr lang="en-US" sz="2400" b="1" i="1" dirty="0" smtClean="0"/>
              <a:t>All </a:t>
            </a:r>
            <a:r>
              <a:rPr lang="en-US" sz="2400" b="1" i="1" dirty="0"/>
              <a:t>the cases receiving services are registered</a:t>
            </a:r>
            <a:r>
              <a:rPr lang="en-US" sz="2400" dirty="0"/>
              <a:t>, and the registry provides a rare opportunity for studying childhood disability at the national level. </a:t>
            </a:r>
            <a:endParaRPr lang="en-US" sz="2400" dirty="0" smtClean="0"/>
          </a:p>
          <a:p>
            <a:pPr algn="just"/>
            <a:r>
              <a:rPr lang="en-US" sz="2400" dirty="0" smtClean="0"/>
              <a:t>Using </a:t>
            </a:r>
            <a:r>
              <a:rPr lang="en-US" sz="2400" dirty="0"/>
              <a:t>the data from 2000 to 2011, </a:t>
            </a:r>
            <a:r>
              <a:rPr lang="en-US" sz="2400" dirty="0" smtClean="0"/>
              <a:t>the </a:t>
            </a:r>
            <a:r>
              <a:rPr lang="en-US" sz="2400" dirty="0"/>
              <a:t>authors </a:t>
            </a:r>
            <a:r>
              <a:rPr lang="en-US" sz="2400" dirty="0" smtClean="0"/>
              <a:t>calculated </a:t>
            </a:r>
            <a:r>
              <a:rPr lang="en-US" sz="2400" dirty="0"/>
              <a:t>the </a:t>
            </a:r>
            <a:r>
              <a:rPr lang="en-US" sz="2400" b="1" i="1" dirty="0"/>
              <a:t>age-specific prevalence of all disability combined and assessed the changes over time</a:t>
            </a:r>
            <a:r>
              <a:rPr lang="en-US" sz="2400" dirty="0"/>
              <a:t>.</a:t>
            </a:r>
          </a:p>
        </p:txBody>
      </p:sp>
      <p:sp>
        <p:nvSpPr>
          <p:cNvPr id="4" name="Slide Number Placeholder 3"/>
          <p:cNvSpPr>
            <a:spLocks noGrp="1"/>
          </p:cNvSpPr>
          <p:nvPr>
            <p:ph type="sldNum" sz="quarter" idx="12"/>
          </p:nvPr>
        </p:nvSpPr>
        <p:spPr/>
        <p:txBody>
          <a:bodyPr/>
          <a:lstStyle/>
          <a:p>
            <a:fld id="{1EAEB757-79C7-427C-A799-90C879755769}" type="slidenum">
              <a:rPr lang="en-US" smtClean="0"/>
              <a:t>24</a:t>
            </a:fld>
            <a:endParaRPr lang="en-US" dirty="0"/>
          </a:p>
        </p:txBody>
      </p:sp>
      <p:sp>
        <p:nvSpPr>
          <p:cNvPr id="2" name="Title 1"/>
          <p:cNvSpPr>
            <a:spLocks noGrp="1"/>
          </p:cNvSpPr>
          <p:nvPr>
            <p:ph type="title"/>
          </p:nvPr>
        </p:nvSpPr>
        <p:spPr>
          <a:xfrm>
            <a:off x="609600" y="274638"/>
            <a:ext cx="7696200" cy="1020762"/>
          </a:xfrm>
          <a:ln w="44450">
            <a:solidFill>
              <a:schemeClr val="tx2"/>
            </a:solidFill>
          </a:ln>
        </p:spPr>
        <p:txBody>
          <a:bodyPr>
            <a:normAutofit/>
          </a:bodyPr>
          <a:lstStyle/>
          <a:p>
            <a:pPr marL="0" rtl="0" eaLnBrk="1" latinLnBrk="0" hangingPunct="1">
              <a:spcBef>
                <a:spcPts val="0"/>
              </a:spcBef>
              <a:spcAft>
                <a:spcPts val="0"/>
              </a:spcAft>
            </a:pPr>
            <a:r>
              <a:rPr lang="en-US" sz="3200" kern="1200" dirty="0" smtClean="0">
                <a:solidFill>
                  <a:srgbClr val="1F497D"/>
                </a:solidFill>
                <a:effectLst/>
                <a:latin typeface="Calibri"/>
                <a:ea typeface="+mn-ea"/>
                <a:cs typeface="+mn-cs"/>
              </a:rPr>
              <a:t>3.1.F National Disability Registry Taiwan</a:t>
            </a:r>
            <a:endParaRPr lang="en-US" sz="3200" dirty="0" smtClean="0">
              <a:effectLst/>
            </a:endParaRPr>
          </a:p>
        </p:txBody>
      </p:sp>
    </p:spTree>
    <p:extLst>
      <p:ext uri="{BB962C8B-B14F-4D97-AF65-F5344CB8AC3E}">
        <p14:creationId xmlns:p14="http://schemas.microsoft.com/office/powerpoint/2010/main" val="41469475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00200"/>
            <a:ext cx="8839200" cy="4525963"/>
          </a:xfrm>
        </p:spPr>
        <p:txBody>
          <a:bodyPr>
            <a:normAutofit/>
          </a:bodyPr>
          <a:lstStyle/>
          <a:p>
            <a:pPr algn="just"/>
            <a:r>
              <a:rPr lang="en-US" sz="2400" b="1" i="1" dirty="0" smtClean="0"/>
              <a:t>ECLAC</a:t>
            </a:r>
            <a:r>
              <a:rPr lang="en-US" sz="2400" dirty="0" smtClean="0"/>
              <a:t>: Economic Commission for Latin America and the Caribbean</a:t>
            </a:r>
          </a:p>
          <a:p>
            <a:pPr algn="just"/>
            <a:r>
              <a:rPr lang="en-US" sz="2400" dirty="0" smtClean="0"/>
              <a:t>Some recent publications:</a:t>
            </a:r>
          </a:p>
          <a:p>
            <a:pPr lvl="1" algn="just"/>
            <a:r>
              <a:rPr lang="en-US" sz="2400" dirty="0" smtClean="0"/>
              <a:t>Availability, collection and use of data on disability on the Caribbean </a:t>
            </a:r>
            <a:r>
              <a:rPr lang="en-US" sz="2400" dirty="0" err="1" smtClean="0"/>
              <a:t>subregion</a:t>
            </a:r>
            <a:r>
              <a:rPr lang="en-US" sz="2400" dirty="0" smtClean="0"/>
              <a:t> (ECLAC, January 2011);</a:t>
            </a:r>
          </a:p>
          <a:p>
            <a:pPr lvl="1" algn="just"/>
            <a:r>
              <a:rPr lang="en-US" sz="2400" dirty="0" smtClean="0"/>
              <a:t>A further study on disability in the Caribbean: rights, commitment, Statistical analysis, and monitoring (ECLAC, December 2009);</a:t>
            </a:r>
          </a:p>
          <a:p>
            <a:pPr lvl="1" algn="just"/>
            <a:r>
              <a:rPr lang="en-US" sz="2400" dirty="0" smtClean="0"/>
              <a:t>Disability in the Caribbean. A study of four countries: a socio-demographic analysis of the disabled (ECLAC, June 2008).</a:t>
            </a:r>
            <a:endParaRPr lang="en-US" sz="2400" dirty="0"/>
          </a:p>
        </p:txBody>
      </p:sp>
      <p:sp>
        <p:nvSpPr>
          <p:cNvPr id="4" name="Slide Number Placeholder 3"/>
          <p:cNvSpPr>
            <a:spLocks noGrp="1"/>
          </p:cNvSpPr>
          <p:nvPr>
            <p:ph type="sldNum" sz="quarter" idx="12"/>
          </p:nvPr>
        </p:nvSpPr>
        <p:spPr/>
        <p:txBody>
          <a:bodyPr/>
          <a:lstStyle/>
          <a:p>
            <a:fld id="{1EAEB757-79C7-427C-A799-90C879755769}" type="slidenum">
              <a:rPr lang="en-US" smtClean="0"/>
              <a:t>25</a:t>
            </a:fld>
            <a:endParaRPr lang="en-US"/>
          </a:p>
        </p:txBody>
      </p:sp>
      <p:sp>
        <p:nvSpPr>
          <p:cNvPr id="2" name="Title 1"/>
          <p:cNvSpPr>
            <a:spLocks noGrp="1"/>
          </p:cNvSpPr>
          <p:nvPr>
            <p:ph type="title"/>
          </p:nvPr>
        </p:nvSpPr>
        <p:spPr>
          <a:xfrm>
            <a:off x="1066800" y="457200"/>
            <a:ext cx="7391400" cy="990600"/>
          </a:xfrm>
          <a:ln w="44450">
            <a:solidFill>
              <a:schemeClr val="tx2"/>
            </a:solidFill>
          </a:ln>
        </p:spPr>
        <p:txBody>
          <a:bodyPr>
            <a:normAutofit/>
          </a:bodyPr>
          <a:lstStyle/>
          <a:p>
            <a:pPr marL="0" rtl="0" eaLnBrk="1" latinLnBrk="0" hangingPunct="1">
              <a:spcBef>
                <a:spcPts val="0"/>
              </a:spcBef>
              <a:spcAft>
                <a:spcPts val="0"/>
              </a:spcAft>
            </a:pPr>
            <a:r>
              <a:rPr lang="en-US" sz="3600" kern="1200" dirty="0" smtClean="0">
                <a:solidFill>
                  <a:srgbClr val="1F497D"/>
                </a:solidFill>
                <a:effectLst/>
                <a:latin typeface="Calibri"/>
                <a:ea typeface="+mn-ea"/>
                <a:cs typeface="+mn-cs"/>
              </a:rPr>
              <a:t>3.1.G ECLAC – Caribbean efforts</a:t>
            </a:r>
            <a:endParaRPr lang="en-US" sz="3600" dirty="0" smtClean="0">
              <a:effectLst/>
            </a:endParaRPr>
          </a:p>
        </p:txBody>
      </p:sp>
    </p:spTree>
    <p:extLst>
      <p:ext uri="{BB962C8B-B14F-4D97-AF65-F5344CB8AC3E}">
        <p14:creationId xmlns:p14="http://schemas.microsoft.com/office/powerpoint/2010/main" val="24797144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 Table showing main instruments used by caribbean countries for collecting disability statistics" title="Table 2. Main instruments for collecting disability statisti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09600"/>
            <a:ext cx="8407065"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1EAEB757-79C7-427C-A799-90C879755769}" type="slidenum">
              <a:rPr lang="en-US" smtClean="0"/>
              <a:t>26</a:t>
            </a:fld>
            <a:endParaRPr lang="en-US"/>
          </a:p>
        </p:txBody>
      </p:sp>
    </p:spTree>
    <p:extLst>
      <p:ext uri="{BB962C8B-B14F-4D97-AF65-F5344CB8AC3E}">
        <p14:creationId xmlns:p14="http://schemas.microsoft.com/office/powerpoint/2010/main" val="14388740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Table showing the main catergories of data available by sex and year.  Guyana is circled in red." title="Table 4. Main catergories of data available by sex and year(s) for which data is available"/>
          <p:cNvGrpSpPr/>
          <p:nvPr/>
        </p:nvGrpSpPr>
        <p:grpSpPr>
          <a:xfrm>
            <a:off x="82659" y="228600"/>
            <a:ext cx="8975442" cy="6219003"/>
            <a:chOff x="82659" y="228600"/>
            <a:chExt cx="8975442" cy="6219003"/>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59" y="228600"/>
              <a:ext cx="8975442" cy="6219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82659" y="3505200"/>
              <a:ext cx="8975442" cy="3048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Slide Number Placeholder 4"/>
          <p:cNvSpPr>
            <a:spLocks noGrp="1"/>
          </p:cNvSpPr>
          <p:nvPr>
            <p:ph type="sldNum" sz="quarter" idx="12"/>
          </p:nvPr>
        </p:nvSpPr>
        <p:spPr/>
        <p:txBody>
          <a:bodyPr/>
          <a:lstStyle/>
          <a:p>
            <a:fld id="{1EAEB757-79C7-427C-A799-90C879755769}" type="slidenum">
              <a:rPr lang="en-US" smtClean="0"/>
              <a:t>27</a:t>
            </a:fld>
            <a:endParaRPr lang="en-US"/>
          </a:p>
        </p:txBody>
      </p:sp>
    </p:spTree>
    <p:extLst>
      <p:ext uri="{BB962C8B-B14F-4D97-AF65-F5344CB8AC3E}">
        <p14:creationId xmlns:p14="http://schemas.microsoft.com/office/powerpoint/2010/main" val="3873365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EAEB757-79C7-427C-A799-90C879755769}" type="slidenum">
              <a:rPr lang="en-US" smtClean="0"/>
              <a:t>28</a:t>
            </a:fld>
            <a:endParaRPr lang="en-US"/>
          </a:p>
        </p:txBody>
      </p:sp>
      <p:grpSp>
        <p:nvGrpSpPr>
          <p:cNvPr id="2" name="Group 1" descr="Table listing the commitments to Persons with Disabilities from Jamaica's Vision 2030.  The title of the table and columns indicating 'Create a registry of persons with disabilities' and &quot;Jamaica Council for Persons with Disabilities' are circled in red." title="Table 2: Commitments to Persons with Disabilities in Jamaica's Vision 2030"/>
          <p:cNvGrpSpPr/>
          <p:nvPr/>
        </p:nvGrpSpPr>
        <p:grpSpPr>
          <a:xfrm>
            <a:off x="228600" y="914400"/>
            <a:ext cx="8788831" cy="5390235"/>
            <a:chOff x="228600" y="914400"/>
            <a:chExt cx="8788831" cy="5390235"/>
          </a:xfrm>
        </p:grpSpPr>
        <p:grpSp>
          <p:nvGrpSpPr>
            <p:cNvPr id="5" name="Group 4"/>
            <p:cNvGrpSpPr/>
            <p:nvPr/>
          </p:nvGrpSpPr>
          <p:grpSpPr>
            <a:xfrm>
              <a:off x="254431" y="914400"/>
              <a:ext cx="8763000" cy="5390235"/>
              <a:chOff x="762000" y="1473654"/>
              <a:chExt cx="7439025" cy="4780635"/>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473654"/>
                <a:ext cx="7439025" cy="4780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780294" y="2892882"/>
                <a:ext cx="4038600" cy="4572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228600" y="914400"/>
              <a:ext cx="6248400" cy="361035"/>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335590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191000"/>
          </a:xfrm>
        </p:spPr>
        <p:txBody>
          <a:bodyPr>
            <a:normAutofit/>
          </a:bodyPr>
          <a:lstStyle/>
          <a:p>
            <a:pPr marL="0" indent="0" algn="just">
              <a:buNone/>
            </a:pPr>
            <a:r>
              <a:rPr lang="en-US" sz="2400" b="1" dirty="0" smtClean="0"/>
              <a:t>Main Observations in Caribbean </a:t>
            </a:r>
            <a:r>
              <a:rPr lang="en-US" sz="2400" b="1" dirty="0" err="1" smtClean="0"/>
              <a:t>subregion</a:t>
            </a:r>
            <a:endParaRPr lang="en-US" sz="2400" b="1" dirty="0" smtClean="0"/>
          </a:p>
          <a:p>
            <a:pPr algn="just"/>
            <a:r>
              <a:rPr lang="en-US" sz="2400" dirty="0" smtClean="0"/>
              <a:t>limited </a:t>
            </a:r>
            <a:r>
              <a:rPr lang="en-US" sz="2400" dirty="0"/>
              <a:t>use of administrative registers or records as </a:t>
            </a:r>
            <a:r>
              <a:rPr lang="en-US" sz="2400" dirty="0" smtClean="0"/>
              <a:t>a source </a:t>
            </a:r>
            <a:r>
              <a:rPr lang="en-US" sz="2400" dirty="0"/>
              <a:t>of disability </a:t>
            </a:r>
            <a:r>
              <a:rPr lang="en-US" sz="2400" dirty="0" smtClean="0"/>
              <a:t>data;</a:t>
            </a:r>
          </a:p>
          <a:p>
            <a:pPr algn="just"/>
            <a:r>
              <a:rPr lang="en-US" sz="2400" dirty="0"/>
              <a:t>t</a:t>
            </a:r>
            <a:r>
              <a:rPr lang="en-US" sz="2400" dirty="0" smtClean="0"/>
              <a:t>he </a:t>
            </a:r>
            <a:r>
              <a:rPr lang="en-US" sz="2400" dirty="0"/>
              <a:t>census was the main source of disability data in the majority of the countries; </a:t>
            </a:r>
            <a:endParaRPr lang="en-US" sz="2400" dirty="0" smtClean="0"/>
          </a:p>
          <a:p>
            <a:pPr algn="just"/>
            <a:r>
              <a:rPr lang="en-US" sz="2400" dirty="0"/>
              <a:t>o</a:t>
            </a:r>
            <a:r>
              <a:rPr lang="en-US" sz="2400" dirty="0" smtClean="0"/>
              <a:t>nly </a:t>
            </a:r>
            <a:r>
              <a:rPr lang="en-US" sz="2400" dirty="0"/>
              <a:t>Guyana indicated the use of those systems for generating data on </a:t>
            </a:r>
            <a:r>
              <a:rPr lang="en-US" sz="2400" dirty="0" smtClean="0"/>
              <a:t>persons with disabilities;</a:t>
            </a:r>
          </a:p>
          <a:p>
            <a:pPr algn="just"/>
            <a:r>
              <a:rPr lang="en-US" sz="2400" dirty="0"/>
              <a:t>c</a:t>
            </a:r>
            <a:r>
              <a:rPr lang="en-US" sz="2400" dirty="0" smtClean="0"/>
              <a:t>hallenges </a:t>
            </a:r>
            <a:r>
              <a:rPr lang="en-US" sz="2400" dirty="0"/>
              <a:t>with the use of the administrative registers and records may stem from </a:t>
            </a:r>
            <a:r>
              <a:rPr lang="en-US" sz="2400" dirty="0" smtClean="0"/>
              <a:t>the lack </a:t>
            </a:r>
            <a:r>
              <a:rPr lang="en-US" sz="2400" dirty="0"/>
              <a:t>of financial and human resources to maintain such </a:t>
            </a:r>
            <a:r>
              <a:rPr lang="en-US" sz="2400" dirty="0" smtClean="0"/>
              <a:t>systems;</a:t>
            </a:r>
          </a:p>
        </p:txBody>
      </p:sp>
      <p:sp>
        <p:nvSpPr>
          <p:cNvPr id="4" name="Slide Number Placeholder 3"/>
          <p:cNvSpPr>
            <a:spLocks noGrp="1"/>
          </p:cNvSpPr>
          <p:nvPr>
            <p:ph type="sldNum" sz="quarter" idx="12"/>
          </p:nvPr>
        </p:nvSpPr>
        <p:spPr/>
        <p:txBody>
          <a:bodyPr/>
          <a:lstStyle/>
          <a:p>
            <a:fld id="{1EAEB757-79C7-427C-A799-90C879755769}" type="slidenum">
              <a:rPr lang="en-US" smtClean="0"/>
              <a:t>29</a:t>
            </a:fld>
            <a:endParaRPr lang="en-US"/>
          </a:p>
        </p:txBody>
      </p:sp>
      <p:sp>
        <p:nvSpPr>
          <p:cNvPr id="2" name="Title 1"/>
          <p:cNvSpPr>
            <a:spLocks noGrp="1"/>
          </p:cNvSpPr>
          <p:nvPr>
            <p:ph type="title"/>
          </p:nvPr>
        </p:nvSpPr>
        <p:spPr>
          <a:xfrm>
            <a:off x="762000" y="274638"/>
            <a:ext cx="7391400" cy="1020762"/>
          </a:xfrm>
          <a:ln w="44450">
            <a:solidFill>
              <a:schemeClr val="tx2"/>
            </a:solidFill>
          </a:ln>
        </p:spPr>
        <p:txBody>
          <a:bodyPr>
            <a:normAutofit/>
          </a:bodyPr>
          <a:lstStyle/>
          <a:p>
            <a:pPr marL="0" rtl="0" eaLnBrk="1" latinLnBrk="0" hangingPunct="1">
              <a:spcBef>
                <a:spcPts val="0"/>
              </a:spcBef>
              <a:spcAft>
                <a:spcPts val="0"/>
              </a:spcAft>
            </a:pPr>
            <a:r>
              <a:rPr lang="en-US" sz="3600" kern="1200" dirty="0" smtClean="0">
                <a:solidFill>
                  <a:srgbClr val="1F497D"/>
                </a:solidFill>
                <a:effectLst/>
                <a:latin typeface="Calibri"/>
                <a:ea typeface="+mn-ea"/>
                <a:cs typeface="+mn-cs"/>
              </a:rPr>
              <a:t>3.1.G ECLAC – Caribbean efforts</a:t>
            </a:r>
            <a:endParaRPr lang="en-US" sz="3600" dirty="0" smtClean="0">
              <a:effectLst/>
            </a:endParaRPr>
          </a:p>
        </p:txBody>
      </p:sp>
    </p:spTree>
    <p:extLst>
      <p:ext uri="{BB962C8B-B14F-4D97-AF65-F5344CB8AC3E}">
        <p14:creationId xmlns:p14="http://schemas.microsoft.com/office/powerpoint/2010/main" val="24946522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fontScale="92500" lnSpcReduction="20000"/>
          </a:bodyPr>
          <a:lstStyle/>
          <a:p>
            <a:pPr algn="just"/>
            <a:r>
              <a:rPr lang="en-US" dirty="0" smtClean="0"/>
              <a:t>During the 13</a:t>
            </a:r>
            <a:r>
              <a:rPr lang="en-US" baseline="30000" dirty="0" smtClean="0"/>
              <a:t>th</a:t>
            </a:r>
            <a:r>
              <a:rPr lang="en-US" dirty="0" smtClean="0"/>
              <a:t> WG meeting several representatives expressed the need for the WG to look into the use of data registers in the compilation of disability statistics.</a:t>
            </a:r>
          </a:p>
          <a:p>
            <a:pPr algn="just"/>
            <a:r>
              <a:rPr lang="en-US" dirty="0" smtClean="0"/>
              <a:t>The workgroup would be asked to develop a proposed work plan for presentation at the next WG meeting.</a:t>
            </a:r>
          </a:p>
          <a:p>
            <a:pPr algn="just"/>
            <a:r>
              <a:rPr lang="en-US" dirty="0" smtClean="0"/>
              <a:t>The meeting participants would then decide if this was a feasible objective for the WG to take on and provide recommendations on how the work group should proceed.</a:t>
            </a:r>
          </a:p>
          <a:p>
            <a:pPr algn="just"/>
            <a:endParaRPr lang="en-US" dirty="0"/>
          </a:p>
        </p:txBody>
      </p:sp>
      <p:sp>
        <p:nvSpPr>
          <p:cNvPr id="3" name="Slide Number Placeholder 2"/>
          <p:cNvSpPr>
            <a:spLocks noGrp="1"/>
          </p:cNvSpPr>
          <p:nvPr>
            <p:ph type="sldNum" sz="quarter" idx="12"/>
          </p:nvPr>
        </p:nvSpPr>
        <p:spPr/>
        <p:txBody>
          <a:bodyPr/>
          <a:lstStyle/>
          <a:p>
            <a:fld id="{1EAEB757-79C7-427C-A799-90C879755769}" type="slidenum">
              <a:rPr lang="en-US" smtClean="0"/>
              <a:t>3</a:t>
            </a:fld>
            <a:endParaRPr lang="en-US"/>
          </a:p>
        </p:txBody>
      </p:sp>
      <p:sp>
        <p:nvSpPr>
          <p:cNvPr id="6" name="Title 1"/>
          <p:cNvSpPr>
            <a:spLocks noGrp="1"/>
          </p:cNvSpPr>
          <p:nvPr>
            <p:ph type="title"/>
          </p:nvPr>
        </p:nvSpPr>
        <p:spPr>
          <a:xfrm>
            <a:off x="457200" y="274638"/>
            <a:ext cx="8229600" cy="715962"/>
          </a:xfrm>
          <a:ln w="44450">
            <a:solidFill>
              <a:schemeClr val="tx2"/>
            </a:solidFill>
          </a:ln>
        </p:spPr>
        <p:txBody>
          <a:bodyPr>
            <a:normAutofit fontScale="90000"/>
          </a:bodyPr>
          <a:lstStyle/>
          <a:p>
            <a:r>
              <a:rPr lang="en-US" dirty="0" smtClean="0">
                <a:solidFill>
                  <a:schemeClr val="tx2"/>
                </a:solidFill>
              </a:rPr>
              <a:t>1. Rationale</a:t>
            </a:r>
            <a:endParaRPr lang="en-US" dirty="0">
              <a:solidFill>
                <a:schemeClr val="tx2"/>
              </a:solidFill>
            </a:endParaRPr>
          </a:p>
        </p:txBody>
      </p:sp>
    </p:spTree>
    <p:extLst>
      <p:ext uri="{BB962C8B-B14F-4D97-AF65-F5344CB8AC3E}">
        <p14:creationId xmlns:p14="http://schemas.microsoft.com/office/powerpoint/2010/main" val="14499895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72000"/>
          </a:xfrm>
        </p:spPr>
        <p:txBody>
          <a:bodyPr>
            <a:normAutofit/>
          </a:bodyPr>
          <a:lstStyle/>
          <a:p>
            <a:pPr marL="514350" indent="-514350">
              <a:buFont typeface="+mj-lt"/>
              <a:buAutoNum type="alphaUcPeriod"/>
            </a:pPr>
            <a:r>
              <a:rPr lang="en-US" sz="2800" dirty="0" smtClean="0"/>
              <a:t>Inventory disability data sources</a:t>
            </a:r>
          </a:p>
          <a:p>
            <a:pPr marL="514350" indent="-514350">
              <a:buFont typeface="+mj-lt"/>
              <a:buAutoNum type="alphaUcPeriod"/>
            </a:pPr>
            <a:r>
              <a:rPr lang="en-US" sz="2800" dirty="0" smtClean="0"/>
              <a:t>Local stakeholders</a:t>
            </a:r>
          </a:p>
          <a:p>
            <a:pPr marL="514350" indent="-514350">
              <a:buFont typeface="+mj-lt"/>
              <a:buAutoNum type="alphaUcPeriod"/>
            </a:pPr>
            <a:r>
              <a:rPr lang="en-US" sz="2800" dirty="0" smtClean="0"/>
              <a:t>Political momentum</a:t>
            </a:r>
          </a:p>
          <a:p>
            <a:pPr marL="514350" indent="-514350">
              <a:buFont typeface="+mj-lt"/>
              <a:buAutoNum type="alphaUcPeriod"/>
            </a:pPr>
            <a:r>
              <a:rPr lang="en-US" sz="2800" dirty="0" smtClean="0"/>
              <a:t>Ongoing activities and perspectives</a:t>
            </a:r>
            <a:endParaRPr lang="en-US" sz="2400" dirty="0" smtClean="0"/>
          </a:p>
        </p:txBody>
      </p:sp>
      <p:sp>
        <p:nvSpPr>
          <p:cNvPr id="4" name="Slide Number Placeholder 3"/>
          <p:cNvSpPr>
            <a:spLocks noGrp="1"/>
          </p:cNvSpPr>
          <p:nvPr>
            <p:ph type="sldNum" sz="quarter" idx="12"/>
          </p:nvPr>
        </p:nvSpPr>
        <p:spPr/>
        <p:txBody>
          <a:bodyPr/>
          <a:lstStyle/>
          <a:p>
            <a:fld id="{1EAEB757-79C7-427C-A799-90C879755769}" type="slidenum">
              <a:rPr lang="en-US" smtClean="0"/>
              <a:t>30</a:t>
            </a:fld>
            <a:endParaRPr lang="en-US"/>
          </a:p>
        </p:txBody>
      </p:sp>
      <p:sp>
        <p:nvSpPr>
          <p:cNvPr id="2" name="Title 1"/>
          <p:cNvSpPr>
            <a:spLocks noGrp="1"/>
          </p:cNvSpPr>
          <p:nvPr>
            <p:ph type="title"/>
          </p:nvPr>
        </p:nvSpPr>
        <p:spPr>
          <a:xfrm>
            <a:off x="762000" y="274638"/>
            <a:ext cx="7162800" cy="1020762"/>
          </a:xfrm>
          <a:ln w="44450">
            <a:solidFill>
              <a:schemeClr val="tx2"/>
            </a:solidFill>
          </a:ln>
        </p:spPr>
        <p:txBody>
          <a:bodyPr>
            <a:normAutofit/>
          </a:bodyPr>
          <a:lstStyle/>
          <a:p>
            <a:pPr marL="0" rtl="0" eaLnBrk="1" latinLnBrk="0" hangingPunct="1">
              <a:spcBef>
                <a:spcPts val="0"/>
              </a:spcBef>
              <a:spcAft>
                <a:spcPts val="0"/>
              </a:spcAft>
            </a:pPr>
            <a:r>
              <a:rPr lang="en-US" sz="3600" kern="1200" dirty="0" smtClean="0">
                <a:solidFill>
                  <a:srgbClr val="1F497D"/>
                </a:solidFill>
                <a:effectLst/>
                <a:latin typeface="Calibri"/>
                <a:ea typeface="+mn-ea"/>
                <a:cs typeface="+mn-cs"/>
              </a:rPr>
              <a:t>3.2 Progress in Aruba</a:t>
            </a:r>
            <a:endParaRPr lang="en-US" sz="3600" dirty="0" smtClean="0">
              <a:effectLst/>
            </a:endParaRPr>
          </a:p>
        </p:txBody>
      </p:sp>
    </p:spTree>
    <p:extLst>
      <p:ext uri="{BB962C8B-B14F-4D97-AF65-F5344CB8AC3E}">
        <p14:creationId xmlns:p14="http://schemas.microsoft.com/office/powerpoint/2010/main" val="14515622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0115" y="1219200"/>
            <a:ext cx="8229600" cy="5334000"/>
          </a:xfrm>
        </p:spPr>
        <p:txBody>
          <a:bodyPr>
            <a:normAutofit fontScale="92500"/>
          </a:bodyPr>
          <a:lstStyle/>
          <a:p>
            <a:r>
              <a:rPr lang="en-US" sz="2400" dirty="0" smtClean="0"/>
              <a:t>Sources at CBS (i.e., census and survey data):</a:t>
            </a:r>
          </a:p>
          <a:p>
            <a:pPr lvl="1"/>
            <a:r>
              <a:rPr lang="en-US" sz="2000" dirty="0" smtClean="0"/>
              <a:t>Census data: Census 2010 used WG questions</a:t>
            </a:r>
          </a:p>
          <a:p>
            <a:pPr lvl="1"/>
            <a:r>
              <a:rPr lang="en-US" sz="2000" dirty="0" smtClean="0"/>
              <a:t>Labor </a:t>
            </a:r>
            <a:r>
              <a:rPr lang="en-US" sz="2000" dirty="0"/>
              <a:t>Force </a:t>
            </a:r>
            <a:r>
              <a:rPr lang="en-US" sz="2000" dirty="0" smtClean="0"/>
              <a:t>Survey (2006): </a:t>
            </a:r>
            <a:r>
              <a:rPr lang="en-US" sz="2000" dirty="0"/>
              <a:t>no use of </a:t>
            </a:r>
            <a:r>
              <a:rPr lang="en-US" sz="2000" dirty="0" smtClean="0"/>
              <a:t>WG questions</a:t>
            </a:r>
          </a:p>
          <a:p>
            <a:pPr lvl="1"/>
            <a:r>
              <a:rPr lang="en-US" sz="2000" dirty="0" smtClean="0"/>
              <a:t>Household Income and Expenditure Study (2006): included WG questions</a:t>
            </a:r>
          </a:p>
          <a:p>
            <a:pPr lvl="1"/>
            <a:r>
              <a:rPr lang="en-US" sz="2000" dirty="0" smtClean="0"/>
              <a:t>WHO/STEPS Aruba 2006: no use of WG questions</a:t>
            </a:r>
          </a:p>
          <a:p>
            <a:r>
              <a:rPr lang="en-US" sz="2400" dirty="0" smtClean="0"/>
              <a:t>Sources at </a:t>
            </a:r>
            <a:r>
              <a:rPr lang="en-US" sz="2400" i="1" dirty="0"/>
              <a:t>Section of Persons with a Limitation (SPL)</a:t>
            </a:r>
            <a:r>
              <a:rPr lang="en-US" sz="2400" dirty="0"/>
              <a:t>, </a:t>
            </a:r>
            <a:r>
              <a:rPr lang="en-US" sz="2400" i="1" dirty="0" smtClean="0"/>
              <a:t>Ministry </a:t>
            </a:r>
            <a:r>
              <a:rPr lang="en-US" sz="2400" i="1" dirty="0"/>
              <a:t>of Social </a:t>
            </a:r>
            <a:r>
              <a:rPr lang="en-US" sz="2400" i="1" dirty="0" smtClean="0"/>
              <a:t>Affairs (routine data):</a:t>
            </a:r>
          </a:p>
          <a:p>
            <a:pPr lvl="1"/>
            <a:r>
              <a:rPr lang="en-US" sz="2000" dirty="0" smtClean="0"/>
              <a:t>Records of all persons </a:t>
            </a:r>
            <a:r>
              <a:rPr lang="en-US" sz="2000" dirty="0"/>
              <a:t>with a disability who </a:t>
            </a:r>
            <a:r>
              <a:rPr lang="en-US" sz="2000" dirty="0" smtClean="0"/>
              <a:t>benefit </a:t>
            </a:r>
            <a:r>
              <a:rPr lang="en-US" sz="2000" dirty="0"/>
              <a:t>financial </a:t>
            </a:r>
            <a:r>
              <a:rPr lang="en-US" sz="2000" dirty="0" smtClean="0"/>
              <a:t>assistance from the Aruban government</a:t>
            </a:r>
          </a:p>
          <a:p>
            <a:pPr lvl="1"/>
            <a:r>
              <a:rPr lang="en-US" sz="2000" dirty="0" smtClean="0"/>
              <a:t>(survey is ongoing to collect comprehensive data of all recorded persons with a limitation)</a:t>
            </a:r>
          </a:p>
          <a:p>
            <a:r>
              <a:rPr lang="en-US" sz="2400" dirty="0" smtClean="0"/>
              <a:t>Sources at NGO’s and Foundations involved in field of persons with a disability</a:t>
            </a:r>
          </a:p>
          <a:p>
            <a:r>
              <a:rPr lang="en-US" sz="2400" dirty="0" smtClean="0"/>
              <a:t>Sources scattered among different social and welfare stakeholders</a:t>
            </a:r>
          </a:p>
        </p:txBody>
      </p:sp>
      <p:sp>
        <p:nvSpPr>
          <p:cNvPr id="4" name="Slide Number Placeholder 3"/>
          <p:cNvSpPr>
            <a:spLocks noGrp="1"/>
          </p:cNvSpPr>
          <p:nvPr>
            <p:ph type="sldNum" sz="quarter" idx="12"/>
          </p:nvPr>
        </p:nvSpPr>
        <p:spPr/>
        <p:txBody>
          <a:bodyPr/>
          <a:lstStyle/>
          <a:p>
            <a:fld id="{1EAEB757-79C7-427C-A799-90C879755769}" type="slidenum">
              <a:rPr lang="en-US" smtClean="0"/>
              <a:t>31</a:t>
            </a:fld>
            <a:endParaRPr lang="en-US"/>
          </a:p>
        </p:txBody>
      </p:sp>
      <p:sp>
        <p:nvSpPr>
          <p:cNvPr id="2" name="Title 1"/>
          <p:cNvSpPr>
            <a:spLocks noGrp="1"/>
          </p:cNvSpPr>
          <p:nvPr>
            <p:ph type="title"/>
          </p:nvPr>
        </p:nvSpPr>
        <p:spPr>
          <a:xfrm>
            <a:off x="609600" y="228600"/>
            <a:ext cx="7772400" cy="944562"/>
          </a:xfrm>
          <a:ln w="44450">
            <a:solidFill>
              <a:schemeClr val="tx2"/>
            </a:solidFill>
          </a:ln>
        </p:spPr>
        <p:txBody>
          <a:bodyPr>
            <a:normAutofit/>
          </a:bodyPr>
          <a:lstStyle/>
          <a:p>
            <a:pPr marL="0" rtl="0" eaLnBrk="1" latinLnBrk="0" hangingPunct="1">
              <a:spcBef>
                <a:spcPts val="0"/>
              </a:spcBef>
              <a:spcAft>
                <a:spcPts val="0"/>
              </a:spcAft>
            </a:pPr>
            <a:r>
              <a:rPr lang="en-US" sz="3200" kern="1200" dirty="0" smtClean="0">
                <a:solidFill>
                  <a:srgbClr val="1F497D"/>
                </a:solidFill>
                <a:effectLst/>
                <a:latin typeface="Calibri"/>
                <a:ea typeface="+mn-ea"/>
                <a:cs typeface="+mn-cs"/>
              </a:rPr>
              <a:t>3.2.A Inventory Disability data sources</a:t>
            </a:r>
            <a:endParaRPr lang="en-US" sz="3200" dirty="0" smtClean="0">
              <a:effectLst/>
            </a:endParaRPr>
          </a:p>
        </p:txBody>
      </p:sp>
    </p:spTree>
    <p:extLst>
      <p:ext uri="{BB962C8B-B14F-4D97-AF65-F5344CB8AC3E}">
        <p14:creationId xmlns:p14="http://schemas.microsoft.com/office/powerpoint/2010/main" val="31760669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0115" y="1295400"/>
            <a:ext cx="8229600" cy="4876800"/>
          </a:xfrm>
        </p:spPr>
        <p:txBody>
          <a:bodyPr>
            <a:normAutofit lnSpcReduction="10000"/>
          </a:bodyPr>
          <a:lstStyle/>
          <a:p>
            <a:pPr algn="just"/>
            <a:r>
              <a:rPr lang="en-US" sz="2400" dirty="0" smtClean="0"/>
              <a:t>CBS</a:t>
            </a:r>
          </a:p>
          <a:p>
            <a:pPr algn="just"/>
            <a:r>
              <a:rPr lang="en-US" sz="2400" dirty="0"/>
              <a:t>Section of Persons with a Limitation (SPL), </a:t>
            </a:r>
            <a:r>
              <a:rPr lang="en-US" sz="2400" dirty="0" smtClean="0"/>
              <a:t>Department of Social Affairs, Ministry </a:t>
            </a:r>
            <a:r>
              <a:rPr lang="en-US" sz="2400" dirty="0"/>
              <a:t>of Social </a:t>
            </a:r>
            <a:r>
              <a:rPr lang="en-US" sz="2400" dirty="0" smtClean="0"/>
              <a:t>Affairs, Youth and Labor</a:t>
            </a:r>
          </a:p>
          <a:p>
            <a:pPr algn="just"/>
            <a:r>
              <a:rPr lang="en-US" sz="2400" dirty="0" smtClean="0"/>
              <a:t>Platform for Persons with a Limitation (PPL), umbrella committee representing 16 Foundations/NGO’s in the field of Persons with a disability</a:t>
            </a:r>
          </a:p>
          <a:p>
            <a:pPr algn="just"/>
            <a:r>
              <a:rPr lang="en-US" sz="2400" dirty="0" smtClean="0"/>
              <a:t>Community-Based Rehabilitation team of Aruba</a:t>
            </a:r>
          </a:p>
          <a:p>
            <a:pPr algn="just"/>
            <a:r>
              <a:rPr lang="en-US" sz="2400" dirty="0" smtClean="0"/>
              <a:t>White Yellow Cross</a:t>
            </a:r>
          </a:p>
          <a:p>
            <a:pPr algn="just"/>
            <a:r>
              <a:rPr lang="en-US" sz="2400" dirty="0" smtClean="0"/>
              <a:t>CEDE Aruba (i.e., a </a:t>
            </a:r>
            <a:r>
              <a:rPr lang="en-US" sz="2400" dirty="0"/>
              <a:t>development and co-financing organization that supports the development and financing of programs and projects in the field of welfare</a:t>
            </a:r>
            <a:r>
              <a:rPr lang="en-US" sz="2400" dirty="0" smtClean="0"/>
              <a:t>.)</a:t>
            </a:r>
          </a:p>
          <a:p>
            <a:pPr algn="just"/>
            <a:r>
              <a:rPr lang="en-US" sz="2400" dirty="0" smtClean="0"/>
              <a:t>Department of Public Health</a:t>
            </a:r>
          </a:p>
        </p:txBody>
      </p:sp>
      <p:sp>
        <p:nvSpPr>
          <p:cNvPr id="4" name="Slide Number Placeholder 3"/>
          <p:cNvSpPr>
            <a:spLocks noGrp="1"/>
          </p:cNvSpPr>
          <p:nvPr>
            <p:ph type="sldNum" sz="quarter" idx="12"/>
          </p:nvPr>
        </p:nvSpPr>
        <p:spPr/>
        <p:txBody>
          <a:bodyPr/>
          <a:lstStyle/>
          <a:p>
            <a:fld id="{1EAEB757-79C7-427C-A799-90C879755769}" type="slidenum">
              <a:rPr lang="en-US" smtClean="0"/>
              <a:t>32</a:t>
            </a:fld>
            <a:endParaRPr lang="en-US" dirty="0"/>
          </a:p>
        </p:txBody>
      </p:sp>
      <p:sp>
        <p:nvSpPr>
          <p:cNvPr id="2" name="Title 1"/>
          <p:cNvSpPr>
            <a:spLocks noGrp="1"/>
          </p:cNvSpPr>
          <p:nvPr>
            <p:ph type="title"/>
          </p:nvPr>
        </p:nvSpPr>
        <p:spPr>
          <a:xfrm>
            <a:off x="990600" y="228600"/>
            <a:ext cx="7239000" cy="1020762"/>
          </a:xfrm>
          <a:ln w="44450">
            <a:solidFill>
              <a:schemeClr val="tx2"/>
            </a:solidFill>
          </a:ln>
        </p:spPr>
        <p:txBody>
          <a:bodyPr>
            <a:normAutofit/>
          </a:bodyPr>
          <a:lstStyle/>
          <a:p>
            <a:pPr marL="0" rtl="0" eaLnBrk="1" latinLnBrk="0" hangingPunct="1">
              <a:spcBef>
                <a:spcPts val="0"/>
              </a:spcBef>
              <a:spcAft>
                <a:spcPts val="0"/>
              </a:spcAft>
            </a:pPr>
            <a:r>
              <a:rPr lang="en-US" sz="3600" kern="1200" dirty="0" smtClean="0">
                <a:solidFill>
                  <a:srgbClr val="1F497D"/>
                </a:solidFill>
                <a:effectLst/>
                <a:latin typeface="Calibri"/>
                <a:ea typeface="+mn-ea"/>
                <a:cs typeface="+mn-cs"/>
              </a:rPr>
              <a:t>3.2.B Main Local Stakeholders</a:t>
            </a:r>
            <a:endParaRPr lang="en-US" sz="3600" dirty="0" smtClean="0">
              <a:effectLst/>
            </a:endParaRPr>
          </a:p>
        </p:txBody>
      </p:sp>
    </p:spTree>
    <p:extLst>
      <p:ext uri="{BB962C8B-B14F-4D97-AF65-F5344CB8AC3E}">
        <p14:creationId xmlns:p14="http://schemas.microsoft.com/office/powerpoint/2010/main" val="21045825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3505200"/>
          </a:xfrm>
        </p:spPr>
        <p:txBody>
          <a:bodyPr>
            <a:normAutofit lnSpcReduction="10000"/>
          </a:bodyPr>
          <a:lstStyle/>
          <a:p>
            <a:pPr marL="0" indent="0">
              <a:buNone/>
            </a:pPr>
            <a:r>
              <a:rPr lang="en-US" sz="2800" dirty="0" smtClean="0"/>
              <a:t>The Aruban Minister of Social Affairs, Youth and Labor:</a:t>
            </a:r>
          </a:p>
          <a:p>
            <a:r>
              <a:rPr lang="en-US" sz="2400" dirty="0"/>
              <a:t>d</a:t>
            </a:r>
            <a:r>
              <a:rPr lang="en-US" sz="2400" dirty="0" smtClean="0"/>
              <a:t>eclared recently to prioritize the inventory of persons with a disability</a:t>
            </a:r>
          </a:p>
          <a:p>
            <a:r>
              <a:rPr lang="en-US" sz="2400" dirty="0" smtClean="0"/>
              <a:t>Wants to increase number of shelters for disabled persons</a:t>
            </a:r>
          </a:p>
          <a:p>
            <a:r>
              <a:rPr lang="en-US" sz="2400" dirty="0" smtClean="0"/>
              <a:t>Ultimate goal is to improve participation rate in society</a:t>
            </a:r>
          </a:p>
          <a:p>
            <a:r>
              <a:rPr lang="en-US" sz="2400" dirty="0" smtClean="0"/>
              <a:t>Wants to give persons with a disability more chances on the labor market. </a:t>
            </a:r>
            <a:r>
              <a:rPr lang="en-US" sz="2400" dirty="0" smtClean="0">
                <a:solidFill>
                  <a:srgbClr val="FF0000"/>
                </a:solidFill>
              </a:rPr>
              <a:t>For instance, his cabinet plans exploring the possibility that disabled persons can keep their payment and that the employer tops it up to </a:t>
            </a:r>
            <a:r>
              <a:rPr lang="en-US" sz="2400" dirty="0">
                <a:solidFill>
                  <a:srgbClr val="FF0000"/>
                </a:solidFill>
              </a:rPr>
              <a:t>at </a:t>
            </a:r>
            <a:r>
              <a:rPr lang="en-US" sz="2400" dirty="0" smtClean="0">
                <a:solidFill>
                  <a:srgbClr val="FF0000"/>
                </a:solidFill>
              </a:rPr>
              <a:t>least the minimum wage.</a:t>
            </a:r>
          </a:p>
        </p:txBody>
      </p:sp>
      <p:sp>
        <p:nvSpPr>
          <p:cNvPr id="4" name="Slide Number Placeholder 3"/>
          <p:cNvSpPr>
            <a:spLocks noGrp="1"/>
          </p:cNvSpPr>
          <p:nvPr>
            <p:ph type="sldNum" sz="quarter" idx="12"/>
          </p:nvPr>
        </p:nvSpPr>
        <p:spPr/>
        <p:txBody>
          <a:bodyPr/>
          <a:lstStyle/>
          <a:p>
            <a:fld id="{1EAEB757-79C7-427C-A799-90C879755769}" type="slidenum">
              <a:rPr lang="en-US" smtClean="0"/>
              <a:t>33</a:t>
            </a:fld>
            <a:endParaRPr lang="en-US"/>
          </a:p>
        </p:txBody>
      </p:sp>
      <p:sp>
        <p:nvSpPr>
          <p:cNvPr id="2" name="Title 1"/>
          <p:cNvSpPr>
            <a:spLocks noGrp="1"/>
          </p:cNvSpPr>
          <p:nvPr>
            <p:ph type="title"/>
          </p:nvPr>
        </p:nvSpPr>
        <p:spPr>
          <a:xfrm>
            <a:off x="1066800" y="304800"/>
            <a:ext cx="7162800" cy="1036638"/>
          </a:xfrm>
          <a:ln w="44450">
            <a:solidFill>
              <a:schemeClr val="tx2"/>
            </a:solidFill>
          </a:ln>
        </p:spPr>
        <p:txBody>
          <a:bodyPr>
            <a:normAutofit/>
          </a:bodyPr>
          <a:lstStyle/>
          <a:p>
            <a:pPr marL="0" rtl="0" eaLnBrk="1" latinLnBrk="0" hangingPunct="1">
              <a:spcBef>
                <a:spcPts val="0"/>
              </a:spcBef>
              <a:spcAft>
                <a:spcPts val="0"/>
              </a:spcAft>
            </a:pPr>
            <a:r>
              <a:rPr lang="en-US" sz="3600" kern="1200" dirty="0" smtClean="0">
                <a:solidFill>
                  <a:srgbClr val="1F497D"/>
                </a:solidFill>
                <a:effectLst/>
                <a:latin typeface="Calibri"/>
                <a:ea typeface="+mn-ea"/>
                <a:cs typeface="+mn-cs"/>
              </a:rPr>
              <a:t>3.2.C Political Momentum</a:t>
            </a:r>
            <a:endParaRPr lang="en-US" sz="3600" dirty="0" smtClean="0">
              <a:effectLst/>
            </a:endParaRPr>
          </a:p>
        </p:txBody>
      </p:sp>
    </p:spTree>
    <p:extLst>
      <p:ext uri="{BB962C8B-B14F-4D97-AF65-F5344CB8AC3E}">
        <p14:creationId xmlns:p14="http://schemas.microsoft.com/office/powerpoint/2010/main" val="20576612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572000"/>
          </a:xfrm>
        </p:spPr>
        <p:txBody>
          <a:bodyPr>
            <a:normAutofit fontScale="70000" lnSpcReduction="20000"/>
          </a:bodyPr>
          <a:lstStyle/>
          <a:p>
            <a:pPr algn="just"/>
            <a:r>
              <a:rPr lang="en-US" sz="3100" dirty="0" smtClean="0"/>
              <a:t>A pilot is ongoing to evaluate </a:t>
            </a:r>
            <a:r>
              <a:rPr lang="en-US" sz="3100" b="1" dirty="0" smtClean="0"/>
              <a:t>a registration system </a:t>
            </a:r>
            <a:r>
              <a:rPr lang="en-US" sz="3100" dirty="0" smtClean="0"/>
              <a:t>for all NGOs/foundations which are subsidized by the Ministry of Social Affairs, Youth and Labor. CBS and SPL are examining whether or not and how this registration system could play a prominent role in the development of a disability register on Aruba</a:t>
            </a:r>
            <a:r>
              <a:rPr lang="en-US" sz="2400" dirty="0" smtClean="0"/>
              <a:t>.</a:t>
            </a:r>
          </a:p>
          <a:p>
            <a:pPr algn="just"/>
            <a:r>
              <a:rPr lang="en-US" sz="3100" dirty="0" smtClean="0"/>
              <a:t>A consultation </a:t>
            </a:r>
            <a:r>
              <a:rPr lang="en-US" sz="3100" dirty="0"/>
              <a:t>meeting with all </a:t>
            </a:r>
            <a:r>
              <a:rPr lang="en-US" sz="3100" dirty="0" smtClean="0"/>
              <a:t>stakeholders will be held this autumn to agree on several aspects, such as:</a:t>
            </a:r>
          </a:p>
          <a:p>
            <a:pPr lvl="1" algn="just"/>
            <a:r>
              <a:rPr lang="en-US" sz="2000" dirty="0" smtClean="0"/>
              <a:t> </a:t>
            </a:r>
            <a:r>
              <a:rPr lang="en-US" sz="2900" b="1" i="1" dirty="0" smtClean="0"/>
              <a:t>juridical</a:t>
            </a:r>
            <a:r>
              <a:rPr lang="en-US" sz="2900" dirty="0" smtClean="0"/>
              <a:t> (e.g., who will be the owner of the data, who will have access),</a:t>
            </a:r>
          </a:p>
          <a:p>
            <a:pPr lvl="1" algn="just"/>
            <a:r>
              <a:rPr lang="en-US" sz="2900" b="1" i="1" dirty="0" smtClean="0"/>
              <a:t>technical-logistic</a:t>
            </a:r>
            <a:r>
              <a:rPr lang="en-US" sz="2900" dirty="0" smtClean="0"/>
              <a:t> </a:t>
            </a:r>
            <a:r>
              <a:rPr lang="en-US" sz="2900" dirty="0"/>
              <a:t>(</a:t>
            </a:r>
            <a:r>
              <a:rPr lang="en-US" sz="2900" dirty="0" smtClean="0"/>
              <a:t>i.e., where will the data be stored, how will the data be transferred to the central platform),</a:t>
            </a:r>
          </a:p>
          <a:p>
            <a:pPr lvl="1" algn="just"/>
            <a:r>
              <a:rPr lang="en-US" sz="2900" b="1" i="1" dirty="0" smtClean="0"/>
              <a:t>financial</a:t>
            </a:r>
            <a:r>
              <a:rPr lang="en-US" sz="2900" dirty="0" smtClean="0"/>
              <a:t> (e.g., which partner will finance the start of the project as well as maintenance of IT-infrastructure), </a:t>
            </a:r>
          </a:p>
          <a:p>
            <a:pPr lvl="1" algn="just"/>
            <a:r>
              <a:rPr lang="en-US" sz="2900" b="1" i="1" dirty="0" smtClean="0"/>
              <a:t>content-based</a:t>
            </a:r>
            <a:r>
              <a:rPr lang="en-US" sz="2900" dirty="0" smtClean="0"/>
              <a:t> (e.g., which data will be registered besides WG questions data, periodic or instant data transfer).</a:t>
            </a:r>
          </a:p>
        </p:txBody>
      </p:sp>
      <p:sp>
        <p:nvSpPr>
          <p:cNvPr id="4" name="Slide Number Placeholder 3"/>
          <p:cNvSpPr>
            <a:spLocks noGrp="1"/>
          </p:cNvSpPr>
          <p:nvPr>
            <p:ph type="sldNum" sz="quarter" idx="12"/>
          </p:nvPr>
        </p:nvSpPr>
        <p:spPr/>
        <p:txBody>
          <a:bodyPr/>
          <a:lstStyle/>
          <a:p>
            <a:fld id="{1EAEB757-79C7-427C-A799-90C879755769}" type="slidenum">
              <a:rPr lang="en-US" smtClean="0"/>
              <a:t>34</a:t>
            </a:fld>
            <a:endParaRPr lang="en-US"/>
          </a:p>
        </p:txBody>
      </p:sp>
      <p:sp>
        <p:nvSpPr>
          <p:cNvPr id="2" name="Title 1"/>
          <p:cNvSpPr>
            <a:spLocks noGrp="1"/>
          </p:cNvSpPr>
          <p:nvPr>
            <p:ph type="title"/>
          </p:nvPr>
        </p:nvSpPr>
        <p:spPr>
          <a:xfrm>
            <a:off x="685800" y="304800"/>
            <a:ext cx="8001000" cy="990600"/>
          </a:xfrm>
          <a:ln w="44450">
            <a:solidFill>
              <a:schemeClr val="tx2"/>
            </a:solidFill>
          </a:ln>
        </p:spPr>
        <p:txBody>
          <a:bodyPr>
            <a:normAutofit/>
          </a:bodyPr>
          <a:lstStyle/>
          <a:p>
            <a:pPr marL="0" rtl="0" eaLnBrk="1" latinLnBrk="0" hangingPunct="1">
              <a:spcBef>
                <a:spcPts val="0"/>
              </a:spcBef>
              <a:spcAft>
                <a:spcPts val="0"/>
              </a:spcAft>
            </a:pPr>
            <a:r>
              <a:rPr lang="en-US" sz="3200" kern="1200" dirty="0" smtClean="0">
                <a:solidFill>
                  <a:srgbClr val="1F497D"/>
                </a:solidFill>
                <a:effectLst/>
                <a:latin typeface="Calibri"/>
                <a:ea typeface="+mn-ea"/>
                <a:cs typeface="+mn-cs"/>
              </a:rPr>
              <a:t>3.2.D Ongoing activities and perspectives</a:t>
            </a:r>
            <a:endParaRPr lang="en-US" sz="3200" dirty="0" smtClean="0">
              <a:effectLst/>
            </a:endParaRPr>
          </a:p>
        </p:txBody>
      </p:sp>
    </p:spTree>
    <p:extLst>
      <p:ext uri="{BB962C8B-B14F-4D97-AF65-F5344CB8AC3E}">
        <p14:creationId xmlns:p14="http://schemas.microsoft.com/office/powerpoint/2010/main" val="10873362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572000"/>
          </a:xfrm>
        </p:spPr>
        <p:txBody>
          <a:bodyPr>
            <a:normAutofit/>
          </a:bodyPr>
          <a:lstStyle/>
          <a:p>
            <a:pPr algn="just"/>
            <a:r>
              <a:rPr lang="en-US" sz="2400" dirty="0" smtClean="0"/>
              <a:t>CBS included in the long form of the ongoing </a:t>
            </a:r>
            <a:r>
              <a:rPr lang="en-US" sz="2400" b="1" i="1" dirty="0" smtClean="0"/>
              <a:t>Economic Census 2014 </a:t>
            </a:r>
            <a:r>
              <a:rPr lang="en-US" sz="2400" dirty="0" smtClean="0"/>
              <a:t>questions regarding disability related aspects (including WG short- form questions) as part of survey-based data collection.</a:t>
            </a:r>
          </a:p>
          <a:p>
            <a:pPr marL="339725" indent="0" algn="just">
              <a:buNone/>
            </a:pPr>
            <a:r>
              <a:rPr lang="en-US" sz="2400" dirty="0" smtClean="0"/>
              <a:t>This data will be linked with other data. This data will give more insights, e.g.:</a:t>
            </a:r>
          </a:p>
          <a:p>
            <a:pPr lvl="1" algn="just"/>
            <a:r>
              <a:rPr lang="en-US" sz="2000" dirty="0" smtClean="0"/>
              <a:t> on the number (and type) of disabled persons working in a non-governmental establishment or foundation,</a:t>
            </a:r>
          </a:p>
          <a:p>
            <a:pPr lvl="1" algn="just"/>
            <a:r>
              <a:rPr lang="en-US" sz="2000" dirty="0"/>
              <a:t>t</a:t>
            </a:r>
            <a:r>
              <a:rPr lang="en-US" sz="2000" dirty="0" smtClean="0"/>
              <a:t>he type of specific accommodations</a:t>
            </a:r>
          </a:p>
          <a:p>
            <a:pPr lvl="1" algn="just"/>
            <a:r>
              <a:rPr lang="en-US" sz="2000" dirty="0" smtClean="0"/>
              <a:t>The main raisons why disabled people are not recruited by an establishment or foundation</a:t>
            </a:r>
          </a:p>
        </p:txBody>
      </p:sp>
      <p:sp>
        <p:nvSpPr>
          <p:cNvPr id="4" name="Slide Number Placeholder 3"/>
          <p:cNvSpPr>
            <a:spLocks noGrp="1"/>
          </p:cNvSpPr>
          <p:nvPr>
            <p:ph type="sldNum" sz="quarter" idx="12"/>
          </p:nvPr>
        </p:nvSpPr>
        <p:spPr/>
        <p:txBody>
          <a:bodyPr/>
          <a:lstStyle/>
          <a:p>
            <a:fld id="{1EAEB757-79C7-427C-A799-90C879755769}" type="slidenum">
              <a:rPr lang="en-US" smtClean="0"/>
              <a:t>35</a:t>
            </a:fld>
            <a:endParaRPr lang="en-US"/>
          </a:p>
        </p:txBody>
      </p:sp>
      <p:sp>
        <p:nvSpPr>
          <p:cNvPr id="2" name="Title 1"/>
          <p:cNvSpPr>
            <a:spLocks noGrp="1"/>
          </p:cNvSpPr>
          <p:nvPr>
            <p:ph type="title"/>
          </p:nvPr>
        </p:nvSpPr>
        <p:spPr>
          <a:xfrm>
            <a:off x="685800" y="228600"/>
            <a:ext cx="7772400" cy="990600"/>
          </a:xfrm>
          <a:ln w="44450">
            <a:solidFill>
              <a:schemeClr val="tx2"/>
            </a:solidFill>
          </a:ln>
        </p:spPr>
        <p:txBody>
          <a:bodyPr>
            <a:normAutofit/>
          </a:bodyPr>
          <a:lstStyle/>
          <a:p>
            <a:pPr marL="0" rtl="0" eaLnBrk="1" latinLnBrk="0" hangingPunct="1">
              <a:spcBef>
                <a:spcPts val="0"/>
              </a:spcBef>
              <a:spcAft>
                <a:spcPts val="0"/>
              </a:spcAft>
            </a:pPr>
            <a:r>
              <a:rPr lang="en-US" sz="3200" kern="1200" dirty="0" smtClean="0">
                <a:solidFill>
                  <a:srgbClr val="1F497D"/>
                </a:solidFill>
                <a:effectLst/>
                <a:latin typeface="Calibri"/>
                <a:ea typeface="+mn-ea"/>
                <a:cs typeface="+mn-cs"/>
              </a:rPr>
              <a:t>3.2.D Ongoing activities and perspectives</a:t>
            </a:r>
            <a:endParaRPr lang="en-US" sz="3200" dirty="0" smtClean="0">
              <a:effectLst/>
            </a:endParaRPr>
          </a:p>
        </p:txBody>
      </p:sp>
    </p:spTree>
    <p:extLst>
      <p:ext uri="{BB962C8B-B14F-4D97-AF65-F5344CB8AC3E}">
        <p14:creationId xmlns:p14="http://schemas.microsoft.com/office/powerpoint/2010/main" val="25729724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2667000"/>
          </a:xfrm>
        </p:spPr>
        <p:txBody>
          <a:bodyPr>
            <a:normAutofit/>
          </a:bodyPr>
          <a:lstStyle/>
          <a:p>
            <a:pPr algn="just"/>
            <a:r>
              <a:rPr lang="en-US" sz="2400" dirty="0" smtClean="0"/>
              <a:t>Other survey-based initiatives including WG-questions are taken into consideration for 2015 (depending on financing):</a:t>
            </a:r>
          </a:p>
          <a:p>
            <a:pPr lvl="1" algn="just"/>
            <a:r>
              <a:rPr lang="en-US" sz="2000" dirty="0" smtClean="0"/>
              <a:t>Household Income and Expenditure Study (CBS)</a:t>
            </a:r>
          </a:p>
          <a:p>
            <a:pPr lvl="1" algn="just"/>
            <a:r>
              <a:rPr lang="en-US" sz="2000" dirty="0" smtClean="0"/>
              <a:t>Aruban Health Survey (</a:t>
            </a:r>
            <a:r>
              <a:rPr lang="en-US" sz="2000" dirty="0" err="1" smtClean="0"/>
              <a:t>Dept</a:t>
            </a:r>
            <a:r>
              <a:rPr lang="en-US" sz="2000" dirty="0" smtClean="0"/>
              <a:t> of Public Health)</a:t>
            </a:r>
          </a:p>
          <a:p>
            <a:pPr algn="just"/>
            <a:r>
              <a:rPr lang="en-US" sz="2400" dirty="0" smtClean="0"/>
              <a:t>Furthermore, participation to the multi-country study of the Model Disability Survey will be examined.</a:t>
            </a:r>
          </a:p>
          <a:p>
            <a:pPr algn="just"/>
            <a:endParaRPr lang="en-US" sz="2400" dirty="0"/>
          </a:p>
          <a:p>
            <a:pPr algn="just"/>
            <a:endParaRPr lang="en-US" sz="2400" dirty="0" smtClean="0"/>
          </a:p>
          <a:p>
            <a:pPr lvl="1" algn="just"/>
            <a:endParaRPr lang="en-US" sz="2000" dirty="0" smtClean="0"/>
          </a:p>
          <a:p>
            <a:pPr algn="just"/>
            <a:endParaRPr lang="en-US" sz="2000" dirty="0" smtClean="0"/>
          </a:p>
        </p:txBody>
      </p:sp>
      <p:sp>
        <p:nvSpPr>
          <p:cNvPr id="4" name="Slide Number Placeholder 3"/>
          <p:cNvSpPr>
            <a:spLocks noGrp="1"/>
          </p:cNvSpPr>
          <p:nvPr>
            <p:ph type="sldNum" sz="quarter" idx="12"/>
          </p:nvPr>
        </p:nvSpPr>
        <p:spPr/>
        <p:txBody>
          <a:bodyPr/>
          <a:lstStyle/>
          <a:p>
            <a:fld id="{1EAEB757-79C7-427C-A799-90C879755769}" type="slidenum">
              <a:rPr lang="en-US" smtClean="0"/>
              <a:t>36</a:t>
            </a:fld>
            <a:endParaRPr lang="en-US"/>
          </a:p>
        </p:txBody>
      </p:sp>
      <p:sp>
        <p:nvSpPr>
          <p:cNvPr id="2" name="Title 1"/>
          <p:cNvSpPr>
            <a:spLocks noGrp="1"/>
          </p:cNvSpPr>
          <p:nvPr>
            <p:ph type="title"/>
          </p:nvPr>
        </p:nvSpPr>
        <p:spPr>
          <a:xfrm>
            <a:off x="685800" y="274638"/>
            <a:ext cx="7696200" cy="1020762"/>
          </a:xfrm>
          <a:ln w="44450">
            <a:solidFill>
              <a:schemeClr val="tx2"/>
            </a:solidFill>
          </a:ln>
        </p:spPr>
        <p:txBody>
          <a:bodyPr>
            <a:normAutofit/>
          </a:bodyPr>
          <a:lstStyle/>
          <a:p>
            <a:pPr marL="0" rtl="0" eaLnBrk="1" latinLnBrk="0" hangingPunct="1">
              <a:spcBef>
                <a:spcPts val="0"/>
              </a:spcBef>
              <a:spcAft>
                <a:spcPts val="0"/>
              </a:spcAft>
            </a:pPr>
            <a:r>
              <a:rPr lang="en-US" sz="3200" kern="1200" dirty="0" smtClean="0">
                <a:solidFill>
                  <a:srgbClr val="1F497D"/>
                </a:solidFill>
                <a:effectLst/>
                <a:latin typeface="Calibri"/>
                <a:ea typeface="+mn-ea"/>
                <a:cs typeface="+mn-cs"/>
              </a:rPr>
              <a:t>3.2.D Ongoing activities and perspectives</a:t>
            </a:r>
            <a:endParaRPr lang="en-US" sz="3200" dirty="0" smtClean="0">
              <a:effectLst/>
            </a:endParaRPr>
          </a:p>
        </p:txBody>
      </p:sp>
    </p:spTree>
    <p:extLst>
      <p:ext uri="{BB962C8B-B14F-4D97-AF65-F5344CB8AC3E}">
        <p14:creationId xmlns:p14="http://schemas.microsoft.com/office/powerpoint/2010/main" val="30932283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4910" y="1219200"/>
            <a:ext cx="8229600" cy="5334000"/>
          </a:xfrm>
        </p:spPr>
        <p:txBody>
          <a:bodyPr>
            <a:normAutofit fontScale="85000" lnSpcReduction="20000"/>
          </a:bodyPr>
          <a:lstStyle/>
          <a:p>
            <a:pPr marL="0" indent="0" algn="just">
              <a:buNone/>
            </a:pPr>
            <a:r>
              <a:rPr lang="en-US" dirty="0" smtClean="0"/>
              <a:t>Additional to:</a:t>
            </a:r>
          </a:p>
          <a:p>
            <a:pPr algn="just"/>
            <a:r>
              <a:rPr lang="en-US" dirty="0" smtClean="0"/>
              <a:t>the recommendations made in the World report on disability (WHO, 2011) to improve  disability data collection (3.1.B);</a:t>
            </a:r>
          </a:p>
          <a:p>
            <a:pPr algn="just"/>
            <a:r>
              <a:rPr lang="en-US" dirty="0" smtClean="0"/>
              <a:t>the strengths and weaknesses of four principal data collection methods, including the 12 criteria for evaluating data sources (WHO, 2008; 3.1.A);</a:t>
            </a:r>
          </a:p>
          <a:p>
            <a:pPr marL="0" indent="0" algn="just">
              <a:buNone/>
            </a:pPr>
            <a:endParaRPr lang="en-US" dirty="0" smtClean="0"/>
          </a:p>
          <a:p>
            <a:pPr marL="0" indent="0" algn="just">
              <a:buNone/>
            </a:pPr>
            <a:r>
              <a:rPr lang="en-US" dirty="0" smtClean="0"/>
              <a:t>we should  not neglect the </a:t>
            </a:r>
            <a:r>
              <a:rPr lang="en-US" b="1" i="1" dirty="0" smtClean="0"/>
              <a:t>confidentiality </a:t>
            </a:r>
            <a:r>
              <a:rPr lang="en-US" b="1" i="1" dirty="0"/>
              <a:t>of respondent </a:t>
            </a:r>
            <a:r>
              <a:rPr lang="en-US" b="1" i="1" dirty="0" smtClean="0"/>
              <a:t>data (WHO, 2008)</a:t>
            </a:r>
            <a:r>
              <a:rPr lang="en-US" dirty="0" smtClean="0"/>
              <a:t>:</a:t>
            </a:r>
            <a:endParaRPr lang="en-US" dirty="0"/>
          </a:p>
          <a:p>
            <a:pPr algn="just"/>
            <a:r>
              <a:rPr lang="en-US" dirty="0" smtClean="0"/>
              <a:t>E.g., registry </a:t>
            </a:r>
            <a:r>
              <a:rPr lang="en-US" dirty="0"/>
              <a:t>respondents should always be made aware of confidentiality assurance policies as part of questionnaire introductions so that fear of disclosure of personal information does not affect results</a:t>
            </a:r>
            <a:r>
              <a:rPr lang="en-US" dirty="0" smtClean="0"/>
              <a:t>.</a:t>
            </a:r>
          </a:p>
        </p:txBody>
      </p:sp>
      <p:sp>
        <p:nvSpPr>
          <p:cNvPr id="4" name="Slide Number Placeholder 3"/>
          <p:cNvSpPr>
            <a:spLocks noGrp="1"/>
          </p:cNvSpPr>
          <p:nvPr>
            <p:ph type="sldNum" sz="quarter" idx="12"/>
          </p:nvPr>
        </p:nvSpPr>
        <p:spPr/>
        <p:txBody>
          <a:bodyPr/>
          <a:lstStyle/>
          <a:p>
            <a:fld id="{1EAEB757-79C7-427C-A799-90C879755769}" type="slidenum">
              <a:rPr lang="en-US" smtClean="0"/>
              <a:t>37</a:t>
            </a:fld>
            <a:endParaRPr lang="en-US" dirty="0"/>
          </a:p>
        </p:txBody>
      </p:sp>
      <p:sp>
        <p:nvSpPr>
          <p:cNvPr id="2" name="Title 1"/>
          <p:cNvSpPr>
            <a:spLocks noGrp="1"/>
          </p:cNvSpPr>
          <p:nvPr>
            <p:ph type="title"/>
          </p:nvPr>
        </p:nvSpPr>
        <p:spPr>
          <a:xfrm>
            <a:off x="457200" y="274638"/>
            <a:ext cx="8229600" cy="868362"/>
          </a:xfrm>
          <a:ln w="44450">
            <a:solidFill>
              <a:schemeClr val="tx2"/>
            </a:solidFill>
          </a:ln>
        </p:spPr>
        <p:txBody>
          <a:bodyPr/>
          <a:lstStyle/>
          <a:p>
            <a:r>
              <a:rPr lang="en-US" sz="3200" kern="1200" dirty="0" smtClean="0">
                <a:solidFill>
                  <a:srgbClr val="1F497D"/>
                </a:solidFill>
                <a:effectLst/>
                <a:latin typeface="Calibri"/>
                <a:ea typeface="+mj-ea"/>
                <a:cs typeface="+mj-cs"/>
              </a:rPr>
              <a:t>4. Discussion and General Recommendations</a:t>
            </a:r>
            <a:endParaRPr lang="en-US" dirty="0"/>
          </a:p>
        </p:txBody>
      </p:sp>
    </p:spTree>
    <p:extLst>
      <p:ext uri="{BB962C8B-B14F-4D97-AF65-F5344CB8AC3E}">
        <p14:creationId xmlns:p14="http://schemas.microsoft.com/office/powerpoint/2010/main" val="6134782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4910" y="1417637"/>
            <a:ext cx="8229600" cy="4678363"/>
          </a:xfrm>
        </p:spPr>
        <p:txBody>
          <a:bodyPr>
            <a:normAutofit fontScale="92500" lnSpcReduction="10000"/>
          </a:bodyPr>
          <a:lstStyle/>
          <a:p>
            <a:pPr marL="0" indent="0" algn="just">
              <a:buNone/>
            </a:pPr>
            <a:r>
              <a:rPr lang="en-US" sz="2400" b="1" dirty="0" smtClean="0"/>
              <a:t>Methodological issues experienced on the field </a:t>
            </a:r>
            <a:r>
              <a:rPr lang="en-US" sz="1600" dirty="0" smtClean="0"/>
              <a:t>(also summarized by </a:t>
            </a:r>
            <a:r>
              <a:rPr lang="en-US" sz="1600" dirty="0" smtClean="0">
                <a:solidFill>
                  <a:srgbClr val="FF0000"/>
                </a:solidFill>
              </a:rPr>
              <a:t>(*)</a:t>
            </a:r>
            <a:r>
              <a:rPr lang="en-US" sz="1600" dirty="0" smtClean="0"/>
              <a:t>)</a:t>
            </a:r>
          </a:p>
          <a:p>
            <a:pPr algn="just"/>
            <a:r>
              <a:rPr lang="en-US" sz="2400" dirty="0" smtClean="0"/>
              <a:t>Statistics </a:t>
            </a:r>
            <a:r>
              <a:rPr lang="en-US" sz="2400" dirty="0"/>
              <a:t>from a variety of different sources of administrative data are likely to be based on a variety of different definitions and classification systems.</a:t>
            </a:r>
          </a:p>
          <a:p>
            <a:pPr algn="just"/>
            <a:r>
              <a:rPr lang="en-US" sz="2400" dirty="0"/>
              <a:t>Moreover, definitions and criteria for disability can also vary according to policy objectives, legislation and administrative standards.</a:t>
            </a:r>
          </a:p>
          <a:p>
            <a:pPr algn="just"/>
            <a:r>
              <a:rPr lang="en-US" sz="2400" dirty="0"/>
              <a:t>Inside the same country, different definitions can be used by different Ministries according to their needs.</a:t>
            </a:r>
          </a:p>
          <a:p>
            <a:pPr algn="just"/>
            <a:r>
              <a:rPr lang="en-US" sz="2400" dirty="0"/>
              <a:t>The Ministry of Employment, for example, might use a different definition from the one used by the Ministry providing assistance to people who are in need of </a:t>
            </a:r>
            <a:r>
              <a:rPr lang="en-US" sz="2400" dirty="0" smtClean="0"/>
              <a:t>care</a:t>
            </a:r>
          </a:p>
          <a:p>
            <a:pPr algn="just"/>
            <a:endParaRPr lang="en-US" sz="2400" dirty="0" smtClean="0"/>
          </a:p>
          <a:p>
            <a:pPr marL="0" indent="0" algn="r" rtl="0" eaLnBrk="1" latinLnBrk="0" hangingPunct="1">
              <a:spcBef>
                <a:spcPts val="0"/>
              </a:spcBef>
              <a:spcAft>
                <a:spcPts val="0"/>
              </a:spcAft>
              <a:buNone/>
            </a:pPr>
            <a:r>
              <a:rPr lang="en-US" sz="1500" i="1" kern="1200" dirty="0" smtClean="0">
                <a:solidFill>
                  <a:srgbClr val="FF0000"/>
                </a:solidFill>
                <a:effectLst/>
              </a:rPr>
              <a:t>(*) http: ec.europa.eu/social/</a:t>
            </a:r>
            <a:r>
              <a:rPr lang="en-US" sz="1500" i="1" kern="1200" dirty="0" err="1" smtClean="0">
                <a:solidFill>
                  <a:srgbClr val="FF0000"/>
                </a:solidFill>
                <a:effectLst/>
              </a:rPr>
              <a:t>BlobServlet?docId</a:t>
            </a:r>
            <a:r>
              <a:rPr lang="en-US" sz="1500" i="1" kern="1200" dirty="0" smtClean="0">
                <a:solidFill>
                  <a:srgbClr val="FF0000"/>
                </a:solidFill>
                <a:effectLst/>
              </a:rPr>
              <a:t>=3007&amp;langId=</a:t>
            </a:r>
            <a:r>
              <a:rPr lang="en-US" sz="1500" i="1" kern="1200" dirty="0" err="1" smtClean="0">
                <a:solidFill>
                  <a:srgbClr val="FF0000"/>
                </a:solidFill>
                <a:effectLst/>
              </a:rPr>
              <a:t>en</a:t>
            </a:r>
            <a:endParaRPr lang="en-US" sz="1500" dirty="0" smtClean="0">
              <a:effectLst/>
            </a:endParaRPr>
          </a:p>
          <a:p>
            <a:pPr algn="just"/>
            <a:endParaRPr lang="en-US" sz="2400" dirty="0" smtClean="0"/>
          </a:p>
        </p:txBody>
      </p:sp>
      <p:sp>
        <p:nvSpPr>
          <p:cNvPr id="4" name="Slide Number Placeholder 3"/>
          <p:cNvSpPr>
            <a:spLocks noGrp="1"/>
          </p:cNvSpPr>
          <p:nvPr>
            <p:ph type="sldNum" sz="quarter" idx="12"/>
          </p:nvPr>
        </p:nvSpPr>
        <p:spPr/>
        <p:txBody>
          <a:bodyPr/>
          <a:lstStyle/>
          <a:p>
            <a:fld id="{1EAEB757-79C7-427C-A799-90C879755769}" type="slidenum">
              <a:rPr lang="en-US" smtClean="0"/>
              <a:t>38</a:t>
            </a:fld>
            <a:endParaRPr lang="en-US" dirty="0"/>
          </a:p>
        </p:txBody>
      </p:sp>
      <p:sp>
        <p:nvSpPr>
          <p:cNvPr id="2" name="Title 1"/>
          <p:cNvSpPr>
            <a:spLocks noGrp="1"/>
          </p:cNvSpPr>
          <p:nvPr>
            <p:ph type="title"/>
          </p:nvPr>
        </p:nvSpPr>
        <p:spPr>
          <a:xfrm>
            <a:off x="533400" y="304800"/>
            <a:ext cx="8077200" cy="914400"/>
          </a:xfrm>
          <a:ln w="44450">
            <a:solidFill>
              <a:schemeClr val="tx2"/>
            </a:solidFill>
          </a:ln>
        </p:spPr>
        <p:txBody>
          <a:bodyPr/>
          <a:lstStyle/>
          <a:p>
            <a:pPr marL="0" rtl="0" eaLnBrk="1" latinLnBrk="0" hangingPunct="1">
              <a:spcBef>
                <a:spcPts val="0"/>
              </a:spcBef>
              <a:spcAft>
                <a:spcPts val="0"/>
              </a:spcAft>
            </a:pPr>
            <a:r>
              <a:rPr lang="en-US" sz="3200" kern="1200" dirty="0" smtClean="0">
                <a:solidFill>
                  <a:srgbClr val="1F497D"/>
                </a:solidFill>
                <a:effectLst/>
                <a:latin typeface="Calibri"/>
                <a:ea typeface="+mn-ea"/>
                <a:cs typeface="+mn-cs"/>
              </a:rPr>
              <a:t>4. Discussion and General Recommendations</a:t>
            </a:r>
            <a:endParaRPr lang="en-US" dirty="0"/>
          </a:p>
        </p:txBody>
      </p:sp>
    </p:spTree>
    <p:extLst>
      <p:ext uri="{BB962C8B-B14F-4D97-AF65-F5344CB8AC3E}">
        <p14:creationId xmlns:p14="http://schemas.microsoft.com/office/powerpoint/2010/main" val="8036042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4910" y="1219200"/>
            <a:ext cx="8229600" cy="4678363"/>
          </a:xfrm>
        </p:spPr>
        <p:txBody>
          <a:bodyPr>
            <a:normAutofit fontScale="85000" lnSpcReduction="20000"/>
          </a:bodyPr>
          <a:lstStyle/>
          <a:p>
            <a:pPr marL="0" indent="0">
              <a:buNone/>
            </a:pPr>
            <a:r>
              <a:rPr lang="en-US" sz="2400" dirty="0" smtClean="0"/>
              <a:t>Therefore, </a:t>
            </a:r>
          </a:p>
          <a:p>
            <a:pPr marL="457200" indent="-457200" algn="just">
              <a:buFont typeface="+mj-lt"/>
              <a:buAutoNum type="arabicPeriod"/>
            </a:pPr>
            <a:r>
              <a:rPr lang="en-US" sz="2400" dirty="0" smtClean="0"/>
              <a:t>the WG members should discuss what type of data should be at least collected in the data registry (e.g., short-form, long-form WG-data).  For instance, the table shell distributed by WG coordination for annual report could be a minimal data in-/output.</a:t>
            </a:r>
          </a:p>
          <a:p>
            <a:pPr marL="457200" indent="-457200" algn="just">
              <a:buFont typeface="+mj-lt"/>
              <a:buAutoNum type="arabicPeriod"/>
            </a:pPr>
            <a:r>
              <a:rPr lang="en-US" sz="2400" dirty="0"/>
              <a:t>t</a:t>
            </a:r>
            <a:r>
              <a:rPr lang="en-US" sz="2400" dirty="0" smtClean="0"/>
              <a:t>he WG members should discuss whether or not it would be more appropriate and feasible to develop an user-friendly software/application or spreadsheet that can be used to introduce/record directly all the necessary data in the correct form (i.e., using the correct –uniform – definitions and classifications) or that can transform uploaded data files into the right form and produce the necessary national and international tables. Such tools are already available for cancer and mortality statistics, as well as automated economic analysis (ADEPT; </a:t>
            </a:r>
            <a:r>
              <a:rPr lang="en-US" sz="2400" dirty="0"/>
              <a:t>World bank; </a:t>
            </a:r>
            <a:r>
              <a:rPr lang="en-US" sz="2400" dirty="0">
                <a:hlinkClick r:id="rId2"/>
              </a:rPr>
              <a:t>http://econ.worldbank.org/WBSITE/EXTERNAL/EXTDEC/EXTRESEARCH/EXTPROGRAMS/EXTADEPT/0,,</a:t>
            </a:r>
            <a:r>
              <a:rPr lang="en-US" sz="2400" dirty="0" smtClean="0">
                <a:hlinkClick r:id="rId2"/>
              </a:rPr>
              <a:t>menuPK:7108381~pagePK:64168176~piPK:64168140~theSitePK:7108360,00.html</a:t>
            </a:r>
            <a:r>
              <a:rPr lang="en-US" sz="2400" dirty="0" smtClean="0"/>
              <a:t>); and many software applications developed by WHO, for instance.</a:t>
            </a:r>
          </a:p>
        </p:txBody>
      </p:sp>
      <p:sp>
        <p:nvSpPr>
          <p:cNvPr id="4" name="Slide Number Placeholder 3"/>
          <p:cNvSpPr>
            <a:spLocks noGrp="1"/>
          </p:cNvSpPr>
          <p:nvPr>
            <p:ph type="sldNum" sz="quarter" idx="12"/>
          </p:nvPr>
        </p:nvSpPr>
        <p:spPr/>
        <p:txBody>
          <a:bodyPr/>
          <a:lstStyle/>
          <a:p>
            <a:fld id="{1EAEB757-79C7-427C-A799-90C879755769}" type="slidenum">
              <a:rPr lang="en-US" smtClean="0"/>
              <a:t>39</a:t>
            </a:fld>
            <a:endParaRPr lang="en-US" dirty="0"/>
          </a:p>
        </p:txBody>
      </p:sp>
      <p:sp>
        <p:nvSpPr>
          <p:cNvPr id="2" name="Title 1"/>
          <p:cNvSpPr>
            <a:spLocks noGrp="1"/>
          </p:cNvSpPr>
          <p:nvPr>
            <p:ph type="title"/>
          </p:nvPr>
        </p:nvSpPr>
        <p:spPr>
          <a:xfrm>
            <a:off x="228600" y="228600"/>
            <a:ext cx="8610600" cy="838200"/>
          </a:xfrm>
          <a:ln w="44450">
            <a:solidFill>
              <a:schemeClr val="tx2"/>
            </a:solidFill>
          </a:ln>
        </p:spPr>
        <p:txBody>
          <a:bodyPr>
            <a:normAutofit/>
          </a:bodyPr>
          <a:lstStyle/>
          <a:p>
            <a:pPr marL="0" rtl="0" eaLnBrk="1" latinLnBrk="0" hangingPunct="1">
              <a:spcBef>
                <a:spcPts val="0"/>
              </a:spcBef>
              <a:spcAft>
                <a:spcPts val="0"/>
              </a:spcAft>
            </a:pPr>
            <a:r>
              <a:rPr lang="en-US" sz="3600" kern="1200" dirty="0" smtClean="0">
                <a:solidFill>
                  <a:srgbClr val="1F497D"/>
                </a:solidFill>
                <a:effectLst/>
                <a:latin typeface="Calibri"/>
                <a:ea typeface="+mn-ea"/>
                <a:cs typeface="+mn-cs"/>
              </a:rPr>
              <a:t>4. Discussion and General Recommendations</a:t>
            </a:r>
            <a:endParaRPr lang="en-US" dirty="0"/>
          </a:p>
        </p:txBody>
      </p:sp>
    </p:spTree>
    <p:extLst>
      <p:ext uri="{BB962C8B-B14F-4D97-AF65-F5344CB8AC3E}">
        <p14:creationId xmlns:p14="http://schemas.microsoft.com/office/powerpoint/2010/main" val="3006327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792162"/>
          </a:xfrm>
          <a:ln w="44450">
            <a:solidFill>
              <a:schemeClr val="tx2"/>
            </a:solidFill>
          </a:ln>
        </p:spPr>
        <p:txBody>
          <a:bodyPr>
            <a:normAutofit/>
          </a:bodyPr>
          <a:lstStyle/>
          <a:p>
            <a:r>
              <a:rPr lang="en-US" dirty="0">
                <a:solidFill>
                  <a:schemeClr val="tx2"/>
                </a:solidFill>
              </a:rPr>
              <a:t>2</a:t>
            </a:r>
            <a:r>
              <a:rPr lang="en-US" dirty="0" smtClean="0">
                <a:solidFill>
                  <a:schemeClr val="tx2"/>
                </a:solidFill>
              </a:rPr>
              <a:t>. Workgroup Data Registers</a:t>
            </a:r>
            <a:endParaRPr lang="en-US" dirty="0">
              <a:solidFill>
                <a:schemeClr val="tx2"/>
              </a:solidFill>
            </a:endParaRPr>
          </a:p>
        </p:txBody>
      </p:sp>
      <p:sp>
        <p:nvSpPr>
          <p:cNvPr id="6" name="Content Placeholder 5"/>
          <p:cNvSpPr>
            <a:spLocks noGrp="1"/>
          </p:cNvSpPr>
          <p:nvPr>
            <p:ph idx="1"/>
          </p:nvPr>
        </p:nvSpPr>
        <p:spPr>
          <a:xfrm>
            <a:off x="152400" y="1600200"/>
            <a:ext cx="8839200" cy="4525963"/>
          </a:xfrm>
        </p:spPr>
        <p:txBody>
          <a:bodyPr>
            <a:normAutofit fontScale="92500"/>
          </a:bodyPr>
          <a:lstStyle/>
          <a:p>
            <a:r>
              <a:rPr lang="en-US" dirty="0" smtClean="0"/>
              <a:t>Workgroup members:</a:t>
            </a:r>
          </a:p>
          <a:p>
            <a:pPr lvl="1"/>
            <a:r>
              <a:rPr lang="en-US" dirty="0" smtClean="0"/>
              <a:t>Aruba</a:t>
            </a:r>
          </a:p>
          <a:p>
            <a:pPr lvl="2"/>
            <a:r>
              <a:rPr lang="en-US" dirty="0" smtClean="0"/>
              <a:t>Central Bureau of Statistics (CBS)</a:t>
            </a:r>
          </a:p>
          <a:p>
            <a:pPr lvl="2"/>
            <a:r>
              <a:rPr lang="en-US" dirty="0" smtClean="0"/>
              <a:t>contact: Mr. Patrick Suykerbuyk; </a:t>
            </a:r>
            <a:r>
              <a:rPr lang="en-US" dirty="0" smtClean="0">
                <a:hlinkClick r:id="rId2"/>
              </a:rPr>
              <a:t>Psuykerbuyk@cbs.aw</a:t>
            </a:r>
            <a:endParaRPr lang="en-US" dirty="0" smtClean="0"/>
          </a:p>
          <a:p>
            <a:pPr lvl="1"/>
            <a:r>
              <a:rPr lang="en-US" dirty="0" smtClean="0"/>
              <a:t>Saudi Arabia</a:t>
            </a:r>
          </a:p>
          <a:p>
            <a:pPr lvl="2"/>
            <a:r>
              <a:rPr lang="en-US" dirty="0"/>
              <a:t>Saudi National Disability </a:t>
            </a:r>
            <a:r>
              <a:rPr lang="en-US" dirty="0" smtClean="0"/>
              <a:t>Registry (SNDR)</a:t>
            </a:r>
          </a:p>
          <a:p>
            <a:pPr lvl="2"/>
            <a:r>
              <a:rPr lang="en-US" dirty="0" smtClean="0"/>
              <a:t>Contact: Mr. Sultan </a:t>
            </a:r>
            <a:r>
              <a:rPr lang="en-US" dirty="0"/>
              <a:t>A </a:t>
            </a:r>
            <a:r>
              <a:rPr lang="en-US" dirty="0" smtClean="0"/>
              <a:t>Al-Mubarak; </a:t>
            </a:r>
            <a:r>
              <a:rPr lang="en-US" u="sng" dirty="0" smtClean="0">
                <a:hlinkClick r:id="rId3"/>
              </a:rPr>
              <a:t>smubark@kacst.edu.sa</a:t>
            </a:r>
            <a:endParaRPr lang="en-US" dirty="0" smtClean="0"/>
          </a:p>
          <a:p>
            <a:pPr lvl="1"/>
            <a:r>
              <a:rPr lang="en-US" dirty="0" smtClean="0"/>
              <a:t>Peru</a:t>
            </a:r>
          </a:p>
          <a:p>
            <a:pPr lvl="2"/>
            <a:r>
              <a:rPr lang="en-US" dirty="0" smtClean="0"/>
              <a:t>National </a:t>
            </a:r>
            <a:r>
              <a:rPr lang="en-US" dirty="0"/>
              <a:t>Statistical and </a:t>
            </a:r>
            <a:r>
              <a:rPr lang="en-US" dirty="0" err="1"/>
              <a:t>Informatic</a:t>
            </a:r>
            <a:r>
              <a:rPr lang="en-US" dirty="0"/>
              <a:t> </a:t>
            </a:r>
            <a:r>
              <a:rPr lang="en-US" dirty="0" smtClean="0"/>
              <a:t>Institute (INEI)</a:t>
            </a:r>
          </a:p>
          <a:p>
            <a:pPr lvl="2"/>
            <a:r>
              <a:rPr lang="en-US" dirty="0" smtClean="0"/>
              <a:t>Contact: Mrs</a:t>
            </a:r>
            <a:r>
              <a:rPr lang="en-US" dirty="0"/>
              <a:t>. Genara </a:t>
            </a:r>
            <a:r>
              <a:rPr lang="en-US" dirty="0" smtClean="0"/>
              <a:t>Rivera Araujo; </a:t>
            </a:r>
            <a:r>
              <a:rPr lang="en-US" dirty="0" smtClean="0">
                <a:hlinkClick r:id="rId4"/>
              </a:rPr>
              <a:t>Genara.Rivera@inei.gob.pe</a:t>
            </a:r>
            <a:r>
              <a:rPr lang="en-US" dirty="0" smtClean="0"/>
              <a:t> </a:t>
            </a:r>
            <a:endParaRPr lang="en-US" dirty="0"/>
          </a:p>
        </p:txBody>
      </p:sp>
      <p:sp>
        <p:nvSpPr>
          <p:cNvPr id="3" name="Slide Number Placeholder 2"/>
          <p:cNvSpPr>
            <a:spLocks noGrp="1"/>
          </p:cNvSpPr>
          <p:nvPr>
            <p:ph type="sldNum" sz="quarter" idx="12"/>
          </p:nvPr>
        </p:nvSpPr>
        <p:spPr/>
        <p:txBody>
          <a:bodyPr/>
          <a:lstStyle/>
          <a:p>
            <a:fld id="{1EAEB757-79C7-427C-A799-90C879755769}" type="slidenum">
              <a:rPr lang="en-US" smtClean="0"/>
              <a:t>4</a:t>
            </a:fld>
            <a:endParaRPr lang="en-US"/>
          </a:p>
        </p:txBody>
      </p:sp>
    </p:spTree>
    <p:extLst>
      <p:ext uri="{BB962C8B-B14F-4D97-AF65-F5344CB8AC3E}">
        <p14:creationId xmlns:p14="http://schemas.microsoft.com/office/powerpoint/2010/main" val="5201221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1600201"/>
            <a:ext cx="8229600" cy="1524000"/>
          </a:xfrm>
        </p:spPr>
        <p:txBody>
          <a:bodyPr>
            <a:normAutofit/>
          </a:bodyPr>
          <a:lstStyle/>
          <a:p>
            <a:pPr marL="0" indent="0" algn="ctr">
              <a:buNone/>
            </a:pPr>
            <a:r>
              <a:rPr lang="en-US" sz="4000" dirty="0" smtClean="0"/>
              <a:t>All local stakeholders</a:t>
            </a:r>
            <a:endParaRPr lang="en-US" sz="4000" dirty="0"/>
          </a:p>
        </p:txBody>
      </p:sp>
      <p:sp>
        <p:nvSpPr>
          <p:cNvPr id="4" name="Slide Number Placeholder 3"/>
          <p:cNvSpPr>
            <a:spLocks noGrp="1"/>
          </p:cNvSpPr>
          <p:nvPr>
            <p:ph type="sldNum" sz="quarter" idx="12"/>
          </p:nvPr>
        </p:nvSpPr>
        <p:spPr/>
        <p:txBody>
          <a:bodyPr/>
          <a:lstStyle/>
          <a:p>
            <a:fld id="{1EAEB757-79C7-427C-A799-90C879755769}" type="slidenum">
              <a:rPr lang="en-US" smtClean="0"/>
              <a:t>40</a:t>
            </a:fld>
            <a:endParaRPr lang="en-US" dirty="0"/>
          </a:p>
        </p:txBody>
      </p:sp>
      <p:sp>
        <p:nvSpPr>
          <p:cNvPr id="2" name="Title 1"/>
          <p:cNvSpPr>
            <a:spLocks noGrp="1"/>
          </p:cNvSpPr>
          <p:nvPr>
            <p:ph type="title"/>
          </p:nvPr>
        </p:nvSpPr>
        <p:spPr>
          <a:xfrm>
            <a:off x="990600" y="304800"/>
            <a:ext cx="7239000" cy="1066800"/>
          </a:xfrm>
          <a:ln w="44450">
            <a:solidFill>
              <a:schemeClr val="tx2"/>
            </a:solidFill>
          </a:ln>
        </p:spPr>
        <p:txBody>
          <a:bodyPr anchor="ctr">
            <a:normAutofit/>
          </a:bodyPr>
          <a:lstStyle/>
          <a:p>
            <a:r>
              <a:rPr lang="en-US" dirty="0" smtClean="0">
                <a:solidFill>
                  <a:schemeClr val="tx2"/>
                </a:solidFill>
              </a:rPr>
              <a:t>Acknowledgement</a:t>
            </a:r>
            <a:endParaRPr lang="en-US" dirty="0"/>
          </a:p>
        </p:txBody>
      </p:sp>
    </p:spTree>
    <p:extLst>
      <p:ext uri="{BB962C8B-B14F-4D97-AF65-F5344CB8AC3E}">
        <p14:creationId xmlns:p14="http://schemas.microsoft.com/office/powerpoint/2010/main" val="5128073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792162"/>
          </a:xfrm>
          <a:ln w="44450">
            <a:solidFill>
              <a:schemeClr val="tx2"/>
            </a:solidFill>
          </a:ln>
        </p:spPr>
        <p:txBody>
          <a:bodyPr>
            <a:normAutofit/>
          </a:bodyPr>
          <a:lstStyle/>
          <a:p>
            <a:r>
              <a:rPr lang="en-US" dirty="0">
                <a:solidFill>
                  <a:schemeClr val="tx2"/>
                </a:solidFill>
              </a:rPr>
              <a:t>2</a:t>
            </a:r>
            <a:r>
              <a:rPr lang="en-US" dirty="0" smtClean="0">
                <a:solidFill>
                  <a:schemeClr val="tx2"/>
                </a:solidFill>
              </a:rPr>
              <a:t>. Workgroup</a:t>
            </a:r>
            <a:endParaRPr lang="en-US" dirty="0">
              <a:solidFill>
                <a:schemeClr val="tx2"/>
              </a:solidFill>
            </a:endParaRPr>
          </a:p>
        </p:txBody>
      </p:sp>
      <p:sp>
        <p:nvSpPr>
          <p:cNvPr id="6" name="Content Placeholder 5"/>
          <p:cNvSpPr>
            <a:spLocks noGrp="1"/>
          </p:cNvSpPr>
          <p:nvPr>
            <p:ph idx="1"/>
          </p:nvPr>
        </p:nvSpPr>
        <p:spPr>
          <a:xfrm>
            <a:off x="152400" y="1600200"/>
            <a:ext cx="8839200" cy="4525963"/>
          </a:xfrm>
        </p:spPr>
        <p:txBody>
          <a:bodyPr>
            <a:normAutofit fontScale="85000" lnSpcReduction="20000"/>
          </a:bodyPr>
          <a:lstStyle/>
          <a:p>
            <a:r>
              <a:rPr lang="en-US" dirty="0" smtClean="0"/>
              <a:t>Work by workgroup members:</a:t>
            </a:r>
          </a:p>
          <a:p>
            <a:pPr lvl="1"/>
            <a:r>
              <a:rPr lang="en-US" dirty="0" smtClean="0"/>
              <a:t>No specific action plan was elaborated within workgroup</a:t>
            </a:r>
          </a:p>
          <a:p>
            <a:pPr lvl="1"/>
            <a:r>
              <a:rPr lang="en-US" dirty="0" smtClean="0"/>
              <a:t>Workgroup decided that each member would explore the feasibility and/or opportunities within his/her country</a:t>
            </a:r>
          </a:p>
          <a:p>
            <a:pPr lvl="1"/>
            <a:r>
              <a:rPr lang="en-US" dirty="0" smtClean="0"/>
              <a:t>Exploration steps within country:</a:t>
            </a:r>
          </a:p>
          <a:p>
            <a:pPr lvl="2"/>
            <a:r>
              <a:rPr lang="en-US" sz="2600" dirty="0" smtClean="0"/>
              <a:t>Inventory of stakeholders</a:t>
            </a:r>
          </a:p>
          <a:p>
            <a:pPr lvl="2"/>
            <a:r>
              <a:rPr lang="en-US" sz="2600" dirty="0" smtClean="0"/>
              <a:t>Inventory of disability data sources (both existing as potential)</a:t>
            </a:r>
          </a:p>
          <a:p>
            <a:pPr lvl="2"/>
            <a:r>
              <a:rPr lang="en-US" sz="2600" dirty="0" smtClean="0"/>
              <a:t>Raise support base for a (national) disability data registry</a:t>
            </a:r>
          </a:p>
          <a:p>
            <a:pPr lvl="2"/>
            <a:r>
              <a:rPr lang="en-US" sz="2600" dirty="0" smtClean="0"/>
              <a:t>Inquiry of technical and financial needs</a:t>
            </a:r>
          </a:p>
          <a:p>
            <a:pPr lvl="2"/>
            <a:r>
              <a:rPr lang="en-US" sz="2600" dirty="0" smtClean="0"/>
              <a:t>Recommendations</a:t>
            </a:r>
          </a:p>
          <a:p>
            <a:pPr lvl="1"/>
            <a:r>
              <a:rPr lang="en-US" dirty="0" smtClean="0"/>
              <a:t>Progress made by Saudi Arabia: see separate presentation by </a:t>
            </a:r>
            <a:r>
              <a:rPr lang="en-US" dirty="0" err="1" smtClean="0"/>
              <a:t>Mr</a:t>
            </a:r>
            <a:r>
              <a:rPr lang="en-US" dirty="0"/>
              <a:t> </a:t>
            </a:r>
            <a:r>
              <a:rPr lang="en-US" dirty="0" smtClean="0"/>
              <a:t>Sultan A </a:t>
            </a:r>
            <a:r>
              <a:rPr lang="en-US" dirty="0"/>
              <a:t>Al-Mubarak</a:t>
            </a:r>
            <a:endParaRPr lang="en-US" dirty="0" smtClean="0"/>
          </a:p>
          <a:p>
            <a:pPr lvl="1"/>
            <a:r>
              <a:rPr lang="en-US" dirty="0" smtClean="0"/>
              <a:t>Progress made by Aruba: this report</a:t>
            </a:r>
          </a:p>
        </p:txBody>
      </p:sp>
      <p:sp>
        <p:nvSpPr>
          <p:cNvPr id="3" name="Slide Number Placeholder 2"/>
          <p:cNvSpPr>
            <a:spLocks noGrp="1"/>
          </p:cNvSpPr>
          <p:nvPr>
            <p:ph type="sldNum" sz="quarter" idx="12"/>
          </p:nvPr>
        </p:nvSpPr>
        <p:spPr/>
        <p:txBody>
          <a:bodyPr/>
          <a:lstStyle/>
          <a:p>
            <a:fld id="{1EAEB757-79C7-427C-A799-90C879755769}" type="slidenum">
              <a:rPr lang="en-US" smtClean="0"/>
              <a:t>5</a:t>
            </a:fld>
            <a:endParaRPr lang="en-US"/>
          </a:p>
        </p:txBody>
      </p:sp>
    </p:spTree>
    <p:extLst>
      <p:ext uri="{BB962C8B-B14F-4D97-AF65-F5344CB8AC3E}">
        <p14:creationId xmlns:p14="http://schemas.microsoft.com/office/powerpoint/2010/main" val="40838307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a:ln w="44450">
            <a:solidFill>
              <a:schemeClr val="tx2"/>
            </a:solidFill>
          </a:ln>
        </p:spPr>
        <p:txBody>
          <a:bodyPr>
            <a:normAutofit fontScale="90000"/>
          </a:bodyPr>
          <a:lstStyle/>
          <a:p>
            <a:r>
              <a:rPr lang="en-US" dirty="0">
                <a:solidFill>
                  <a:schemeClr val="tx2"/>
                </a:solidFill>
              </a:rPr>
              <a:t>3</a:t>
            </a:r>
            <a:r>
              <a:rPr lang="en-US" dirty="0" smtClean="0">
                <a:solidFill>
                  <a:schemeClr val="tx2"/>
                </a:solidFill>
              </a:rPr>
              <a:t>. Main activities Aruba</a:t>
            </a:r>
            <a:endParaRPr lang="en-US" dirty="0">
              <a:solidFill>
                <a:schemeClr val="tx2"/>
              </a:solidFill>
            </a:endParaRPr>
          </a:p>
        </p:txBody>
      </p:sp>
      <p:sp>
        <p:nvSpPr>
          <p:cNvPr id="3" name="Content Placeholder 2"/>
          <p:cNvSpPr>
            <a:spLocks noGrp="1"/>
          </p:cNvSpPr>
          <p:nvPr>
            <p:ph idx="1"/>
          </p:nvPr>
        </p:nvSpPr>
        <p:spPr>
          <a:xfrm>
            <a:off x="457200" y="1219200"/>
            <a:ext cx="8229600" cy="5181600"/>
          </a:xfrm>
        </p:spPr>
        <p:txBody>
          <a:bodyPr>
            <a:normAutofit fontScale="92500" lnSpcReduction="10000"/>
          </a:bodyPr>
          <a:lstStyle/>
          <a:p>
            <a:pPr marL="0" indent="0">
              <a:buNone/>
            </a:pPr>
            <a:r>
              <a:rPr lang="en-US" u="sng" dirty="0" smtClean="0"/>
              <a:t>December 2013</a:t>
            </a:r>
            <a:r>
              <a:rPr lang="en-US" dirty="0" smtClean="0"/>
              <a:t>:</a:t>
            </a:r>
          </a:p>
          <a:p>
            <a:pPr marL="0" indent="0">
              <a:buNone/>
            </a:pPr>
            <a:r>
              <a:rPr lang="en-US" dirty="0" smtClean="0"/>
              <a:t>CBS Aruba expressed interest in participating in work group on data registers</a:t>
            </a:r>
          </a:p>
          <a:p>
            <a:pPr marL="0" indent="0">
              <a:buNone/>
            </a:pPr>
            <a:endParaRPr lang="en-US" u="sng" dirty="0" smtClean="0"/>
          </a:p>
          <a:p>
            <a:pPr marL="0" indent="0">
              <a:buNone/>
            </a:pPr>
            <a:r>
              <a:rPr lang="en-US" u="sng" dirty="0" smtClean="0"/>
              <a:t>January 2014 – April 2014</a:t>
            </a:r>
            <a:r>
              <a:rPr lang="en-US" dirty="0" smtClean="0"/>
              <a:t>:</a:t>
            </a:r>
          </a:p>
          <a:p>
            <a:pPr marL="0" indent="0">
              <a:buNone/>
            </a:pPr>
            <a:r>
              <a:rPr lang="en-US" dirty="0" smtClean="0"/>
              <a:t>Literature review on (national) disability data registers, especially in Europe &amp; Caribbean region</a:t>
            </a:r>
          </a:p>
          <a:p>
            <a:pPr marL="0" indent="0">
              <a:buNone/>
            </a:pPr>
            <a:endParaRPr lang="en-US" dirty="0" smtClean="0"/>
          </a:p>
          <a:p>
            <a:pPr marL="0" indent="0">
              <a:buNone/>
            </a:pPr>
            <a:r>
              <a:rPr lang="en-US" u="sng" dirty="0" smtClean="0"/>
              <a:t>Mei 2014 – September 2014</a:t>
            </a:r>
            <a:r>
              <a:rPr lang="en-US" dirty="0" smtClean="0"/>
              <a:t>:</a:t>
            </a:r>
          </a:p>
          <a:p>
            <a:pPr marL="0" indent="0">
              <a:buNone/>
            </a:pPr>
            <a:r>
              <a:rPr lang="en-US" dirty="0" smtClean="0"/>
              <a:t>Inventory and meetings with local stakeholders</a:t>
            </a:r>
          </a:p>
        </p:txBody>
      </p:sp>
      <p:sp>
        <p:nvSpPr>
          <p:cNvPr id="4" name="Slide Number Placeholder 3"/>
          <p:cNvSpPr>
            <a:spLocks noGrp="1"/>
          </p:cNvSpPr>
          <p:nvPr>
            <p:ph type="sldNum" sz="quarter" idx="12"/>
          </p:nvPr>
        </p:nvSpPr>
        <p:spPr/>
        <p:txBody>
          <a:bodyPr/>
          <a:lstStyle/>
          <a:p>
            <a:fld id="{1EAEB757-79C7-427C-A799-90C879755769}" type="slidenum">
              <a:rPr lang="en-US" smtClean="0"/>
              <a:t>6</a:t>
            </a:fld>
            <a:endParaRPr lang="en-US"/>
          </a:p>
        </p:txBody>
      </p:sp>
    </p:spTree>
    <p:extLst>
      <p:ext uri="{BB962C8B-B14F-4D97-AF65-F5344CB8AC3E}">
        <p14:creationId xmlns:p14="http://schemas.microsoft.com/office/powerpoint/2010/main" val="7008116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953000"/>
          </a:xfrm>
        </p:spPr>
        <p:txBody>
          <a:bodyPr>
            <a:noAutofit/>
          </a:bodyPr>
          <a:lstStyle/>
          <a:p>
            <a:pPr algn="just"/>
            <a:r>
              <a:rPr lang="en-US" sz="2400" dirty="0" smtClean="0"/>
              <a:t>Several publications and websites were consulted regarding (continuous) disability registers.</a:t>
            </a:r>
          </a:p>
          <a:p>
            <a:pPr algn="just"/>
            <a:r>
              <a:rPr lang="en-US" sz="2400" dirty="0" smtClean="0"/>
              <a:t>Among others, following key publications and/or organizations were selected for this progress report:</a:t>
            </a:r>
          </a:p>
          <a:p>
            <a:pPr marL="857250" lvl="1" indent="-457200" algn="just">
              <a:buFont typeface="+mj-lt"/>
              <a:buAutoNum type="alphaUcPeriod"/>
            </a:pPr>
            <a:r>
              <a:rPr lang="en-US" sz="2000" i="1" dirty="0" smtClean="0"/>
              <a:t>The Training Manual of Disability Statistics – WHO</a:t>
            </a:r>
            <a:r>
              <a:rPr lang="en-US" sz="2000" i="1" dirty="0"/>
              <a:t> </a:t>
            </a:r>
            <a:r>
              <a:rPr lang="en-US" sz="2000" i="1" dirty="0" smtClean="0"/>
              <a:t>2008</a:t>
            </a:r>
          </a:p>
          <a:p>
            <a:pPr marL="857250" lvl="1" indent="-457200" algn="just">
              <a:buFont typeface="+mj-lt"/>
              <a:buAutoNum type="alphaUcPeriod"/>
            </a:pPr>
            <a:r>
              <a:rPr lang="en-US" sz="2000" i="1" dirty="0"/>
              <a:t>World Report on Disability – WHO 2011</a:t>
            </a:r>
          </a:p>
          <a:p>
            <a:pPr marL="857250" lvl="1" indent="-457200" algn="just">
              <a:buFont typeface="+mj-lt"/>
              <a:buAutoNum type="alphaUcPeriod"/>
            </a:pPr>
            <a:r>
              <a:rPr lang="en-US" sz="2000" i="1" dirty="0" smtClean="0"/>
              <a:t>European disability </a:t>
            </a:r>
            <a:r>
              <a:rPr lang="en-US" sz="2000" i="1" dirty="0"/>
              <a:t>statistical data compilation</a:t>
            </a:r>
          </a:p>
          <a:p>
            <a:pPr marL="857250" lvl="1" indent="-457200" algn="just">
              <a:buFont typeface="+mj-lt"/>
              <a:buAutoNum type="alphaUcPeriod"/>
            </a:pPr>
            <a:r>
              <a:rPr lang="en-US" sz="2000" i="1" dirty="0"/>
              <a:t>European Disability Strategy </a:t>
            </a:r>
            <a:r>
              <a:rPr lang="en-US" sz="2000" i="1" dirty="0" smtClean="0"/>
              <a:t>2010-2020</a:t>
            </a:r>
          </a:p>
          <a:p>
            <a:pPr marL="857250" lvl="1" indent="-457200" algn="just">
              <a:buFont typeface="+mj-lt"/>
              <a:buAutoNum type="alphaUcPeriod"/>
            </a:pPr>
            <a:r>
              <a:rPr lang="en-US" sz="2000" i="1" dirty="0" smtClean="0"/>
              <a:t>European Key organizations</a:t>
            </a:r>
            <a:endParaRPr lang="en-US" sz="2000" i="1" dirty="0"/>
          </a:p>
          <a:p>
            <a:pPr marL="857250" lvl="1" indent="-457200" algn="just">
              <a:buFont typeface="+mj-lt"/>
              <a:buAutoNum type="alphaUcPeriod"/>
            </a:pPr>
            <a:r>
              <a:rPr lang="en-US" sz="2000" i="1" dirty="0" smtClean="0"/>
              <a:t>Example of the use of a National Disability Registry – Taiwan</a:t>
            </a:r>
          </a:p>
          <a:p>
            <a:pPr marL="857250" lvl="1" indent="-457200" algn="just">
              <a:buFont typeface="+mj-lt"/>
              <a:buAutoNum type="alphaUcPeriod"/>
            </a:pPr>
            <a:r>
              <a:rPr lang="en-US" sz="2000" i="1" dirty="0" smtClean="0"/>
              <a:t>Caribbean key organization: ECLAC</a:t>
            </a:r>
          </a:p>
        </p:txBody>
      </p:sp>
      <p:sp>
        <p:nvSpPr>
          <p:cNvPr id="4" name="Slide Number Placeholder 3"/>
          <p:cNvSpPr>
            <a:spLocks noGrp="1"/>
          </p:cNvSpPr>
          <p:nvPr>
            <p:ph type="sldNum" sz="quarter" idx="12"/>
          </p:nvPr>
        </p:nvSpPr>
        <p:spPr/>
        <p:txBody>
          <a:bodyPr/>
          <a:lstStyle/>
          <a:p>
            <a:fld id="{1EAEB757-79C7-427C-A799-90C879755769}" type="slidenum">
              <a:rPr lang="en-US" smtClean="0"/>
              <a:t>7</a:t>
            </a:fld>
            <a:endParaRPr lang="en-US"/>
          </a:p>
        </p:txBody>
      </p:sp>
      <p:sp>
        <p:nvSpPr>
          <p:cNvPr id="5" name="Title 1"/>
          <p:cNvSpPr>
            <a:spLocks noGrp="1"/>
          </p:cNvSpPr>
          <p:nvPr>
            <p:ph type="title"/>
          </p:nvPr>
        </p:nvSpPr>
        <p:spPr>
          <a:xfrm>
            <a:off x="457200" y="274638"/>
            <a:ext cx="8229600" cy="792162"/>
          </a:xfrm>
          <a:ln w="44450">
            <a:solidFill>
              <a:schemeClr val="tx2"/>
            </a:solidFill>
          </a:ln>
        </p:spPr>
        <p:txBody>
          <a:bodyPr>
            <a:normAutofit/>
          </a:bodyPr>
          <a:lstStyle/>
          <a:p>
            <a:r>
              <a:rPr lang="en-US" dirty="0" smtClean="0">
                <a:solidFill>
                  <a:schemeClr val="tx2"/>
                </a:solidFill>
              </a:rPr>
              <a:t>3.1 Literature review</a:t>
            </a:r>
            <a:endParaRPr lang="en-US" dirty="0">
              <a:solidFill>
                <a:schemeClr val="tx2"/>
              </a:solidFill>
            </a:endParaRPr>
          </a:p>
        </p:txBody>
      </p:sp>
    </p:spTree>
    <p:extLst>
      <p:ext uri="{BB962C8B-B14F-4D97-AF65-F5344CB8AC3E}">
        <p14:creationId xmlns:p14="http://schemas.microsoft.com/office/powerpoint/2010/main" val="34806698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953000"/>
          </a:xfrm>
        </p:spPr>
        <p:txBody>
          <a:bodyPr>
            <a:noAutofit/>
          </a:bodyPr>
          <a:lstStyle/>
          <a:p>
            <a:pPr marL="457200" indent="-457200" algn="just">
              <a:buFont typeface="+mj-lt"/>
              <a:buAutoNum type="alphaUcPeriod"/>
            </a:pPr>
            <a:r>
              <a:rPr lang="en-US" sz="2400" b="1" dirty="0" smtClean="0"/>
              <a:t>The Training Manual of Disability Statistics (WHO)</a:t>
            </a:r>
          </a:p>
          <a:p>
            <a:pPr algn="just"/>
            <a:r>
              <a:rPr lang="en-US" sz="2400" dirty="0" smtClean="0"/>
              <a:t>includes a discussion of the Strengths </a:t>
            </a:r>
            <a:r>
              <a:rPr lang="en-US" sz="2400" dirty="0"/>
              <a:t>and </a:t>
            </a:r>
            <a:r>
              <a:rPr lang="en-US" sz="2400" dirty="0" smtClean="0"/>
              <a:t>Weaknesses </a:t>
            </a:r>
            <a:r>
              <a:rPr lang="en-US" sz="2400" dirty="0"/>
              <a:t>of the different data </a:t>
            </a:r>
            <a:r>
              <a:rPr lang="en-US" sz="2400" dirty="0" smtClean="0"/>
              <a:t>collection methods.</a:t>
            </a:r>
          </a:p>
          <a:p>
            <a:pPr algn="just"/>
            <a:r>
              <a:rPr lang="en-US" sz="2400" dirty="0" smtClean="0"/>
              <a:t>summarizes </a:t>
            </a:r>
            <a:r>
              <a:rPr lang="en-US" sz="2400" dirty="0"/>
              <a:t>the salient advantages and disadvantages of census, sample surveys, and administrative data collections (both one-time and continuous) as approaches to the collection of disability </a:t>
            </a:r>
            <a:r>
              <a:rPr lang="en-US" sz="2400" dirty="0" smtClean="0"/>
              <a:t>data.</a:t>
            </a:r>
          </a:p>
          <a:p>
            <a:pPr algn="just"/>
            <a:endParaRPr lang="en-US" sz="2400" b="1" dirty="0"/>
          </a:p>
          <a:p>
            <a:pPr algn="just"/>
            <a:endParaRPr lang="en-US" sz="2400" b="1" dirty="0" smtClean="0"/>
          </a:p>
          <a:p>
            <a:pPr algn="just"/>
            <a:endParaRPr lang="en-US" sz="2400" b="1" dirty="0"/>
          </a:p>
          <a:p>
            <a:pPr algn="just"/>
            <a:endParaRPr lang="en-US" sz="2400" b="1" dirty="0" smtClean="0"/>
          </a:p>
          <a:p>
            <a:pPr marL="0" indent="0" algn="l" rtl="0" eaLnBrk="1" latinLnBrk="0" hangingPunct="1">
              <a:spcBef>
                <a:spcPts val="0"/>
              </a:spcBef>
              <a:spcAft>
                <a:spcPts val="0"/>
              </a:spcAft>
              <a:buNone/>
            </a:pPr>
            <a:r>
              <a:rPr lang="en-US" sz="1000" kern="1200" dirty="0" smtClean="0">
                <a:solidFill>
                  <a:srgbClr val="FF0000"/>
                </a:solidFill>
                <a:effectLst/>
                <a:latin typeface="+mn-lt"/>
                <a:ea typeface="+mn-ea"/>
                <a:cs typeface="+mn-cs"/>
              </a:rPr>
              <a:t>REF: http://www.inclusive-education.org/system/files/publications-documents/WHO%20ESCAP%20Training%20Manual%20Disability%20Statistics.pdf</a:t>
            </a:r>
            <a:endParaRPr lang="en-US" sz="1000" dirty="0" smtClean="0">
              <a:effectLst/>
            </a:endParaRPr>
          </a:p>
          <a:p>
            <a:pPr marL="0" indent="0" algn="just">
              <a:buNone/>
            </a:pPr>
            <a:endParaRPr lang="en-US" sz="2000" i="1" dirty="0" smtClean="0"/>
          </a:p>
        </p:txBody>
      </p:sp>
      <p:sp>
        <p:nvSpPr>
          <p:cNvPr id="4" name="Slide Number Placeholder 3"/>
          <p:cNvSpPr>
            <a:spLocks noGrp="1"/>
          </p:cNvSpPr>
          <p:nvPr>
            <p:ph type="sldNum" sz="quarter" idx="12"/>
          </p:nvPr>
        </p:nvSpPr>
        <p:spPr/>
        <p:txBody>
          <a:bodyPr/>
          <a:lstStyle/>
          <a:p>
            <a:fld id="{1EAEB757-79C7-427C-A799-90C879755769}" type="slidenum">
              <a:rPr lang="en-US" smtClean="0"/>
              <a:t>8</a:t>
            </a:fld>
            <a:endParaRPr lang="en-US"/>
          </a:p>
        </p:txBody>
      </p:sp>
      <p:pic>
        <p:nvPicPr>
          <p:cNvPr id="6" name="Picture 2" descr="Red text reading 'Training Manual on Disability Statisti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412" y="4572000"/>
            <a:ext cx="3887869"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descr="Blue text reading 'World Health Organization / United Nations Economic and Social Commission for Asia and the Pacific 20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6881" y="4724400"/>
            <a:ext cx="492559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304800"/>
            <a:ext cx="8229600" cy="990600"/>
          </a:xfrm>
          <a:ln w="44450">
            <a:solidFill>
              <a:schemeClr val="tx2"/>
            </a:solidFill>
          </a:ln>
        </p:spPr>
        <p:txBody>
          <a:bodyPr/>
          <a:lstStyle/>
          <a:p>
            <a:pPr marL="0" rtl="0" eaLnBrk="1" latinLnBrk="0" hangingPunct="1">
              <a:spcBef>
                <a:spcPts val="0"/>
              </a:spcBef>
              <a:spcAft>
                <a:spcPts val="0"/>
              </a:spcAft>
            </a:pPr>
            <a:r>
              <a:rPr lang="en-US" sz="2800" kern="1200" dirty="0" smtClean="0">
                <a:solidFill>
                  <a:srgbClr val="1F497D"/>
                </a:solidFill>
                <a:effectLst/>
                <a:latin typeface="Calibri"/>
                <a:ea typeface="+mn-ea"/>
                <a:cs typeface="+mn-cs"/>
              </a:rPr>
              <a:t>3.1.A The Training Manual of Disability Statistics -1</a:t>
            </a:r>
            <a:endParaRPr lang="en-US" dirty="0"/>
          </a:p>
        </p:txBody>
      </p:sp>
    </p:spTree>
    <p:extLst>
      <p:ext uri="{BB962C8B-B14F-4D97-AF65-F5344CB8AC3E}">
        <p14:creationId xmlns:p14="http://schemas.microsoft.com/office/powerpoint/2010/main" val="16265152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able showing Disability Data Collection Methods Practices in Selected Countries (Cambodia, Fiji Islands, Hong Kong, India, Indonesia, Iran, Mongolia, Philippines, and Thailand)"/>
          <p:cNvPicPr>
            <a:picLocks noChangeAspect="1" noChangeArrowheads="1"/>
          </p:cNvPicPr>
          <p:nvPr/>
        </p:nvPicPr>
        <p:blipFill rotWithShape="1">
          <a:blip r:embed="rId2">
            <a:extLst>
              <a:ext uri="{28A0092B-C50C-407E-A947-70E740481C1C}">
                <a14:useLocalDpi xmlns:a14="http://schemas.microsoft.com/office/drawing/2010/main" val="0"/>
              </a:ext>
            </a:extLst>
          </a:blip>
          <a:srcRect r="1766"/>
          <a:stretch/>
        </p:blipFill>
        <p:spPr bwMode="auto">
          <a:xfrm>
            <a:off x="97240" y="1223152"/>
            <a:ext cx="8926053" cy="5634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5"/>
          <p:cNvSpPr>
            <a:spLocks noGrp="1"/>
          </p:cNvSpPr>
          <p:nvPr>
            <p:ph type="title"/>
          </p:nvPr>
        </p:nvSpPr>
        <p:spPr>
          <a:xfrm>
            <a:off x="457200" y="152400"/>
            <a:ext cx="8229600" cy="914400"/>
          </a:xfrm>
          <a:ln w="44450">
            <a:solidFill>
              <a:schemeClr val="tx2"/>
            </a:solidFill>
          </a:ln>
        </p:spPr>
        <p:txBody>
          <a:bodyPr>
            <a:normAutofit/>
          </a:bodyPr>
          <a:lstStyle/>
          <a:p>
            <a:pPr marL="0" rtl="0" eaLnBrk="1" latinLnBrk="0" hangingPunct="1">
              <a:spcBef>
                <a:spcPts val="0"/>
              </a:spcBef>
              <a:spcAft>
                <a:spcPts val="0"/>
              </a:spcAft>
            </a:pPr>
            <a:r>
              <a:rPr lang="en-US" sz="2800" kern="1200" dirty="0" smtClean="0">
                <a:solidFill>
                  <a:srgbClr val="1F497D"/>
                </a:solidFill>
                <a:effectLst/>
                <a:latin typeface="Calibri"/>
                <a:ea typeface="+mn-ea"/>
                <a:cs typeface="+mn-cs"/>
              </a:rPr>
              <a:t>3.1.A The Training Manual of Disability Statistics -1</a:t>
            </a:r>
            <a:endParaRPr lang="en-US" sz="2800" dirty="0"/>
          </a:p>
        </p:txBody>
      </p:sp>
      <p:sp>
        <p:nvSpPr>
          <p:cNvPr id="9" name="Content Placeholder 8"/>
          <p:cNvSpPr>
            <a:spLocks noGrp="1"/>
          </p:cNvSpPr>
          <p:nvPr>
            <p:ph idx="1"/>
          </p:nvPr>
        </p:nvSpPr>
        <p:spPr>
          <a:xfrm>
            <a:off x="304800" y="1600200"/>
            <a:ext cx="8382000" cy="5257038"/>
          </a:xfrm>
        </p:spPr>
        <p:txBody>
          <a:bodyPr>
            <a:normAutofit/>
          </a:bodyPr>
          <a:lstStyle/>
          <a:p>
            <a:pPr marL="0" lvl="0" indent="0">
              <a:spcBef>
                <a:spcPts val="0"/>
              </a:spcBef>
              <a:buNone/>
            </a:pPr>
            <a:endParaRPr lang="en-US" sz="1200" dirty="0" smtClean="0">
              <a:solidFill>
                <a:srgbClr val="FF0000"/>
              </a:solidFill>
            </a:endParaRPr>
          </a:p>
          <a:p>
            <a:pPr marL="0" lvl="0" indent="0">
              <a:spcBef>
                <a:spcPts val="0"/>
              </a:spcBef>
              <a:buNone/>
            </a:pPr>
            <a:endParaRPr lang="en-US" sz="1200" dirty="0" smtClean="0">
              <a:solidFill>
                <a:srgbClr val="FF0000"/>
              </a:solidFill>
            </a:endParaRPr>
          </a:p>
          <a:p>
            <a:pPr marL="0" lvl="0" indent="0">
              <a:spcBef>
                <a:spcPts val="0"/>
              </a:spcBef>
              <a:buNone/>
            </a:pPr>
            <a:endParaRPr lang="en-US" sz="1200" dirty="0" smtClean="0">
              <a:solidFill>
                <a:srgbClr val="FF0000"/>
              </a:solidFill>
            </a:endParaRPr>
          </a:p>
          <a:p>
            <a:pPr marL="0" lvl="0" indent="0">
              <a:spcBef>
                <a:spcPts val="0"/>
              </a:spcBef>
              <a:buNone/>
            </a:pPr>
            <a:endParaRPr lang="en-US" sz="1200" dirty="0" smtClean="0">
              <a:solidFill>
                <a:srgbClr val="FF0000"/>
              </a:solidFill>
            </a:endParaRPr>
          </a:p>
          <a:p>
            <a:pPr marL="0" lvl="0" indent="0">
              <a:spcBef>
                <a:spcPts val="0"/>
              </a:spcBef>
              <a:buNone/>
            </a:pPr>
            <a:endParaRPr lang="en-US" sz="1200" dirty="0" smtClean="0">
              <a:solidFill>
                <a:srgbClr val="FF0000"/>
              </a:solidFill>
            </a:endParaRPr>
          </a:p>
          <a:p>
            <a:pPr marL="0" lvl="0" indent="0">
              <a:spcBef>
                <a:spcPts val="0"/>
              </a:spcBef>
              <a:buNone/>
            </a:pPr>
            <a:endParaRPr lang="en-US" sz="1200" dirty="0" smtClean="0">
              <a:solidFill>
                <a:srgbClr val="FF0000"/>
              </a:solidFill>
            </a:endParaRPr>
          </a:p>
          <a:p>
            <a:pPr marL="0" lvl="0" indent="0">
              <a:spcBef>
                <a:spcPts val="0"/>
              </a:spcBef>
              <a:buNone/>
            </a:pPr>
            <a:endParaRPr lang="en-US" sz="1200" dirty="0" smtClean="0">
              <a:solidFill>
                <a:srgbClr val="FF0000"/>
              </a:solidFill>
            </a:endParaRPr>
          </a:p>
          <a:p>
            <a:pPr marL="0" lvl="0" indent="0">
              <a:spcBef>
                <a:spcPts val="0"/>
              </a:spcBef>
              <a:buNone/>
            </a:pPr>
            <a:endParaRPr lang="en-US" sz="1200" dirty="0" smtClean="0">
              <a:solidFill>
                <a:srgbClr val="FF0000"/>
              </a:solidFill>
            </a:endParaRPr>
          </a:p>
          <a:p>
            <a:pPr marL="0" lvl="0" indent="0">
              <a:spcBef>
                <a:spcPts val="0"/>
              </a:spcBef>
              <a:buNone/>
            </a:pPr>
            <a:endParaRPr lang="en-US" sz="1200" dirty="0" smtClean="0">
              <a:solidFill>
                <a:srgbClr val="FF0000"/>
              </a:solidFill>
            </a:endParaRPr>
          </a:p>
          <a:p>
            <a:pPr marL="0" lvl="0" indent="0">
              <a:spcBef>
                <a:spcPts val="0"/>
              </a:spcBef>
              <a:buNone/>
            </a:pPr>
            <a:endParaRPr lang="en-US" sz="1200" dirty="0" smtClean="0">
              <a:solidFill>
                <a:srgbClr val="FF0000"/>
              </a:solidFill>
            </a:endParaRPr>
          </a:p>
          <a:p>
            <a:pPr marL="0" lvl="0" indent="0">
              <a:spcBef>
                <a:spcPts val="0"/>
              </a:spcBef>
              <a:buNone/>
            </a:pPr>
            <a:endParaRPr lang="en-US" sz="1200" dirty="0" smtClean="0">
              <a:solidFill>
                <a:srgbClr val="FF0000"/>
              </a:solidFill>
            </a:endParaRPr>
          </a:p>
          <a:p>
            <a:pPr marL="0" lvl="0" indent="0">
              <a:spcBef>
                <a:spcPts val="0"/>
              </a:spcBef>
              <a:buNone/>
            </a:pPr>
            <a:endParaRPr lang="en-US" sz="1200" dirty="0" smtClean="0">
              <a:solidFill>
                <a:srgbClr val="FF0000"/>
              </a:solidFill>
            </a:endParaRPr>
          </a:p>
          <a:p>
            <a:pPr marL="0" lvl="0" indent="0">
              <a:spcBef>
                <a:spcPts val="0"/>
              </a:spcBef>
              <a:buNone/>
            </a:pPr>
            <a:endParaRPr lang="en-US" sz="1200" dirty="0" smtClean="0">
              <a:solidFill>
                <a:srgbClr val="FF0000"/>
              </a:solidFill>
            </a:endParaRPr>
          </a:p>
          <a:p>
            <a:pPr marL="0" lvl="0" indent="0">
              <a:spcBef>
                <a:spcPts val="0"/>
              </a:spcBef>
              <a:buNone/>
            </a:pPr>
            <a:endParaRPr lang="en-US" sz="1200" dirty="0" smtClean="0">
              <a:solidFill>
                <a:srgbClr val="FF0000"/>
              </a:solidFill>
            </a:endParaRPr>
          </a:p>
          <a:p>
            <a:pPr marL="0" lvl="0" indent="0">
              <a:spcBef>
                <a:spcPts val="0"/>
              </a:spcBef>
              <a:buNone/>
            </a:pPr>
            <a:endParaRPr lang="en-US" sz="1200" dirty="0" smtClean="0">
              <a:solidFill>
                <a:srgbClr val="FF0000"/>
              </a:solidFill>
            </a:endParaRPr>
          </a:p>
          <a:p>
            <a:pPr marL="0" lvl="0" indent="0">
              <a:spcBef>
                <a:spcPts val="0"/>
              </a:spcBef>
              <a:buNone/>
            </a:pPr>
            <a:endParaRPr lang="en-US" sz="1200" dirty="0" smtClean="0">
              <a:solidFill>
                <a:srgbClr val="FF0000"/>
              </a:solidFill>
            </a:endParaRPr>
          </a:p>
          <a:p>
            <a:pPr marL="0" lvl="0" indent="0">
              <a:spcBef>
                <a:spcPts val="0"/>
              </a:spcBef>
              <a:buNone/>
            </a:pPr>
            <a:endParaRPr lang="en-US" sz="1200" dirty="0" smtClean="0">
              <a:solidFill>
                <a:srgbClr val="FF0000"/>
              </a:solidFill>
            </a:endParaRPr>
          </a:p>
          <a:p>
            <a:pPr marL="0" lvl="0" indent="0">
              <a:spcBef>
                <a:spcPts val="0"/>
              </a:spcBef>
              <a:buNone/>
            </a:pPr>
            <a:endParaRPr lang="en-US" sz="1200" dirty="0" smtClean="0">
              <a:solidFill>
                <a:srgbClr val="FF0000"/>
              </a:solidFill>
            </a:endParaRPr>
          </a:p>
          <a:p>
            <a:pPr marL="0" lvl="0" indent="0">
              <a:spcBef>
                <a:spcPts val="0"/>
              </a:spcBef>
              <a:buNone/>
            </a:pPr>
            <a:endParaRPr lang="en-US" sz="1200" dirty="0" smtClean="0">
              <a:solidFill>
                <a:srgbClr val="FF0000"/>
              </a:solidFill>
            </a:endParaRPr>
          </a:p>
          <a:p>
            <a:pPr marL="0" lvl="0" indent="0">
              <a:spcBef>
                <a:spcPts val="0"/>
              </a:spcBef>
              <a:buNone/>
            </a:pPr>
            <a:endParaRPr lang="en-US" sz="1200" dirty="0" smtClean="0">
              <a:solidFill>
                <a:srgbClr val="FF0000"/>
              </a:solidFill>
            </a:endParaRPr>
          </a:p>
          <a:p>
            <a:pPr marL="0" lvl="0" indent="0">
              <a:spcBef>
                <a:spcPts val="0"/>
              </a:spcBef>
              <a:buNone/>
            </a:pPr>
            <a:endParaRPr lang="en-US" sz="1200" dirty="0" smtClean="0">
              <a:solidFill>
                <a:srgbClr val="FF0000"/>
              </a:solidFill>
            </a:endParaRPr>
          </a:p>
          <a:p>
            <a:pPr marL="0" lvl="0" indent="0">
              <a:spcBef>
                <a:spcPts val="0"/>
              </a:spcBef>
              <a:buNone/>
            </a:pPr>
            <a:endParaRPr lang="en-US" sz="1200" dirty="0" smtClean="0">
              <a:solidFill>
                <a:srgbClr val="FF0000"/>
              </a:solidFill>
            </a:endParaRPr>
          </a:p>
          <a:p>
            <a:pPr marL="0" lvl="0" indent="0">
              <a:spcBef>
                <a:spcPts val="0"/>
              </a:spcBef>
              <a:buNone/>
            </a:pPr>
            <a:endParaRPr lang="en-US" sz="1200" dirty="0" smtClean="0">
              <a:solidFill>
                <a:srgbClr val="FF0000"/>
              </a:solidFill>
            </a:endParaRPr>
          </a:p>
          <a:p>
            <a:pPr marL="0" lvl="0" indent="0">
              <a:spcBef>
                <a:spcPts val="0"/>
              </a:spcBef>
              <a:buNone/>
            </a:pPr>
            <a:endParaRPr lang="en-US" sz="1200" dirty="0" smtClean="0">
              <a:solidFill>
                <a:srgbClr val="FF0000"/>
              </a:solidFill>
            </a:endParaRPr>
          </a:p>
          <a:p>
            <a:pPr marL="0" lvl="0" indent="0">
              <a:spcBef>
                <a:spcPts val="0"/>
              </a:spcBef>
              <a:buNone/>
            </a:pPr>
            <a:endParaRPr lang="en-US" sz="1200" dirty="0" smtClean="0">
              <a:solidFill>
                <a:srgbClr val="FF0000"/>
              </a:solidFill>
            </a:endParaRPr>
          </a:p>
          <a:p>
            <a:pPr marL="0" lvl="0" indent="0">
              <a:spcBef>
                <a:spcPts val="0"/>
              </a:spcBef>
              <a:buNone/>
            </a:pPr>
            <a:endParaRPr lang="en-US" sz="1200" dirty="0" smtClean="0">
              <a:solidFill>
                <a:srgbClr val="FF0000"/>
              </a:solidFill>
            </a:endParaRPr>
          </a:p>
          <a:p>
            <a:pPr marL="0" lvl="0" indent="0" algn="r">
              <a:spcBef>
                <a:spcPts val="0"/>
              </a:spcBef>
              <a:buNone/>
            </a:pPr>
            <a:r>
              <a:rPr lang="en-US" sz="1200" dirty="0" smtClean="0">
                <a:solidFill>
                  <a:srgbClr val="FF0000"/>
                </a:solidFill>
              </a:rPr>
              <a:t>WHO, 2008</a:t>
            </a:r>
            <a:endParaRPr lang="en-US" dirty="0"/>
          </a:p>
        </p:txBody>
      </p:sp>
      <p:sp>
        <p:nvSpPr>
          <p:cNvPr id="4" name="Slide Number Placeholder 3"/>
          <p:cNvSpPr>
            <a:spLocks noGrp="1"/>
          </p:cNvSpPr>
          <p:nvPr>
            <p:ph type="sldNum" sz="quarter" idx="12"/>
          </p:nvPr>
        </p:nvSpPr>
        <p:spPr/>
        <p:txBody>
          <a:bodyPr/>
          <a:lstStyle/>
          <a:p>
            <a:fld id="{1EAEB757-79C7-427C-A799-90C879755769}" type="slidenum">
              <a:rPr lang="en-US" smtClean="0"/>
              <a:t>9</a:t>
            </a:fld>
            <a:endParaRPr lang="en-US"/>
          </a:p>
        </p:txBody>
      </p:sp>
    </p:spTree>
    <p:extLst>
      <p:ext uri="{BB962C8B-B14F-4D97-AF65-F5344CB8AC3E}">
        <p14:creationId xmlns:p14="http://schemas.microsoft.com/office/powerpoint/2010/main" val="7867816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1352</TotalTime>
  <Words>2903</Words>
  <Application>Microsoft Office PowerPoint</Application>
  <PresentationFormat>On-screen Show (4:3)</PresentationFormat>
  <Paragraphs>320</Paragraphs>
  <Slides>40</Slides>
  <Notes>3</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Exploring Disability Data Registry: progress report Aruba </vt:lpstr>
      <vt:lpstr>Overview </vt:lpstr>
      <vt:lpstr>1. Rationale</vt:lpstr>
      <vt:lpstr>2. Workgroup Data Registers</vt:lpstr>
      <vt:lpstr>2. Workgroup</vt:lpstr>
      <vt:lpstr>3. Main activities Aruba</vt:lpstr>
      <vt:lpstr>3.1 Literature review</vt:lpstr>
      <vt:lpstr>3.1.A The Training Manual of Disability Statistics -1</vt:lpstr>
      <vt:lpstr>3.1.A The Training Manual of Disability Statistics -1</vt:lpstr>
      <vt:lpstr>                                   WHO, 2008</vt:lpstr>
      <vt:lpstr>                                 WHO, 2008</vt:lpstr>
      <vt:lpstr>                                 WHO, 2008</vt:lpstr>
      <vt:lpstr>                              WHO, 2008</vt:lpstr>
      <vt:lpstr>3.1.A The Training Manual of Disability Statistics - 2</vt:lpstr>
      <vt:lpstr>                                  WHO, 2008</vt:lpstr>
      <vt:lpstr>3.1.B World Report on Disability</vt:lpstr>
      <vt:lpstr>3.1.C EU - Disability statistical data compilation</vt:lpstr>
      <vt:lpstr>3.1.C EU - Disability statistical data compilation</vt:lpstr>
      <vt:lpstr>3.1.C EU - Disability statistical data compilation</vt:lpstr>
      <vt:lpstr>3.1.D European Disability Strategy 2010-2020</vt:lpstr>
      <vt:lpstr>3.1.D European Disability Strategy 2010-2020</vt:lpstr>
      <vt:lpstr>3.1.E Key European Organizations</vt:lpstr>
      <vt:lpstr>3.1.F National Disability Registry Taiwan</vt:lpstr>
      <vt:lpstr>3.1.F National Disability Registry Taiwan</vt:lpstr>
      <vt:lpstr>3.1.G ECLAC – Caribbean efforts</vt:lpstr>
      <vt:lpstr>PowerPoint Presentation</vt:lpstr>
      <vt:lpstr>PowerPoint Presentation</vt:lpstr>
      <vt:lpstr>PowerPoint Presentation</vt:lpstr>
      <vt:lpstr>3.1.G ECLAC – Caribbean efforts</vt:lpstr>
      <vt:lpstr>3.2 Progress in Aruba</vt:lpstr>
      <vt:lpstr>3.2.A Inventory Disability data sources</vt:lpstr>
      <vt:lpstr>3.2.B Main Local Stakeholders</vt:lpstr>
      <vt:lpstr>3.2.C Political Momentum</vt:lpstr>
      <vt:lpstr>3.2.D Ongoing activities and perspectives</vt:lpstr>
      <vt:lpstr>3.2.D Ongoing activities and perspectives</vt:lpstr>
      <vt:lpstr>3.2.D Ongoing activities and perspectives</vt:lpstr>
      <vt:lpstr>4. Discussion and General Recommendations</vt:lpstr>
      <vt:lpstr>4. Discussion and General Recommendations</vt:lpstr>
      <vt:lpstr>4. Discussion and General Recommendations</vt:lpstr>
      <vt:lpstr>Acknowledgement</vt:lpstr>
    </vt:vector>
  </TitlesOfParts>
  <Company>Central Bureua of Statistics Aruba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Disability data registry in Aruba: an exploration</dc:title>
  <dc:creator>Patrick K. Suykerbuyk</dc:creator>
  <cp:lastModifiedBy>CDC User</cp:lastModifiedBy>
  <cp:revision>110</cp:revision>
  <cp:lastPrinted>2014-10-07T17:49:51Z</cp:lastPrinted>
  <dcterms:created xsi:type="dcterms:W3CDTF">2014-09-29T15:45:52Z</dcterms:created>
  <dcterms:modified xsi:type="dcterms:W3CDTF">2015-03-20T21:03:19Z</dcterms:modified>
</cp:coreProperties>
</file>