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1.xml" ContentType="application/vnd.openxmlformats-officedocument.presentationml.notesSlide+xml"/>
  <Override PartName="/ppt/charts/chart17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3" r:id="rId4"/>
    <p:sldId id="270" r:id="rId5"/>
    <p:sldId id="285" r:id="rId6"/>
    <p:sldId id="279" r:id="rId7"/>
    <p:sldId id="292" r:id="rId8"/>
    <p:sldId id="381" r:id="rId9"/>
    <p:sldId id="291" r:id="rId10"/>
    <p:sldId id="293" r:id="rId11"/>
    <p:sldId id="380" r:id="rId12"/>
    <p:sldId id="295" r:id="rId13"/>
    <p:sldId id="302" r:id="rId14"/>
    <p:sldId id="306" r:id="rId15"/>
    <p:sldId id="383" r:id="rId16"/>
    <p:sldId id="384" r:id="rId17"/>
    <p:sldId id="351" r:id="rId18"/>
    <p:sldId id="385" r:id="rId19"/>
    <p:sldId id="353" r:id="rId20"/>
    <p:sldId id="359" r:id="rId21"/>
    <p:sldId id="360" r:id="rId22"/>
    <p:sldId id="355" r:id="rId23"/>
    <p:sldId id="358" r:id="rId24"/>
    <p:sldId id="356" r:id="rId25"/>
    <p:sldId id="354" r:id="rId26"/>
    <p:sldId id="357" r:id="rId27"/>
    <p:sldId id="362" r:id="rId28"/>
    <p:sldId id="365" r:id="rId29"/>
    <p:sldId id="366" r:id="rId30"/>
    <p:sldId id="367" r:id="rId31"/>
    <p:sldId id="368" r:id="rId32"/>
    <p:sldId id="370" r:id="rId33"/>
    <p:sldId id="371" r:id="rId34"/>
    <p:sldId id="373" r:id="rId35"/>
    <p:sldId id="374" r:id="rId36"/>
    <p:sldId id="375" r:id="rId37"/>
    <p:sldId id="369" r:id="rId38"/>
    <p:sldId id="376" r:id="rId39"/>
    <p:sldId id="379" r:id="rId40"/>
    <p:sldId id="350" r:id="rId4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49" autoAdjust="0"/>
  </p:normalViewPr>
  <p:slideViewPr>
    <p:cSldViewPr>
      <p:cViewPr varScale="1">
        <p:scale>
          <a:sx n="68" d="100"/>
          <a:sy n="68" d="100"/>
        </p:scale>
        <p:origin x="77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Cameroon%20Data\Analysis\June%202014\Cameroon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DSHARE3\ITDSHARE3\ICEH\SHARED\Research_EVIDENCE\Cameroon%20Data\Analysis\June%202014\Cameroon%20Tabl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DSHARE3\ITDSHARE3\ICEH\SHARED\Research_EVIDENCE\Cameroon%20Data\Analysis\June%202014\Cameroon%20Table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DSHARE3\ITDSHARE3\ICEH\SHARED\Research_EVIDENCE\India%20Data\Analysis\July%20CLEAN\India%20Tables0209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Cameroon%20Data\Analysis\June%202014\Cameroon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Cameroon%20Data\Analysis\June%202014\Cameroon%20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Cameroon%20Data\Analysis\June%202014\Cameroon%20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Cameroon%20Data\Analysis\June%202014\Cameroon%20T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Cameroon%20Data\Analysis\June%202014\Cameroon%20Tab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DSHARE3\ITDSHARE3\ICEH\SHARED\Research_EVIDENCE\India%20Data\Analysis\July%20CLEAN\India%20Tables02091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GB" sz="2000">
                <a:latin typeface="Cambria" panose="02040503050406030204" pitchFamily="18" charset="0"/>
              </a:rPr>
              <a:t>Overall</a:t>
            </a:r>
            <a:r>
              <a:rPr lang="en-GB" sz="2000" baseline="0">
                <a:latin typeface="Cambria" panose="02040503050406030204" pitchFamily="18" charset="0"/>
              </a:rPr>
              <a:t> endorsement - Cameroon</a:t>
            </a:r>
            <a:endParaRPr lang="en-GB" sz="200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83367340394879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959060556053857E-2"/>
          <c:y val="0.10951549541684856"/>
          <c:w val="0.9574492852194384"/>
          <c:h val="0.540578824575047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'WG child'!$E$304:$E$312</c:f>
                <c:numCache>
                  <c:formatCode>General</c:formatCode>
                  <c:ptCount val="9"/>
                  <c:pt idx="0">
                    <c:v>4</c:v>
                  </c:pt>
                  <c:pt idx="1">
                    <c:v>4</c:v>
                  </c:pt>
                  <c:pt idx="2">
                    <c:v>3</c:v>
                  </c:pt>
                  <c:pt idx="3">
                    <c:v>1</c:v>
                  </c:pt>
                  <c:pt idx="4">
                    <c:v>0.5</c:v>
                  </c:pt>
                  <c:pt idx="5">
                    <c:v>3.3999999999999977</c:v>
                  </c:pt>
                  <c:pt idx="6">
                    <c:v>2.5</c:v>
                  </c:pt>
                  <c:pt idx="7">
                    <c:v>2.0999999999999988</c:v>
                  </c:pt>
                  <c:pt idx="8">
                    <c:v>0.4</c:v>
                  </c:pt>
                </c:numCache>
              </c:numRef>
            </c:plus>
            <c:minus>
              <c:numRef>
                <c:f>'WG child'!$D$304:$D$312</c:f>
                <c:numCache>
                  <c:formatCode>General</c:formatCode>
                  <c:ptCount val="9"/>
                  <c:pt idx="0">
                    <c:v>3.7000000000000037</c:v>
                  </c:pt>
                  <c:pt idx="1">
                    <c:v>4</c:v>
                  </c:pt>
                  <c:pt idx="2">
                    <c:v>2.6999999999999993</c:v>
                  </c:pt>
                  <c:pt idx="3">
                    <c:v>0.70000000000000018</c:v>
                  </c:pt>
                  <c:pt idx="4">
                    <c:v>0.30000000000000016</c:v>
                  </c:pt>
                  <c:pt idx="5">
                    <c:v>3.3999999999999977</c:v>
                  </c:pt>
                  <c:pt idx="6">
                    <c:v>2.1999999999999993</c:v>
                  </c:pt>
                  <c:pt idx="7">
                    <c:v>1.7000000000000006</c:v>
                  </c:pt>
                  <c:pt idx="8">
                    <c:v>0.3000000000000001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'WG child'!$A$292:$B$300</c:f>
              <c:multiLvlStrCache>
                <c:ptCount val="9"/>
                <c:lvl>
                  <c:pt idx="1">
                    <c:v>"Some difficulty" in at least one domain</c:v>
                  </c:pt>
                  <c:pt idx="2">
                    <c:v>"Some difficulty" in at least two domains</c:v>
                  </c:pt>
                  <c:pt idx="3">
                    <c:v>Proportion "a lot  difficulty" in at least one domain</c:v>
                  </c:pt>
                  <c:pt idx="4">
                    <c:v>"Cant do" in at least one domain*</c:v>
                  </c:pt>
                  <c:pt idx="5">
                    <c:v>"Some difficulty" in at least one domain</c:v>
                  </c:pt>
                  <c:pt idx="6">
                    <c:v>"Some difficulty" in at least two domains</c:v>
                  </c:pt>
                  <c:pt idx="7">
                    <c:v>Proportion "a lot  difficulty" in at least one domain</c:v>
                  </c:pt>
                  <c:pt idx="8">
                    <c:v>"Cant do" in at least one domain*</c:v>
                  </c:pt>
                </c:lvl>
                <c:lvl>
                  <c:pt idx="0">
                    <c:v>No difficulty in any domain</c:v>
                  </c:pt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'WG child'!$C$292:$C$300</c:f>
              <c:numCache>
                <c:formatCode>General</c:formatCode>
                <c:ptCount val="9"/>
                <c:pt idx="0">
                  <c:v>36.1</c:v>
                </c:pt>
                <c:pt idx="1">
                  <c:v>43.8</c:v>
                </c:pt>
                <c:pt idx="2">
                  <c:v>19.7</c:v>
                </c:pt>
                <c:pt idx="3">
                  <c:v>2.5</c:v>
                </c:pt>
                <c:pt idx="4">
                  <c:v>0.4</c:v>
                </c:pt>
                <c:pt idx="5">
                  <c:v>43.1</c:v>
                </c:pt>
                <c:pt idx="6">
                  <c:v>18.3</c:v>
                </c:pt>
                <c:pt idx="7">
                  <c:v>7.4</c:v>
                </c:pt>
                <c:pt idx="8">
                  <c:v>0.6000000000000002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852320"/>
        <c:axId val="132852704"/>
      </c:barChart>
      <c:catAx>
        <c:axId val="1328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2852704"/>
        <c:crosses val="autoZero"/>
        <c:auto val="1"/>
        <c:lblAlgn val="ctr"/>
        <c:lblOffset val="100"/>
        <c:noMultiLvlLbl val="0"/>
      </c:catAx>
      <c:valAx>
        <c:axId val="13285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28523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 Analysis'!$D$129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Analysis'!$D$130:$D$143</c:f>
              <c:numCache>
                <c:formatCode>General</c:formatCode>
                <c:ptCount val="14"/>
                <c:pt idx="0">
                  <c:v>4.2</c:v>
                </c:pt>
                <c:pt idx="1">
                  <c:v>3.5</c:v>
                </c:pt>
                <c:pt idx="2">
                  <c:v>3.5</c:v>
                </c:pt>
                <c:pt idx="3">
                  <c:v>7.6</c:v>
                </c:pt>
                <c:pt idx="4">
                  <c:v>7</c:v>
                </c:pt>
                <c:pt idx="5">
                  <c:v>11.4</c:v>
                </c:pt>
                <c:pt idx="6">
                  <c:v>17.399999999999999</c:v>
                </c:pt>
                <c:pt idx="7">
                  <c:v>3.8</c:v>
                </c:pt>
                <c:pt idx="8">
                  <c:v>10.7</c:v>
                </c:pt>
                <c:pt idx="9">
                  <c:v>4.9000000000000004</c:v>
                </c:pt>
                <c:pt idx="10">
                  <c:v>6.8</c:v>
                </c:pt>
                <c:pt idx="11">
                  <c:v>8.2000000000000011</c:v>
                </c:pt>
                <c:pt idx="12">
                  <c:v>5.6</c:v>
                </c:pt>
                <c:pt idx="1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'WG Child Analysis'!$E$129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Analysis'!$E$130:$E$143</c:f>
              <c:numCache>
                <c:formatCode>General</c:formatCode>
                <c:ptCount val="14"/>
                <c:pt idx="0">
                  <c:v>0.3000000000000001</c:v>
                </c:pt>
                <c:pt idx="1">
                  <c:v>0.5</c:v>
                </c:pt>
                <c:pt idx="2">
                  <c:v>0.8</c:v>
                </c:pt>
                <c:pt idx="3">
                  <c:v>0.9</c:v>
                </c:pt>
                <c:pt idx="4">
                  <c:v>0.70000000000000018</c:v>
                </c:pt>
                <c:pt idx="5">
                  <c:v>0.9</c:v>
                </c:pt>
                <c:pt idx="6">
                  <c:v>0.8</c:v>
                </c:pt>
                <c:pt idx="7">
                  <c:v>0.70000000000000018</c:v>
                </c:pt>
                <c:pt idx="8">
                  <c:v>1</c:v>
                </c:pt>
                <c:pt idx="9">
                  <c:v>1.1000000000000001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03656"/>
        <c:axId val="133904048"/>
      </c:barChart>
      <c:catAx>
        <c:axId val="133903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04048"/>
        <c:crosses val="autoZero"/>
        <c:auto val="1"/>
        <c:lblAlgn val="ctr"/>
        <c:lblOffset val="100"/>
        <c:noMultiLvlLbl val="0"/>
      </c:catAx>
      <c:valAx>
        <c:axId val="13390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90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 Analysis'!$D$129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Analysis'!$D$130:$D$143</c:f>
              <c:numCache>
                <c:formatCode>General</c:formatCode>
                <c:ptCount val="14"/>
                <c:pt idx="0">
                  <c:v>4.2</c:v>
                </c:pt>
                <c:pt idx="1">
                  <c:v>3.5</c:v>
                </c:pt>
                <c:pt idx="2">
                  <c:v>3.5</c:v>
                </c:pt>
                <c:pt idx="3">
                  <c:v>7.6</c:v>
                </c:pt>
                <c:pt idx="4">
                  <c:v>7</c:v>
                </c:pt>
                <c:pt idx="5">
                  <c:v>11.4</c:v>
                </c:pt>
                <c:pt idx="6">
                  <c:v>17.399999999999999</c:v>
                </c:pt>
                <c:pt idx="7">
                  <c:v>3.8</c:v>
                </c:pt>
                <c:pt idx="8">
                  <c:v>10.7</c:v>
                </c:pt>
                <c:pt idx="9">
                  <c:v>4.9000000000000004</c:v>
                </c:pt>
                <c:pt idx="10">
                  <c:v>6.8</c:v>
                </c:pt>
                <c:pt idx="11">
                  <c:v>8.2000000000000011</c:v>
                </c:pt>
                <c:pt idx="12">
                  <c:v>5.6</c:v>
                </c:pt>
                <c:pt idx="1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'WG Child Analysis'!$E$129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Analysis'!$E$130:$E$143</c:f>
              <c:numCache>
                <c:formatCode>General</c:formatCode>
                <c:ptCount val="14"/>
                <c:pt idx="0">
                  <c:v>0.3000000000000001</c:v>
                </c:pt>
                <c:pt idx="1">
                  <c:v>0.5</c:v>
                </c:pt>
                <c:pt idx="2">
                  <c:v>0.8</c:v>
                </c:pt>
                <c:pt idx="3">
                  <c:v>0.9</c:v>
                </c:pt>
                <c:pt idx="4">
                  <c:v>0.70000000000000018</c:v>
                </c:pt>
                <c:pt idx="5">
                  <c:v>0.9</c:v>
                </c:pt>
                <c:pt idx="6">
                  <c:v>0.8</c:v>
                </c:pt>
                <c:pt idx="7">
                  <c:v>0.70000000000000018</c:v>
                </c:pt>
                <c:pt idx="8">
                  <c:v>1</c:v>
                </c:pt>
                <c:pt idx="9">
                  <c:v>1.1000000000000001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04832"/>
        <c:axId val="133905224"/>
      </c:barChart>
      <c:catAx>
        <c:axId val="13390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05224"/>
        <c:crosses val="autoZero"/>
        <c:auto val="1"/>
        <c:lblAlgn val="ctr"/>
        <c:lblOffset val="100"/>
        <c:noMultiLvlLbl val="0"/>
      </c:catAx>
      <c:valAx>
        <c:axId val="133905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90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 Analysis'!$D$129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Analysis'!$D$130:$D$143</c:f>
              <c:numCache>
                <c:formatCode>General</c:formatCode>
                <c:ptCount val="14"/>
                <c:pt idx="0">
                  <c:v>4.2</c:v>
                </c:pt>
                <c:pt idx="1">
                  <c:v>3.5</c:v>
                </c:pt>
                <c:pt idx="2">
                  <c:v>3.5</c:v>
                </c:pt>
                <c:pt idx="3">
                  <c:v>7.6</c:v>
                </c:pt>
                <c:pt idx="4">
                  <c:v>7</c:v>
                </c:pt>
                <c:pt idx="5">
                  <c:v>11.4</c:v>
                </c:pt>
                <c:pt idx="6">
                  <c:v>17.399999999999999</c:v>
                </c:pt>
                <c:pt idx="7">
                  <c:v>3.8</c:v>
                </c:pt>
                <c:pt idx="8">
                  <c:v>10.7</c:v>
                </c:pt>
                <c:pt idx="9">
                  <c:v>4.9000000000000004</c:v>
                </c:pt>
                <c:pt idx="10">
                  <c:v>6.8</c:v>
                </c:pt>
                <c:pt idx="11">
                  <c:v>8.2000000000000011</c:v>
                </c:pt>
                <c:pt idx="12">
                  <c:v>5.6</c:v>
                </c:pt>
                <c:pt idx="1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'WG Child Analysis'!$E$129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Analysis'!$E$130:$E$143</c:f>
              <c:numCache>
                <c:formatCode>General</c:formatCode>
                <c:ptCount val="14"/>
                <c:pt idx="0">
                  <c:v>0.3000000000000001</c:v>
                </c:pt>
                <c:pt idx="1">
                  <c:v>0.5</c:v>
                </c:pt>
                <c:pt idx="2">
                  <c:v>0.8</c:v>
                </c:pt>
                <c:pt idx="3">
                  <c:v>0.9</c:v>
                </c:pt>
                <c:pt idx="4">
                  <c:v>0.70000000000000018</c:v>
                </c:pt>
                <c:pt idx="5">
                  <c:v>0.9</c:v>
                </c:pt>
                <c:pt idx="6">
                  <c:v>0.8</c:v>
                </c:pt>
                <c:pt idx="7">
                  <c:v>0.70000000000000018</c:v>
                </c:pt>
                <c:pt idx="8">
                  <c:v>1</c:v>
                </c:pt>
                <c:pt idx="9">
                  <c:v>1.1000000000000001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06008"/>
        <c:axId val="133906400"/>
      </c:barChart>
      <c:catAx>
        <c:axId val="133906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06400"/>
        <c:crosses val="autoZero"/>
        <c:auto val="1"/>
        <c:lblAlgn val="ctr"/>
        <c:lblOffset val="100"/>
        <c:noMultiLvlLbl val="0"/>
      </c:catAx>
      <c:valAx>
        <c:axId val="13390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90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'WG Child Analysis'!$D$152</c:f>
              <c:strCache>
                <c:ptCount val="1"/>
                <c:pt idx="0">
                  <c:v>Single Question "Yes"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'WG Child Analysis'!$C$153:$C$155</c:f>
              <c:strCache>
                <c:ptCount val="3"/>
                <c:pt idx="0">
                  <c:v>No WG domains endorsed</c:v>
                </c:pt>
                <c:pt idx="1">
                  <c:v>"Some Difficulty" Maximum endorsed</c:v>
                </c:pt>
                <c:pt idx="2">
                  <c:v>"A lot or Cant do" Endorsed </c:v>
                </c:pt>
              </c:strCache>
            </c:strRef>
          </c:cat>
          <c:val>
            <c:numRef>
              <c:f>'WG Child Analysis'!$D$153:$D$155</c:f>
              <c:numCache>
                <c:formatCode>0.0</c:formatCode>
                <c:ptCount val="3"/>
                <c:pt idx="0">
                  <c:v>0.5578800557880057</c:v>
                </c:pt>
                <c:pt idx="1">
                  <c:v>1.7341040462427744</c:v>
                </c:pt>
                <c:pt idx="2">
                  <c:v>44.736842105263143</c:v>
                </c:pt>
              </c:numCache>
            </c:numRef>
          </c:val>
        </c:ser>
        <c:ser>
          <c:idx val="1"/>
          <c:order val="1"/>
          <c:tx>
            <c:strRef>
              <c:f>'WG Child Analysis'!$E$152</c:f>
              <c:strCache>
                <c:ptCount val="1"/>
                <c:pt idx="0">
                  <c:v>Single Question "No"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'WG Child Analysis'!$C$153:$C$155</c:f>
              <c:strCache>
                <c:ptCount val="3"/>
                <c:pt idx="0">
                  <c:v>No WG domains endorsed</c:v>
                </c:pt>
                <c:pt idx="1">
                  <c:v>"Some Difficulty" Maximum endorsed</c:v>
                </c:pt>
                <c:pt idx="2">
                  <c:v>"A lot or Cant do" Endorsed </c:v>
                </c:pt>
              </c:strCache>
            </c:strRef>
          </c:cat>
          <c:val>
            <c:numRef>
              <c:f>'WG Child Analysis'!$E$153:$E$155</c:f>
              <c:numCache>
                <c:formatCode>0.0</c:formatCode>
                <c:ptCount val="3"/>
                <c:pt idx="0">
                  <c:v>99.442119944212052</c:v>
                </c:pt>
                <c:pt idx="1">
                  <c:v>98.265895953757209</c:v>
                </c:pt>
                <c:pt idx="2">
                  <c:v>55.263157894736864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240920"/>
        <c:axId val="134241312"/>
      </c:barChart>
      <c:catAx>
        <c:axId val="13424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1312"/>
        <c:crosses val="autoZero"/>
        <c:auto val="1"/>
        <c:lblAlgn val="ctr"/>
        <c:lblOffset val="100"/>
        <c:noMultiLvlLbl val="0"/>
      </c:catAx>
      <c:valAx>
        <c:axId val="134241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3424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'WGclin NEW'!$A$39</c:f>
              <c:strCache>
                <c:ptCount val="1"/>
                <c:pt idx="0">
                  <c:v>Clinical -ve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'WGclin NEW'!$B$37:$J$38</c:f>
              <c:multiLvlStrCache>
                <c:ptCount val="9"/>
                <c:lvl>
                  <c:pt idx="0">
                    <c:v>Proportion no difficulty in all domains</c:v>
                  </c:pt>
                  <c:pt idx="1">
                    <c:v>Proportion some difficulty</c:v>
                  </c:pt>
                  <c:pt idx="2">
                    <c:v>Proportion some difficulty 2+</c:v>
                  </c:pt>
                  <c:pt idx="3">
                    <c:v>Proportion a lot  difficulty</c:v>
                  </c:pt>
                  <c:pt idx="4">
                    <c:v>Proportion cant do</c:v>
                  </c:pt>
                  <c:pt idx="5">
                    <c:v>Proportion some difficulty</c:v>
                  </c:pt>
                  <c:pt idx="6">
                    <c:v>Proportion some difficulty 2+</c:v>
                  </c:pt>
                  <c:pt idx="7">
                    <c:v>Proportion a lot  difficulty</c:v>
                  </c:pt>
                  <c:pt idx="8">
                    <c:v>Proportion cant do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'WGclin NEW'!$B$39:$J$39</c:f>
              <c:numCache>
                <c:formatCode>0.0</c:formatCode>
                <c:ptCount val="9"/>
                <c:pt idx="0">
                  <c:v>98.061389337641359</c:v>
                </c:pt>
                <c:pt idx="1">
                  <c:v>94.379084967320253</c:v>
                </c:pt>
                <c:pt idx="2">
                  <c:v>95.731707317073159</c:v>
                </c:pt>
                <c:pt idx="3">
                  <c:v>55.813953488372078</c:v>
                </c:pt>
                <c:pt idx="4">
                  <c:v>16.666666666666664</c:v>
                </c:pt>
                <c:pt idx="5">
                  <c:v>95.220125786163521</c:v>
                </c:pt>
                <c:pt idx="6">
                  <c:v>93.630573248407643</c:v>
                </c:pt>
                <c:pt idx="7">
                  <c:v>92.063492063492049</c:v>
                </c:pt>
                <c:pt idx="8">
                  <c:v>40</c:v>
                </c:pt>
              </c:numCache>
            </c:numRef>
          </c:val>
        </c:ser>
        <c:ser>
          <c:idx val="1"/>
          <c:order val="1"/>
          <c:tx>
            <c:strRef>
              <c:f>'WGclin NEW'!$A$40</c:f>
              <c:strCache>
                <c:ptCount val="1"/>
                <c:pt idx="0">
                  <c:v>Clinical +ve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'WGclin NEW'!$B$37:$J$38</c:f>
              <c:multiLvlStrCache>
                <c:ptCount val="9"/>
                <c:lvl>
                  <c:pt idx="0">
                    <c:v>Proportion no difficulty in all domains</c:v>
                  </c:pt>
                  <c:pt idx="1">
                    <c:v>Proportion some difficulty</c:v>
                  </c:pt>
                  <c:pt idx="2">
                    <c:v>Proportion some difficulty 2+</c:v>
                  </c:pt>
                  <c:pt idx="3">
                    <c:v>Proportion a lot  difficulty</c:v>
                  </c:pt>
                  <c:pt idx="4">
                    <c:v>Proportion cant do</c:v>
                  </c:pt>
                  <c:pt idx="5">
                    <c:v>Proportion some difficulty</c:v>
                  </c:pt>
                  <c:pt idx="6">
                    <c:v>Proportion some difficulty 2+</c:v>
                  </c:pt>
                  <c:pt idx="7">
                    <c:v>Proportion a lot  difficulty</c:v>
                  </c:pt>
                  <c:pt idx="8">
                    <c:v>Proportion cant do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'WGclin NEW'!$B$40:$J$40</c:f>
              <c:numCache>
                <c:formatCode>0.0</c:formatCode>
                <c:ptCount val="9"/>
                <c:pt idx="0">
                  <c:v>1.9386106623586434</c:v>
                </c:pt>
                <c:pt idx="1">
                  <c:v>5.6209150326797355</c:v>
                </c:pt>
                <c:pt idx="2">
                  <c:v>4.2682926829268322</c:v>
                </c:pt>
                <c:pt idx="3">
                  <c:v>44.186046511627893</c:v>
                </c:pt>
                <c:pt idx="4">
                  <c:v>83.333333333333314</c:v>
                </c:pt>
                <c:pt idx="5">
                  <c:v>4.7798742138364787</c:v>
                </c:pt>
                <c:pt idx="6">
                  <c:v>6.369426751592357</c:v>
                </c:pt>
                <c:pt idx="7">
                  <c:v>7.9365079365079358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242096"/>
        <c:axId val="134242488"/>
      </c:barChart>
      <c:catAx>
        <c:axId val="13424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2488"/>
        <c:crosses val="autoZero"/>
        <c:auto val="1"/>
        <c:lblAlgn val="ctr"/>
        <c:lblOffset val="100"/>
        <c:noMultiLvlLbl val="0"/>
      </c:catAx>
      <c:valAx>
        <c:axId val="134242488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20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'WGclin NEW'!$K$53</c:f>
              <c:strCache>
                <c:ptCount val="1"/>
                <c:pt idx="0">
                  <c:v>No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'WGclin NEW'!$I$54:$J$64</c:f>
              <c:multiLvlStrCache>
                <c:ptCount val="11"/>
                <c:lvl>
                  <c:pt idx="0">
                    <c:v>No VI</c:v>
                  </c:pt>
                  <c:pt idx="1">
                    <c:v>Mod VI</c:v>
                  </c:pt>
                  <c:pt idx="2">
                    <c:v>Sev VI</c:v>
                  </c:pt>
                  <c:pt idx="3">
                    <c:v>No HI</c:v>
                  </c:pt>
                  <c:pt idx="4">
                    <c:v>Mod HI</c:v>
                  </c:pt>
                  <c:pt idx="5">
                    <c:v>Sev HI</c:v>
                  </c:pt>
                  <c:pt idx="6">
                    <c:v>OAE fail</c:v>
                  </c:pt>
                  <c:pt idx="7">
                    <c:v>No MSI</c:v>
                  </c:pt>
                  <c:pt idx="8">
                    <c:v>Mild MSI</c:v>
                  </c:pt>
                  <c:pt idx="9">
                    <c:v>Mod MSI</c:v>
                  </c:pt>
                  <c:pt idx="10">
                    <c:v>Sev MSI</c:v>
                  </c:pt>
                </c:lvl>
                <c:lvl>
                  <c:pt idx="0">
                    <c:v>Vision</c:v>
                  </c:pt>
                  <c:pt idx="3">
                    <c:v>Hearing</c:v>
                  </c:pt>
                  <c:pt idx="7">
                    <c:v>MSI</c:v>
                  </c:pt>
                </c:lvl>
              </c:multiLvlStrCache>
            </c:multiLvlStrRef>
          </c:cat>
          <c:val>
            <c:numRef>
              <c:f>'WGclin NEW'!$K$54:$K$64</c:f>
              <c:numCache>
                <c:formatCode>General</c:formatCode>
                <c:ptCount val="11"/>
                <c:pt idx="0">
                  <c:v>94.6</c:v>
                </c:pt>
                <c:pt idx="1">
                  <c:v>0</c:v>
                </c:pt>
                <c:pt idx="2">
                  <c:v>50</c:v>
                </c:pt>
                <c:pt idx="3">
                  <c:v>92.86</c:v>
                </c:pt>
                <c:pt idx="4" formatCode="0.0">
                  <c:v>50</c:v>
                </c:pt>
                <c:pt idx="5" formatCode="0.0">
                  <c:v>0</c:v>
                </c:pt>
                <c:pt idx="6" formatCode="0.0">
                  <c:v>66.669999999999987</c:v>
                </c:pt>
                <c:pt idx="7">
                  <c:v>95.58</c:v>
                </c:pt>
                <c:pt idx="8">
                  <c:v>77.42</c:v>
                </c:pt>
                <c:pt idx="9">
                  <c:v>58.06</c:v>
                </c:pt>
                <c:pt idx="1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'WGclin NEW'!$L$53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'WGclin NEW'!$I$54:$J$64</c:f>
              <c:multiLvlStrCache>
                <c:ptCount val="11"/>
                <c:lvl>
                  <c:pt idx="0">
                    <c:v>No VI</c:v>
                  </c:pt>
                  <c:pt idx="1">
                    <c:v>Mod VI</c:v>
                  </c:pt>
                  <c:pt idx="2">
                    <c:v>Sev VI</c:v>
                  </c:pt>
                  <c:pt idx="3">
                    <c:v>No HI</c:v>
                  </c:pt>
                  <c:pt idx="4">
                    <c:v>Mod HI</c:v>
                  </c:pt>
                  <c:pt idx="5">
                    <c:v>Sev HI</c:v>
                  </c:pt>
                  <c:pt idx="6">
                    <c:v>OAE fail</c:v>
                  </c:pt>
                  <c:pt idx="7">
                    <c:v>No MSI</c:v>
                  </c:pt>
                  <c:pt idx="8">
                    <c:v>Mild MSI</c:v>
                  </c:pt>
                  <c:pt idx="9">
                    <c:v>Mod MSI</c:v>
                  </c:pt>
                  <c:pt idx="10">
                    <c:v>Sev MSI</c:v>
                  </c:pt>
                </c:lvl>
                <c:lvl>
                  <c:pt idx="0">
                    <c:v>Vision</c:v>
                  </c:pt>
                  <c:pt idx="3">
                    <c:v>Hearing</c:v>
                  </c:pt>
                  <c:pt idx="7">
                    <c:v>MSI</c:v>
                  </c:pt>
                </c:lvl>
              </c:multiLvlStrCache>
            </c:multiLvlStrRef>
          </c:cat>
          <c:val>
            <c:numRef>
              <c:f>'WGclin NEW'!$L$54:$L$64</c:f>
              <c:numCache>
                <c:formatCode>General</c:formatCode>
                <c:ptCount val="11"/>
                <c:pt idx="0">
                  <c:v>5.1599999999999984</c:v>
                </c:pt>
                <c:pt idx="1">
                  <c:v>66.669999999999987</c:v>
                </c:pt>
                <c:pt idx="2" formatCode="0.0">
                  <c:v>50</c:v>
                </c:pt>
                <c:pt idx="3">
                  <c:v>7.08</c:v>
                </c:pt>
                <c:pt idx="4" formatCode="0.0">
                  <c:v>25</c:v>
                </c:pt>
                <c:pt idx="5" formatCode="0.0">
                  <c:v>33.33</c:v>
                </c:pt>
                <c:pt idx="6" formatCode="0.0">
                  <c:v>16.670000000000005</c:v>
                </c:pt>
                <c:pt idx="7">
                  <c:v>4.3599999999999985</c:v>
                </c:pt>
                <c:pt idx="8">
                  <c:v>16.130000000000006</c:v>
                </c:pt>
                <c:pt idx="9">
                  <c:v>9.68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'WGclin NEW'!$M$53</c:f>
              <c:strCache>
                <c:ptCount val="1"/>
                <c:pt idx="0">
                  <c:v>Lots or Cant 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'WGclin NEW'!$I$54:$J$64</c:f>
              <c:multiLvlStrCache>
                <c:ptCount val="11"/>
                <c:lvl>
                  <c:pt idx="0">
                    <c:v>No VI</c:v>
                  </c:pt>
                  <c:pt idx="1">
                    <c:v>Mod VI</c:v>
                  </c:pt>
                  <c:pt idx="2">
                    <c:v>Sev VI</c:v>
                  </c:pt>
                  <c:pt idx="3">
                    <c:v>No HI</c:v>
                  </c:pt>
                  <c:pt idx="4">
                    <c:v>Mod HI</c:v>
                  </c:pt>
                  <c:pt idx="5">
                    <c:v>Sev HI</c:v>
                  </c:pt>
                  <c:pt idx="6">
                    <c:v>OAE fail</c:v>
                  </c:pt>
                  <c:pt idx="7">
                    <c:v>No MSI</c:v>
                  </c:pt>
                  <c:pt idx="8">
                    <c:v>Mild MSI</c:v>
                  </c:pt>
                  <c:pt idx="9">
                    <c:v>Mod MSI</c:v>
                  </c:pt>
                  <c:pt idx="10">
                    <c:v>Sev MSI</c:v>
                  </c:pt>
                </c:lvl>
                <c:lvl>
                  <c:pt idx="0">
                    <c:v>Vision</c:v>
                  </c:pt>
                  <c:pt idx="3">
                    <c:v>Hearing</c:v>
                  </c:pt>
                  <c:pt idx="7">
                    <c:v>MSI</c:v>
                  </c:pt>
                </c:lvl>
              </c:multiLvlStrCache>
            </c:multiLvlStrRef>
          </c:cat>
          <c:val>
            <c:numRef>
              <c:f>'WGclin NEW'!$M$54:$M$64</c:f>
              <c:numCache>
                <c:formatCode>General</c:formatCode>
                <c:ptCount val="11"/>
                <c:pt idx="0">
                  <c:v>0.23</c:v>
                </c:pt>
                <c:pt idx="1">
                  <c:v>33.33</c:v>
                </c:pt>
                <c:pt idx="2" formatCode="0.0">
                  <c:v>0</c:v>
                </c:pt>
                <c:pt idx="3">
                  <c:v>6.0000000000000019E-2</c:v>
                </c:pt>
                <c:pt idx="4" formatCode="0.0">
                  <c:v>25</c:v>
                </c:pt>
                <c:pt idx="5" formatCode="0.0">
                  <c:v>66.669999999999987</c:v>
                </c:pt>
                <c:pt idx="6">
                  <c:v>16.670000000000005</c:v>
                </c:pt>
                <c:pt idx="7">
                  <c:v>6.0000000000000019E-2</c:v>
                </c:pt>
                <c:pt idx="8">
                  <c:v>6.45</c:v>
                </c:pt>
                <c:pt idx="9">
                  <c:v>32.260000000000012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243272"/>
        <c:axId val="134243664"/>
      </c:barChart>
      <c:catAx>
        <c:axId val="134243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3664"/>
        <c:crosses val="autoZero"/>
        <c:auto val="1"/>
        <c:lblAlgn val="ctr"/>
        <c:lblOffset val="100"/>
        <c:noMultiLvlLbl val="0"/>
      </c:catAx>
      <c:valAx>
        <c:axId val="134243664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327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'WGClin new'!$A$26</c:f>
              <c:strCache>
                <c:ptCount val="1"/>
                <c:pt idx="0">
                  <c:v>Clinical -ve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'WGClin new'!$B$24:$J$25</c:f>
              <c:multiLvlStrCache>
                <c:ptCount val="9"/>
                <c:lvl>
                  <c:pt idx="0">
                    <c:v>Proportion no difficulty in all domains</c:v>
                  </c:pt>
                  <c:pt idx="1">
                    <c:v>Proportion some difficulty</c:v>
                  </c:pt>
                  <c:pt idx="2">
                    <c:v>Proportion some difficulty 2+</c:v>
                  </c:pt>
                  <c:pt idx="3">
                    <c:v>Proportion a lot  difficulty</c:v>
                  </c:pt>
                  <c:pt idx="4">
                    <c:v>Proportion cant do</c:v>
                  </c:pt>
                  <c:pt idx="5">
                    <c:v>Proportion some difficulty</c:v>
                  </c:pt>
                  <c:pt idx="6">
                    <c:v>Proportion some difficulty 2+</c:v>
                  </c:pt>
                  <c:pt idx="7">
                    <c:v>Proportion a lot  difficulty</c:v>
                  </c:pt>
                  <c:pt idx="8">
                    <c:v>Proportion cant do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'WGClin new'!$B$26:$J$26</c:f>
              <c:numCache>
                <c:formatCode>0.0</c:formatCode>
                <c:ptCount val="9"/>
                <c:pt idx="0">
                  <c:v>98.884239888423977</c:v>
                </c:pt>
                <c:pt idx="1">
                  <c:v>92.675159235668772</c:v>
                </c:pt>
                <c:pt idx="2">
                  <c:v>86.713286713286692</c:v>
                </c:pt>
                <c:pt idx="3">
                  <c:v>32</c:v>
                </c:pt>
                <c:pt idx="4">
                  <c:v>25</c:v>
                </c:pt>
                <c:pt idx="5">
                  <c:v>90.64039408866995</c:v>
                </c:pt>
                <c:pt idx="6">
                  <c:v>87.209302325581362</c:v>
                </c:pt>
                <c:pt idx="7">
                  <c:v>56.000000000000007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'WGClin new'!$A$27</c:f>
              <c:strCache>
                <c:ptCount val="1"/>
                <c:pt idx="0">
                  <c:v>Clinical +ve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'WGClin new'!$B$24:$J$25</c:f>
              <c:multiLvlStrCache>
                <c:ptCount val="9"/>
                <c:lvl>
                  <c:pt idx="0">
                    <c:v>Proportion no difficulty in all domains</c:v>
                  </c:pt>
                  <c:pt idx="1">
                    <c:v>Proportion some difficulty</c:v>
                  </c:pt>
                  <c:pt idx="2">
                    <c:v>Proportion some difficulty 2+</c:v>
                  </c:pt>
                  <c:pt idx="3">
                    <c:v>Proportion a lot  difficulty</c:v>
                  </c:pt>
                  <c:pt idx="4">
                    <c:v>Proportion cant do</c:v>
                  </c:pt>
                  <c:pt idx="5">
                    <c:v>Proportion some difficulty</c:v>
                  </c:pt>
                  <c:pt idx="6">
                    <c:v>Proportion some difficulty 2+</c:v>
                  </c:pt>
                  <c:pt idx="7">
                    <c:v>Proportion a lot  difficulty</c:v>
                  </c:pt>
                  <c:pt idx="8">
                    <c:v>Proportion cant do</c:v>
                  </c:pt>
                </c:lvl>
                <c:lvl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'WGClin new'!$B$27:$J$27</c:f>
              <c:numCache>
                <c:formatCode>0.0</c:formatCode>
                <c:ptCount val="9"/>
                <c:pt idx="0">
                  <c:v>1.1157601115760114</c:v>
                </c:pt>
                <c:pt idx="1">
                  <c:v>7.324840764331209</c:v>
                </c:pt>
                <c:pt idx="2">
                  <c:v>13.286713286713287</c:v>
                </c:pt>
                <c:pt idx="3">
                  <c:v>68</c:v>
                </c:pt>
                <c:pt idx="4">
                  <c:v>75</c:v>
                </c:pt>
                <c:pt idx="5">
                  <c:v>9.3596059113300516</c:v>
                </c:pt>
                <c:pt idx="6">
                  <c:v>12.790697674418606</c:v>
                </c:pt>
                <c:pt idx="7">
                  <c:v>44</c:v>
                </c:pt>
                <c:pt idx="8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66728"/>
        <c:axId val="132467120"/>
      </c:barChart>
      <c:catAx>
        <c:axId val="132466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67120"/>
        <c:crosses val="autoZero"/>
        <c:auto val="1"/>
        <c:lblAlgn val="ctr"/>
        <c:lblOffset val="100"/>
        <c:noMultiLvlLbl val="0"/>
      </c:catAx>
      <c:valAx>
        <c:axId val="132467120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6672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'WGClin new'!$M$47</c:f>
              <c:strCache>
                <c:ptCount val="1"/>
                <c:pt idx="0">
                  <c:v>No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'WGClin new'!$K$48:$L$58</c:f>
              <c:multiLvlStrCache>
                <c:ptCount val="11"/>
                <c:lvl>
                  <c:pt idx="0">
                    <c:v>No VI</c:v>
                  </c:pt>
                  <c:pt idx="1">
                    <c:v>Mod VI</c:v>
                  </c:pt>
                  <c:pt idx="2">
                    <c:v>Sev VI</c:v>
                  </c:pt>
                  <c:pt idx="3">
                    <c:v>No HI</c:v>
                  </c:pt>
                  <c:pt idx="4">
                    <c:v>Mod HI</c:v>
                  </c:pt>
                  <c:pt idx="5">
                    <c:v>Sev HI</c:v>
                  </c:pt>
                  <c:pt idx="6">
                    <c:v>OAE fail</c:v>
                  </c:pt>
                  <c:pt idx="7">
                    <c:v>No MSI</c:v>
                  </c:pt>
                  <c:pt idx="8">
                    <c:v>Mild MSI</c:v>
                  </c:pt>
                  <c:pt idx="9">
                    <c:v>Mod MSI</c:v>
                  </c:pt>
                  <c:pt idx="10">
                    <c:v>Sev MSI</c:v>
                  </c:pt>
                </c:lvl>
                <c:lvl>
                  <c:pt idx="0">
                    <c:v>Vision</c:v>
                  </c:pt>
                  <c:pt idx="3">
                    <c:v>Hearing</c:v>
                  </c:pt>
                  <c:pt idx="7">
                    <c:v>MSI</c:v>
                  </c:pt>
                </c:lvl>
              </c:multiLvlStrCache>
            </c:multiLvlStrRef>
          </c:cat>
          <c:val>
            <c:numRef>
              <c:f>'WGClin new'!$M$48:$M$58</c:f>
              <c:numCache>
                <c:formatCode>General</c:formatCode>
                <c:ptCount val="11"/>
                <c:pt idx="0">
                  <c:v>95.990000000000009</c:v>
                </c:pt>
                <c:pt idx="1">
                  <c:v>50</c:v>
                </c:pt>
                <c:pt idx="2">
                  <c:v>66.669999999999987</c:v>
                </c:pt>
                <c:pt idx="3">
                  <c:v>96.72</c:v>
                </c:pt>
                <c:pt idx="4">
                  <c:v>0</c:v>
                </c:pt>
                <c:pt idx="5" formatCode="0.0">
                  <c:v>0</c:v>
                </c:pt>
                <c:pt idx="6">
                  <c:v>66.669999999999987</c:v>
                </c:pt>
                <c:pt idx="7">
                  <c:v>97.47</c:v>
                </c:pt>
                <c:pt idx="8">
                  <c:v>68.75</c:v>
                </c:pt>
                <c:pt idx="9">
                  <c:v>72.73</c:v>
                </c:pt>
                <c:pt idx="10">
                  <c:v>33.33</c:v>
                </c:pt>
              </c:numCache>
            </c:numRef>
          </c:val>
        </c:ser>
        <c:ser>
          <c:idx val="1"/>
          <c:order val="1"/>
          <c:tx>
            <c:strRef>
              <c:f>'WGClin new'!$N$47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'WGClin new'!$K$48:$L$58</c:f>
              <c:multiLvlStrCache>
                <c:ptCount val="11"/>
                <c:lvl>
                  <c:pt idx="0">
                    <c:v>No VI</c:v>
                  </c:pt>
                  <c:pt idx="1">
                    <c:v>Mod VI</c:v>
                  </c:pt>
                  <c:pt idx="2">
                    <c:v>Sev VI</c:v>
                  </c:pt>
                  <c:pt idx="3">
                    <c:v>No HI</c:v>
                  </c:pt>
                  <c:pt idx="4">
                    <c:v>Mod HI</c:v>
                  </c:pt>
                  <c:pt idx="5">
                    <c:v>Sev HI</c:v>
                  </c:pt>
                  <c:pt idx="6">
                    <c:v>OAE fail</c:v>
                  </c:pt>
                  <c:pt idx="7">
                    <c:v>No MSI</c:v>
                  </c:pt>
                  <c:pt idx="8">
                    <c:v>Mild MSI</c:v>
                  </c:pt>
                  <c:pt idx="9">
                    <c:v>Mod MSI</c:v>
                  </c:pt>
                  <c:pt idx="10">
                    <c:v>Sev MSI</c:v>
                  </c:pt>
                </c:lvl>
                <c:lvl>
                  <c:pt idx="0">
                    <c:v>Vision</c:v>
                  </c:pt>
                  <c:pt idx="3">
                    <c:v>Hearing</c:v>
                  </c:pt>
                  <c:pt idx="7">
                    <c:v>MSI</c:v>
                  </c:pt>
                </c:lvl>
              </c:multiLvlStrCache>
            </c:multiLvlStrRef>
          </c:cat>
          <c:val>
            <c:numRef>
              <c:f>'WGClin new'!$N$48:$N$58</c:f>
              <c:numCache>
                <c:formatCode>General</c:formatCode>
                <c:ptCount val="11"/>
                <c:pt idx="0">
                  <c:v>3.92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 formatCode="0.0">
                  <c:v>0</c:v>
                </c:pt>
                <c:pt idx="6">
                  <c:v>33.33</c:v>
                </c:pt>
                <c:pt idx="7">
                  <c:v>2.34</c:v>
                </c:pt>
                <c:pt idx="8">
                  <c:v>25</c:v>
                </c:pt>
                <c:pt idx="9">
                  <c:v>0</c:v>
                </c:pt>
                <c:pt idx="10">
                  <c:v>16.670000000000005</c:v>
                </c:pt>
              </c:numCache>
            </c:numRef>
          </c:val>
        </c:ser>
        <c:ser>
          <c:idx val="2"/>
          <c:order val="2"/>
          <c:tx>
            <c:strRef>
              <c:f>'WGClin new'!$O$47</c:f>
              <c:strCache>
                <c:ptCount val="1"/>
                <c:pt idx="0">
                  <c:v>Lots or Cant 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'WGClin new'!$K$48:$L$58</c:f>
              <c:multiLvlStrCache>
                <c:ptCount val="11"/>
                <c:lvl>
                  <c:pt idx="0">
                    <c:v>No VI</c:v>
                  </c:pt>
                  <c:pt idx="1">
                    <c:v>Mod VI</c:v>
                  </c:pt>
                  <c:pt idx="2">
                    <c:v>Sev VI</c:v>
                  </c:pt>
                  <c:pt idx="3">
                    <c:v>No HI</c:v>
                  </c:pt>
                  <c:pt idx="4">
                    <c:v>Mod HI</c:v>
                  </c:pt>
                  <c:pt idx="5">
                    <c:v>Sev HI</c:v>
                  </c:pt>
                  <c:pt idx="6">
                    <c:v>OAE fail</c:v>
                  </c:pt>
                  <c:pt idx="7">
                    <c:v>No MSI</c:v>
                  </c:pt>
                  <c:pt idx="8">
                    <c:v>Mild MSI</c:v>
                  </c:pt>
                  <c:pt idx="9">
                    <c:v>Mod MSI</c:v>
                  </c:pt>
                  <c:pt idx="10">
                    <c:v>Sev MSI</c:v>
                  </c:pt>
                </c:lvl>
                <c:lvl>
                  <c:pt idx="0">
                    <c:v>Vision</c:v>
                  </c:pt>
                  <c:pt idx="3">
                    <c:v>Hearing</c:v>
                  </c:pt>
                  <c:pt idx="7">
                    <c:v>MSI</c:v>
                  </c:pt>
                </c:lvl>
              </c:multiLvlStrCache>
            </c:multiLvlStrRef>
          </c:cat>
          <c:val>
            <c:numRef>
              <c:f>'WGClin new'!$O$48:$O$58</c:f>
              <c:numCache>
                <c:formatCode>General</c:formatCode>
                <c:ptCount val="11"/>
                <c:pt idx="0">
                  <c:v>9.0000000000000011E-2</c:v>
                </c:pt>
                <c:pt idx="1">
                  <c:v>50</c:v>
                </c:pt>
                <c:pt idx="2">
                  <c:v>33.33</c:v>
                </c:pt>
                <c:pt idx="3">
                  <c:v>0.27</c:v>
                </c:pt>
                <c:pt idx="4">
                  <c:v>100</c:v>
                </c:pt>
                <c:pt idx="5" formatCode="0.0">
                  <c:v>0</c:v>
                </c:pt>
                <c:pt idx="6">
                  <c:v>0</c:v>
                </c:pt>
                <c:pt idx="7">
                  <c:v>0.19</c:v>
                </c:pt>
                <c:pt idx="8">
                  <c:v>6.25</c:v>
                </c:pt>
                <c:pt idx="9">
                  <c:v>27.27</c:v>
                </c:pt>
                <c:pt idx="1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67904"/>
        <c:axId val="132468296"/>
      </c:barChart>
      <c:catAx>
        <c:axId val="13246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68296"/>
        <c:crosses val="autoZero"/>
        <c:auto val="1"/>
        <c:lblAlgn val="ctr"/>
        <c:lblOffset val="100"/>
        <c:noMultiLvlLbl val="0"/>
      </c:catAx>
      <c:valAx>
        <c:axId val="1324682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6790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GB" sz="2000">
                <a:latin typeface="Cambria" panose="02040503050406030204" pitchFamily="18" charset="0"/>
              </a:rPr>
              <a:t>Overall</a:t>
            </a:r>
            <a:r>
              <a:rPr lang="en-GB" sz="2000" baseline="0">
                <a:latin typeface="Cambria" panose="02040503050406030204" pitchFamily="18" charset="0"/>
              </a:rPr>
              <a:t> endorsement - India</a:t>
            </a:r>
            <a:endParaRPr lang="en-GB" sz="2000"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534526565133848E-2"/>
          <c:y val="6.5944501851325096E-2"/>
          <c:w val="0.97263213317660668"/>
          <c:h val="0.549012871334535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'WG Child Analysis'!$F$115:$F$123</c:f>
                <c:numCache>
                  <c:formatCode>General</c:formatCode>
                  <c:ptCount val="9"/>
                  <c:pt idx="0">
                    <c:v>4.1000000000000085</c:v>
                  </c:pt>
                  <c:pt idx="1">
                    <c:v>4.2000000000000028</c:v>
                  </c:pt>
                  <c:pt idx="2">
                    <c:v>3.0999999999999988</c:v>
                  </c:pt>
                  <c:pt idx="3">
                    <c:v>1.4</c:v>
                  </c:pt>
                  <c:pt idx="4">
                    <c:v>0.70000000000000018</c:v>
                  </c:pt>
                  <c:pt idx="5">
                    <c:v>3.8000000000000007</c:v>
                  </c:pt>
                  <c:pt idx="6">
                    <c:v>2.3000000000000007</c:v>
                  </c:pt>
                  <c:pt idx="7">
                    <c:v>1.2000000000000002</c:v>
                  </c:pt>
                  <c:pt idx="8">
                    <c:v>0.8</c:v>
                  </c:pt>
                </c:numCache>
              </c:numRef>
            </c:plus>
            <c:minus>
              <c:numRef>
                <c:f>'WG Child Analysis'!$E$115:$E$123</c:f>
                <c:numCache>
                  <c:formatCode>General</c:formatCode>
                  <c:ptCount val="9"/>
                  <c:pt idx="0">
                    <c:v>4.2999999999999972</c:v>
                  </c:pt>
                  <c:pt idx="1">
                    <c:v>6.8999999999999986</c:v>
                  </c:pt>
                  <c:pt idx="2">
                    <c:v>2.6000000000000014</c:v>
                  </c:pt>
                  <c:pt idx="3">
                    <c:v>0.8</c:v>
                  </c:pt>
                  <c:pt idx="4">
                    <c:v>0.3000000000000001</c:v>
                  </c:pt>
                  <c:pt idx="5">
                    <c:v>3.3000000000000007</c:v>
                  </c:pt>
                  <c:pt idx="6">
                    <c:v>1.7999999999999994</c:v>
                  </c:pt>
                  <c:pt idx="7">
                    <c:v>0.79999999999999982</c:v>
                  </c:pt>
                  <c:pt idx="8">
                    <c:v>0.3000000000000001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'WG Child Analysis'!$B$115:$C$123</c:f>
              <c:multiLvlStrCache>
                <c:ptCount val="9"/>
                <c:lvl>
                  <c:pt idx="1">
                    <c:v>"Some difficulty" in at least one domain</c:v>
                  </c:pt>
                  <c:pt idx="2">
                    <c:v>"Some difficulty" in at least two domains</c:v>
                  </c:pt>
                  <c:pt idx="3">
                    <c:v>Proportion "a lot  difficulty" in at least one domain</c:v>
                  </c:pt>
                  <c:pt idx="4">
                    <c:v>"Cant do" in at least one domain*</c:v>
                  </c:pt>
                  <c:pt idx="5">
                    <c:v>"Some difficulty" in at least one domain</c:v>
                  </c:pt>
                  <c:pt idx="6">
                    <c:v>"Some difficulty" in at least two domains</c:v>
                  </c:pt>
                  <c:pt idx="7">
                    <c:v>Proportion "a lot  difficulty" in at least one domain</c:v>
                  </c:pt>
                  <c:pt idx="8">
                    <c:v>"Cant do" in at least one domain*</c:v>
                  </c:pt>
                </c:lvl>
                <c:lvl>
                  <c:pt idx="0">
                    <c:v>No difficulty in any domain</c:v>
                  </c:pt>
                  <c:pt idx="1">
                    <c:v>Basic Domains</c:v>
                  </c:pt>
                  <c:pt idx="5">
                    <c:v>Complex Domains</c:v>
                  </c:pt>
                </c:lvl>
              </c:multiLvlStrCache>
            </c:multiLvlStrRef>
          </c:cat>
          <c:val>
            <c:numRef>
              <c:f>'WG Child Analysis'!$D$115:$D$123</c:f>
              <c:numCache>
                <c:formatCode>General</c:formatCode>
                <c:ptCount val="9"/>
                <c:pt idx="0">
                  <c:v>65.099999999999994</c:v>
                </c:pt>
                <c:pt idx="1">
                  <c:v>28</c:v>
                </c:pt>
                <c:pt idx="2">
                  <c:v>12.3</c:v>
                </c:pt>
                <c:pt idx="3">
                  <c:v>2</c:v>
                </c:pt>
                <c:pt idx="4">
                  <c:v>0.70000000000000018</c:v>
                </c:pt>
                <c:pt idx="5">
                  <c:v>17.3</c:v>
                </c:pt>
                <c:pt idx="6">
                  <c:v>7.1</c:v>
                </c:pt>
                <c:pt idx="7">
                  <c:v>2.2999999999999998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620456"/>
        <c:axId val="132636408"/>
      </c:barChart>
      <c:catAx>
        <c:axId val="13262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2636408"/>
        <c:crosses val="autoZero"/>
        <c:auto val="1"/>
        <c:lblAlgn val="ctr"/>
        <c:lblOffset val="100"/>
        <c:noMultiLvlLbl val="0"/>
      </c:catAx>
      <c:valAx>
        <c:axId val="132636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262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child'!$D$258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child'!$D$259:$D$272</c:f>
              <c:numCache>
                <c:formatCode>General</c:formatCode>
                <c:ptCount val="14"/>
                <c:pt idx="0">
                  <c:v>5.8</c:v>
                </c:pt>
                <c:pt idx="1">
                  <c:v>7.6</c:v>
                </c:pt>
                <c:pt idx="2">
                  <c:v>5.4</c:v>
                </c:pt>
                <c:pt idx="3">
                  <c:v>5</c:v>
                </c:pt>
                <c:pt idx="4">
                  <c:v>4.8</c:v>
                </c:pt>
                <c:pt idx="5">
                  <c:v>20.8</c:v>
                </c:pt>
                <c:pt idx="6">
                  <c:v>28.8</c:v>
                </c:pt>
                <c:pt idx="7">
                  <c:v>5.9</c:v>
                </c:pt>
                <c:pt idx="8">
                  <c:v>23.2</c:v>
                </c:pt>
                <c:pt idx="9">
                  <c:v>4</c:v>
                </c:pt>
                <c:pt idx="10">
                  <c:v>20</c:v>
                </c:pt>
                <c:pt idx="11">
                  <c:v>18.8</c:v>
                </c:pt>
                <c:pt idx="12">
                  <c:v>22.6</c:v>
                </c:pt>
                <c:pt idx="13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'WG child'!$E$258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child'!$E$259:$E$272</c:f>
              <c:numCache>
                <c:formatCode>General</c:formatCode>
                <c:ptCount val="14"/>
                <c:pt idx="0">
                  <c:v>0.4</c:v>
                </c:pt>
                <c:pt idx="1">
                  <c:v>0.4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0.6000000000000002</c:v>
                </c:pt>
                <c:pt idx="6">
                  <c:v>1.1000000000000001</c:v>
                </c:pt>
                <c:pt idx="7">
                  <c:v>0.3000000000000001</c:v>
                </c:pt>
                <c:pt idx="8">
                  <c:v>3.2</c:v>
                </c:pt>
                <c:pt idx="9">
                  <c:v>0.6000000000000002</c:v>
                </c:pt>
                <c:pt idx="10">
                  <c:v>3.4</c:v>
                </c:pt>
                <c:pt idx="11">
                  <c:v>1.6</c:v>
                </c:pt>
                <c:pt idx="12">
                  <c:v>2</c:v>
                </c:pt>
                <c:pt idx="1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247912"/>
        <c:axId val="133248304"/>
      </c:barChart>
      <c:catAx>
        <c:axId val="133247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48304"/>
        <c:crosses val="autoZero"/>
        <c:auto val="1"/>
        <c:lblAlgn val="ctr"/>
        <c:lblOffset val="100"/>
        <c:noMultiLvlLbl val="0"/>
      </c:catAx>
      <c:valAx>
        <c:axId val="13324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24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child'!$D$258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child'!$D$259:$D$272</c:f>
              <c:numCache>
                <c:formatCode>General</c:formatCode>
                <c:ptCount val="14"/>
                <c:pt idx="0">
                  <c:v>5.8</c:v>
                </c:pt>
                <c:pt idx="1">
                  <c:v>7.6</c:v>
                </c:pt>
                <c:pt idx="2">
                  <c:v>5.4</c:v>
                </c:pt>
                <c:pt idx="3">
                  <c:v>5</c:v>
                </c:pt>
                <c:pt idx="4">
                  <c:v>4.8</c:v>
                </c:pt>
                <c:pt idx="5">
                  <c:v>20.8</c:v>
                </c:pt>
                <c:pt idx="6">
                  <c:v>28.8</c:v>
                </c:pt>
                <c:pt idx="7">
                  <c:v>5.9</c:v>
                </c:pt>
                <c:pt idx="8">
                  <c:v>23.2</c:v>
                </c:pt>
                <c:pt idx="9">
                  <c:v>4</c:v>
                </c:pt>
                <c:pt idx="10">
                  <c:v>20</c:v>
                </c:pt>
                <c:pt idx="11">
                  <c:v>18.8</c:v>
                </c:pt>
                <c:pt idx="12">
                  <c:v>22.6</c:v>
                </c:pt>
                <c:pt idx="13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'WG child'!$E$258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child'!$E$259:$E$272</c:f>
              <c:numCache>
                <c:formatCode>General</c:formatCode>
                <c:ptCount val="14"/>
                <c:pt idx="0">
                  <c:v>0.4</c:v>
                </c:pt>
                <c:pt idx="1">
                  <c:v>0.4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0.6000000000000002</c:v>
                </c:pt>
                <c:pt idx="6">
                  <c:v>1.1000000000000001</c:v>
                </c:pt>
                <c:pt idx="7">
                  <c:v>0.3000000000000001</c:v>
                </c:pt>
                <c:pt idx="8">
                  <c:v>3.2</c:v>
                </c:pt>
                <c:pt idx="9">
                  <c:v>0.6000000000000002</c:v>
                </c:pt>
                <c:pt idx="10">
                  <c:v>3.4</c:v>
                </c:pt>
                <c:pt idx="11">
                  <c:v>1.6</c:v>
                </c:pt>
                <c:pt idx="12">
                  <c:v>2</c:v>
                </c:pt>
                <c:pt idx="1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249088"/>
        <c:axId val="133249480"/>
      </c:barChart>
      <c:catAx>
        <c:axId val="13324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49480"/>
        <c:crosses val="autoZero"/>
        <c:auto val="1"/>
        <c:lblAlgn val="ctr"/>
        <c:lblOffset val="100"/>
        <c:noMultiLvlLbl val="0"/>
      </c:catAx>
      <c:valAx>
        <c:axId val="133249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24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child'!$D$258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child'!$D$259:$D$272</c:f>
              <c:numCache>
                <c:formatCode>General</c:formatCode>
                <c:ptCount val="14"/>
                <c:pt idx="0">
                  <c:v>5.8</c:v>
                </c:pt>
                <c:pt idx="1">
                  <c:v>7.6</c:v>
                </c:pt>
                <c:pt idx="2">
                  <c:v>5.4</c:v>
                </c:pt>
                <c:pt idx="3">
                  <c:v>5</c:v>
                </c:pt>
                <c:pt idx="4">
                  <c:v>4.8</c:v>
                </c:pt>
                <c:pt idx="5">
                  <c:v>20.8</c:v>
                </c:pt>
                <c:pt idx="6">
                  <c:v>28.8</c:v>
                </c:pt>
                <c:pt idx="7">
                  <c:v>5.9</c:v>
                </c:pt>
                <c:pt idx="8">
                  <c:v>23.2</c:v>
                </c:pt>
                <c:pt idx="9">
                  <c:v>4</c:v>
                </c:pt>
                <c:pt idx="10">
                  <c:v>20</c:v>
                </c:pt>
                <c:pt idx="11">
                  <c:v>18.8</c:v>
                </c:pt>
                <c:pt idx="12">
                  <c:v>22.6</c:v>
                </c:pt>
                <c:pt idx="13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'WG child'!$E$258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child'!$E$259:$E$272</c:f>
              <c:numCache>
                <c:formatCode>General</c:formatCode>
                <c:ptCount val="14"/>
                <c:pt idx="0">
                  <c:v>0.4</c:v>
                </c:pt>
                <c:pt idx="1">
                  <c:v>0.4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0.6000000000000002</c:v>
                </c:pt>
                <c:pt idx="6">
                  <c:v>1.1000000000000001</c:v>
                </c:pt>
                <c:pt idx="7">
                  <c:v>0.3000000000000001</c:v>
                </c:pt>
                <c:pt idx="8">
                  <c:v>3.2</c:v>
                </c:pt>
                <c:pt idx="9">
                  <c:v>0.6000000000000002</c:v>
                </c:pt>
                <c:pt idx="10">
                  <c:v>3.4</c:v>
                </c:pt>
                <c:pt idx="11">
                  <c:v>1.6</c:v>
                </c:pt>
                <c:pt idx="12">
                  <c:v>2</c:v>
                </c:pt>
                <c:pt idx="1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250264"/>
        <c:axId val="133250656"/>
      </c:barChart>
      <c:catAx>
        <c:axId val="133250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50656"/>
        <c:crosses val="autoZero"/>
        <c:auto val="1"/>
        <c:lblAlgn val="ctr"/>
        <c:lblOffset val="100"/>
        <c:noMultiLvlLbl val="0"/>
      </c:catAx>
      <c:valAx>
        <c:axId val="133250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25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child'!$D$258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child'!$D$259:$D$272</c:f>
              <c:numCache>
                <c:formatCode>General</c:formatCode>
                <c:ptCount val="14"/>
                <c:pt idx="0">
                  <c:v>5.8</c:v>
                </c:pt>
                <c:pt idx="1">
                  <c:v>7.6</c:v>
                </c:pt>
                <c:pt idx="2">
                  <c:v>5.4</c:v>
                </c:pt>
                <c:pt idx="3">
                  <c:v>5</c:v>
                </c:pt>
                <c:pt idx="4">
                  <c:v>4.8</c:v>
                </c:pt>
                <c:pt idx="5">
                  <c:v>20.8</c:v>
                </c:pt>
                <c:pt idx="6">
                  <c:v>28.8</c:v>
                </c:pt>
                <c:pt idx="7">
                  <c:v>5.9</c:v>
                </c:pt>
                <c:pt idx="8">
                  <c:v>23.2</c:v>
                </c:pt>
                <c:pt idx="9">
                  <c:v>4</c:v>
                </c:pt>
                <c:pt idx="10">
                  <c:v>20</c:v>
                </c:pt>
                <c:pt idx="11">
                  <c:v>18.8</c:v>
                </c:pt>
                <c:pt idx="12">
                  <c:v>22.6</c:v>
                </c:pt>
                <c:pt idx="13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'WG child'!$E$258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child'!$E$259:$E$272</c:f>
              <c:numCache>
                <c:formatCode>General</c:formatCode>
                <c:ptCount val="14"/>
                <c:pt idx="0">
                  <c:v>0.4</c:v>
                </c:pt>
                <c:pt idx="1">
                  <c:v>0.4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0.6000000000000002</c:v>
                </c:pt>
                <c:pt idx="6">
                  <c:v>1.1000000000000001</c:v>
                </c:pt>
                <c:pt idx="7">
                  <c:v>0.3000000000000001</c:v>
                </c:pt>
                <c:pt idx="8">
                  <c:v>3.2</c:v>
                </c:pt>
                <c:pt idx="9">
                  <c:v>0.6000000000000002</c:v>
                </c:pt>
                <c:pt idx="10">
                  <c:v>3.4</c:v>
                </c:pt>
                <c:pt idx="11">
                  <c:v>1.6</c:v>
                </c:pt>
                <c:pt idx="12">
                  <c:v>2</c:v>
                </c:pt>
                <c:pt idx="1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251440"/>
        <c:axId val="133772048"/>
      </c:barChart>
      <c:catAx>
        <c:axId val="13325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2048"/>
        <c:crosses val="autoZero"/>
        <c:auto val="1"/>
        <c:lblAlgn val="ctr"/>
        <c:lblOffset val="100"/>
        <c:noMultiLvlLbl val="0"/>
      </c:catAx>
      <c:valAx>
        <c:axId val="13377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child'!$D$258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child'!$D$259:$D$272</c:f>
              <c:numCache>
                <c:formatCode>General</c:formatCode>
                <c:ptCount val="14"/>
                <c:pt idx="0">
                  <c:v>5.8</c:v>
                </c:pt>
                <c:pt idx="1">
                  <c:v>7.6</c:v>
                </c:pt>
                <c:pt idx="2">
                  <c:v>5.4</c:v>
                </c:pt>
                <c:pt idx="3">
                  <c:v>5</c:v>
                </c:pt>
                <c:pt idx="4">
                  <c:v>4.8</c:v>
                </c:pt>
                <c:pt idx="5">
                  <c:v>20.8</c:v>
                </c:pt>
                <c:pt idx="6">
                  <c:v>28.8</c:v>
                </c:pt>
                <c:pt idx="7">
                  <c:v>5.9</c:v>
                </c:pt>
                <c:pt idx="8">
                  <c:v>23.2</c:v>
                </c:pt>
                <c:pt idx="9">
                  <c:v>4</c:v>
                </c:pt>
                <c:pt idx="10">
                  <c:v>20</c:v>
                </c:pt>
                <c:pt idx="11">
                  <c:v>18.8</c:v>
                </c:pt>
                <c:pt idx="12">
                  <c:v>22.6</c:v>
                </c:pt>
                <c:pt idx="13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'WG child'!$E$258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child'!$A$259:$C$272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child'!$E$259:$E$272</c:f>
              <c:numCache>
                <c:formatCode>General</c:formatCode>
                <c:ptCount val="14"/>
                <c:pt idx="0">
                  <c:v>0.4</c:v>
                </c:pt>
                <c:pt idx="1">
                  <c:v>0.4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0.6000000000000002</c:v>
                </c:pt>
                <c:pt idx="6">
                  <c:v>1.1000000000000001</c:v>
                </c:pt>
                <c:pt idx="7">
                  <c:v>0.3000000000000001</c:v>
                </c:pt>
                <c:pt idx="8">
                  <c:v>3.2</c:v>
                </c:pt>
                <c:pt idx="9">
                  <c:v>0.6000000000000002</c:v>
                </c:pt>
                <c:pt idx="10">
                  <c:v>3.4</c:v>
                </c:pt>
                <c:pt idx="11">
                  <c:v>1.6</c:v>
                </c:pt>
                <c:pt idx="12">
                  <c:v>2</c:v>
                </c:pt>
                <c:pt idx="1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773224"/>
        <c:axId val="133773616"/>
      </c:barChart>
      <c:catAx>
        <c:axId val="133773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3616"/>
        <c:crosses val="autoZero"/>
        <c:auto val="1"/>
        <c:lblAlgn val="ctr"/>
        <c:lblOffset val="100"/>
        <c:noMultiLvlLbl val="0"/>
      </c:catAx>
      <c:valAx>
        <c:axId val="13377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77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 Analysis'!$D$129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Analysis'!$D$130:$D$143</c:f>
              <c:numCache>
                <c:formatCode>General</c:formatCode>
                <c:ptCount val="14"/>
                <c:pt idx="0">
                  <c:v>4.2</c:v>
                </c:pt>
                <c:pt idx="1">
                  <c:v>3.5</c:v>
                </c:pt>
                <c:pt idx="2">
                  <c:v>3.5</c:v>
                </c:pt>
                <c:pt idx="3">
                  <c:v>7.6</c:v>
                </c:pt>
                <c:pt idx="4">
                  <c:v>7</c:v>
                </c:pt>
                <c:pt idx="5">
                  <c:v>11.4</c:v>
                </c:pt>
                <c:pt idx="6">
                  <c:v>17.399999999999999</c:v>
                </c:pt>
                <c:pt idx="7">
                  <c:v>3.8</c:v>
                </c:pt>
                <c:pt idx="8">
                  <c:v>10.7</c:v>
                </c:pt>
                <c:pt idx="9">
                  <c:v>4.9000000000000004</c:v>
                </c:pt>
                <c:pt idx="10">
                  <c:v>6.8</c:v>
                </c:pt>
                <c:pt idx="11">
                  <c:v>8.2000000000000011</c:v>
                </c:pt>
                <c:pt idx="12">
                  <c:v>5.6</c:v>
                </c:pt>
                <c:pt idx="1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'WG Child Analysis'!$E$129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Analysis'!$E$130:$E$143</c:f>
              <c:numCache>
                <c:formatCode>General</c:formatCode>
                <c:ptCount val="14"/>
                <c:pt idx="0">
                  <c:v>0.3000000000000001</c:v>
                </c:pt>
                <c:pt idx="1">
                  <c:v>0.5</c:v>
                </c:pt>
                <c:pt idx="2">
                  <c:v>0.8</c:v>
                </c:pt>
                <c:pt idx="3">
                  <c:v>0.9</c:v>
                </c:pt>
                <c:pt idx="4">
                  <c:v>0.70000000000000018</c:v>
                </c:pt>
                <c:pt idx="5">
                  <c:v>0.9</c:v>
                </c:pt>
                <c:pt idx="6">
                  <c:v>0.8</c:v>
                </c:pt>
                <c:pt idx="7">
                  <c:v>0.70000000000000018</c:v>
                </c:pt>
                <c:pt idx="8">
                  <c:v>1</c:v>
                </c:pt>
                <c:pt idx="9">
                  <c:v>1.1000000000000001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774400"/>
        <c:axId val="133774792"/>
      </c:barChart>
      <c:catAx>
        <c:axId val="13377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4792"/>
        <c:crosses val="autoZero"/>
        <c:auto val="1"/>
        <c:lblAlgn val="ctr"/>
        <c:lblOffset val="100"/>
        <c:noMultiLvlLbl val="0"/>
      </c:catAx>
      <c:valAx>
        <c:axId val="133774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77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'WG Child Analysis'!$D$129</c:f>
              <c:strCache>
                <c:ptCount val="1"/>
                <c:pt idx="0">
                  <c:v>Some difficulty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Analysis'!$D$130:$D$143</c:f>
              <c:numCache>
                <c:formatCode>General</c:formatCode>
                <c:ptCount val="14"/>
                <c:pt idx="0">
                  <c:v>4.2</c:v>
                </c:pt>
                <c:pt idx="1">
                  <c:v>3.5</c:v>
                </c:pt>
                <c:pt idx="2">
                  <c:v>3.5</c:v>
                </c:pt>
                <c:pt idx="3">
                  <c:v>7.6</c:v>
                </c:pt>
                <c:pt idx="4">
                  <c:v>7</c:v>
                </c:pt>
                <c:pt idx="5">
                  <c:v>11.4</c:v>
                </c:pt>
                <c:pt idx="6">
                  <c:v>17.399999999999999</c:v>
                </c:pt>
                <c:pt idx="7">
                  <c:v>3.8</c:v>
                </c:pt>
                <c:pt idx="8">
                  <c:v>10.7</c:v>
                </c:pt>
                <c:pt idx="9">
                  <c:v>4.9000000000000004</c:v>
                </c:pt>
                <c:pt idx="10">
                  <c:v>6.8</c:v>
                </c:pt>
                <c:pt idx="11">
                  <c:v>8.2000000000000011</c:v>
                </c:pt>
                <c:pt idx="12">
                  <c:v>5.6</c:v>
                </c:pt>
                <c:pt idx="1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'WG Child Analysis'!$E$129</c:f>
              <c:strCache>
                <c:ptCount val="1"/>
                <c:pt idx="0">
                  <c:v>A lot of difficulty/can not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'WG Child Analysis'!$A$130:$C$143</c:f>
              <c:multiLvlStrCache>
                <c:ptCount val="14"/>
                <c:lvl>
                  <c:pt idx="0">
                    <c:v>Seeing</c:v>
                  </c:pt>
                  <c:pt idx="1">
                    <c:v>Hearing</c:v>
                  </c:pt>
                  <c:pt idx="2">
                    <c:v>Walking</c:v>
                  </c:pt>
                  <c:pt idx="3">
                    <c:v>Understanding</c:v>
                  </c:pt>
                  <c:pt idx="4">
                    <c:v>Being Understood</c:v>
                  </c:pt>
                  <c:pt idx="5">
                    <c:v>Learning</c:v>
                  </c:pt>
                  <c:pt idx="6">
                    <c:v>Remembering</c:v>
                  </c:pt>
                  <c:pt idx="7">
                    <c:v>Self Care</c:v>
                  </c:pt>
                  <c:pt idx="8">
                    <c:v>Controlling Behaviour</c:v>
                  </c:pt>
                  <c:pt idx="9">
                    <c:v>Playing</c:v>
                  </c:pt>
                  <c:pt idx="10">
                    <c:v>Worry</c:v>
                  </c:pt>
                  <c:pt idx="11">
                    <c:v>Completion of Task</c:v>
                  </c:pt>
                  <c:pt idx="12">
                    <c:v>Accept Change</c:v>
                  </c:pt>
                  <c:pt idx="13">
                    <c:v>Get along with other children</c:v>
                  </c:pt>
                </c:lvl>
                <c:lvl>
                  <c:pt idx="0">
                    <c:v>2-17</c:v>
                  </c:pt>
                  <c:pt idx="6">
                    <c:v>5+ only*</c:v>
                  </c:pt>
                  <c:pt idx="8">
                    <c:v>2-17</c:v>
                  </c:pt>
                  <c:pt idx="10">
                    <c:v>5+ only*</c:v>
                  </c:pt>
                </c:lvl>
                <c:lvl>
                  <c:pt idx="0">
                    <c:v>BASIC ACTIVITY DOMAINS</c:v>
                  </c:pt>
                  <c:pt idx="8">
                    <c:v>COMPLEX ACTIVITY/PARTICIPATION DOMAINS</c:v>
                  </c:pt>
                </c:lvl>
              </c:multiLvlStrCache>
            </c:multiLvlStrRef>
          </c:cat>
          <c:val>
            <c:numRef>
              <c:f>'WG Child Analysis'!$E$130:$E$143</c:f>
              <c:numCache>
                <c:formatCode>General</c:formatCode>
                <c:ptCount val="14"/>
                <c:pt idx="0">
                  <c:v>0.3000000000000001</c:v>
                </c:pt>
                <c:pt idx="1">
                  <c:v>0.5</c:v>
                </c:pt>
                <c:pt idx="2">
                  <c:v>0.8</c:v>
                </c:pt>
                <c:pt idx="3">
                  <c:v>0.9</c:v>
                </c:pt>
                <c:pt idx="4">
                  <c:v>0.70000000000000018</c:v>
                </c:pt>
                <c:pt idx="5">
                  <c:v>0.9</c:v>
                </c:pt>
                <c:pt idx="6">
                  <c:v>0.8</c:v>
                </c:pt>
                <c:pt idx="7">
                  <c:v>0.70000000000000018</c:v>
                </c:pt>
                <c:pt idx="8">
                  <c:v>1</c:v>
                </c:pt>
                <c:pt idx="9">
                  <c:v>1.1000000000000001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775576"/>
        <c:axId val="133902872"/>
      </c:barChart>
      <c:catAx>
        <c:axId val="133775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02872"/>
        <c:crosses val="autoZero"/>
        <c:auto val="1"/>
        <c:lblAlgn val="ctr"/>
        <c:lblOffset val="100"/>
        <c:noMultiLvlLbl val="0"/>
      </c:catAx>
      <c:valAx>
        <c:axId val="133902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377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6C034-F702-4333-8C22-575F60756F98}" type="datetimeFigureOut">
              <a:rPr lang="en-GB" smtClean="0"/>
              <a:pPr/>
              <a:t>23/04/2015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B949-0231-419A-BFB4-5DA06E7A90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1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8D7B-792A-433D-A18D-2B3F3B8B38B5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1411-646A-45A6-96F8-762FABF742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6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9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49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4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6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4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1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91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68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25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9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2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69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70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baseline="0" dirty="0" smtClean="0"/>
              <a:t>-Lower overall than Cameroon</a:t>
            </a:r>
          </a:p>
          <a:p>
            <a:pPr>
              <a:buFontTx/>
              <a:buNone/>
            </a:pPr>
            <a:r>
              <a:rPr lang="en-GB" baseline="0" dirty="0" smtClean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89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90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35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64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60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46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9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44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28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53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71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846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53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4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4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9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9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4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3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1411-646A-45A6-96F8-762FABF7427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6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3F7F-47EF-4690-A47C-31B7A7078812}" type="datetimeFigureOut">
              <a:rPr lang="en-US" smtClean="0"/>
              <a:pPr/>
              <a:t>4/23/2015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90B9-2B62-4E91-868C-F59ABF21BA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isabilitycentre.lshtm.ac.uk/" TargetMode="External"/><Relationship Id="rId5" Type="http://schemas.openxmlformats.org/officeDocument/2006/relationships/hyperlink" Target="mailto:Islay.mactaggart@lshtm.ac.uk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92" y="972237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Field-testing an earlier draft of the WG/UNICEF Question Set in Cameroon and India</a:t>
            </a:r>
            <a:endParaRPr lang="en-GB" sz="24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72560" cy="146820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Cambria" pitchFamily="18" charset="0"/>
              </a:rPr>
              <a:t>Islay </a:t>
            </a:r>
            <a:r>
              <a:rPr lang="en-GB" sz="2800" dirty="0" err="1" smtClean="0">
                <a:solidFill>
                  <a:schemeClr val="tx1"/>
                </a:solidFill>
                <a:latin typeface="Cambria" pitchFamily="18" charset="0"/>
              </a:rPr>
              <a:t>Mactaggart</a:t>
            </a:r>
            <a:endParaRPr lang="en-GB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Research Fellow in Disability</a:t>
            </a:r>
            <a:endParaRPr lang="en-GB" sz="2000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International Centre for Evidence  in Disability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ambria" pitchFamily="18" charset="0"/>
              </a:rPr>
              <a:t> LSHTM</a:t>
            </a:r>
          </a:p>
        </p:txBody>
      </p:sp>
      <p:pic>
        <p:nvPicPr>
          <p:cNvPr id="5" name="Picture 4" descr="London School of Hygiene and Tropical Medicin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05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7" name="Picture 1" descr="Image of two women sitting witht a group of child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76872"/>
            <a:ext cx="3412580" cy="255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6" descr="Image of group of people gathered around a table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4499992" y="2852936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Image of person conducting intervie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59" y="3571876"/>
            <a:ext cx="3535341" cy="26515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Methods – Study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Design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All age population-based survey of: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1. Self reported functional limitations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2. Clinically measured visual impairment, hearing 	impairment , musculoskeletal impairment and 	depression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2. Nested Case-control study (age 5+):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CASES: People with disabilities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CONTROLS: People without 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Cambria" pitchFamily="18" charset="0"/>
              </a:rPr>
              <a:t>			disabilities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Image of person conducting intervie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59" y="3571876"/>
            <a:ext cx="3535341" cy="26515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Methods – Study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Design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571184" cy="452596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en-GB" sz="3800" dirty="0">
                <a:latin typeface="Cambria" pitchFamily="18" charset="0"/>
              </a:rPr>
              <a:t>All age population-based survey of:</a:t>
            </a:r>
          </a:p>
          <a:p>
            <a:pPr marL="0" indent="0">
              <a:buNone/>
            </a:pPr>
            <a:r>
              <a:rPr lang="en-GB" sz="3800" dirty="0" smtClean="0">
                <a:latin typeface="Cambria" pitchFamily="18" charset="0"/>
              </a:rPr>
              <a:t>	1</a:t>
            </a:r>
            <a:r>
              <a:rPr lang="en-GB" sz="3800" dirty="0">
                <a:latin typeface="Cambria" pitchFamily="18" charset="0"/>
              </a:rPr>
              <a:t>. Self reported functional limitations</a:t>
            </a:r>
          </a:p>
          <a:p>
            <a:pPr marL="0" indent="0">
              <a:buNone/>
            </a:pPr>
            <a:r>
              <a:rPr lang="en-GB" sz="3800" dirty="0">
                <a:latin typeface="Cambria" pitchFamily="18" charset="0"/>
              </a:rPr>
              <a:t>	2. Clinically measured visual impairment, hearing 	impairment , musculoskeletal impairment and 	depression</a:t>
            </a:r>
          </a:p>
          <a:p>
            <a:endParaRPr lang="en-GB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GB" sz="3800" dirty="0">
                <a:latin typeface="Cambria" pitchFamily="18" charset="0"/>
              </a:rPr>
              <a:t>2. Nested Case-control study (age 5+):</a:t>
            </a:r>
          </a:p>
          <a:p>
            <a:pPr marL="0" indent="0">
              <a:buNone/>
            </a:pPr>
            <a:r>
              <a:rPr lang="en-GB" sz="3800" dirty="0">
                <a:latin typeface="Cambria" pitchFamily="18" charset="0"/>
              </a:rPr>
              <a:t>	CASES: People with disabilities</a:t>
            </a:r>
          </a:p>
          <a:p>
            <a:pPr marL="0" indent="0">
              <a:buNone/>
            </a:pPr>
            <a:r>
              <a:rPr lang="en-GB" sz="3800" dirty="0">
                <a:latin typeface="Cambria" pitchFamily="18" charset="0"/>
              </a:rPr>
              <a:t>	CONTROLS: People without 				</a:t>
            </a:r>
            <a:r>
              <a:rPr lang="en-GB" sz="3800" dirty="0" smtClean="0">
                <a:latin typeface="Cambria" pitchFamily="18" charset="0"/>
              </a:rPr>
              <a:t>			disabilities</a:t>
            </a:r>
            <a:endParaRPr lang="en-GB" sz="3800" dirty="0"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31976" y="5733256"/>
            <a:ext cx="2012032" cy="676671"/>
          </a:xfrm>
          <a:ln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900" dirty="0"/>
              <a:t>Inc. </a:t>
            </a:r>
            <a:r>
              <a:rPr lang="en-GB" sz="3800" dirty="0">
                <a:latin typeface="Cambria" panose="02040503050406030204" pitchFamily="18" charset="0"/>
              </a:rPr>
              <a:t>module on participation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824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Methods – Study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Settings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GB" sz="2000" b="0" dirty="0">
                <a:latin typeface="Cambria" pitchFamily="18" charset="0"/>
              </a:rPr>
              <a:t>Cameroon: North West Region (July-Sept 2013</a:t>
            </a:r>
            <a:r>
              <a:rPr lang="en-GB" sz="2000" b="0" dirty="0" smtClean="0">
                <a:latin typeface="Cambria" pitchFamily="18" charset="0"/>
              </a:rPr>
              <a:t>)</a:t>
            </a:r>
            <a:endParaRPr lang="en-GB" sz="2000" b="0" dirty="0">
              <a:latin typeface="Cambria" pitchFamily="18" charset="0"/>
            </a:endParaRPr>
          </a:p>
        </p:txBody>
      </p:sp>
      <p:pic>
        <p:nvPicPr>
          <p:cNvPr id="19" name="Content Placeholder 18" descr="Map of Cameroon - North West Region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19800" y="1916832"/>
            <a:ext cx="3420152" cy="379204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677648" y="1124744"/>
            <a:ext cx="3782784" cy="639762"/>
          </a:xfrm>
        </p:spPr>
        <p:txBody>
          <a:bodyPr>
            <a:noAutofit/>
          </a:bodyPr>
          <a:lstStyle/>
          <a:p>
            <a:pPr algn="ctr"/>
            <a:r>
              <a:rPr lang="en-GB" sz="2000" b="0" dirty="0">
                <a:latin typeface="Cambria" pitchFamily="18" charset="0"/>
              </a:rPr>
              <a:t>India: </a:t>
            </a:r>
            <a:r>
              <a:rPr lang="en-GB" sz="2000" b="0" dirty="0" err="1">
                <a:latin typeface="Cambria" pitchFamily="18" charset="0"/>
              </a:rPr>
              <a:t>Mubabnager</a:t>
            </a:r>
            <a:r>
              <a:rPr lang="en-GB" sz="2000" b="0" dirty="0">
                <a:latin typeface="Cambria" pitchFamily="18" charset="0"/>
              </a:rPr>
              <a:t>, </a:t>
            </a:r>
            <a:r>
              <a:rPr lang="en-GB" sz="2000" b="0" dirty="0" err="1">
                <a:latin typeface="Cambria" pitchFamily="18" charset="0"/>
              </a:rPr>
              <a:t>Andra</a:t>
            </a:r>
            <a:r>
              <a:rPr lang="en-GB" sz="2000" b="0" dirty="0">
                <a:latin typeface="Cambria" pitchFamily="18" charset="0"/>
              </a:rPr>
              <a:t> Pradesh (Feb-April 2014) </a:t>
            </a:r>
          </a:p>
        </p:txBody>
      </p:sp>
      <p:pic>
        <p:nvPicPr>
          <p:cNvPr id="20" name="Content Placeholder 19" descr="Map of India - Mubabnager, Andra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904016" y="1916832"/>
            <a:ext cx="3523793" cy="386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Image of interviewers administering questionnaire to respond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7" y="3568219"/>
            <a:ext cx="4100623" cy="30754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Methods – Sampling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13184" y="980728"/>
            <a:ext cx="8435280" cy="2515483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en-GB" sz="2600" dirty="0">
                <a:latin typeface="Cambria" pitchFamily="18" charset="0"/>
              </a:rPr>
              <a:t>Sample size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600" dirty="0">
                <a:latin typeface="Cambria" pitchFamily="18" charset="0"/>
              </a:rPr>
              <a:t>4,056 per country (precision 20%, 95% CI, design effect of 1.5 and 20% non-response)</a:t>
            </a:r>
          </a:p>
          <a:p>
            <a:pPr marL="800100" lvl="1" indent="-342900"/>
            <a:endParaRPr lang="en-GB" sz="2600" dirty="0">
              <a:latin typeface="Cambria" pitchFamily="18" charset="0"/>
            </a:endParaRPr>
          </a:p>
          <a:p>
            <a:pPr marL="361950" lvl="1" indent="-361950">
              <a:buAutoNum type="arabicPeriod" startAt="2"/>
            </a:pPr>
            <a:r>
              <a:rPr lang="en-GB" sz="2600" dirty="0">
                <a:latin typeface="Cambria" pitchFamily="18" charset="0"/>
              </a:rPr>
              <a:t>Selection of clusters (villages): 51 clusters of 80 people per site</a:t>
            </a:r>
          </a:p>
          <a:p>
            <a:pPr marL="800100" lvl="2" indent="-342900"/>
            <a:r>
              <a:rPr lang="en-GB" sz="2600" dirty="0">
                <a:latin typeface="Cambria" pitchFamily="18" charset="0"/>
              </a:rPr>
              <a:t>Probability proportionate-to-size sampling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3528" y="3642479"/>
            <a:ext cx="4357718" cy="4827081"/>
          </a:xfrm>
        </p:spPr>
        <p:txBody>
          <a:bodyPr>
            <a:normAutofit fontScale="92500" lnSpcReduction="20000"/>
          </a:bodyPr>
          <a:lstStyle/>
          <a:p>
            <a:pPr marL="457200" lvl="2" indent="-457200">
              <a:buFont typeface="+mj-lt"/>
              <a:buAutoNum type="arabicPeriod" startAt="3"/>
            </a:pPr>
            <a:r>
              <a:rPr lang="en-GB" sz="2600" dirty="0" smtClean="0">
                <a:latin typeface="Cambria" pitchFamily="18" charset="0"/>
              </a:rPr>
              <a:t>Selection </a:t>
            </a:r>
            <a:r>
              <a:rPr lang="en-GB" sz="2600" dirty="0">
                <a:latin typeface="Cambria" pitchFamily="18" charset="0"/>
              </a:rPr>
              <a:t>of households within clusters</a:t>
            </a:r>
          </a:p>
          <a:p>
            <a:pPr marL="800100" lvl="2" indent="-342900"/>
            <a:r>
              <a:rPr lang="en-GB" sz="2600" dirty="0">
                <a:latin typeface="Cambria" pitchFamily="18" charset="0"/>
              </a:rPr>
              <a:t>Compact segment sampling</a:t>
            </a:r>
          </a:p>
          <a:p>
            <a:pPr marL="800100" lvl="4" indent="-342900">
              <a:buFont typeface="Arial" pitchFamily="34" charset="0"/>
              <a:buChar char="•"/>
            </a:pPr>
            <a:r>
              <a:rPr lang="en-GB" sz="2600" dirty="0">
                <a:latin typeface="Cambria" pitchFamily="18" charset="0"/>
              </a:rPr>
              <a:t>All eligible participants enumerated and asked to attend screening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of questionnai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80" y="1933847"/>
            <a:ext cx="1475656" cy="272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of questionnair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696" y="3278844"/>
            <a:ext cx="1588736" cy="16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Methods – Screening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28669"/>
            <a:ext cx="8229600" cy="5596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mbria" pitchFamily="18" charset="0"/>
              </a:rPr>
              <a:t>5. Screening </a:t>
            </a:r>
            <a:r>
              <a:rPr lang="en-GB" sz="2400" dirty="0" smtClean="0">
                <a:latin typeface="Cambria" pitchFamily="18" charset="0"/>
              </a:rPr>
              <a:t>tools</a:t>
            </a:r>
          </a:p>
          <a:p>
            <a:pPr marL="819150" indent="-457200">
              <a:buAutoNum type="arabicPeriod"/>
            </a:pPr>
            <a:r>
              <a:rPr lang="en-GB" sz="2400" dirty="0" smtClean="0">
                <a:latin typeface="Cambria" pitchFamily="18" charset="0"/>
              </a:rPr>
              <a:t>WG/UNICEF </a:t>
            </a:r>
            <a:r>
              <a:rPr lang="en-GB" sz="2400" dirty="0">
                <a:latin typeface="Cambria" pitchFamily="18" charset="0"/>
              </a:rPr>
              <a:t>and WG-ESF Self-Reported Screen (2</a:t>
            </a:r>
            <a:r>
              <a:rPr lang="en-GB" sz="2400" dirty="0" smtClean="0">
                <a:latin typeface="Cambria" pitchFamily="18" charset="0"/>
              </a:rPr>
              <a:t>+)*</a:t>
            </a:r>
          </a:p>
          <a:p>
            <a:pPr marL="819150" indent="-457200">
              <a:buAutoNum type="arabicPeriod"/>
            </a:pPr>
            <a:r>
              <a:rPr lang="en-GB" sz="2400" dirty="0" smtClean="0">
                <a:latin typeface="Cambria" pitchFamily="18" charset="0"/>
              </a:rPr>
              <a:t>PHQ-9 </a:t>
            </a:r>
            <a:r>
              <a:rPr lang="en-GB" sz="2400" dirty="0">
                <a:latin typeface="Cambria" pitchFamily="18" charset="0"/>
              </a:rPr>
              <a:t>Clinical Depression Screen (18+)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RAAB Vision Screen (all ages)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WHO E&amp;H Hearing Screen (all ages)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RAM Musculoskeletal Screen (all ages)</a:t>
            </a:r>
          </a:p>
          <a:p>
            <a:pPr marL="819150" indent="-457200">
              <a:buAutoNum type="arabicPeriod"/>
            </a:pPr>
            <a:endParaRPr lang="en-GB" sz="2400" dirty="0" smtClean="0">
              <a:latin typeface="Cambria" pitchFamily="18" charset="0"/>
            </a:endParaRPr>
          </a:p>
          <a:p>
            <a:pPr marL="819150" indent="-457200">
              <a:buAutoNum type="arabicPeriod"/>
            </a:pPr>
            <a:endParaRPr lang="en-GB" sz="2400" dirty="0" smtClean="0">
              <a:latin typeface="Cambria" pitchFamily="18" charset="0"/>
            </a:endParaRPr>
          </a:p>
          <a:p>
            <a:pPr marL="819150" indent="-457200">
              <a:buAutoNum type="arabicPeriod"/>
            </a:pPr>
            <a:endParaRPr lang="en-GB" sz="2400" dirty="0" smtClean="0">
              <a:latin typeface="Cambr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Clinical examination, diagnosis and referral for all participants screening positive to any clinical screen</a:t>
            </a:r>
          </a:p>
          <a:p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Case/Control interviews for all participants screening positive to </a:t>
            </a:r>
            <a:r>
              <a:rPr lang="en-GB" sz="1800" b="1" dirty="0"/>
              <a:t>any </a:t>
            </a:r>
            <a:r>
              <a:rPr lang="en-GB" sz="1800" dirty="0">
                <a:latin typeface="Cambria" pitchFamily="18" charset="0"/>
              </a:rPr>
              <a:t>screen aged 5+</a:t>
            </a:r>
          </a:p>
          <a:p>
            <a:pPr marL="819150" indent="-457200">
              <a:buAutoNum type="arabicPeriod"/>
            </a:pPr>
            <a:endParaRPr lang="en-GB" sz="2400" dirty="0">
              <a:latin typeface="Cambria" pitchFamily="18" charset="0"/>
            </a:endParaRPr>
          </a:p>
          <a:p>
            <a:pPr marL="0" indent="0">
              <a:buNone/>
            </a:pPr>
            <a:endParaRPr lang="en-GB" sz="2400" dirty="0">
              <a:latin typeface="Cambr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of questionnai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80" y="1933847"/>
            <a:ext cx="1475656" cy="272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of questionnair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696" y="3278844"/>
            <a:ext cx="1588736" cy="16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Methods – Screening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28669"/>
            <a:ext cx="6984776" cy="5596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ambria" pitchFamily="18" charset="0"/>
              </a:rPr>
              <a:t>5. Screening </a:t>
            </a:r>
            <a:r>
              <a:rPr lang="en-GB" sz="2400" dirty="0" smtClean="0">
                <a:latin typeface="Cambria" pitchFamily="18" charset="0"/>
              </a:rPr>
              <a:t>tools</a:t>
            </a:r>
          </a:p>
          <a:p>
            <a:pPr marL="819150" indent="-457200">
              <a:buAutoNum type="arabicPeriod"/>
            </a:pPr>
            <a:r>
              <a:rPr lang="en-GB" sz="2400" dirty="0" smtClean="0">
                <a:latin typeface="Cambria" pitchFamily="18" charset="0"/>
              </a:rPr>
              <a:t>WG/UNICEF </a:t>
            </a:r>
            <a:r>
              <a:rPr lang="en-GB" sz="2400" dirty="0">
                <a:latin typeface="Cambria" pitchFamily="18" charset="0"/>
              </a:rPr>
              <a:t>and WG-ESF Self-Reported Screen (2</a:t>
            </a:r>
            <a:r>
              <a:rPr lang="en-GB" sz="2400" dirty="0" smtClean="0">
                <a:latin typeface="Cambria" pitchFamily="18" charset="0"/>
              </a:rPr>
              <a:t>+)*</a:t>
            </a:r>
          </a:p>
          <a:p>
            <a:pPr marL="819150" indent="-457200">
              <a:buAutoNum type="arabicPeriod"/>
            </a:pPr>
            <a:r>
              <a:rPr lang="en-GB" sz="2400" dirty="0" smtClean="0">
                <a:latin typeface="Cambria" pitchFamily="18" charset="0"/>
              </a:rPr>
              <a:t>PHQ-9 </a:t>
            </a:r>
            <a:r>
              <a:rPr lang="en-GB" sz="2400" dirty="0">
                <a:latin typeface="Cambria" pitchFamily="18" charset="0"/>
              </a:rPr>
              <a:t>Clinical Depression Screen (18+)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RAAB Vision Screen (all ages)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WHO E&amp;H Hearing Screen (all ages)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RAM Musculoskeletal Screen (all ages)</a:t>
            </a:r>
          </a:p>
          <a:p>
            <a:pPr marL="819150" indent="-457200">
              <a:buAutoNum type="arabicPeriod"/>
            </a:pPr>
            <a:endParaRPr lang="en-GB" sz="2400" dirty="0" smtClean="0">
              <a:latin typeface="Cambr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Clinical examination, diagnosis and referral for all participants screening positive to any clinical screen</a:t>
            </a:r>
          </a:p>
          <a:p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Case/Control interviews for all participants screening positive to </a:t>
            </a:r>
            <a:r>
              <a:rPr lang="en-GB" sz="1800" b="1" dirty="0"/>
              <a:t>any </a:t>
            </a:r>
            <a:r>
              <a:rPr lang="en-GB" sz="1800" dirty="0">
                <a:latin typeface="Cambria" pitchFamily="18" charset="0"/>
              </a:rPr>
              <a:t>screen aged 5</a:t>
            </a:r>
            <a:r>
              <a:rPr lang="en-GB" sz="1800" dirty="0" smtClean="0">
                <a:latin typeface="Cambria" pitchFamily="18" charset="0"/>
              </a:rPr>
              <a:t>+</a:t>
            </a:r>
          </a:p>
          <a:p>
            <a:pPr marL="361950" indent="0">
              <a:buNone/>
            </a:pPr>
            <a:endParaRPr lang="en-GB" sz="1800" dirty="0" smtClean="0">
              <a:latin typeface="Cambria" pitchFamily="18" charset="0"/>
            </a:endParaRPr>
          </a:p>
          <a:p>
            <a:pPr marL="361950" indent="0">
              <a:buNone/>
            </a:pPr>
            <a:r>
              <a:rPr lang="en-GB" sz="1900" dirty="0" smtClean="0">
                <a:solidFill>
                  <a:srgbClr val="C00000"/>
                </a:solidFill>
                <a:latin typeface="Cambria" pitchFamily="18" charset="0"/>
              </a:rPr>
              <a:t>*</a:t>
            </a:r>
            <a:r>
              <a:rPr lang="en-GB" sz="1900" dirty="0">
                <a:solidFill>
                  <a:srgbClr val="C00000"/>
                </a:solidFill>
                <a:latin typeface="Cambria" pitchFamily="18" charset="0"/>
              </a:rPr>
              <a:t>NB. Children 8-17 (unless unable to communicate) respond independently (recorded)</a:t>
            </a:r>
          </a:p>
          <a:p>
            <a:pPr marL="819150" indent="-457200">
              <a:buAutoNum type="arabicPeriod"/>
            </a:pPr>
            <a:endParaRPr lang="en-GB" sz="2400" dirty="0">
              <a:latin typeface="Cambria" pitchFamily="18" charset="0"/>
            </a:endParaRPr>
          </a:p>
          <a:p>
            <a:pPr marL="0" indent="0">
              <a:buNone/>
            </a:pPr>
            <a:endParaRPr lang="en-GB" sz="2400" dirty="0">
              <a:latin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of questionnai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80" y="1933847"/>
            <a:ext cx="1475656" cy="272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of questionnair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696" y="3278844"/>
            <a:ext cx="1588736" cy="16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3.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Methods – Screening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28669"/>
            <a:ext cx="6984776" cy="5596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ambria" pitchFamily="18" charset="0"/>
              </a:rPr>
              <a:t>5. Screening </a:t>
            </a:r>
            <a:r>
              <a:rPr lang="en-GB" sz="2400" dirty="0" smtClean="0">
                <a:latin typeface="Cambria" pitchFamily="18" charset="0"/>
              </a:rPr>
              <a:t>tools</a:t>
            </a:r>
          </a:p>
          <a:p>
            <a:pPr marL="819150" indent="-457200">
              <a:buAutoNum type="arabicPeriod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WG/UNICEF</a:t>
            </a:r>
            <a:r>
              <a:rPr lang="en-GB" sz="2400" dirty="0" smtClean="0">
                <a:latin typeface="Cambria" pitchFamily="18" charset="0"/>
              </a:rPr>
              <a:t> </a:t>
            </a:r>
            <a:r>
              <a:rPr lang="en-GB" sz="2400" dirty="0">
                <a:latin typeface="Cambria" pitchFamily="18" charset="0"/>
              </a:rPr>
              <a:t>and WG-ESF Self-Reported Screen (2</a:t>
            </a:r>
            <a:r>
              <a:rPr lang="en-GB" sz="2400" dirty="0" smtClean="0">
                <a:latin typeface="Cambria" pitchFamily="18" charset="0"/>
              </a:rPr>
              <a:t>+)*</a:t>
            </a:r>
          </a:p>
          <a:p>
            <a:pPr marL="819150" indent="-457200">
              <a:buAutoNum type="arabicPeriod"/>
            </a:pPr>
            <a:r>
              <a:rPr lang="en-GB" sz="2400" dirty="0" smtClean="0">
                <a:latin typeface="Cambria" pitchFamily="18" charset="0"/>
              </a:rPr>
              <a:t>PHQ-9 </a:t>
            </a:r>
            <a:r>
              <a:rPr lang="en-GB" sz="2400" dirty="0">
                <a:latin typeface="Cambria" pitchFamily="18" charset="0"/>
              </a:rPr>
              <a:t>Clinical Depression Screen (18+)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RAAB Vision Screen (all ages)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WHO E&amp;H Hearing Screen (all ages)</a:t>
            </a:r>
          </a:p>
          <a:p>
            <a:pPr marL="819150" indent="-457200">
              <a:buFontTx/>
              <a:buAutoNum type="arabicPeriod"/>
            </a:pPr>
            <a:r>
              <a:rPr lang="en-GB" sz="2400" dirty="0">
                <a:latin typeface="Cambria" pitchFamily="18" charset="0"/>
              </a:rPr>
              <a:t>RAM Musculoskeletal Screen (all ages)</a:t>
            </a:r>
          </a:p>
          <a:p>
            <a:pPr marL="819150" indent="-457200">
              <a:buAutoNum type="arabicPeriod"/>
            </a:pPr>
            <a:endParaRPr lang="en-GB" sz="2400" dirty="0" smtClean="0">
              <a:latin typeface="Cambr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Clinical examination, diagnosis and referral for all participants screening positive to any clinical screen</a:t>
            </a:r>
          </a:p>
          <a:p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Case/Control interviews for all participants screening positive to </a:t>
            </a:r>
            <a:r>
              <a:rPr lang="en-GB" sz="1800" b="1" dirty="0"/>
              <a:t>any </a:t>
            </a:r>
            <a:r>
              <a:rPr lang="en-GB" sz="1800" dirty="0">
                <a:latin typeface="Cambria" pitchFamily="18" charset="0"/>
              </a:rPr>
              <a:t>screen aged 5</a:t>
            </a:r>
            <a:r>
              <a:rPr lang="en-GB" sz="1800" dirty="0" smtClean="0">
                <a:latin typeface="Cambria" pitchFamily="18" charset="0"/>
              </a:rPr>
              <a:t>+</a:t>
            </a:r>
          </a:p>
          <a:p>
            <a:pPr marL="361950" indent="0">
              <a:buNone/>
            </a:pPr>
            <a:endParaRPr lang="en-GB" sz="1800" dirty="0" smtClean="0">
              <a:latin typeface="Cambria" pitchFamily="18" charset="0"/>
            </a:endParaRPr>
          </a:p>
          <a:p>
            <a:pPr marL="361950" indent="0">
              <a:buNone/>
            </a:pPr>
            <a:r>
              <a:rPr lang="en-GB" sz="1900" dirty="0" smtClean="0">
                <a:solidFill>
                  <a:srgbClr val="C00000"/>
                </a:solidFill>
                <a:latin typeface="Cambria" pitchFamily="18" charset="0"/>
              </a:rPr>
              <a:t>*</a:t>
            </a:r>
            <a:r>
              <a:rPr lang="en-GB" sz="1900" dirty="0">
                <a:solidFill>
                  <a:srgbClr val="C00000"/>
                </a:solidFill>
                <a:latin typeface="Cambria" pitchFamily="18" charset="0"/>
              </a:rPr>
              <a:t>NB. Children 8-17 (unless unable to communicate) respond independently (recorded)</a:t>
            </a:r>
          </a:p>
          <a:p>
            <a:pPr marL="819150" indent="-457200">
              <a:buAutoNum type="arabicPeriod"/>
            </a:pPr>
            <a:endParaRPr lang="en-GB" sz="2400" dirty="0">
              <a:latin typeface="Cambria" pitchFamily="18" charset="0"/>
            </a:endParaRPr>
          </a:p>
          <a:p>
            <a:pPr marL="0" indent="0">
              <a:buNone/>
            </a:pPr>
            <a:endParaRPr lang="en-GB" sz="2400" dirty="0"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8" name="Oval 7" descr="Orange circle around the words 'WG/UNICEF'"/>
          <p:cNvSpPr/>
          <p:nvPr/>
        </p:nvSpPr>
        <p:spPr>
          <a:xfrm>
            <a:off x="899592" y="1259060"/>
            <a:ext cx="1944216" cy="5857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 descr="Table listing domains included in the WG/UNICEF module by type and age group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53367"/>
              </p:ext>
            </p:extLst>
          </p:nvPr>
        </p:nvGraphicFramePr>
        <p:xfrm>
          <a:off x="214282" y="1124744"/>
          <a:ext cx="8678196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342"/>
                <a:gridCol w="648072"/>
                <a:gridCol w="432048"/>
                <a:gridCol w="1512168"/>
                <a:gridCol w="216024"/>
                <a:gridCol w="719278"/>
                <a:gridCol w="720882"/>
                <a:gridCol w="576064"/>
                <a:gridCol w="648072"/>
                <a:gridCol w="2232246"/>
              </a:tblGrid>
              <a:tr h="1883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TYPE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AGE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GP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OF FUNCTIONING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TYPE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AGE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GP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OF FUNCTIONING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Basic activity domains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2-17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Seeing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Complex activity/ participation domains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solidFill>
                      <a:schemeClr val="accent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2-17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D9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Controlling Behaviour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Hearing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D10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Playing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D3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Walking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5+ only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D11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Worry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D4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Understanding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Completion of Task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185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D5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Being Understood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D13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Accept Change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504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D6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Learning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D14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Get along with other children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5+ only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Remembering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D8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Self Care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Field-testing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WG-UNICEF ESF for children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92080" y="5733256"/>
            <a:ext cx="2304256" cy="421706"/>
          </a:xfrm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Draft Module Domains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 descr="Table listing domains included in the WG/UNICEF module by type and age group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36279"/>
              </p:ext>
            </p:extLst>
          </p:nvPr>
        </p:nvGraphicFramePr>
        <p:xfrm>
          <a:off x="214282" y="1124744"/>
          <a:ext cx="8678196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342"/>
                <a:gridCol w="648072"/>
                <a:gridCol w="432048"/>
                <a:gridCol w="1512168"/>
                <a:gridCol w="216024"/>
                <a:gridCol w="719278"/>
                <a:gridCol w="720882"/>
                <a:gridCol w="576064"/>
                <a:gridCol w="648072"/>
                <a:gridCol w="2232246"/>
              </a:tblGrid>
              <a:tr h="1883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TYPE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AGE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GP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OF FUNCTIONING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TYPE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AGE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GP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DOMAIN OF FUNCTIONING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Basic activity domains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2-17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Seeing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Complex activity/ participation domains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solidFill>
                      <a:schemeClr val="accent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2-17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D9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Controlling Behaviour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Hearing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D10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Playing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D3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Walking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5+ only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D11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Worry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D4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Understanding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D12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Completion of Task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185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D5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Being Understood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D13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Accept Change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5044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D6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Learning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D14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Get along with other children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5+ only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D7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Remembering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83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D8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</a:rPr>
                        <a:t>Self Care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Field-testing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WG-UNICEF ESF for children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92080" y="5733256"/>
            <a:ext cx="2304256" cy="421706"/>
          </a:xfrm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Draft Module Domains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7" name="Rectangle 6" descr="Red box around the text 'D11 Worry'"/>
          <p:cNvSpPr/>
          <p:nvPr/>
        </p:nvSpPr>
        <p:spPr>
          <a:xfrm>
            <a:off x="5967068" y="3861048"/>
            <a:ext cx="29254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descr="Red box around the text 'D9 Controlling Behaviour'"/>
          <p:cNvSpPr/>
          <p:nvPr/>
        </p:nvSpPr>
        <p:spPr>
          <a:xfrm>
            <a:off x="5967068" y="2996952"/>
            <a:ext cx="28984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 descr="Table showing descriptions of cohorts in Cameroon and Ind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8013"/>
              </p:ext>
            </p:extLst>
          </p:nvPr>
        </p:nvGraphicFramePr>
        <p:xfrm>
          <a:off x="214282" y="1340768"/>
          <a:ext cx="8746759" cy="4183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342"/>
                <a:gridCol w="1297256"/>
                <a:gridCol w="1296144"/>
                <a:gridCol w="1223024"/>
                <a:gridCol w="1224136"/>
                <a:gridCol w="1224136"/>
                <a:gridCol w="1508721"/>
              </a:tblGrid>
              <a:tr h="41266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mbria" panose="02040503050406030204" pitchFamily="18" charset="0"/>
                        </a:rPr>
                        <a:t>Cohort </a:t>
                      </a:r>
                      <a:r>
                        <a:rPr lang="en-GB" sz="2800" dirty="0" err="1">
                          <a:effectLst/>
                          <a:latin typeface="Cambria" panose="02040503050406030204" pitchFamily="18" charset="0"/>
                        </a:rPr>
                        <a:t>Descriptives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5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mbria" panose="02040503050406030204" pitchFamily="18" charset="0"/>
                        </a:rPr>
                        <a:t>Cameroon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India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mbria" panose="02040503050406030204" pitchFamily="18" charset="0"/>
                        </a:rPr>
                        <a:t>Male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mbria" panose="02040503050406030204" pitchFamily="18" charset="0"/>
                        </a:rPr>
                        <a:t>Female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Male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Female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(100%)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n (100%)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2 to 5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237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46.9)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268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53.1)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505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113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48.5)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120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51.5)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</a:rPr>
                        <a:t>233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6 to 9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256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51.3)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243 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48.7)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499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163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53.8)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140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46.2)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mbria" panose="02040503050406030204" pitchFamily="18" charset="0"/>
                        </a:rPr>
                        <a:t>303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10 to 13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230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51.7)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215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48.3)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445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138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(50.5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135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49.5)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273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14 to 17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126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(47.7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138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52.3)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264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161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55.1)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131(44.9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292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849 (49.6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864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50.4)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1,713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575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52.2)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526 </a:t>
                      </a:r>
                      <a:r>
                        <a:rPr lang="en-GB" sz="18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47.8)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mbria" panose="02040503050406030204" pitchFamily="18" charset="0"/>
                        </a:rPr>
                        <a:t>1,101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71400"/>
            <a:ext cx="7772400" cy="1470025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Field-testing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WG-UNICEF ESF for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4282" y="1581463"/>
            <a:ext cx="8822214" cy="3725606"/>
          </a:xfrm>
        </p:spPr>
        <p:txBody>
          <a:bodyPr>
            <a:noAutofit/>
          </a:bodyPr>
          <a:lstStyle/>
          <a:p>
            <a:pPr marL="971550" lvl="1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ambria" pitchFamily="18" charset="0"/>
              </a:rPr>
              <a:t>Measuring Disability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Cambria" pitchFamily="18" charset="0"/>
              </a:rPr>
              <a:t>B</a:t>
            </a:r>
            <a:r>
              <a:rPr lang="en-GB" dirty="0" smtClean="0">
                <a:solidFill>
                  <a:schemeClr val="tx1"/>
                </a:solidFill>
                <a:latin typeface="Cambria" pitchFamily="18" charset="0"/>
              </a:rPr>
              <a:t>uilding Evidence study – Aims and Objectives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ambria" pitchFamily="18" charset="0"/>
              </a:rPr>
              <a:t>Building Evidence study – Methods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ambria" pitchFamily="18" charset="0"/>
              </a:rPr>
              <a:t>Field testing the WG/UNICEF ESF in Cameroon and India</a:t>
            </a:r>
          </a:p>
          <a:p>
            <a:pPr algn="l"/>
            <a:endParaRPr lang="en-GB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8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27327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 descr="Chart showing overall endorsement for WG/UNICEF Module for tests administered in Cameroon"/>
          <p:cNvGraphicFramePr/>
          <p:nvPr>
            <p:extLst>
              <p:ext uri="{D42A27DB-BD31-4B8C-83A1-F6EECF244321}">
                <p14:modId xmlns:p14="http://schemas.microsoft.com/office/powerpoint/2010/main" val="2057808034"/>
              </p:ext>
            </p:extLst>
          </p:nvPr>
        </p:nvGraphicFramePr>
        <p:xfrm>
          <a:off x="107504" y="1196752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-129257"/>
            <a:ext cx="7772400" cy="1470025"/>
          </a:xfrm>
        </p:spPr>
        <p:txBody>
          <a:bodyPr/>
          <a:lstStyle/>
          <a:p>
            <a:pPr algn="l"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Field-testing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WG-UNICEF ESF for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 descr="Chart showing overall endorsement of WG/UNCIEF Module for tests administered in India."/>
          <p:cNvGraphicFramePr/>
          <p:nvPr>
            <p:extLst>
              <p:ext uri="{D42A27DB-BD31-4B8C-83A1-F6EECF244321}">
                <p14:modId xmlns:p14="http://schemas.microsoft.com/office/powerpoint/2010/main" val="3207794738"/>
              </p:ext>
            </p:extLst>
          </p:nvPr>
        </p:nvGraphicFramePr>
        <p:xfrm>
          <a:off x="190836" y="1000108"/>
          <a:ext cx="8953164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-171400"/>
            <a:ext cx="7772400" cy="1470025"/>
          </a:xfrm>
        </p:spPr>
        <p:txBody>
          <a:bodyPr/>
          <a:lstStyle/>
          <a:p>
            <a:pPr rtl="0" eaLnBrk="1" fontAlgn="auto" latinLnBrk="0" hangingPunct="1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</a:t>
            </a: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Field-testing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WG-UNICEF ESF for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 descr="Chart showing endorsement of each domain for tests administered in Cameroon."/>
          <p:cNvGraphicFramePr/>
          <p:nvPr>
            <p:extLst>
              <p:ext uri="{D42A27DB-BD31-4B8C-83A1-F6EECF244321}">
                <p14:modId xmlns:p14="http://schemas.microsoft.com/office/powerpoint/2010/main" val="2123319607"/>
              </p:ext>
            </p:extLst>
          </p:nvPr>
        </p:nvGraphicFramePr>
        <p:xfrm>
          <a:off x="214282" y="1197610"/>
          <a:ext cx="8750206" cy="54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99392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4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Cameroon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 descr="Chart showing endorsement of each domain for tests administered in Cameroon."/>
          <p:cNvGraphicFramePr/>
          <p:nvPr>
            <p:extLst>
              <p:ext uri="{D42A27DB-BD31-4B8C-83A1-F6EECF244321}">
                <p14:modId xmlns:p14="http://schemas.microsoft.com/office/powerpoint/2010/main" val="1923314063"/>
              </p:ext>
            </p:extLst>
          </p:nvPr>
        </p:nvGraphicFramePr>
        <p:xfrm>
          <a:off x="214282" y="1197610"/>
          <a:ext cx="8750206" cy="54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 descr="Red circle"/>
          <p:cNvSpPr/>
          <p:nvPr/>
        </p:nvSpPr>
        <p:spPr>
          <a:xfrm>
            <a:off x="4932040" y="4077072"/>
            <a:ext cx="360040" cy="28803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Red circle"/>
          <p:cNvSpPr/>
          <p:nvPr/>
        </p:nvSpPr>
        <p:spPr>
          <a:xfrm>
            <a:off x="4932040" y="5085184"/>
            <a:ext cx="360040" cy="28803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99392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4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Cameroon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 descr="Chart showing endorsement of each domain for tests administered in Cameroon."/>
          <p:cNvGraphicFramePr/>
          <p:nvPr>
            <p:extLst>
              <p:ext uri="{D42A27DB-BD31-4B8C-83A1-F6EECF244321}">
                <p14:modId xmlns:p14="http://schemas.microsoft.com/office/powerpoint/2010/main" val="1316730320"/>
              </p:ext>
            </p:extLst>
          </p:nvPr>
        </p:nvGraphicFramePr>
        <p:xfrm>
          <a:off x="214282" y="1197610"/>
          <a:ext cx="8750206" cy="54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 descr="Blue circle"/>
          <p:cNvSpPr/>
          <p:nvPr/>
        </p:nvSpPr>
        <p:spPr>
          <a:xfrm>
            <a:off x="4932040" y="3861048"/>
            <a:ext cx="3672408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Blue circle"/>
          <p:cNvSpPr/>
          <p:nvPr/>
        </p:nvSpPr>
        <p:spPr>
          <a:xfrm>
            <a:off x="4932040" y="4221088"/>
            <a:ext cx="3024336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4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Cameroon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 descr="Chart showing endorsement of each domain for tests administered in Cameroon."/>
          <p:cNvGraphicFramePr/>
          <p:nvPr>
            <p:extLst>
              <p:ext uri="{D42A27DB-BD31-4B8C-83A1-F6EECF244321}">
                <p14:modId xmlns:p14="http://schemas.microsoft.com/office/powerpoint/2010/main" val="559740762"/>
              </p:ext>
            </p:extLst>
          </p:nvPr>
        </p:nvGraphicFramePr>
        <p:xfrm>
          <a:off x="214282" y="1196752"/>
          <a:ext cx="8750206" cy="54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 descr="Red circle"/>
          <p:cNvSpPr/>
          <p:nvPr/>
        </p:nvSpPr>
        <p:spPr>
          <a:xfrm>
            <a:off x="5072066" y="3000372"/>
            <a:ext cx="504056" cy="36004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Red circle"/>
          <p:cNvSpPr/>
          <p:nvPr/>
        </p:nvSpPr>
        <p:spPr>
          <a:xfrm>
            <a:off x="5072066" y="2285992"/>
            <a:ext cx="504056" cy="36004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71400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4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Cameroon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 descr="Chart showing endorsement of each domain for tests administered in Cameroon."/>
          <p:cNvGraphicFramePr/>
          <p:nvPr>
            <p:extLst>
              <p:ext uri="{D42A27DB-BD31-4B8C-83A1-F6EECF244321}">
                <p14:modId xmlns:p14="http://schemas.microsoft.com/office/powerpoint/2010/main" val="1031638665"/>
              </p:ext>
            </p:extLst>
          </p:nvPr>
        </p:nvGraphicFramePr>
        <p:xfrm>
          <a:off x="214282" y="1197610"/>
          <a:ext cx="8750206" cy="54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 descr="Blue circle"/>
          <p:cNvSpPr/>
          <p:nvPr/>
        </p:nvSpPr>
        <p:spPr>
          <a:xfrm>
            <a:off x="5004048" y="3140968"/>
            <a:ext cx="3024336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Blue circle"/>
          <p:cNvSpPr/>
          <p:nvPr/>
        </p:nvSpPr>
        <p:spPr>
          <a:xfrm>
            <a:off x="4965903" y="2132856"/>
            <a:ext cx="2558425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-171400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4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Cameroon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 descr="Chart showing proportion endorsing each domain for tests conducted in India."/>
          <p:cNvGraphicFramePr/>
          <p:nvPr>
            <p:extLst>
              <p:ext uri="{D42A27DB-BD31-4B8C-83A1-F6EECF244321}">
                <p14:modId xmlns:p14="http://schemas.microsoft.com/office/powerpoint/2010/main" val="2212205132"/>
              </p:ext>
            </p:extLst>
          </p:nvPr>
        </p:nvGraphicFramePr>
        <p:xfrm>
          <a:off x="214282" y="1000108"/>
          <a:ext cx="8640960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-99392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 descr="Chart showing proportion endorsing each domain for tests conducted in India."/>
          <p:cNvGraphicFramePr/>
          <p:nvPr>
            <p:extLst>
              <p:ext uri="{D42A27DB-BD31-4B8C-83A1-F6EECF244321}">
                <p14:modId xmlns:p14="http://schemas.microsoft.com/office/powerpoint/2010/main" val="14296566"/>
              </p:ext>
            </p:extLst>
          </p:nvPr>
        </p:nvGraphicFramePr>
        <p:xfrm>
          <a:off x="214282" y="1000108"/>
          <a:ext cx="8640960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 descr="Red circle"/>
          <p:cNvSpPr/>
          <p:nvPr/>
        </p:nvSpPr>
        <p:spPr>
          <a:xfrm>
            <a:off x="5076056" y="4653136"/>
            <a:ext cx="504056" cy="36004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 descr="Red circle"/>
          <p:cNvSpPr/>
          <p:nvPr/>
        </p:nvSpPr>
        <p:spPr>
          <a:xfrm>
            <a:off x="5076056" y="3933056"/>
            <a:ext cx="504056" cy="36004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99392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 descr="Chart showing proportion endorsing each domain for tests conducted in India."/>
          <p:cNvGraphicFramePr/>
          <p:nvPr>
            <p:extLst>
              <p:ext uri="{D42A27DB-BD31-4B8C-83A1-F6EECF244321}">
                <p14:modId xmlns:p14="http://schemas.microsoft.com/office/powerpoint/2010/main" val="3779468449"/>
              </p:ext>
            </p:extLst>
          </p:nvPr>
        </p:nvGraphicFramePr>
        <p:xfrm>
          <a:off x="214282" y="1000108"/>
          <a:ext cx="8640960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 descr="Blue circle"/>
          <p:cNvSpPr/>
          <p:nvPr/>
        </p:nvSpPr>
        <p:spPr>
          <a:xfrm>
            <a:off x="4932040" y="4077072"/>
            <a:ext cx="3168352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 descr="Blue circle"/>
          <p:cNvSpPr/>
          <p:nvPr/>
        </p:nvSpPr>
        <p:spPr>
          <a:xfrm>
            <a:off x="4932040" y="3718173"/>
            <a:ext cx="3888432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" y="-99392"/>
            <a:ext cx="7793182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60" y="2795310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1. Measuring Disability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 descr="London School of Hygiene and Tropical Medicin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Pie chart with people standing on each piec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22600"/>
            <a:ext cx="43529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 descr="Chart showing proportion endorsing each domain for tests conducted in India."/>
          <p:cNvGraphicFramePr/>
          <p:nvPr>
            <p:extLst>
              <p:ext uri="{D42A27DB-BD31-4B8C-83A1-F6EECF244321}">
                <p14:modId xmlns:p14="http://schemas.microsoft.com/office/powerpoint/2010/main" val="3952650237"/>
              </p:ext>
            </p:extLst>
          </p:nvPr>
        </p:nvGraphicFramePr>
        <p:xfrm>
          <a:off x="214282" y="1000108"/>
          <a:ext cx="8640960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 descr="Red circle"/>
          <p:cNvSpPr/>
          <p:nvPr/>
        </p:nvSpPr>
        <p:spPr>
          <a:xfrm>
            <a:off x="5055677" y="2466582"/>
            <a:ext cx="504056" cy="36004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-129257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 descr="Chart showing proportion endorsing each domain for tests conducted in India."/>
          <p:cNvGraphicFramePr/>
          <p:nvPr>
            <p:extLst>
              <p:ext uri="{D42A27DB-BD31-4B8C-83A1-F6EECF244321}">
                <p14:modId xmlns:p14="http://schemas.microsoft.com/office/powerpoint/2010/main" val="1734244656"/>
              </p:ext>
            </p:extLst>
          </p:nvPr>
        </p:nvGraphicFramePr>
        <p:xfrm>
          <a:off x="214282" y="1000108"/>
          <a:ext cx="8640960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 descr="Blue circle"/>
          <p:cNvSpPr/>
          <p:nvPr/>
        </p:nvSpPr>
        <p:spPr>
          <a:xfrm>
            <a:off x="4967227" y="1947218"/>
            <a:ext cx="2176573" cy="2576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 descr="Blue circle"/>
          <p:cNvSpPr/>
          <p:nvPr/>
        </p:nvSpPr>
        <p:spPr>
          <a:xfrm>
            <a:off x="4967227" y="2996952"/>
            <a:ext cx="2917141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99392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Proportion endorsing each domain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 descr="Comparison of single disablity question to WG questions for tests conducted in India"/>
          <p:cNvGraphicFramePr/>
          <p:nvPr>
            <p:extLst>
              <p:ext uri="{D42A27DB-BD31-4B8C-83A1-F6EECF244321}">
                <p14:modId xmlns:p14="http://schemas.microsoft.com/office/powerpoint/2010/main" val="3966774979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60" y="-201265"/>
            <a:ext cx="7772400" cy="1470025"/>
          </a:xfrm>
        </p:spPr>
        <p:txBody>
          <a:bodyPr/>
          <a:lstStyle/>
          <a:p>
            <a:pPr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India – Single question vs.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 descr="Chart showing relationship to clinical screens for tests conducted in Camero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7814"/>
              </p:ext>
            </p:extLst>
          </p:nvPr>
        </p:nvGraphicFramePr>
        <p:xfrm>
          <a:off x="214282" y="1000108"/>
          <a:ext cx="8750206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-171400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Relationship to clinical screens - Cameroon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 descr="Chart showing relationship to clinical screens for tests conducted in Camero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817077"/>
              </p:ext>
            </p:extLst>
          </p:nvPr>
        </p:nvGraphicFramePr>
        <p:xfrm>
          <a:off x="0" y="1000108"/>
          <a:ext cx="9144000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99392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Relationship to clinical screens - Cameroon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 descr="Chart showing relationship to clinical screens for tests conducted in Indi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643534"/>
              </p:ext>
            </p:extLst>
          </p:nvPr>
        </p:nvGraphicFramePr>
        <p:xfrm>
          <a:off x="214282" y="1000108"/>
          <a:ext cx="8678198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99392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Relationship to clinical screens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 descr="Chart showing relationship to clinical screens for tests conducted in Indi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70559"/>
              </p:ext>
            </p:extLst>
          </p:nvPr>
        </p:nvGraphicFramePr>
        <p:xfrm>
          <a:off x="395536" y="1000108"/>
          <a:ext cx="8640960" cy="55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71400"/>
            <a:ext cx="7772400" cy="1470025"/>
          </a:xfrm>
        </p:spPr>
        <p:txBody>
          <a:bodyPr/>
          <a:lstStyle/>
          <a:p>
            <a:pPr algn="l" rtl="0" eaLnBrk="1" latinLnBrk="0" hangingPunct="1"/>
            <a:r>
              <a:rPr lang="en-GB" sz="2800" b="0" i="0" kern="1200" spc="0" baseline="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4. Relationship to clinical screens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4. Summary of Field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/>
            <a:r>
              <a:rPr lang="en-GB" dirty="0">
                <a:latin typeface="Cambria" panose="02040503050406030204" pitchFamily="18" charset="0"/>
              </a:rPr>
              <a:t>Almost 3000 children screened</a:t>
            </a:r>
          </a:p>
          <a:p>
            <a:pPr marL="571500" indent="-571500"/>
            <a:endParaRPr lang="en-GB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63.9% of children in Cameroon and 34.9% of children in India endorsed at least one domain with at least “some difficulty”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Much smaller percentage endorsing at least one domain with at least “a lot or can not do” – 8.9% Cameroon and 3.5% India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Similar proportions endorsing basic domains in both countries; higher proportion endorsing complex domains in Cameroon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en-GB" sz="2800" kern="1200" dirty="0" smtClean="0">
                <a:solidFill>
                  <a:srgbClr val="7F7F7F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4. Summary of Field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71500" indent="-571500"/>
            <a:endParaRPr lang="en-GB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Reasonable relationship with clinical tools (but small sample) – more false negatives than false positives vs. clinical criteria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Draft module seen as best available during review but since updated - results as field test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No strong significant pairwise relationships between domains either country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&lt;0.5% in Cameroon and 0.6% in India answered “Don’t Know” to any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4. Summary of Field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Test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en-GB" dirty="0">
                <a:latin typeface="Cambria" panose="02040503050406030204" pitchFamily="18" charset="0"/>
              </a:rPr>
              <a:t>Further results from study forthcoming end 2014</a:t>
            </a:r>
          </a:p>
          <a:p>
            <a:pPr marL="571500" indent="-571500"/>
            <a:endParaRPr lang="en-GB" dirty="0">
              <a:latin typeface="Cambria" panose="020405030504060302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WG-ESF functional limitations in adults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Clinical Impairment prevalence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Case-control data on impact of disability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</a:rPr>
              <a:t>Relationship between self-reported functional limitations and objectively assessed impairments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Measuring Disability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Table showing the pros and cons of using different types of questions to measure disability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57200" y="1268760"/>
            <a:ext cx="7715200" cy="41716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6764" y="5669218"/>
            <a:ext cx="7177236" cy="1360182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Cambria" pitchFamily="18" charset="0"/>
              </a:rPr>
              <a:t>Different methods provide different information within the overall framework of the ICF</a:t>
            </a:r>
          </a:p>
          <a:p>
            <a:pPr marL="0" lvl="0" indent="0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Cambria" pitchFamily="18" charset="0"/>
              </a:rPr>
              <a:t>Different methods preferable depending on aims and </a:t>
            </a:r>
            <a:r>
              <a:rPr lang="en-GB" sz="1800" dirty="0" smtClean="0">
                <a:solidFill>
                  <a:prstClr val="black"/>
                </a:solidFill>
                <a:latin typeface="Cambria" pitchFamily="18" charset="0"/>
              </a:rPr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Thank you for listening!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19672" y="4797152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mbria" pitchFamily="18" charset="0"/>
                <a:hlinkClick r:id="rId5"/>
              </a:rPr>
              <a:t>Islay.mactaggart@lshtm.ac.uk</a:t>
            </a:r>
            <a:endParaRPr lang="en-GB" dirty="0" smtClean="0">
              <a:latin typeface="Cambria" pitchFamily="18" charset="0"/>
            </a:endParaRPr>
          </a:p>
          <a:p>
            <a:pPr algn="ctr"/>
            <a:r>
              <a:rPr lang="en-GB" dirty="0" smtClean="0">
                <a:latin typeface="Cambria" pitchFamily="18" charset="0"/>
              </a:rPr>
              <a:t>Islay </a:t>
            </a:r>
            <a:r>
              <a:rPr lang="en-GB" dirty="0" err="1" smtClean="0">
                <a:latin typeface="Cambria" pitchFamily="18" charset="0"/>
              </a:rPr>
              <a:t>Mactaggart</a:t>
            </a:r>
            <a:r>
              <a:rPr lang="en-GB" dirty="0" smtClean="0">
                <a:latin typeface="Cambria" pitchFamily="18" charset="0"/>
              </a:rPr>
              <a:t>, Research Fellow in Disability </a:t>
            </a:r>
          </a:p>
          <a:p>
            <a:pPr algn="ctr"/>
            <a:r>
              <a:rPr lang="en-GB" dirty="0" smtClean="0">
                <a:latin typeface="Cambria" pitchFamily="18" charset="0"/>
              </a:rPr>
              <a:t>International Centre for Evidence in Disability</a:t>
            </a:r>
          </a:p>
          <a:p>
            <a:pPr algn="ctr"/>
            <a:r>
              <a:rPr lang="en-GB" dirty="0" smtClean="0">
                <a:latin typeface="Cambria" pitchFamily="18" charset="0"/>
              </a:rPr>
              <a:t>LSHTM</a:t>
            </a:r>
          </a:p>
          <a:p>
            <a:pPr algn="ctr"/>
            <a:endParaRPr lang="en-GB" dirty="0" smtClean="0">
              <a:latin typeface="Cambria" pitchFamily="18" charset="0"/>
            </a:endParaRPr>
          </a:p>
          <a:p>
            <a:pPr algn="ctr"/>
            <a:r>
              <a:rPr lang="en-GB" dirty="0" smtClean="0">
                <a:latin typeface="Cambria" pitchFamily="18" charset="0"/>
                <a:hlinkClick r:id="rId6"/>
              </a:rPr>
              <a:t>http://disabilitycentre.lshtm.ac.uk</a:t>
            </a:r>
            <a:r>
              <a:rPr lang="en-GB" dirty="0" smtClean="0">
                <a:latin typeface="Cambria" pitchFamily="18" charset="0"/>
              </a:rPr>
              <a:t> 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8" name="Picture 2" descr="Image of landscape with sunset in th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60648"/>
            <a:ext cx="42799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4464496" cy="309634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2. Building Evidence Study aims and Objectives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 descr="London School of Hygiene and Tropical Medicin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5" name="Picture 1" descr="Image of people walking through topical for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45595" y="1999221"/>
            <a:ext cx="4691559" cy="351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mage of a group of men waiting to be seen by a docto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3863" y="3372756"/>
            <a:ext cx="3330003" cy="2497502"/>
          </a:xfrm>
          <a:prstGeom prst="rect">
            <a:avLst/>
          </a:prstGeom>
        </p:spPr>
      </p:pic>
      <p:pic>
        <p:nvPicPr>
          <p:cNvPr id="2" name="Picture 1" descr="Image of doctor checking woman's l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40" y="1428737"/>
            <a:ext cx="3134120" cy="23505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824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2. Study Aim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3556992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To develop a comprehensive population-based survey methodology that is compatible with the ICF, and to explore the inter-relationship between the </a:t>
            </a:r>
            <a:r>
              <a:rPr lang="en-GB" sz="2800" i="1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different </a:t>
            </a:r>
            <a:r>
              <a:rPr lang="en-GB" sz="2800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components of this framework.</a:t>
            </a:r>
            <a:endParaRPr lang="en-GB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mage of woman being interviewed by mal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2613110" cy="34841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824" y="44624"/>
            <a:ext cx="8229600" cy="1143000"/>
          </a:xfrm>
        </p:spPr>
        <p:txBody>
          <a:bodyPr/>
          <a:lstStyle/>
          <a:p>
            <a:pPr marL="512064" marR="0" indent="-512064" algn="l" rtl="0" eaLnBrk="1" fontAlgn="auto" latinLnBrk="0" hangingPunct="1">
              <a:spcBef>
                <a:spcPts val="672"/>
              </a:spcBef>
              <a:spcAft>
                <a:spcPts val="0"/>
              </a:spcAft>
            </a:pPr>
            <a:r>
              <a:rPr lang="en-GB" sz="2800" b="0" i="0" kern="1200" spc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2. Study</a:t>
            </a:r>
            <a:r>
              <a:rPr lang="en-GB" sz="2800" b="0" i="0" kern="1200" spc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23317"/>
            <a:ext cx="5184576" cy="4525963"/>
          </a:xfrm>
        </p:spPr>
        <p:txBody>
          <a:bodyPr/>
          <a:lstStyle/>
          <a:p>
            <a:pPr marL="544512" lvl="2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44500" algn="l"/>
                <a:tab pos="990600" algn="l"/>
                <a:tab pos="6300788" algn="l"/>
              </a:tabLst>
            </a:pPr>
            <a:r>
              <a:rPr lang="en-GB" dirty="0">
                <a:latin typeface="Cambria" pitchFamily="18" charset="0"/>
                <a:ea typeface="Calibri" pitchFamily="34" charset="0"/>
                <a:cs typeface="Calibri" pitchFamily="34" charset="0"/>
              </a:rPr>
              <a:t>Identify available tools for disability </a:t>
            </a:r>
            <a:r>
              <a:rPr lang="en-GB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measurement</a:t>
            </a:r>
          </a:p>
          <a:p>
            <a:pPr marL="544512" lvl="2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44500" algn="l"/>
                <a:tab pos="990600" algn="l"/>
                <a:tab pos="6300788" algn="l"/>
              </a:tabLst>
            </a:pPr>
            <a:endParaRPr lang="en-GB" dirty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544512" lvl="2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44500" algn="l"/>
                <a:tab pos="990600" algn="l"/>
                <a:tab pos="6300788" algn="l"/>
              </a:tabLst>
            </a:pPr>
            <a:r>
              <a:rPr lang="en-GB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Develop </a:t>
            </a:r>
            <a:r>
              <a:rPr lang="en-GB" dirty="0">
                <a:latin typeface="Cambria" pitchFamily="18" charset="0"/>
                <a:ea typeface="Calibri" pitchFamily="34" charset="0"/>
                <a:cs typeface="Calibri" pitchFamily="34" charset="0"/>
              </a:rPr>
              <a:t>comprehensive survey methodology to explore components of the </a:t>
            </a:r>
            <a:r>
              <a:rPr lang="en-GB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ICF</a:t>
            </a:r>
          </a:p>
          <a:p>
            <a:pPr marL="544512" lvl="2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44500" algn="l"/>
                <a:tab pos="990600" algn="l"/>
                <a:tab pos="6300788" algn="l"/>
              </a:tabLst>
            </a:pPr>
            <a:endParaRPr lang="en-GB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544512" lvl="2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44500" algn="l"/>
                <a:tab pos="990600" algn="l"/>
                <a:tab pos="6300788" algn="l"/>
              </a:tabLst>
            </a:pPr>
            <a:r>
              <a:rPr lang="en-GB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Explore </a:t>
            </a:r>
            <a:r>
              <a:rPr lang="en-GB" dirty="0">
                <a:latin typeface="Cambria" pitchFamily="18" charset="0"/>
                <a:ea typeface="Calibri" pitchFamily="34" charset="0"/>
                <a:cs typeface="Calibri" pitchFamily="34" charset="0"/>
              </a:rPr>
              <a:t>the relationship between disability measurement options within the context of the </a:t>
            </a:r>
            <a:r>
              <a:rPr lang="en-GB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ICF</a:t>
            </a:r>
            <a:endParaRPr lang="en-GB" dirty="0"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School of Hygiene and Tropical Medicin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14282" y="857232"/>
            <a:ext cx="72152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Image of women completeing a questionnair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282" y="1000107"/>
            <a:ext cx="3493622" cy="4658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2. Study Objectives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268760"/>
            <a:ext cx="483488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Assess </a:t>
            </a:r>
            <a:r>
              <a:rPr lang="en-GB" dirty="0">
                <a:latin typeface="Cambria" pitchFamily="18" charset="0"/>
                <a:ea typeface="Calibri" pitchFamily="34" charset="0"/>
                <a:cs typeface="Calibri" pitchFamily="34" charset="0"/>
              </a:rPr>
              <a:t>the impact of disability on access to education, livelihoods, participation and quality of life</a:t>
            </a:r>
          </a:p>
          <a:p>
            <a:pPr marL="514350" indent="-514350">
              <a:buFont typeface="+mj-lt"/>
              <a:buAutoNum type="arabicPeriod" startAt="4"/>
            </a:pPr>
            <a:endParaRPr lang="en-GB" dirty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Identify </a:t>
            </a:r>
            <a:r>
              <a:rPr lang="en-GB" dirty="0">
                <a:latin typeface="Cambria" pitchFamily="18" charset="0"/>
                <a:ea typeface="Calibri" pitchFamily="34" charset="0"/>
                <a:cs typeface="Calibri" pitchFamily="34" charset="0"/>
              </a:rPr>
              <a:t>socio-demographic, economic, environmental and clinical predictors of access to health, education and employment among people with disabilities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5470376" cy="1470025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3. Building Evidence study - methods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 descr="London School of Hygiene and Tropical Medicin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ternational Centre for Evidence in Disabil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30"/>
            <a:ext cx="183908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mage of two people conducting interview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653"/>
            <a:ext cx="2625756" cy="3501008"/>
          </a:xfrm>
          <a:prstGeom prst="rect">
            <a:avLst/>
          </a:prstGeom>
        </p:spPr>
      </p:pic>
      <p:pic>
        <p:nvPicPr>
          <p:cNvPr id="4" name="Picture 3" descr="Group picture of interview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80" y="3657660"/>
            <a:ext cx="3759119" cy="281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1260</Words>
  <Application>Microsoft Office PowerPoint</Application>
  <PresentationFormat>On-screen Show (4:3)</PresentationFormat>
  <Paragraphs>358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Wingdings</vt:lpstr>
      <vt:lpstr>Office Theme</vt:lpstr>
      <vt:lpstr>Field-testing an earlier draft of the WG/UNICEF Question Set in Cameroon and India</vt:lpstr>
      <vt:lpstr>Outline</vt:lpstr>
      <vt:lpstr>1. Measuring Disability</vt:lpstr>
      <vt:lpstr>Measuring Disability</vt:lpstr>
      <vt:lpstr>2. Building Evidence Study aims and Objectives</vt:lpstr>
      <vt:lpstr>2. Study Aim</vt:lpstr>
      <vt:lpstr>2. Study Objectives</vt:lpstr>
      <vt:lpstr>2. Study Objectives</vt:lpstr>
      <vt:lpstr>3. Building Evidence study - methods</vt:lpstr>
      <vt:lpstr>3. Methods – Study Design Overview</vt:lpstr>
      <vt:lpstr>3. Methods – Study Design Overview</vt:lpstr>
      <vt:lpstr>3. Methods – Study Settings</vt:lpstr>
      <vt:lpstr>3. Methods – Sampling</vt:lpstr>
      <vt:lpstr>3. Methods – Screening Protocol</vt:lpstr>
      <vt:lpstr>3. Methods – Screening Protocol</vt:lpstr>
      <vt:lpstr>3. Methods – Screening Protocol</vt:lpstr>
      <vt:lpstr>4. Field-testing WG-UNICEF ESF for children</vt:lpstr>
      <vt:lpstr>4. Field-testing WG-UNICEF ESF for children</vt:lpstr>
      <vt:lpstr>4. Field-testing WG-UNICEF ESF for children</vt:lpstr>
      <vt:lpstr>4. Field-testing WG-UNICEF ESF for children</vt:lpstr>
      <vt:lpstr>4. Field-testing WG-UNICEF ESF for children</vt:lpstr>
      <vt:lpstr>4. Proportion Endorsing Each Domain - Cameroon</vt:lpstr>
      <vt:lpstr>4. Proportion Endorsing Each Domain - Cameroon</vt:lpstr>
      <vt:lpstr>4. Proportion Endorsing Each Domain - Cameroon</vt:lpstr>
      <vt:lpstr>4. Proportion Endorsing Each Domain - Cameroon</vt:lpstr>
      <vt:lpstr>4. Proportion Endorsing Each Domain - Cameroon</vt:lpstr>
      <vt:lpstr>4. Proportion endorsing each domain - India</vt:lpstr>
      <vt:lpstr>4. Proportion endorsing each domain - India</vt:lpstr>
      <vt:lpstr>4. Proportion endorsing each domain - India</vt:lpstr>
      <vt:lpstr>4. Proportion endorsing each domain - India</vt:lpstr>
      <vt:lpstr>4. Proportion endorsing each domain - India</vt:lpstr>
      <vt:lpstr>4. India – Single question vs. WG</vt:lpstr>
      <vt:lpstr>4. Relationship to clinical screens - Cameroon</vt:lpstr>
      <vt:lpstr>4. Relationship to clinical screens - Cameroon</vt:lpstr>
      <vt:lpstr>4. Relationship to clinical screens - India</vt:lpstr>
      <vt:lpstr>4. Relationship to clinical screens - India</vt:lpstr>
      <vt:lpstr>4. Summary of Field Test</vt:lpstr>
      <vt:lpstr>4. Summary of Field Test</vt:lpstr>
      <vt:lpstr>4. Summary of Field Test</vt:lpstr>
      <vt:lpstr>Thank you for listening!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temprorary user</dc:creator>
  <cp:lastModifiedBy>Golden, Cordell (CDC/OPHSS/NCHS)</cp:lastModifiedBy>
  <cp:revision>255</cp:revision>
  <dcterms:created xsi:type="dcterms:W3CDTF">2014-01-12T12:04:28Z</dcterms:created>
  <dcterms:modified xsi:type="dcterms:W3CDTF">2015-04-23T19:16:35Z</dcterms:modified>
</cp:coreProperties>
</file>