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1"/>
  </p:notesMasterIdLst>
  <p:handoutMasterIdLst>
    <p:handoutMasterId r:id="rId12"/>
  </p:handoutMasterIdLst>
  <p:sldIdLst>
    <p:sldId id="337" r:id="rId2"/>
    <p:sldId id="522" r:id="rId3"/>
    <p:sldId id="523" r:id="rId4"/>
    <p:sldId id="524" r:id="rId5"/>
    <p:sldId id="525" r:id="rId6"/>
    <p:sldId id="526" r:id="rId7"/>
    <p:sldId id="458" r:id="rId8"/>
    <p:sldId id="494" r:id="rId9"/>
    <p:sldId id="415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emsiri, Sirin (CDC/OSELS/NCHS)" initials="SY" lastIdx="1" clrIdx="0"/>
  <p:cmAuthor id="1" name="Sartor, Elyse (HHS/OASH)" initials="SE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F72"/>
    <a:srgbClr val="CC66FF"/>
    <a:srgbClr val="CC99FF"/>
    <a:srgbClr val="4F6228"/>
    <a:srgbClr val="2B2137"/>
    <a:srgbClr val="413254"/>
    <a:srgbClr val="31253F"/>
    <a:srgbClr val="392B49"/>
    <a:srgbClr val="372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5232" autoAdjust="0"/>
  </p:normalViewPr>
  <p:slideViewPr>
    <p:cSldViewPr>
      <p:cViewPr varScale="1">
        <p:scale>
          <a:sx n="97" d="100"/>
          <a:sy n="97" d="100"/>
        </p:scale>
        <p:origin x="133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67"/>
    </p:cViewPr>
  </p:sorterViewPr>
  <p:notesViewPr>
    <p:cSldViewPr>
      <p:cViewPr varScale="1">
        <p:scale>
          <a:sx n="79" d="100"/>
          <a:sy n="79" d="100"/>
        </p:scale>
        <p:origin x="198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400824896887892E-2"/>
          <c:y val="0.15120654552685625"/>
          <c:w val="0.54893400824896887"/>
          <c:h val="0.80809597160932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0070C0"/>
              </a:solidFill>
              <a:ln w="127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958755155605433E-3"/>
                  <c:y val="2.0407821566197314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20%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(n=18)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329083864516936E-3"/>
                  <c:y val="-2.5703842338138709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16%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(n=14)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3715785526809151E-3"/>
                  <c:y val="-0.10982472202514654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19%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(n=17)</a:t>
                    </a:r>
                    <a:endParaRPr lang="en-US" baseline="300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5238095238095233E-2"/>
                  <c:y val="-4.0742046401267044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34%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(n=31)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8495188101487273E-3"/>
                  <c:y val="3.2261605184328149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6%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(n=7)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293713285839276E-2"/>
                      <c:h val="0.11871447209601757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3.6432070991126081E-2"/>
                  <c:y val="-2.48924741337436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3% </a:t>
                    </a:r>
                  </a:p>
                  <a:p>
                    <a:r>
                      <a:rPr lang="en-US" dirty="0" smtClean="0"/>
                      <a:t>(n=3)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3254593175853"/>
                      <c:h val="0.1085629060699639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  <c:pt idx="6">
                  <c:v>Informational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</c:v>
                </c:pt>
                <c:pt idx="1">
                  <c:v>7</c:v>
                </c:pt>
                <c:pt idx="2">
                  <c:v>14</c:v>
                </c:pt>
                <c:pt idx="3">
                  <c:v>17</c:v>
                </c:pt>
                <c:pt idx="4">
                  <c:v>31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45290172061828E-2"/>
          <c:y val="8.6605260356210897E-2"/>
          <c:w val="0.582235467094391"/>
          <c:h val="0.826789479287578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0070C0"/>
              </a:solidFill>
              <a:ln w="127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8.1523559555055618E-3"/>
                  <c:y val="1.106103671299333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 29%</a:t>
                    </a:r>
                  </a:p>
                  <a:p>
                    <a:r>
                      <a:rPr lang="en-US" baseline="0" dirty="0" smtClean="0"/>
                      <a:t>(n=8)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3657667791526063E-3"/>
                  <c:y val="8.6730067797308706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14%</a:t>
                    </a:r>
                  </a:p>
                  <a:p>
                    <a:r>
                      <a:rPr lang="en-US" baseline="0" dirty="0" smtClean="0"/>
                      <a:t>(n=4)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957536557930263E-2"/>
                  <c:y val="-4.0892183732769037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11%</a:t>
                    </a:r>
                  </a:p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(n=3)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88097581552307"/>
                      <c:h val="0.114404830595044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0223722034745657E-3"/>
                  <c:y val="-5.68093167573869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(n=1)</a:t>
                    </a:r>
                    <a:endParaRPr lang="en-US" baseline="300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5493063367079242E-5"/>
                  <c:y val="-0.1669236419195205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 32%</a:t>
                    </a:r>
                  </a:p>
                  <a:p>
                    <a:r>
                      <a:rPr lang="en-US" baseline="0" dirty="0" smtClean="0"/>
                      <a:t>(n=9)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6599643794525682E-4"/>
                  <c:y val="1.1683481066504951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11%</a:t>
                    </a:r>
                  </a:p>
                  <a:p>
                    <a:r>
                      <a:rPr lang="en-US" baseline="0" dirty="0" smtClean="0"/>
                      <a:t>(n=3)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915237157855262E-2"/>
                      <c:h val="0.12024638713646894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1.59488813898262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7% </a:t>
                    </a:r>
                  </a:p>
                  <a:p>
                    <a:r>
                      <a:rPr lang="en-US" smtClean="0"/>
                      <a:t>(n=2)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9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28.571428571428569</c:v>
                </c:pt>
                <c:pt idx="1">
                  <c:v>14.285714285714285</c:v>
                </c:pt>
                <c:pt idx="2">
                  <c:v>10.714285714285714</c:v>
                </c:pt>
                <c:pt idx="3">
                  <c:v>3.5714285714285712</c:v>
                </c:pt>
                <c:pt idx="4">
                  <c:v>32.142857142857146</c:v>
                </c:pt>
                <c:pt idx="5">
                  <c:v>10.714285714285714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29</c:v>
                </c:pt>
                <c:pt idx="1">
                  <c:v>14</c:v>
                </c:pt>
                <c:pt idx="2">
                  <c:v>11</c:v>
                </c:pt>
                <c:pt idx="3">
                  <c:v>4</c:v>
                </c:pt>
                <c:pt idx="4">
                  <c:v>32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0.5943</cdr:x>
      <cdr:y>0.4117</cdr:y>
    </cdr:from>
    <cdr:to>
      <cdr:x>0.73333</cdr:x>
      <cdr:y>0.55703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54986" y="2237585"/>
          <a:ext cx="1112387" cy="789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+mj-lt"/>
            </a:rPr>
            <a:t>8%</a:t>
          </a:r>
        </a:p>
        <a:p xmlns:a="http://schemas.openxmlformats.org/drawingml/2006/main">
          <a:r>
            <a:rPr lang="en-US" sz="1800" dirty="0" smtClean="0">
              <a:latin typeface="+mj-lt"/>
            </a:rPr>
            <a:t>(n=7)</a:t>
          </a:r>
          <a:endParaRPr lang="en-US" sz="1800" dirty="0"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EFD201-A4FD-4752-A420-DF1516DAC99A}" type="datetimeFigureOut">
              <a:rPr lang="en-US"/>
              <a:pPr>
                <a:defRPr/>
              </a:pPr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6F6A72-51DC-447A-972B-9A734CC9E8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83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159214-0636-46C9-BE32-8B4F020D13A8}" type="datetimeFigureOut">
              <a:rPr lang="en-US"/>
              <a:pPr>
                <a:defRPr/>
              </a:pPr>
              <a:t>6/16/2016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F01CA2-976B-48D9-8990-041447674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01C0-5827-423D-B17A-92830EC4C2F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97640D-AB5B-4981-ACF3-00B2C557B552}" type="datetime1">
              <a:rPr lang="en-US" smtClean="0">
                <a:solidFill>
                  <a:prstClr val="black"/>
                </a:solidFill>
              </a:rPr>
              <a:pPr/>
              <a:t>6/16/2016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643438" cy="3484563"/>
          </a:xfrm>
        </p:spPr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7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6/16/2016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54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6/16/2016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66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6/16/2016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72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6/16/2016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76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16426"/>
            <a:ext cx="5607050" cy="4651374"/>
          </a:xfrm>
        </p:spPr>
        <p:txBody>
          <a:bodyPr>
            <a:normAutofit/>
          </a:bodyPr>
          <a:lstStyle/>
          <a:p>
            <a:pPr>
              <a:spcAft>
                <a:spcPts val="1187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6/16/2016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86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6/16/2016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01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6/16/2016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41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187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6/16/2016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43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0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25" y="6078002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HP2020_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81" y="606426"/>
            <a:ext cx="9144000" cy="1554162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rgbClr val="FADA6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74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535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4"/>
          </p:nvPr>
        </p:nvSpPr>
        <p:spPr>
          <a:xfrm>
            <a:off x="1355725" y="1447800"/>
            <a:ext cx="7788275" cy="472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SzPct val="120000"/>
              <a:buFont typeface="Wingdings" pitchFamily="2" charset="2"/>
              <a:buChar char="§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Title 10"/>
          <p:cNvSpPr>
            <a:spLocks noGrp="1"/>
          </p:cNvSpPr>
          <p:nvPr>
            <p:ph type="title"/>
          </p:nvPr>
        </p:nvSpPr>
        <p:spPr>
          <a:xfrm>
            <a:off x="1371600" y="76200"/>
            <a:ext cx="77724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356361" y="6507798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361" y="6162912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pic>
        <p:nvPicPr>
          <p:cNvPr id="17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772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3F7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6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44D14B-347F-4DAE-9FCC-93566F7A4C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8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97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9" r:id="rId2"/>
    <p:sldLayoutId id="2147483790" r:id="rId3"/>
    <p:sldLayoutId id="2147483791" r:id="rId4"/>
    <p:sldLayoutId id="2147483793" r:id="rId5"/>
    <p:sldLayoutId id="214748400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Appendix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3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1047750"/>
            <a:ext cx="8809038" cy="5810250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225425" lvl="1" indent="0">
              <a:buNone/>
            </a:pPr>
            <a:r>
              <a:rPr lang="en-US" sz="1200" dirty="0" smtClean="0">
                <a:latin typeface="+mj-lt"/>
              </a:rPr>
              <a:t>ECBP-2- Elementary</a:t>
            </a:r>
            <a:r>
              <a:rPr lang="en-US" sz="1200" dirty="0">
                <a:latin typeface="+mj-lt"/>
              </a:rPr>
              <a:t>, middle, and senior high schools that provide comprehensive school health education to prevent health problems in the following areas: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+mj-lt"/>
              </a:rPr>
              <a:t>   ECBP-2.1- all </a:t>
            </a:r>
            <a:r>
              <a:rPr lang="en-US" sz="1200" dirty="0">
                <a:latin typeface="+mj-lt"/>
              </a:rPr>
              <a:t>priority areas </a:t>
            </a:r>
            <a:r>
              <a:rPr lang="en-US" sz="1200" dirty="0" smtClean="0">
                <a:latin typeface="+mj-lt"/>
              </a:rPr>
              <a:t> </a:t>
            </a:r>
            <a:endParaRPr lang="en-US" sz="1200" dirty="0" smtClean="0">
              <a:solidFill>
                <a:srgbClr val="FF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+mj-lt"/>
              </a:rPr>
              <a:t>   ECBP-2.2- unintentional </a:t>
            </a:r>
            <a:r>
              <a:rPr lang="en-US" sz="1200" dirty="0">
                <a:latin typeface="+mj-lt"/>
              </a:rPr>
              <a:t>injury </a:t>
            </a:r>
            <a:endParaRPr lang="en-US" sz="1200" dirty="0">
              <a:solidFill>
                <a:srgbClr val="FF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+mj-lt"/>
              </a:rPr>
              <a:t>   ECBP-2.3-</a:t>
            </a:r>
            <a:r>
              <a:rPr lang="en-US" sz="1200" dirty="0">
                <a:latin typeface="+mj-lt"/>
              </a:rPr>
              <a:t> </a:t>
            </a:r>
            <a:r>
              <a:rPr lang="en-US" sz="1200" dirty="0" smtClean="0">
                <a:latin typeface="+mj-lt"/>
              </a:rPr>
              <a:t>violence</a:t>
            </a:r>
            <a:endParaRPr lang="en-US" sz="1200" dirty="0" smtClean="0">
              <a:solidFill>
                <a:srgbClr val="FF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+mj-lt"/>
              </a:rPr>
              <a:t>   ECBP-2.4- suicide </a:t>
            </a:r>
            <a:endParaRPr lang="en-US" sz="1200" dirty="0" smtClean="0">
              <a:solidFill>
                <a:srgbClr val="FF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/>
              <a:t>   ECBP-2.5-</a:t>
            </a:r>
            <a:r>
              <a:rPr lang="en-US" sz="1200" dirty="0"/>
              <a:t> </a:t>
            </a:r>
            <a:r>
              <a:rPr lang="en-US" sz="1200" dirty="0" smtClean="0"/>
              <a:t>tobacco </a:t>
            </a:r>
            <a:r>
              <a:rPr lang="en-US" sz="1200" dirty="0"/>
              <a:t>use and addiction </a:t>
            </a:r>
          </a:p>
          <a:p>
            <a:pPr marL="457200" lvl="1" indent="0">
              <a:buNone/>
            </a:pPr>
            <a:r>
              <a:rPr lang="en-US" sz="1200" dirty="0" smtClean="0"/>
              <a:t>   ECBP-2.6-</a:t>
            </a:r>
            <a:r>
              <a:rPr lang="en-US" sz="1200" dirty="0"/>
              <a:t> </a:t>
            </a:r>
            <a:r>
              <a:rPr lang="en-US" sz="1200" dirty="0" smtClean="0"/>
              <a:t>alcohol and </a:t>
            </a:r>
            <a:r>
              <a:rPr lang="en-US" sz="1200" dirty="0"/>
              <a:t>other drug use </a:t>
            </a:r>
            <a:endParaRPr lang="en-US" sz="1200" dirty="0" smtClean="0"/>
          </a:p>
          <a:p>
            <a:pPr marL="457200" lvl="1" indent="0">
              <a:buNone/>
            </a:pPr>
            <a:r>
              <a:rPr lang="en-US" sz="1200" dirty="0" smtClean="0"/>
              <a:t>   ECBP-2.7-unintended </a:t>
            </a:r>
            <a:r>
              <a:rPr lang="en-US" sz="1200" dirty="0"/>
              <a:t>pregnancy, HIV/AIDS, and STDs </a:t>
            </a:r>
          </a:p>
          <a:p>
            <a:pPr marL="457200" lvl="1" indent="0">
              <a:buNone/>
            </a:pPr>
            <a:r>
              <a:rPr lang="en-US" sz="1200" dirty="0" smtClean="0"/>
              <a:t>   ECBP-2.8-</a:t>
            </a:r>
            <a:r>
              <a:rPr lang="en-US" sz="1200" dirty="0"/>
              <a:t> </a:t>
            </a:r>
            <a:r>
              <a:rPr lang="en-US" sz="1200" dirty="0" smtClean="0"/>
              <a:t>unhealthy </a:t>
            </a:r>
            <a:r>
              <a:rPr lang="en-US" sz="1200" dirty="0"/>
              <a:t>dietary patterns </a:t>
            </a:r>
            <a:endParaRPr lang="en-US" sz="1200" dirty="0" smtClean="0"/>
          </a:p>
          <a:p>
            <a:pPr marL="457200" lvl="1" indent="0">
              <a:buNone/>
            </a:pPr>
            <a:r>
              <a:rPr lang="en-US" sz="1200" dirty="0" smtClean="0"/>
              <a:t>   ECBP-2.9-</a:t>
            </a:r>
            <a:r>
              <a:rPr lang="en-US" sz="1200" dirty="0"/>
              <a:t> </a:t>
            </a:r>
            <a:r>
              <a:rPr lang="en-US" sz="1200" dirty="0" smtClean="0"/>
              <a:t>physical </a:t>
            </a:r>
            <a:r>
              <a:rPr lang="en-US" sz="1200" dirty="0"/>
              <a:t>activity </a:t>
            </a:r>
          </a:p>
          <a:p>
            <a:pPr marL="225425" lvl="1" indent="0">
              <a:spcAft>
                <a:spcPts val="200"/>
              </a:spcAft>
              <a:buNone/>
            </a:pPr>
            <a:r>
              <a:rPr lang="en-US" sz="1200" dirty="0" smtClean="0"/>
              <a:t>ECBP-3- Elementary</a:t>
            </a:r>
            <a:r>
              <a:rPr lang="en-US" sz="1200" dirty="0"/>
              <a:t>, middle, and senior </a:t>
            </a:r>
            <a:r>
              <a:rPr lang="en-US" sz="1200" dirty="0" smtClean="0"/>
              <a:t>high </a:t>
            </a:r>
            <a:r>
              <a:rPr lang="en-US" sz="1200" dirty="0"/>
              <a:t>schools that have health education goals </a:t>
            </a:r>
            <a:r>
              <a:rPr lang="en-US" sz="1200" dirty="0" smtClean="0"/>
              <a:t>knowledge </a:t>
            </a:r>
            <a:r>
              <a:rPr lang="en-US" sz="1200" dirty="0"/>
              <a:t>and </a:t>
            </a:r>
            <a:r>
              <a:rPr lang="en-US" sz="1200" dirty="0" smtClean="0"/>
              <a:t>skills in the following areas:</a:t>
            </a:r>
          </a:p>
          <a:p>
            <a:pPr marL="457200" lvl="1" indent="0">
              <a:buNone/>
            </a:pPr>
            <a:r>
              <a:rPr lang="en-US" sz="1200" dirty="0" smtClean="0">
                <a:solidFill>
                  <a:srgbClr val="FF0000"/>
                </a:solidFill>
                <a:latin typeface="+mj-lt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ECBP-3.1- health promotion and disease prevention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 ECBP-3.2- health promoting products and services</a:t>
            </a:r>
          </a:p>
          <a:p>
            <a:pPr marL="457200" lvl="1" indent="0"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ECBP-3.3-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personal, family,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&amp; community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health</a:t>
            </a:r>
            <a:endParaRPr lang="en-US" sz="12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  ECBP-3.4-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influence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of culture, media,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and technology</a:t>
            </a:r>
          </a:p>
          <a:p>
            <a:pPr marL="628650" lvl="1" indent="-171450"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  ECBP-3.5-practicing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health- enhancing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behaviors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and reducing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health risks </a:t>
            </a:r>
            <a:endParaRPr lang="en-US" sz="12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ECBP-3.6- goal-setting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and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decision making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skills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    </a:t>
            </a:r>
          </a:p>
          <a:p>
            <a:pPr marL="457200" lvl="1" indent="0">
              <a:spcAft>
                <a:spcPts val="200"/>
              </a:spcAft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ECBP-3.7-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interpersonal communication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skills</a:t>
            </a:r>
          </a:p>
          <a:p>
            <a:pPr marL="225425" lvl="1" indent="0">
              <a:buSzPct val="172000"/>
              <a:buNone/>
            </a:pP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				     </a:t>
            </a:r>
          </a:p>
          <a:p>
            <a:pPr marL="225425" lvl="1" indent="0">
              <a:buSzPct val="172000"/>
              <a:buNone/>
            </a:pP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				</a:t>
            </a:r>
          </a:p>
          <a:p>
            <a:pPr marL="225425" lvl="1" indent="0">
              <a:buSzPct val="172000"/>
              <a:buNone/>
            </a:pP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				</a:t>
            </a:r>
          </a:p>
          <a:p>
            <a:pPr marL="225425" lvl="1" indent="0">
              <a:buSzPct val="172000"/>
              <a:buNone/>
            </a:pP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ECBP-4- Elementary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, middle, and senior high schools that provide school health education to promote personal health and wellness in the following areas: </a:t>
            </a:r>
            <a:endParaRPr lang="en-US" sz="12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ECBP-4.1- hand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washing or hand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hygiene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ECBP-4.2- oral health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ECBP-4.3- growth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and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development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ECBP-4.4- sun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safety and skin cancer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prevention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ECBP-4.5- benefits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of rest and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sleep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ECBP-4.6- ways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to prevent vision and hearing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loss</a:t>
            </a:r>
          </a:p>
          <a:p>
            <a:pPr marL="457200" lvl="1" indent="0">
              <a:buSzPct val="172000"/>
              <a:buNone/>
            </a:pP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   ECBP-4.7- health 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screenings </a:t>
            </a: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and checkups</a:t>
            </a:r>
          </a:p>
          <a:p>
            <a:pPr marL="228600" lvl="1" indent="0">
              <a:buSzPct val="172000"/>
              <a:buNone/>
            </a:pPr>
            <a:r>
              <a:rPr lang="en-US" sz="1200" dirty="0" smtClean="0">
                <a:latin typeface="+mj-lt"/>
                <a:ea typeface="Tahoma" pitchFamily="34" charset="0"/>
                <a:cs typeface="Tahoma" pitchFamily="34" charset="0"/>
              </a:rPr>
              <a:t>ECBP-5- Elementary</a:t>
            </a: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, middle, and senior high schools that have a full-time registered school nurse-to-student ratio of at least 1:750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  ECBP-5.1- elementary, middle, and senior high schools 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  ECBP-5.2- senior high schools 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  ECBP-5.3- middle schools 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   ECBP-5.4- elementary schools </a:t>
            </a:r>
          </a:p>
          <a:p>
            <a:pPr marL="457200" lvl="1" indent="0">
              <a:buSzPct val="172000"/>
              <a:buNone/>
            </a:pPr>
            <a:r>
              <a:rPr lang="en-US" sz="1200" dirty="0">
                <a:latin typeface="+mj-lt"/>
                <a:ea typeface="Tahoma" pitchFamily="34" charset="0"/>
                <a:cs typeface="Tahoma" pitchFamily="34" charset="0"/>
              </a:rPr>
              <a:t>EBCP-6- Completes high school education</a:t>
            </a:r>
          </a:p>
          <a:p>
            <a:pPr marL="457200" lvl="1" indent="0">
              <a:buSzPct val="172000"/>
              <a:buNone/>
            </a:pPr>
            <a:endParaRPr lang="en-US" sz="12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326563" cy="558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24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Educational and Community-Based Programs</a:t>
            </a:r>
            <a:endParaRPr lang="en-US" sz="24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Oval 33" descr="Getting worse"/>
          <p:cNvSpPr>
            <a:spLocks noChangeArrowheads="1"/>
          </p:cNvSpPr>
          <p:nvPr/>
        </p:nvSpPr>
        <p:spPr bwMode="auto">
          <a:xfrm>
            <a:off x="702363" y="4952421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35" name="Oval 34" descr="Little/No change"/>
          <p:cNvSpPr>
            <a:spLocks noChangeArrowheads="1"/>
          </p:cNvSpPr>
          <p:nvPr/>
        </p:nvSpPr>
        <p:spPr bwMode="auto">
          <a:xfrm>
            <a:off x="702363" y="4718976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38" name="Oval 37" descr="Little/No change"/>
          <p:cNvSpPr>
            <a:spLocks noChangeArrowheads="1"/>
          </p:cNvSpPr>
          <p:nvPr/>
        </p:nvSpPr>
        <p:spPr bwMode="auto">
          <a:xfrm>
            <a:off x="702363" y="5180271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3" name="Oval 42" descr="Little/No change"/>
          <p:cNvSpPr>
            <a:spLocks noChangeArrowheads="1"/>
          </p:cNvSpPr>
          <p:nvPr/>
        </p:nvSpPr>
        <p:spPr bwMode="auto">
          <a:xfrm>
            <a:off x="702363" y="5792927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4" name="Oval 43" descr="Little/No change"/>
          <p:cNvSpPr>
            <a:spLocks noChangeArrowheads="1"/>
          </p:cNvSpPr>
          <p:nvPr/>
        </p:nvSpPr>
        <p:spPr bwMode="auto">
          <a:xfrm>
            <a:off x="702363" y="5571322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7" name="Oval 56" descr="Little/No change"/>
          <p:cNvSpPr>
            <a:spLocks noChangeArrowheads="1"/>
          </p:cNvSpPr>
          <p:nvPr/>
        </p:nvSpPr>
        <p:spPr bwMode="auto">
          <a:xfrm>
            <a:off x="5050649" y="213380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8" name="Oval 57" descr="Little/No change"/>
          <p:cNvSpPr>
            <a:spLocks noChangeArrowheads="1"/>
          </p:cNvSpPr>
          <p:nvPr/>
        </p:nvSpPr>
        <p:spPr bwMode="auto">
          <a:xfrm>
            <a:off x="5050649" y="2326336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3" name="Oval 62" descr="Getting worse"/>
          <p:cNvSpPr>
            <a:spLocks noChangeArrowheads="1"/>
          </p:cNvSpPr>
          <p:nvPr/>
        </p:nvSpPr>
        <p:spPr bwMode="auto">
          <a:xfrm>
            <a:off x="5050649" y="168956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4" name="Oval 63" descr="Little/No change"/>
          <p:cNvSpPr>
            <a:spLocks noChangeArrowheads="1"/>
          </p:cNvSpPr>
          <p:nvPr/>
        </p:nvSpPr>
        <p:spPr bwMode="auto">
          <a:xfrm>
            <a:off x="5050649" y="2784096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228600" y="635000"/>
            <a:ext cx="8809038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    Target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met        Improving        Little/No change       Getting worse      Baseline only    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 Developmental      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Informational</a:t>
            </a:r>
          </a:p>
        </p:txBody>
      </p:sp>
      <p:sp>
        <p:nvSpPr>
          <p:cNvPr id="67" name="Oval 66" descr="Little/No change"/>
          <p:cNvSpPr>
            <a:spLocks noChangeArrowheads="1"/>
          </p:cNvSpPr>
          <p:nvPr/>
        </p:nvSpPr>
        <p:spPr bwMode="auto">
          <a:xfrm>
            <a:off x="6324600" y="696911"/>
            <a:ext cx="153987" cy="144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72" name="Oval 71" descr="Little/No change"/>
          <p:cNvSpPr>
            <a:spLocks noChangeArrowheads="1"/>
          </p:cNvSpPr>
          <p:nvPr/>
        </p:nvSpPr>
        <p:spPr bwMode="auto">
          <a:xfrm>
            <a:off x="3886200" y="69691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73" name="Oval 72" descr="Getting worse"/>
          <p:cNvSpPr>
            <a:spLocks noChangeArrowheads="1"/>
          </p:cNvSpPr>
          <p:nvPr/>
        </p:nvSpPr>
        <p:spPr bwMode="auto">
          <a:xfrm>
            <a:off x="2495428" y="696909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74" name="Oval 20" descr="Target met"/>
          <p:cNvSpPr>
            <a:spLocks noChangeArrowheads="1"/>
          </p:cNvSpPr>
          <p:nvPr/>
        </p:nvSpPr>
        <p:spPr bwMode="auto">
          <a:xfrm>
            <a:off x="304800" y="696910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val 19" descr="Improving"/>
          <p:cNvSpPr>
            <a:spLocks noChangeArrowheads="1"/>
          </p:cNvSpPr>
          <p:nvPr/>
        </p:nvSpPr>
        <p:spPr bwMode="auto">
          <a:xfrm>
            <a:off x="1370012" y="694111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val 18" descr="Developmental"/>
          <p:cNvSpPr>
            <a:spLocks noChangeArrowheads="1"/>
          </p:cNvSpPr>
          <p:nvPr/>
        </p:nvSpPr>
        <p:spPr bwMode="auto">
          <a:xfrm>
            <a:off x="5122191" y="70049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val 20" descr="Target met"/>
          <p:cNvSpPr>
            <a:spLocks noChangeArrowheads="1"/>
          </p:cNvSpPr>
          <p:nvPr/>
        </p:nvSpPr>
        <p:spPr bwMode="auto">
          <a:xfrm>
            <a:off x="7665281" y="693185"/>
            <a:ext cx="153988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val 55" descr="Little/No change"/>
          <p:cNvSpPr>
            <a:spLocks noChangeArrowheads="1"/>
          </p:cNvSpPr>
          <p:nvPr/>
        </p:nvSpPr>
        <p:spPr bwMode="auto">
          <a:xfrm>
            <a:off x="702363" y="4492701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5" name="Oval 44" descr="Little/No change"/>
          <p:cNvSpPr>
            <a:spLocks noChangeArrowheads="1"/>
          </p:cNvSpPr>
          <p:nvPr/>
        </p:nvSpPr>
        <p:spPr bwMode="auto">
          <a:xfrm>
            <a:off x="699939" y="1694013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7" name="Oval 46" descr="Little/No change"/>
          <p:cNvSpPr>
            <a:spLocks noChangeArrowheads="1"/>
          </p:cNvSpPr>
          <p:nvPr/>
        </p:nvSpPr>
        <p:spPr bwMode="auto">
          <a:xfrm>
            <a:off x="699939" y="3443309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8" name="Oval 47" descr="Little/No change"/>
          <p:cNvSpPr>
            <a:spLocks noChangeArrowheads="1"/>
          </p:cNvSpPr>
          <p:nvPr/>
        </p:nvSpPr>
        <p:spPr bwMode="auto">
          <a:xfrm>
            <a:off x="699939" y="303128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9" name="Oval 48" descr="Little/No change"/>
          <p:cNvSpPr>
            <a:spLocks noChangeArrowheads="1"/>
          </p:cNvSpPr>
          <p:nvPr/>
        </p:nvSpPr>
        <p:spPr bwMode="auto">
          <a:xfrm>
            <a:off x="699939" y="3237956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0" name="Oval 49" descr="Little/No change"/>
          <p:cNvSpPr>
            <a:spLocks noChangeArrowheads="1"/>
          </p:cNvSpPr>
          <p:nvPr/>
        </p:nvSpPr>
        <p:spPr bwMode="auto">
          <a:xfrm>
            <a:off x="699939" y="2578968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1" name="Oval 50" descr="Little/No change"/>
          <p:cNvSpPr>
            <a:spLocks noChangeArrowheads="1"/>
          </p:cNvSpPr>
          <p:nvPr/>
        </p:nvSpPr>
        <p:spPr bwMode="auto">
          <a:xfrm>
            <a:off x="699939" y="2799784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2" name="Oval 51" descr="Getting worse"/>
          <p:cNvSpPr>
            <a:spLocks noChangeArrowheads="1"/>
          </p:cNvSpPr>
          <p:nvPr/>
        </p:nvSpPr>
        <p:spPr bwMode="auto">
          <a:xfrm>
            <a:off x="699939" y="2347781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0" name="Oval 59" descr="Little/No change"/>
          <p:cNvSpPr>
            <a:spLocks noChangeArrowheads="1"/>
          </p:cNvSpPr>
          <p:nvPr/>
        </p:nvSpPr>
        <p:spPr bwMode="auto">
          <a:xfrm>
            <a:off x="699939" y="2121831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2" name="Oval 61" descr="Little/No change"/>
          <p:cNvSpPr>
            <a:spLocks noChangeArrowheads="1"/>
          </p:cNvSpPr>
          <p:nvPr/>
        </p:nvSpPr>
        <p:spPr bwMode="auto">
          <a:xfrm>
            <a:off x="699939" y="1903298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5" name="Oval 64" descr="Little/No change"/>
          <p:cNvSpPr>
            <a:spLocks noChangeArrowheads="1"/>
          </p:cNvSpPr>
          <p:nvPr/>
        </p:nvSpPr>
        <p:spPr bwMode="auto">
          <a:xfrm>
            <a:off x="702363" y="4308896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91" name="Oval 90" descr="Getting worse"/>
          <p:cNvSpPr>
            <a:spLocks noChangeArrowheads="1"/>
          </p:cNvSpPr>
          <p:nvPr/>
        </p:nvSpPr>
        <p:spPr bwMode="auto">
          <a:xfrm>
            <a:off x="5050649" y="1930290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92" name="Oval 91" descr="Getting worse"/>
          <p:cNvSpPr>
            <a:spLocks noChangeArrowheads="1"/>
          </p:cNvSpPr>
          <p:nvPr/>
        </p:nvSpPr>
        <p:spPr bwMode="auto">
          <a:xfrm>
            <a:off x="5050649" y="256094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93" name="Oval 92" descr="Getting worse"/>
          <p:cNvSpPr>
            <a:spLocks noChangeArrowheads="1"/>
          </p:cNvSpPr>
          <p:nvPr/>
        </p:nvSpPr>
        <p:spPr bwMode="auto">
          <a:xfrm>
            <a:off x="5050649" y="301634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95" name="Oval 19" descr="Improving"/>
          <p:cNvSpPr>
            <a:spLocks noChangeArrowheads="1"/>
          </p:cNvSpPr>
          <p:nvPr/>
        </p:nvSpPr>
        <p:spPr bwMode="auto">
          <a:xfrm>
            <a:off x="4905375" y="468754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Oval 20" descr="Target met"/>
          <p:cNvSpPr>
            <a:spLocks noChangeArrowheads="1"/>
          </p:cNvSpPr>
          <p:nvPr/>
        </p:nvSpPr>
        <p:spPr bwMode="auto">
          <a:xfrm>
            <a:off x="5059062" y="448111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Oval 20" descr="Target met"/>
          <p:cNvSpPr>
            <a:spLocks noChangeArrowheads="1"/>
          </p:cNvSpPr>
          <p:nvPr/>
        </p:nvSpPr>
        <p:spPr bwMode="auto">
          <a:xfrm>
            <a:off x="5059062" y="405799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Oval 20" descr="Target met"/>
          <p:cNvSpPr>
            <a:spLocks noChangeArrowheads="1"/>
          </p:cNvSpPr>
          <p:nvPr/>
        </p:nvSpPr>
        <p:spPr bwMode="auto">
          <a:xfrm>
            <a:off x="5059062" y="3815665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val 98" descr="Getting worse"/>
          <p:cNvSpPr>
            <a:spLocks noChangeArrowheads="1"/>
          </p:cNvSpPr>
          <p:nvPr/>
        </p:nvSpPr>
        <p:spPr bwMode="auto">
          <a:xfrm>
            <a:off x="5059063" y="4259967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600" y="6223876"/>
            <a:ext cx="88090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NOTES: Objectives ECBP-1.1 through 1.9 and ECBP-11 were archived and no </a:t>
            </a:r>
            <a:r>
              <a:rPr lang="en-US" sz="1050" dirty="0">
                <a:latin typeface="+mn-lt"/>
              </a:rPr>
              <a:t>longer being monitored due to lack of data source, changes in science, or replacement with other </a:t>
            </a:r>
            <a:r>
              <a:rPr lang="en-US" sz="1050" dirty="0" smtClean="0">
                <a:latin typeface="+mn-lt"/>
              </a:rPr>
              <a:t>objectives. </a:t>
            </a:r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463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1047750"/>
            <a:ext cx="8809038" cy="5810250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225425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ECBP-7- College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and university students who receive information from their institution on each of the priority health risk behavior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areas: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ECBP-7.1- all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priority areas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ECBP-7.2- unintentional injury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ECBP-7.3- violence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ECBP-7.4- suicide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ECBP-7.5- tobacco use and addiction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ECBP-7.6- alcohol or other drug use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ECBP-7.7- unintended pregnancy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ECBP-7.8- HIV/AIDS and STD infection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ECBP-7.9- unhealthy dietary patterns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ECBP-7.10- inadequate physical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activity</a:t>
            </a:r>
          </a:p>
          <a:p>
            <a:pPr marL="225425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ECBP-8-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Worksites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that offer an employee health promotion program to their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employees.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ECBP-8.1- worksites with fewer than 50 employees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ECBP-8.2- worksites with 50 or more employees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ECBP-8.3- worksites with 50 to 99 employees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ECBP-8.4- worksites with 100 to 249 employees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ECBP-8.5-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worksites with 250 to 749 employees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ECBP-8.6-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worksites with 750 or more employees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																				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ECBP-9- Employees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who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participate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in employer-sponsored health promotion activities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ECBP-10- Community-based organizations (including local health departments, Tribal health services, nongovernmental organizations, and State agencies) providing population-based primary prevention services in the following area: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ECBP-10.1- injury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ECBP-10.2- violence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ECBP-10.3- mental Illness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ECBP-10.4- tobacco use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ECBP-10.5- substance abuse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ECBP-10.6- unintended pregnancy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ECBP-10.7- chronic disease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ECBP-10.8- nutrition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ECBP-10.9- physical activity</a:t>
            </a: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9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326563" cy="558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24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Educational and Community-Based Programs</a:t>
            </a:r>
            <a:endParaRPr lang="en-US" sz="24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Oval 20" descr="Target met"/>
          <p:cNvSpPr>
            <a:spLocks noChangeArrowheads="1"/>
          </p:cNvSpPr>
          <p:nvPr/>
        </p:nvSpPr>
        <p:spPr bwMode="auto">
          <a:xfrm>
            <a:off x="707072" y="4298067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val 20" descr="Target met"/>
          <p:cNvSpPr>
            <a:spLocks noChangeArrowheads="1"/>
          </p:cNvSpPr>
          <p:nvPr/>
        </p:nvSpPr>
        <p:spPr bwMode="auto">
          <a:xfrm>
            <a:off x="707072" y="4520886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val 20" descr="Target met"/>
          <p:cNvSpPr>
            <a:spLocks noChangeArrowheads="1"/>
          </p:cNvSpPr>
          <p:nvPr/>
        </p:nvSpPr>
        <p:spPr bwMode="auto">
          <a:xfrm>
            <a:off x="707072" y="4718597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val 20" descr="Target met"/>
          <p:cNvSpPr>
            <a:spLocks noChangeArrowheads="1"/>
          </p:cNvSpPr>
          <p:nvPr/>
        </p:nvSpPr>
        <p:spPr bwMode="auto">
          <a:xfrm>
            <a:off x="710882" y="4941162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val 20" descr="Target met"/>
          <p:cNvSpPr>
            <a:spLocks noChangeArrowheads="1"/>
          </p:cNvSpPr>
          <p:nvPr/>
        </p:nvSpPr>
        <p:spPr bwMode="auto">
          <a:xfrm>
            <a:off x="711879" y="5142222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val 20" descr="Target met"/>
          <p:cNvSpPr>
            <a:spLocks noChangeArrowheads="1"/>
          </p:cNvSpPr>
          <p:nvPr/>
        </p:nvSpPr>
        <p:spPr bwMode="auto">
          <a:xfrm>
            <a:off x="711879" y="5365860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/>
        </p:nvSpPr>
        <p:spPr bwMode="auto">
          <a:xfrm>
            <a:off x="228600" y="635000"/>
            <a:ext cx="8809038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    Target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met        Improving        Little/No change       Getting worse      Baseline only    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 Developmental      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Informational</a:t>
            </a:r>
          </a:p>
        </p:txBody>
      </p:sp>
      <p:sp>
        <p:nvSpPr>
          <p:cNvPr id="83" name="Oval 20" descr="Target met"/>
          <p:cNvSpPr>
            <a:spLocks noChangeArrowheads="1"/>
          </p:cNvSpPr>
          <p:nvPr/>
        </p:nvSpPr>
        <p:spPr bwMode="auto">
          <a:xfrm>
            <a:off x="304800" y="70239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Oval 19" descr="Improving"/>
          <p:cNvSpPr>
            <a:spLocks noChangeArrowheads="1"/>
          </p:cNvSpPr>
          <p:nvPr/>
        </p:nvSpPr>
        <p:spPr bwMode="auto">
          <a:xfrm>
            <a:off x="1371600" y="69691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val 84" descr="Getting worse"/>
          <p:cNvSpPr>
            <a:spLocks noChangeArrowheads="1"/>
          </p:cNvSpPr>
          <p:nvPr/>
        </p:nvSpPr>
        <p:spPr bwMode="auto">
          <a:xfrm>
            <a:off x="2415013" y="696911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86" name="Oval 21" descr="Getting worse"/>
          <p:cNvSpPr>
            <a:spLocks noChangeArrowheads="1"/>
          </p:cNvSpPr>
          <p:nvPr/>
        </p:nvSpPr>
        <p:spPr bwMode="auto">
          <a:xfrm>
            <a:off x="3890962" y="693184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87" name="Oval 18" descr="Developmental"/>
          <p:cNvSpPr>
            <a:spLocks noChangeArrowheads="1"/>
          </p:cNvSpPr>
          <p:nvPr/>
        </p:nvSpPr>
        <p:spPr bwMode="auto">
          <a:xfrm>
            <a:off x="5126112" y="69689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val 18" descr="Developmental"/>
          <p:cNvSpPr>
            <a:spLocks noChangeArrowheads="1"/>
          </p:cNvSpPr>
          <p:nvPr/>
        </p:nvSpPr>
        <p:spPr bwMode="auto">
          <a:xfrm>
            <a:off x="6292925" y="693184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val 20" descr="Target met"/>
          <p:cNvSpPr>
            <a:spLocks noChangeArrowheads="1"/>
          </p:cNvSpPr>
          <p:nvPr/>
        </p:nvSpPr>
        <p:spPr bwMode="auto">
          <a:xfrm>
            <a:off x="7665281" y="693185"/>
            <a:ext cx="153988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val 20" descr="Target met"/>
          <p:cNvSpPr>
            <a:spLocks noChangeArrowheads="1"/>
          </p:cNvSpPr>
          <p:nvPr/>
        </p:nvSpPr>
        <p:spPr bwMode="auto">
          <a:xfrm>
            <a:off x="4876800" y="1121569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val 20" descr="Target met"/>
          <p:cNvSpPr>
            <a:spLocks noChangeArrowheads="1"/>
          </p:cNvSpPr>
          <p:nvPr/>
        </p:nvSpPr>
        <p:spPr bwMode="auto">
          <a:xfrm>
            <a:off x="710247" y="1898545"/>
            <a:ext cx="143828" cy="134115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705167" y="301825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val 20" descr="Target met"/>
          <p:cNvSpPr>
            <a:spLocks noChangeArrowheads="1"/>
          </p:cNvSpPr>
          <p:nvPr/>
        </p:nvSpPr>
        <p:spPr bwMode="auto">
          <a:xfrm>
            <a:off x="705167" y="3231395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val 20" descr="Target met"/>
          <p:cNvSpPr>
            <a:spLocks noChangeArrowheads="1"/>
          </p:cNvSpPr>
          <p:nvPr/>
        </p:nvSpPr>
        <p:spPr bwMode="auto">
          <a:xfrm>
            <a:off x="705167" y="345815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val 20" descr="Target met"/>
          <p:cNvSpPr>
            <a:spLocks noChangeArrowheads="1"/>
          </p:cNvSpPr>
          <p:nvPr/>
        </p:nvSpPr>
        <p:spPr bwMode="auto">
          <a:xfrm>
            <a:off x="705167" y="3678637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val 20" descr="Target met"/>
          <p:cNvSpPr>
            <a:spLocks noChangeArrowheads="1"/>
          </p:cNvSpPr>
          <p:nvPr/>
        </p:nvSpPr>
        <p:spPr bwMode="auto">
          <a:xfrm>
            <a:off x="705167" y="2577135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val 20" descr="Target met"/>
          <p:cNvSpPr>
            <a:spLocks noChangeArrowheads="1"/>
          </p:cNvSpPr>
          <p:nvPr/>
        </p:nvSpPr>
        <p:spPr bwMode="auto">
          <a:xfrm>
            <a:off x="705167" y="281027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val 20" descr="Target met"/>
          <p:cNvSpPr>
            <a:spLocks noChangeArrowheads="1"/>
          </p:cNvSpPr>
          <p:nvPr/>
        </p:nvSpPr>
        <p:spPr bwMode="auto">
          <a:xfrm>
            <a:off x="705167" y="213271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val 20" descr="Target met"/>
          <p:cNvSpPr>
            <a:spLocks noChangeArrowheads="1"/>
          </p:cNvSpPr>
          <p:nvPr/>
        </p:nvSpPr>
        <p:spPr bwMode="auto">
          <a:xfrm>
            <a:off x="705167" y="235049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val 20" descr="Target met"/>
          <p:cNvSpPr>
            <a:spLocks noChangeArrowheads="1"/>
          </p:cNvSpPr>
          <p:nvPr/>
        </p:nvSpPr>
        <p:spPr bwMode="auto">
          <a:xfrm>
            <a:off x="705167" y="169277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val 18" descr="Developmental"/>
          <p:cNvSpPr>
            <a:spLocks noChangeArrowheads="1"/>
          </p:cNvSpPr>
          <p:nvPr/>
        </p:nvSpPr>
        <p:spPr bwMode="auto">
          <a:xfrm>
            <a:off x="5167987" y="3357256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val 18" descr="Developmental"/>
          <p:cNvSpPr>
            <a:spLocks noChangeArrowheads="1"/>
          </p:cNvSpPr>
          <p:nvPr/>
        </p:nvSpPr>
        <p:spPr bwMode="auto">
          <a:xfrm>
            <a:off x="5167987" y="3580843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val 18" descr="Developmental"/>
          <p:cNvSpPr>
            <a:spLocks noChangeArrowheads="1"/>
          </p:cNvSpPr>
          <p:nvPr/>
        </p:nvSpPr>
        <p:spPr bwMode="auto">
          <a:xfrm>
            <a:off x="5167987" y="3797609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Oval 18" descr="Developmental"/>
          <p:cNvSpPr>
            <a:spLocks noChangeArrowheads="1"/>
          </p:cNvSpPr>
          <p:nvPr/>
        </p:nvSpPr>
        <p:spPr bwMode="auto">
          <a:xfrm>
            <a:off x="5167987" y="4017733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Oval 18" descr="Developmental"/>
          <p:cNvSpPr>
            <a:spLocks noChangeArrowheads="1"/>
          </p:cNvSpPr>
          <p:nvPr/>
        </p:nvSpPr>
        <p:spPr bwMode="auto">
          <a:xfrm>
            <a:off x="5167987" y="4243324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Oval 18" descr="Developmental"/>
          <p:cNvSpPr>
            <a:spLocks noChangeArrowheads="1"/>
          </p:cNvSpPr>
          <p:nvPr/>
        </p:nvSpPr>
        <p:spPr bwMode="auto">
          <a:xfrm>
            <a:off x="5167987" y="246688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Oval 18" descr="Developmental"/>
          <p:cNvSpPr>
            <a:spLocks noChangeArrowheads="1"/>
          </p:cNvSpPr>
          <p:nvPr/>
        </p:nvSpPr>
        <p:spPr bwMode="auto">
          <a:xfrm>
            <a:off x="5167987" y="268637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Oval 18" descr="Developmental"/>
          <p:cNvSpPr>
            <a:spLocks noChangeArrowheads="1"/>
          </p:cNvSpPr>
          <p:nvPr/>
        </p:nvSpPr>
        <p:spPr bwMode="auto">
          <a:xfrm>
            <a:off x="5167987" y="2895801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Oval 18" descr="Developmental"/>
          <p:cNvSpPr>
            <a:spLocks noChangeArrowheads="1"/>
          </p:cNvSpPr>
          <p:nvPr/>
        </p:nvSpPr>
        <p:spPr bwMode="auto">
          <a:xfrm>
            <a:off x="5167987" y="3135346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97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90500" y="988166"/>
            <a:ext cx="8809038" cy="5869833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225425" lvl="1" indent="0">
              <a:buNone/>
            </a:pPr>
            <a:r>
              <a:rPr lang="en-US" sz="1200" dirty="0" smtClean="0">
                <a:ea typeface="Tahoma" pitchFamily="34" charset="0"/>
                <a:cs typeface="Tahoma" pitchFamily="34" charset="0"/>
              </a:rPr>
              <a:t>ECBP-12- Inclusion of core clinical prevention and population health content in M.D.-granting medical schools:</a:t>
            </a:r>
          </a:p>
          <a:p>
            <a:pPr marL="225425" lvl="1" indent="0">
              <a:buNone/>
            </a:pPr>
            <a:r>
              <a:rPr lang="en-US" sz="1200" dirty="0" smtClean="0">
                <a:ea typeface="Tahoma" pitchFamily="34" charset="0"/>
                <a:cs typeface="Tahoma" pitchFamily="34" charset="0"/>
              </a:rPr>
              <a:t>        ECBP-12.1- disease prevention </a:t>
            </a:r>
          </a:p>
          <a:p>
            <a:pPr marL="457200" lvl="1" indent="0">
              <a:buNone/>
            </a:pPr>
            <a:r>
              <a:rPr lang="en-US" sz="1200" dirty="0"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ECBP-12.2- cultural diversity </a:t>
            </a:r>
          </a:p>
          <a:p>
            <a:pPr marL="457200" lvl="1" indent="0">
              <a:buNone/>
            </a:pPr>
            <a:r>
              <a:rPr lang="en-US" sz="1200" dirty="0"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ECBP-12.3- health sciences literature  </a:t>
            </a:r>
          </a:p>
          <a:p>
            <a:pPr marL="457200" lvl="1" indent="0">
              <a:buNone/>
            </a:pPr>
            <a:r>
              <a:rPr lang="en-US" sz="1200" dirty="0"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ECBP-12.4- environmental health content </a:t>
            </a:r>
            <a:endParaRPr lang="en-US" sz="1200" dirty="0"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ea typeface="Tahoma" pitchFamily="34" charset="0"/>
                <a:cs typeface="Tahoma" pitchFamily="34" charset="0"/>
              </a:rPr>
              <a:t>   EBCP-12.5- public health systems</a:t>
            </a:r>
          </a:p>
          <a:p>
            <a:pPr marL="457200" lvl="1" indent="0">
              <a:buNone/>
            </a:pPr>
            <a:r>
              <a:rPr lang="en-US" sz="120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  ECBP-12.6- global health</a:t>
            </a:r>
          </a:p>
          <a:p>
            <a:pPr marL="225425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ECBP-13-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Inclusion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of core clinical prevention and population health content in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D.O.-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granting medical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schools: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ECBP-13.1-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disease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prevention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ECBP-13.2-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cultural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diversity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ECBP-13.3-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health sciences literature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ECBP-13.4-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environmental health content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ECBP-13.5-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public health systems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ECBP-13.6-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global health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5425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ECBP-14-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Inclusion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of core clinical prevention and population health content in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undergraduate nursing: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5425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ECBP-14.1-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disease prevention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ECBP-14.2-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cultural diversity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ECBP-14.3-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health sciences literature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ECBP-14.4-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environmental health content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ECBP-14.5-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public health systems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ECBP-14.6-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global health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ECBP-15- Inclusion of core clinical prevention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and population health content in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nursing practitioner training: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ECBP-15.1-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disease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prevention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ECBP-15.2-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cultural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diversity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ECBP-15.3-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health sciences literature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ECBP-15.4-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environmental health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content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ECBP-15.5-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public health systems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ECBP-15.6- </a:t>
            </a:r>
            <a:r>
              <a:rPr lang="en-US" sz="1200" dirty="0">
                <a:ea typeface="Tahoma" pitchFamily="34" charset="0"/>
                <a:cs typeface="Tahoma" pitchFamily="34" charset="0"/>
              </a:rPr>
              <a:t>global health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ECBP-16-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Inclusion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of core clinical prevention and population health content in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physician assistant training: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ECBP-16.1-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disease prevention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ECBP-16.2-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cultural diversity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ECBP-16.3-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health sciences literature 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ECBP-16.4-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environmental health content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ECBP-16.5-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public health systems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ECBP-16.6-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global health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ECBP-17- Inclusion of core clinical prevention and population health content in Doctor of Pharmacy granting colleges and schools of pharmacy: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ECBP-17.1-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disease prevention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ECBP-17.2-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cultural diversity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ECBP-17.3-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health sciences literature 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ECBP-17.4-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environmental health content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ECBP-17.5-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public health systems</a:t>
            </a: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ECBP-17.6-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global health</a:t>
            </a: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9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326563" cy="558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24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Educational and Community-Based Programs</a:t>
            </a:r>
            <a:endParaRPr lang="en-US" sz="24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Oval 18" descr="Baseline only"/>
          <p:cNvSpPr>
            <a:spLocks noChangeArrowheads="1"/>
          </p:cNvSpPr>
          <p:nvPr/>
        </p:nvSpPr>
        <p:spPr bwMode="auto">
          <a:xfrm>
            <a:off x="684490" y="5787648"/>
            <a:ext cx="153987" cy="14446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val 18" descr="Developmental"/>
          <p:cNvSpPr>
            <a:spLocks noChangeArrowheads="1"/>
          </p:cNvSpPr>
          <p:nvPr/>
        </p:nvSpPr>
        <p:spPr bwMode="auto">
          <a:xfrm>
            <a:off x="684490" y="511511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Oval 18" descr="Developmental"/>
          <p:cNvSpPr>
            <a:spLocks noChangeArrowheads="1"/>
          </p:cNvSpPr>
          <p:nvPr/>
        </p:nvSpPr>
        <p:spPr bwMode="auto">
          <a:xfrm>
            <a:off x="6249194" y="693185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val 18" descr="Developmental"/>
          <p:cNvSpPr>
            <a:spLocks noChangeArrowheads="1"/>
          </p:cNvSpPr>
          <p:nvPr/>
        </p:nvSpPr>
        <p:spPr bwMode="auto">
          <a:xfrm>
            <a:off x="684490" y="6008868"/>
            <a:ext cx="153987" cy="14446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Oval 18" descr="Developmental"/>
          <p:cNvSpPr>
            <a:spLocks noChangeArrowheads="1"/>
          </p:cNvSpPr>
          <p:nvPr/>
        </p:nvSpPr>
        <p:spPr bwMode="auto">
          <a:xfrm>
            <a:off x="684490" y="5566428"/>
            <a:ext cx="153987" cy="14446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val 18" descr="Developmental"/>
          <p:cNvSpPr>
            <a:spLocks noChangeArrowheads="1"/>
          </p:cNvSpPr>
          <p:nvPr/>
        </p:nvSpPr>
        <p:spPr bwMode="auto">
          <a:xfrm>
            <a:off x="684490" y="5343666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val 18" descr="Developmental"/>
          <p:cNvSpPr>
            <a:spLocks noChangeArrowheads="1"/>
          </p:cNvSpPr>
          <p:nvPr/>
        </p:nvSpPr>
        <p:spPr bwMode="auto">
          <a:xfrm>
            <a:off x="684490" y="491007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Oval 18" descr="Developmental"/>
          <p:cNvSpPr>
            <a:spLocks noChangeArrowheads="1"/>
          </p:cNvSpPr>
          <p:nvPr/>
        </p:nvSpPr>
        <p:spPr bwMode="auto">
          <a:xfrm>
            <a:off x="5121768" y="2090186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val 18" descr="Developmental"/>
          <p:cNvSpPr>
            <a:spLocks noChangeArrowheads="1"/>
          </p:cNvSpPr>
          <p:nvPr/>
        </p:nvSpPr>
        <p:spPr bwMode="auto">
          <a:xfrm>
            <a:off x="5121768" y="1877019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val 18" descr="Developmental"/>
          <p:cNvSpPr>
            <a:spLocks noChangeArrowheads="1"/>
          </p:cNvSpPr>
          <p:nvPr/>
        </p:nvSpPr>
        <p:spPr bwMode="auto">
          <a:xfrm>
            <a:off x="5121768" y="252841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Oval 18" descr="Developmental"/>
          <p:cNvSpPr>
            <a:spLocks noChangeArrowheads="1"/>
          </p:cNvSpPr>
          <p:nvPr/>
        </p:nvSpPr>
        <p:spPr bwMode="auto">
          <a:xfrm>
            <a:off x="5121768" y="1660844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Oval 18" descr="Developmental"/>
          <p:cNvSpPr>
            <a:spLocks noChangeArrowheads="1"/>
          </p:cNvSpPr>
          <p:nvPr/>
        </p:nvSpPr>
        <p:spPr bwMode="auto">
          <a:xfrm>
            <a:off x="5121768" y="230827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val 18" descr="Developmental"/>
          <p:cNvSpPr>
            <a:spLocks noChangeArrowheads="1"/>
          </p:cNvSpPr>
          <p:nvPr/>
        </p:nvSpPr>
        <p:spPr bwMode="auto">
          <a:xfrm>
            <a:off x="5108575" y="68984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Text Box 14"/>
          <p:cNvSpPr txBox="1">
            <a:spLocks noChangeArrowheads="1"/>
          </p:cNvSpPr>
          <p:nvPr/>
        </p:nvSpPr>
        <p:spPr bwMode="auto">
          <a:xfrm>
            <a:off x="381389" y="618835"/>
            <a:ext cx="89809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Target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met        Improving        Little/No change       Getting worse      Baseline only     Developmental       Informational</a:t>
            </a:r>
          </a:p>
        </p:txBody>
      </p:sp>
      <p:sp>
        <p:nvSpPr>
          <p:cNvPr id="3" name="TextBox 2" descr="This box contains legend information for the Ojective Status of the Community Based- Program objectives.  Target met is displayed by a dark green circle.  Improving is displayed as a light green circle.  Little or no change is displayed as a yellow circle.  Getting worse is displayed as a red circle.  Baseline only is displayed as a gray circle.  Developmental is displayed as a white circle. Informational is displayed as a blue circle.  " title="Objective Status for Educational and Community-Based Programs"/>
          <p:cNvSpPr txBox="1"/>
          <p:nvPr/>
        </p:nvSpPr>
        <p:spPr>
          <a:xfrm>
            <a:off x="76200" y="597579"/>
            <a:ext cx="876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4" name="Oval 20" descr="Target met"/>
          <p:cNvSpPr>
            <a:spLocks noChangeArrowheads="1"/>
          </p:cNvSpPr>
          <p:nvPr/>
        </p:nvSpPr>
        <p:spPr bwMode="auto">
          <a:xfrm>
            <a:off x="7543800" y="693431"/>
            <a:ext cx="153988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val 21" descr="Getting worse"/>
          <p:cNvSpPr>
            <a:spLocks noChangeArrowheads="1"/>
          </p:cNvSpPr>
          <p:nvPr/>
        </p:nvSpPr>
        <p:spPr bwMode="auto">
          <a:xfrm>
            <a:off x="3890962" y="693184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86" name="Oval 13" descr="No change"/>
          <p:cNvSpPr>
            <a:spLocks noChangeArrowheads="1"/>
          </p:cNvSpPr>
          <p:nvPr/>
        </p:nvSpPr>
        <p:spPr bwMode="auto">
          <a:xfrm>
            <a:off x="2422354" y="679259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87" name="Oval 20" descr="Target met"/>
          <p:cNvSpPr>
            <a:spLocks noChangeArrowheads="1"/>
          </p:cNvSpPr>
          <p:nvPr/>
        </p:nvSpPr>
        <p:spPr bwMode="auto">
          <a:xfrm>
            <a:off x="1400553" y="673084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val 20" descr="Target met"/>
          <p:cNvSpPr>
            <a:spLocks noChangeArrowheads="1"/>
          </p:cNvSpPr>
          <p:nvPr/>
        </p:nvSpPr>
        <p:spPr bwMode="auto">
          <a:xfrm>
            <a:off x="277519" y="68984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Oval 18" descr="Developmental"/>
          <p:cNvSpPr>
            <a:spLocks noChangeArrowheads="1"/>
          </p:cNvSpPr>
          <p:nvPr/>
        </p:nvSpPr>
        <p:spPr bwMode="auto">
          <a:xfrm>
            <a:off x="5121768" y="2723893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val 13" descr="No change"/>
          <p:cNvSpPr>
            <a:spLocks noChangeArrowheads="1"/>
          </p:cNvSpPr>
          <p:nvPr/>
        </p:nvSpPr>
        <p:spPr bwMode="auto">
          <a:xfrm>
            <a:off x="5122895" y="5680511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3" name="Oval 13" descr="No change"/>
          <p:cNvSpPr>
            <a:spLocks noChangeArrowheads="1"/>
          </p:cNvSpPr>
          <p:nvPr/>
        </p:nvSpPr>
        <p:spPr bwMode="auto">
          <a:xfrm>
            <a:off x="5122895" y="5467344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6" name="Oval 13" descr="No change"/>
          <p:cNvSpPr>
            <a:spLocks noChangeArrowheads="1"/>
          </p:cNvSpPr>
          <p:nvPr/>
        </p:nvSpPr>
        <p:spPr bwMode="auto">
          <a:xfrm>
            <a:off x="5120957" y="5271818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7" name="Oval 18" descr="Developmental"/>
          <p:cNvSpPr>
            <a:spLocks noChangeArrowheads="1"/>
          </p:cNvSpPr>
          <p:nvPr/>
        </p:nvSpPr>
        <p:spPr bwMode="auto">
          <a:xfrm>
            <a:off x="5122894" y="6142016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val 18" descr="Developmental"/>
          <p:cNvSpPr>
            <a:spLocks noChangeArrowheads="1"/>
          </p:cNvSpPr>
          <p:nvPr/>
        </p:nvSpPr>
        <p:spPr bwMode="auto">
          <a:xfrm>
            <a:off x="5122894" y="5928605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Oval 18" descr="Developmental"/>
          <p:cNvSpPr>
            <a:spLocks noChangeArrowheads="1"/>
          </p:cNvSpPr>
          <p:nvPr/>
        </p:nvSpPr>
        <p:spPr bwMode="auto">
          <a:xfrm>
            <a:off x="5121815" y="6354899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Oval 18" descr="Developmental"/>
          <p:cNvSpPr>
            <a:spLocks noChangeArrowheads="1"/>
          </p:cNvSpPr>
          <p:nvPr/>
        </p:nvSpPr>
        <p:spPr bwMode="auto">
          <a:xfrm>
            <a:off x="5121417" y="4020027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val 13" descr="No change"/>
          <p:cNvSpPr>
            <a:spLocks noChangeArrowheads="1"/>
          </p:cNvSpPr>
          <p:nvPr/>
        </p:nvSpPr>
        <p:spPr bwMode="auto">
          <a:xfrm>
            <a:off x="5121417" y="380544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2" name="Oval 13" descr="No change"/>
          <p:cNvSpPr>
            <a:spLocks noChangeArrowheads="1"/>
          </p:cNvSpPr>
          <p:nvPr/>
        </p:nvSpPr>
        <p:spPr bwMode="auto">
          <a:xfrm>
            <a:off x="5121417" y="3590417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3" name="Oval 13" descr="No change"/>
          <p:cNvSpPr>
            <a:spLocks noChangeArrowheads="1"/>
          </p:cNvSpPr>
          <p:nvPr/>
        </p:nvSpPr>
        <p:spPr bwMode="auto">
          <a:xfrm>
            <a:off x="5121417" y="3356517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6" name="Oval 18" descr="Developmental"/>
          <p:cNvSpPr>
            <a:spLocks noChangeArrowheads="1"/>
          </p:cNvSpPr>
          <p:nvPr/>
        </p:nvSpPr>
        <p:spPr bwMode="auto">
          <a:xfrm>
            <a:off x="5121417" y="4237749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Oval 18" descr="Developmental"/>
          <p:cNvSpPr>
            <a:spLocks noChangeArrowheads="1"/>
          </p:cNvSpPr>
          <p:nvPr/>
        </p:nvSpPr>
        <p:spPr bwMode="auto">
          <a:xfrm>
            <a:off x="5121417" y="4462230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Oval 20" descr="Target met"/>
          <p:cNvSpPr>
            <a:spLocks noChangeArrowheads="1"/>
          </p:cNvSpPr>
          <p:nvPr/>
        </p:nvSpPr>
        <p:spPr bwMode="auto">
          <a:xfrm>
            <a:off x="680244" y="3405391"/>
            <a:ext cx="153988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Oval 20" descr="Target met"/>
          <p:cNvSpPr>
            <a:spLocks noChangeArrowheads="1"/>
          </p:cNvSpPr>
          <p:nvPr/>
        </p:nvSpPr>
        <p:spPr bwMode="auto">
          <a:xfrm>
            <a:off x="680244" y="3635887"/>
            <a:ext cx="153988" cy="1444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Oval 20" descr="Target met"/>
          <p:cNvSpPr>
            <a:spLocks noChangeArrowheads="1"/>
          </p:cNvSpPr>
          <p:nvPr/>
        </p:nvSpPr>
        <p:spPr bwMode="auto">
          <a:xfrm>
            <a:off x="680244" y="3857877"/>
            <a:ext cx="153988" cy="1444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Oval 20" descr="Target met"/>
          <p:cNvSpPr>
            <a:spLocks noChangeArrowheads="1"/>
          </p:cNvSpPr>
          <p:nvPr/>
        </p:nvSpPr>
        <p:spPr bwMode="auto">
          <a:xfrm>
            <a:off x="680244" y="4062988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Oval 20" descr="Target met"/>
          <p:cNvSpPr>
            <a:spLocks noChangeArrowheads="1"/>
          </p:cNvSpPr>
          <p:nvPr/>
        </p:nvSpPr>
        <p:spPr bwMode="auto">
          <a:xfrm>
            <a:off x="680244" y="4274858"/>
            <a:ext cx="153988" cy="1444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3" name="Oval 20" descr="Target met"/>
          <p:cNvSpPr>
            <a:spLocks noChangeArrowheads="1"/>
          </p:cNvSpPr>
          <p:nvPr/>
        </p:nvSpPr>
        <p:spPr bwMode="auto">
          <a:xfrm>
            <a:off x="680244" y="3188822"/>
            <a:ext cx="153988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val 103" descr="Getting worse"/>
          <p:cNvSpPr>
            <a:spLocks noChangeArrowheads="1"/>
          </p:cNvSpPr>
          <p:nvPr/>
        </p:nvSpPr>
        <p:spPr bwMode="auto">
          <a:xfrm>
            <a:off x="676226" y="1908075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05" name="Oval 19" descr="Improving"/>
          <p:cNvSpPr>
            <a:spLocks noChangeArrowheads="1"/>
          </p:cNvSpPr>
          <p:nvPr/>
        </p:nvSpPr>
        <p:spPr bwMode="auto">
          <a:xfrm>
            <a:off x="676225" y="2341578"/>
            <a:ext cx="153988" cy="1444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val 20" descr="Target met"/>
          <p:cNvSpPr>
            <a:spLocks noChangeArrowheads="1"/>
          </p:cNvSpPr>
          <p:nvPr/>
        </p:nvSpPr>
        <p:spPr bwMode="auto">
          <a:xfrm>
            <a:off x="676225" y="1453997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Oval 20" descr="Target met"/>
          <p:cNvSpPr>
            <a:spLocks noChangeArrowheads="1"/>
          </p:cNvSpPr>
          <p:nvPr/>
        </p:nvSpPr>
        <p:spPr bwMode="auto">
          <a:xfrm>
            <a:off x="676225" y="2120359"/>
            <a:ext cx="153988" cy="14446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8" name="Oval 20" descr="Target met"/>
          <p:cNvSpPr>
            <a:spLocks noChangeArrowheads="1"/>
          </p:cNvSpPr>
          <p:nvPr/>
        </p:nvSpPr>
        <p:spPr bwMode="auto">
          <a:xfrm>
            <a:off x="676225" y="1677102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Oval 19" descr="Improving"/>
          <p:cNvSpPr>
            <a:spLocks noChangeArrowheads="1"/>
          </p:cNvSpPr>
          <p:nvPr/>
        </p:nvSpPr>
        <p:spPr bwMode="auto">
          <a:xfrm>
            <a:off x="676225" y="2572551"/>
            <a:ext cx="153988" cy="1444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689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779" y="72391"/>
            <a:ext cx="9326563" cy="558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24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Educational and Community-Based Programs</a:t>
            </a:r>
            <a:endParaRPr lang="en-US" sz="24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Oval 18" descr="Developmental"/>
          <p:cNvSpPr>
            <a:spLocks noChangeArrowheads="1"/>
          </p:cNvSpPr>
          <p:nvPr/>
        </p:nvSpPr>
        <p:spPr bwMode="auto">
          <a:xfrm>
            <a:off x="6254973" y="689376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Oval 18" descr="Developmental"/>
          <p:cNvSpPr>
            <a:spLocks noChangeArrowheads="1"/>
          </p:cNvSpPr>
          <p:nvPr/>
        </p:nvSpPr>
        <p:spPr bwMode="auto">
          <a:xfrm>
            <a:off x="5114354" y="686031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Text Box 14"/>
          <p:cNvSpPr txBox="1">
            <a:spLocks noChangeArrowheads="1"/>
          </p:cNvSpPr>
          <p:nvPr/>
        </p:nvSpPr>
        <p:spPr bwMode="auto">
          <a:xfrm>
            <a:off x="387168" y="615026"/>
            <a:ext cx="89809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Target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met        Improving        Little/No change       Getting worse      Baseline only     Developmental       Informational</a:t>
            </a:r>
          </a:p>
        </p:txBody>
      </p:sp>
      <p:sp>
        <p:nvSpPr>
          <p:cNvPr id="3" name="TextBox 2" descr="This box contains legend information for the Ojective Status of the Community Based- Program objectives.  Target met is displayed by a dark green circle.  Improving is displayed as a light green circle.  Little or no change is displayed as a yellow circle.  Getting worse is displayed as a red circle.  Baseline only is displayed as a gray circle.  Developmental is displayed as a white circle. Informational is displayed as a blue circle.  " title="Objective Status for Educational and Community-Based Programs"/>
          <p:cNvSpPr txBox="1"/>
          <p:nvPr/>
        </p:nvSpPr>
        <p:spPr>
          <a:xfrm>
            <a:off x="158179" y="576942"/>
            <a:ext cx="876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4" name="Oval 20" descr="Target met"/>
          <p:cNvSpPr>
            <a:spLocks noChangeArrowheads="1"/>
          </p:cNvSpPr>
          <p:nvPr/>
        </p:nvSpPr>
        <p:spPr bwMode="auto">
          <a:xfrm>
            <a:off x="7549579" y="689622"/>
            <a:ext cx="153988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Oval 21" descr="Getting worse"/>
          <p:cNvSpPr>
            <a:spLocks noChangeArrowheads="1"/>
          </p:cNvSpPr>
          <p:nvPr/>
        </p:nvSpPr>
        <p:spPr bwMode="auto">
          <a:xfrm>
            <a:off x="3896741" y="68937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86" name="Oval 13" descr="No change"/>
          <p:cNvSpPr>
            <a:spLocks noChangeArrowheads="1"/>
          </p:cNvSpPr>
          <p:nvPr/>
        </p:nvSpPr>
        <p:spPr bwMode="auto">
          <a:xfrm>
            <a:off x="2428133" y="675450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87" name="Oval 20" descr="Target met"/>
          <p:cNvSpPr>
            <a:spLocks noChangeArrowheads="1"/>
          </p:cNvSpPr>
          <p:nvPr/>
        </p:nvSpPr>
        <p:spPr bwMode="auto">
          <a:xfrm>
            <a:off x="1406332" y="669275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Oval 20" descr="Target met"/>
          <p:cNvSpPr>
            <a:spLocks noChangeArrowheads="1"/>
          </p:cNvSpPr>
          <p:nvPr/>
        </p:nvSpPr>
        <p:spPr bwMode="auto">
          <a:xfrm>
            <a:off x="283298" y="68603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158179" y="984358"/>
            <a:ext cx="8809038" cy="5869833"/>
          </a:xfrm>
          <a:prstGeom prst="rect">
            <a:avLst/>
          </a:prstGeom>
        </p:spPr>
        <p:txBody>
          <a:bodyPr numCol="2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200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ECBP-18- Inclusion of core clinical prevention and population health content in Doctor or Dental Surgery and/or Doctor of Dental Medicine granting colleges and schools of Dentistry:</a:t>
            </a:r>
          </a:p>
          <a:p>
            <a:pPr marL="225425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200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        ECBP-18.1- disease prevention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200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   ECBP-18.2- cultural diversity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200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   ECBP-18.3- health sciences literature 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200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   ECBP-18.4- environmental health content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200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   EBCP-18.5- public health systems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200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   ECBP-18.6- global health</a:t>
            </a:r>
          </a:p>
          <a:p>
            <a:pPr marL="225425" lvl="1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200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ECBP-19- A</a:t>
            </a:r>
            <a:r>
              <a:rPr lang="en-US" sz="1200" dirty="0" smtClean="0">
                <a:solidFill>
                  <a:prstClr val="black"/>
                </a:solidFill>
              </a:rPr>
              <a:t>cademic institutions with health professions education programs whose prevention curricula include inter-professional educational experiences</a:t>
            </a:r>
            <a:endParaRPr lang="en-US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1200" dirty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900" dirty="0" smtClean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900" dirty="0" smtClean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90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Oval 19" descr="Getting worse"/>
          <p:cNvSpPr>
            <a:spLocks noChangeArrowheads="1"/>
          </p:cNvSpPr>
          <p:nvPr/>
        </p:nvSpPr>
        <p:spPr bwMode="auto">
          <a:xfrm>
            <a:off x="612078" y="2019923"/>
            <a:ext cx="153987" cy="14446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21" name="Oval 19" descr="Improving"/>
          <p:cNvSpPr>
            <a:spLocks noChangeArrowheads="1"/>
          </p:cNvSpPr>
          <p:nvPr/>
        </p:nvSpPr>
        <p:spPr bwMode="auto">
          <a:xfrm>
            <a:off x="612077" y="2448728"/>
            <a:ext cx="153988" cy="1444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612077" y="1811589"/>
            <a:ext cx="153988" cy="1444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val 20" descr="Target met"/>
          <p:cNvSpPr>
            <a:spLocks noChangeArrowheads="1"/>
          </p:cNvSpPr>
          <p:nvPr/>
        </p:nvSpPr>
        <p:spPr bwMode="auto">
          <a:xfrm>
            <a:off x="612077" y="2228258"/>
            <a:ext cx="153988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val 20" descr="Target met"/>
          <p:cNvSpPr>
            <a:spLocks noChangeArrowheads="1"/>
          </p:cNvSpPr>
          <p:nvPr/>
        </p:nvSpPr>
        <p:spPr bwMode="auto">
          <a:xfrm>
            <a:off x="612077" y="2902588"/>
            <a:ext cx="153988" cy="1444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val 20" descr="Target met"/>
          <p:cNvSpPr>
            <a:spLocks noChangeArrowheads="1"/>
          </p:cNvSpPr>
          <p:nvPr/>
        </p:nvSpPr>
        <p:spPr bwMode="auto">
          <a:xfrm>
            <a:off x="244428" y="3124200"/>
            <a:ext cx="153988" cy="1444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val 19" descr="Improving"/>
          <p:cNvSpPr>
            <a:spLocks noChangeArrowheads="1"/>
          </p:cNvSpPr>
          <p:nvPr/>
        </p:nvSpPr>
        <p:spPr bwMode="auto">
          <a:xfrm>
            <a:off x="612077" y="2669199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990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IVP Objective Status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93462"/>
          <a:ext cx="8001000" cy="561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553200" y="3257996"/>
            <a:ext cx="1752600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Target met 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Improving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Little/No change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Getting worse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Baseline only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Developmental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Informational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790832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26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6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Educational and 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Community-Based </a:t>
            </a:r>
            <a:r>
              <a:rPr lang="en-US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Programs</a:t>
            </a:r>
            <a:endParaRPr lang="en-US" sz="26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Oval 13" descr="Little/No change"/>
          <p:cNvSpPr>
            <a:spLocks noChangeArrowheads="1"/>
          </p:cNvSpPr>
          <p:nvPr/>
        </p:nvSpPr>
        <p:spPr bwMode="auto">
          <a:xfrm>
            <a:off x="6677187" y="3986100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Oval 18" descr="Baseline only"/>
          <p:cNvSpPr>
            <a:spLocks noChangeArrowheads="1"/>
          </p:cNvSpPr>
          <p:nvPr/>
        </p:nvSpPr>
        <p:spPr bwMode="auto">
          <a:xfrm>
            <a:off x="6677185" y="4609048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9" descr="Improving"/>
          <p:cNvSpPr>
            <a:spLocks noChangeArrowheads="1"/>
          </p:cNvSpPr>
          <p:nvPr/>
        </p:nvSpPr>
        <p:spPr bwMode="auto">
          <a:xfrm>
            <a:off x="6681999" y="3666512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6677794" y="336171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21" descr="Getting worse"/>
          <p:cNvSpPr>
            <a:spLocks noChangeArrowheads="1"/>
          </p:cNvSpPr>
          <p:nvPr/>
        </p:nvSpPr>
        <p:spPr bwMode="auto">
          <a:xfrm>
            <a:off x="6677186" y="429604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Oval 18" descr="Developmental"/>
          <p:cNvSpPr>
            <a:spLocks noChangeArrowheads="1"/>
          </p:cNvSpPr>
          <p:nvPr/>
        </p:nvSpPr>
        <p:spPr bwMode="auto">
          <a:xfrm>
            <a:off x="6677184" y="4941984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1792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97</a:t>
            </a:r>
            <a:endParaRPr lang="en-US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Oval 18" descr="Developmental"/>
          <p:cNvSpPr>
            <a:spLocks noChangeArrowheads="1"/>
          </p:cNvSpPr>
          <p:nvPr/>
        </p:nvSpPr>
        <p:spPr bwMode="auto">
          <a:xfrm>
            <a:off x="6675120" y="5265737"/>
            <a:ext cx="153987" cy="144463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6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1047750"/>
            <a:ext cx="8809038" cy="5657850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HC/HIT-1.1-Persons who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report their health care provider always gave them easy-to-understand instructions about what to do to take care of their illness or  health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condition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HC/HIT-1.2-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Persons who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report their health care provider always asked them to describe how they will follow 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instructions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HC/HIT-1.3-Persons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who report their health care providers’ office always offered help in filling out a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HC/HIT-2.1-Persons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who report that their health care providers always listened carefully to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them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HC/HIT-2.2-Persons who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report that their health care providers always explained things so they could understand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them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HC/HIT-2.3-Persons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who report that their health care providers always showed respect for what they had to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say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HC/HIT-2.4-Persons who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report that their health care providers always spent enough time with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them.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HC/HIT-3-Persons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who report that their health care providers always involved them in decisions about their health care as much as they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wanted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HC/HIT-4-</a:t>
            </a:r>
            <a:r>
              <a:rPr lang="en-US" sz="1200" dirty="0" smtClean="0"/>
              <a:t>Patients whose </a:t>
            </a:r>
            <a:r>
              <a:rPr lang="en-US" sz="1200" dirty="0"/>
              <a:t>doctor recommends personalized health </a:t>
            </a:r>
            <a:r>
              <a:rPr lang="en-US" sz="1200" dirty="0" smtClean="0"/>
              <a:t>information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HC/HIT-5.1-Persons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who use the Internet to keep track of personal health information, such as care received, test results, or upcoming medical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appointments</a:t>
            </a: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HC/HIT-5.2-Persons who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use the Internet to communicate with their health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provider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HC/HIT-6.1-Persons with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access to 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Internet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HC/HIT-6.2-Persons with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broadband access to 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Internet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HC/HIT-6.3-Persons who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use mobile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devices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HC/HIT-7-Adults who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report having friends or family members with whom they talk about their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health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HC/HIT-8.1-Health-related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websites that meet three or more evaluation criteria for disclosing information that can be used to assess information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reliability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HC/HIT-8.2-Health-related websites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that follow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established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usability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principles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HC/HIT-9-Online health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information seekers who report easily accessing health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information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HC/HIT-10-Medical practices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that use electronic health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records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HC/HIT-12.1-Crisis and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emergency risk messages embedded in print and broadcast news stories that explain what is known about the threat to human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health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HC/HIT-12.2-Crisis and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emergency risk messages embedded in print and broadcast news stories that explain what is NOT known about the threat to human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health</a:t>
            </a: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326563" cy="558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24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 Communication and Health IT</a:t>
            </a:r>
            <a:endParaRPr lang="en-US" sz="24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Oval 32" descr="Getting worse"/>
          <p:cNvSpPr>
            <a:spLocks noChangeArrowheads="1"/>
          </p:cNvSpPr>
          <p:nvPr/>
        </p:nvSpPr>
        <p:spPr bwMode="auto">
          <a:xfrm>
            <a:off x="455608" y="3271579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34" name="Oval 33" descr="Getting worse"/>
          <p:cNvSpPr>
            <a:spLocks noChangeArrowheads="1"/>
          </p:cNvSpPr>
          <p:nvPr/>
        </p:nvSpPr>
        <p:spPr bwMode="auto">
          <a:xfrm>
            <a:off x="455608" y="4852554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59326" y="637401"/>
            <a:ext cx="72226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Target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met        Improving        Little/No change       Getting worse      Baseline only     Developmental</a:t>
            </a:r>
            <a:endParaRPr lang="en-US" sz="12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47" name="Rectangle 15" descr="Legend"/>
          <p:cNvSpPr>
            <a:spLocks noChangeArrowheads="1"/>
          </p:cNvSpPr>
          <p:nvPr/>
        </p:nvSpPr>
        <p:spPr bwMode="auto">
          <a:xfrm>
            <a:off x="971651" y="609600"/>
            <a:ext cx="72742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1040704" y="69056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2149926" y="69056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3228156" y="68897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4674369" y="68897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887536" y="68897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val 18" descr="Developmental"/>
          <p:cNvSpPr>
            <a:spLocks noChangeArrowheads="1"/>
          </p:cNvSpPr>
          <p:nvPr/>
        </p:nvSpPr>
        <p:spPr bwMode="auto">
          <a:xfrm>
            <a:off x="7026726" y="697000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val 36" descr="Little/No change"/>
          <p:cNvSpPr>
            <a:spLocks noChangeArrowheads="1"/>
          </p:cNvSpPr>
          <p:nvPr/>
        </p:nvSpPr>
        <p:spPr bwMode="auto">
          <a:xfrm>
            <a:off x="457200" y="1143000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9" name="Oval 58" descr="Little/No change"/>
          <p:cNvSpPr>
            <a:spLocks noChangeArrowheads="1"/>
          </p:cNvSpPr>
          <p:nvPr/>
        </p:nvSpPr>
        <p:spPr bwMode="auto">
          <a:xfrm>
            <a:off x="455605" y="3825309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1" name="Oval 18" descr="Baseline only"/>
          <p:cNvSpPr>
            <a:spLocks noChangeArrowheads="1"/>
          </p:cNvSpPr>
          <p:nvPr/>
        </p:nvSpPr>
        <p:spPr bwMode="auto">
          <a:xfrm>
            <a:off x="455604" y="4456440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val 18" descr="Baseline only"/>
          <p:cNvSpPr>
            <a:spLocks noChangeArrowheads="1"/>
          </p:cNvSpPr>
          <p:nvPr/>
        </p:nvSpPr>
        <p:spPr bwMode="auto">
          <a:xfrm>
            <a:off x="4783475" y="332849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val 18" descr="Baseline only"/>
          <p:cNvSpPr>
            <a:spLocks noChangeArrowheads="1"/>
          </p:cNvSpPr>
          <p:nvPr/>
        </p:nvSpPr>
        <p:spPr bwMode="auto">
          <a:xfrm>
            <a:off x="455607" y="5413696"/>
            <a:ext cx="153987" cy="144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val 18" descr="Baseline only"/>
          <p:cNvSpPr>
            <a:spLocks noChangeArrowheads="1"/>
          </p:cNvSpPr>
          <p:nvPr/>
        </p:nvSpPr>
        <p:spPr bwMode="auto">
          <a:xfrm>
            <a:off x="455606" y="5816496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val 18" descr="Developmental"/>
          <p:cNvSpPr>
            <a:spLocks noChangeArrowheads="1"/>
          </p:cNvSpPr>
          <p:nvPr/>
        </p:nvSpPr>
        <p:spPr bwMode="auto">
          <a:xfrm>
            <a:off x="4784885" y="2741764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Oval 75" descr="Getting worse"/>
          <p:cNvSpPr>
            <a:spLocks noChangeArrowheads="1"/>
          </p:cNvSpPr>
          <p:nvPr/>
        </p:nvSpPr>
        <p:spPr bwMode="auto">
          <a:xfrm>
            <a:off x="4787858" y="1757806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79" name="Oval 18" descr="Baseline only"/>
          <p:cNvSpPr>
            <a:spLocks noChangeArrowheads="1"/>
          </p:cNvSpPr>
          <p:nvPr/>
        </p:nvSpPr>
        <p:spPr bwMode="auto">
          <a:xfrm>
            <a:off x="4788538" y="377075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val 18" descr="Baseline only"/>
          <p:cNvSpPr>
            <a:spLocks noChangeArrowheads="1"/>
          </p:cNvSpPr>
          <p:nvPr/>
        </p:nvSpPr>
        <p:spPr bwMode="auto">
          <a:xfrm>
            <a:off x="455610" y="1908968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val 39" descr="Little/No change"/>
          <p:cNvSpPr>
            <a:spLocks noChangeArrowheads="1"/>
          </p:cNvSpPr>
          <p:nvPr/>
        </p:nvSpPr>
        <p:spPr bwMode="auto">
          <a:xfrm>
            <a:off x="455610" y="2488551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2" name="Oval 41" descr="Little/No change"/>
          <p:cNvSpPr>
            <a:spLocks noChangeArrowheads="1"/>
          </p:cNvSpPr>
          <p:nvPr/>
        </p:nvSpPr>
        <p:spPr bwMode="auto">
          <a:xfrm>
            <a:off x="455608" y="2871560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36" name="Oval 20" descr="Target met"/>
          <p:cNvSpPr>
            <a:spLocks noChangeArrowheads="1"/>
          </p:cNvSpPr>
          <p:nvPr/>
        </p:nvSpPr>
        <p:spPr bwMode="auto">
          <a:xfrm>
            <a:off x="4783475" y="113676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val 20" descr="Target met"/>
          <p:cNvSpPr>
            <a:spLocks noChangeArrowheads="1"/>
          </p:cNvSpPr>
          <p:nvPr/>
        </p:nvSpPr>
        <p:spPr bwMode="auto">
          <a:xfrm>
            <a:off x="4783474" y="1524230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val 20" descr="Target met"/>
          <p:cNvSpPr>
            <a:spLocks noChangeArrowheads="1"/>
          </p:cNvSpPr>
          <p:nvPr/>
        </p:nvSpPr>
        <p:spPr bwMode="auto">
          <a:xfrm>
            <a:off x="4783475" y="2131869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20" descr="Target met"/>
          <p:cNvSpPr>
            <a:spLocks noChangeArrowheads="1"/>
          </p:cNvSpPr>
          <p:nvPr/>
        </p:nvSpPr>
        <p:spPr bwMode="auto">
          <a:xfrm>
            <a:off x="4783475" y="2353298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val 20" descr="Target met"/>
          <p:cNvSpPr>
            <a:spLocks noChangeArrowheads="1"/>
          </p:cNvSpPr>
          <p:nvPr/>
        </p:nvSpPr>
        <p:spPr bwMode="auto">
          <a:xfrm>
            <a:off x="4784884" y="416710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val 18" descr="Developmental"/>
          <p:cNvSpPr>
            <a:spLocks noChangeArrowheads="1"/>
          </p:cNvSpPr>
          <p:nvPr/>
        </p:nvSpPr>
        <p:spPr bwMode="auto">
          <a:xfrm>
            <a:off x="4783475" y="455432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val 18" descr="Developmental"/>
          <p:cNvSpPr>
            <a:spLocks noChangeArrowheads="1"/>
          </p:cNvSpPr>
          <p:nvPr/>
        </p:nvSpPr>
        <p:spPr bwMode="auto">
          <a:xfrm>
            <a:off x="4783475" y="5165944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30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1047750"/>
            <a:ext cx="8809038" cy="5657850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HC/HIT-12.3-Crisis and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emergency risk messages embedded in print and broadcast news stories that explain how or why a crisis or emergency event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happened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HC/HIT-12.4-Crisis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and emergency risk messages embedded in print and broadcast news stories that promote steps the reader or viewer can take to reduce their personal health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threat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HC/HIT-12.5-Crisis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and emergency risk messages embedded in print and broadcast news stories that express empathy about the threat to human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health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HC/HIT-12.6-Crisis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and emergency risk messages embedded in print and broadcast news stories that express commitment from the responsible or responding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entity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HC/HIT-13.1-State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health departments that report using social marketing in health promotion and disease prevention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programs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HC/HIT-13.2-Schools of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public health and accredited master of public health (MPH) programs that offer one or more courses in social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marketing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HC/HIT-13.3-Schools of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public health and accredited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MPH programs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that offer workforce development activities in social marketing for public health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practitioners</a:t>
            </a: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326563" cy="558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24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24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 Communication and Health IT</a:t>
            </a:r>
            <a:endParaRPr lang="en-US" sz="24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Oval 33" descr="Getting worse"/>
          <p:cNvSpPr>
            <a:spLocks noChangeArrowheads="1"/>
          </p:cNvSpPr>
          <p:nvPr/>
        </p:nvSpPr>
        <p:spPr bwMode="auto">
          <a:xfrm>
            <a:off x="442650" y="4571729"/>
            <a:ext cx="153987" cy="144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59326" y="637401"/>
            <a:ext cx="72226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Target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met        Improving        Little/No change       Getting worse      Baseline only     Developmental</a:t>
            </a:r>
            <a:endParaRPr lang="en-US" sz="12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47" name="Rectangle 15" descr="Legend"/>
          <p:cNvSpPr>
            <a:spLocks noChangeArrowheads="1"/>
          </p:cNvSpPr>
          <p:nvPr/>
        </p:nvSpPr>
        <p:spPr bwMode="auto">
          <a:xfrm>
            <a:off x="971651" y="609600"/>
            <a:ext cx="72742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1076426" y="69056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2149926" y="69056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3228156" y="68897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4674369" y="68897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887536" y="68897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val 18" descr="Developmental"/>
          <p:cNvSpPr>
            <a:spLocks noChangeArrowheads="1"/>
          </p:cNvSpPr>
          <p:nvPr/>
        </p:nvSpPr>
        <p:spPr bwMode="auto">
          <a:xfrm>
            <a:off x="7026726" y="697000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val 18" descr="Baseline only"/>
          <p:cNvSpPr>
            <a:spLocks noChangeArrowheads="1"/>
          </p:cNvSpPr>
          <p:nvPr/>
        </p:nvSpPr>
        <p:spPr bwMode="auto">
          <a:xfrm>
            <a:off x="445967" y="189786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Oval 18" descr="Baseline only"/>
          <p:cNvSpPr>
            <a:spLocks noChangeArrowheads="1"/>
          </p:cNvSpPr>
          <p:nvPr/>
        </p:nvSpPr>
        <p:spPr bwMode="auto">
          <a:xfrm>
            <a:off x="447786" y="5198631"/>
            <a:ext cx="153987" cy="144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val 18" descr="Baseline only"/>
          <p:cNvSpPr>
            <a:spLocks noChangeArrowheads="1"/>
          </p:cNvSpPr>
          <p:nvPr/>
        </p:nvSpPr>
        <p:spPr bwMode="auto">
          <a:xfrm>
            <a:off x="447787" y="4017479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Oval 18" descr="Developmental"/>
          <p:cNvSpPr>
            <a:spLocks noChangeArrowheads="1"/>
          </p:cNvSpPr>
          <p:nvPr/>
        </p:nvSpPr>
        <p:spPr bwMode="auto">
          <a:xfrm>
            <a:off x="447786" y="1121784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val 18" descr="Developmental"/>
          <p:cNvSpPr>
            <a:spLocks noChangeArrowheads="1"/>
          </p:cNvSpPr>
          <p:nvPr/>
        </p:nvSpPr>
        <p:spPr bwMode="auto">
          <a:xfrm>
            <a:off x="442651" y="267357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val 18" descr="Developmental"/>
          <p:cNvSpPr>
            <a:spLocks noChangeArrowheads="1"/>
          </p:cNvSpPr>
          <p:nvPr/>
        </p:nvSpPr>
        <p:spPr bwMode="auto">
          <a:xfrm>
            <a:off x="439778" y="3246114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205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IVP Objective Statu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82958"/>
              </p:ext>
            </p:extLst>
          </p:nvPr>
        </p:nvGraphicFramePr>
        <p:xfrm>
          <a:off x="228600" y="1143000"/>
          <a:ext cx="8534400" cy="543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553200" y="3257996"/>
            <a:ext cx="1752600" cy="19236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Target met 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Improving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Little/No change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Getting worse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Baseline only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Developmental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790832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Communication and Health IT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Oval 13" descr="Little/No change"/>
          <p:cNvSpPr>
            <a:spLocks noChangeArrowheads="1"/>
          </p:cNvSpPr>
          <p:nvPr/>
        </p:nvSpPr>
        <p:spPr bwMode="auto">
          <a:xfrm>
            <a:off x="6677187" y="3986100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Oval 18" descr="Baseline only"/>
          <p:cNvSpPr>
            <a:spLocks noChangeArrowheads="1"/>
          </p:cNvSpPr>
          <p:nvPr/>
        </p:nvSpPr>
        <p:spPr bwMode="auto">
          <a:xfrm>
            <a:off x="6677185" y="4609048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9" descr="Improving"/>
          <p:cNvSpPr>
            <a:spLocks noChangeArrowheads="1"/>
          </p:cNvSpPr>
          <p:nvPr/>
        </p:nvSpPr>
        <p:spPr bwMode="auto">
          <a:xfrm>
            <a:off x="6681999" y="3666512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6677794" y="336171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21" descr="Getting worse"/>
          <p:cNvSpPr>
            <a:spLocks noChangeArrowheads="1"/>
          </p:cNvSpPr>
          <p:nvPr/>
        </p:nvSpPr>
        <p:spPr bwMode="auto">
          <a:xfrm>
            <a:off x="6677186" y="429604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Oval 18" descr="Developmental"/>
          <p:cNvSpPr>
            <a:spLocks noChangeArrowheads="1"/>
          </p:cNvSpPr>
          <p:nvPr/>
        </p:nvSpPr>
        <p:spPr bwMode="auto">
          <a:xfrm>
            <a:off x="6677184" y="4941984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1792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28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1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22893</TotalTime>
  <Words>1285</Words>
  <Application>Microsoft Office PowerPoint</Application>
  <PresentationFormat>On-screen Show (4:3)</PresentationFormat>
  <Paragraphs>290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Tahoma</vt:lpstr>
      <vt:lpstr>Wingdings</vt:lpstr>
      <vt:lpstr>2_Office Theme</vt:lpstr>
      <vt:lpstr>Appendix</vt:lpstr>
      <vt:lpstr>Objective Status: Educational and Community-Based Programs</vt:lpstr>
      <vt:lpstr>Objective Status: Educational and Community-Based Programs</vt:lpstr>
      <vt:lpstr>Objective Status: Educational and Community-Based Programs</vt:lpstr>
      <vt:lpstr>Objective Status: Educational and Community-Based Programs</vt:lpstr>
      <vt:lpstr>Current HP2020 Objective Status:  Educational and Community-Based Programs</vt:lpstr>
      <vt:lpstr>Objective Status: Health Communication and Health IT</vt:lpstr>
      <vt:lpstr>Objective Status: Health Communication and Health IT</vt:lpstr>
      <vt:lpstr>Current HP2020 Objective Status:  Health Communication and Health IT</vt:lpstr>
    </vt:vector>
  </TitlesOfParts>
  <Company>DHHS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DHHS</dc:creator>
  <cp:lastModifiedBy>Moore, Jennifer A. (CDC/OPHSS/NCHS)</cp:lastModifiedBy>
  <cp:revision>1302</cp:revision>
  <cp:lastPrinted>2016-06-10T17:19:41Z</cp:lastPrinted>
  <dcterms:created xsi:type="dcterms:W3CDTF">2012-06-04T17:32:29Z</dcterms:created>
  <dcterms:modified xsi:type="dcterms:W3CDTF">2016-06-16T14:19:32Z</dcterms:modified>
</cp:coreProperties>
</file>