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1423" r:id="rId3"/>
    <p:sldId id="257" r:id="rId4"/>
    <p:sldId id="258" r:id="rId5"/>
    <p:sldId id="259" r:id="rId6"/>
    <p:sldId id="260" r:id="rId7"/>
    <p:sldId id="1424" r:id="rId8"/>
    <p:sldId id="1425" r:id="rId9"/>
    <p:sldId id="1426" r:id="rId10"/>
    <p:sldId id="1428" r:id="rId11"/>
    <p:sldId id="1427" r:id="rId12"/>
    <p:sldId id="1421" r:id="rId13"/>
    <p:sldId id="142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12"/>
    <p:restoredTop sz="86855"/>
  </p:normalViewPr>
  <p:slideViewPr>
    <p:cSldViewPr snapToGrid="0" snapToObjects="1">
      <p:cViewPr varScale="1">
        <p:scale>
          <a:sx n="76" d="100"/>
          <a:sy n="76" d="100"/>
        </p:scale>
        <p:origin x="8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CCDDC-2E3D-6F49-8751-6126660482C1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0C596-50FF-F245-8D8E-659BBA2B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588A-964B-7947-B451-6E5290A97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76547-8395-CC47-A88B-7156551AA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ECA63-DB60-524D-91FD-8B4B33C1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03CC-F647-2E4F-B5A5-B447958D23B3}" type="datetime1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E8D48-379D-974B-96F8-D8E87A01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90963-4C6B-EF49-9D23-79C5E6F0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2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D173-F8BB-A943-A862-E297E6FD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2337E-DE43-2D4F-9CE1-9E192CA55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C329C-188F-BE4D-A5FE-DFA7571AB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C0FC-F42B-C149-921A-259486B29B00}" type="datetime1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ABE90-02B8-7A48-B425-8533B29A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6E6C1-CFEF-F740-A1E2-C4EEB494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1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92249-36F6-A348-B5EA-5C596112F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DC870-E96B-B844-AC5F-270F7CCB6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07E8C-C4AD-F844-A86D-D1162BF5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436-C4F7-864D-B0B1-564C01C7CCF4}" type="datetime1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C3255-A405-8D41-8AEF-F877C8FEF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6A2D3-ADBB-5843-A6E7-083D6695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9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A4D8E-039D-6345-9736-E61D409E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FFFB-A389-0740-B59B-532525460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919EC-DE2B-A64C-9B19-F2ED612F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FAAC-EC53-0440-BBC7-580C5C8C08D2}" type="datetime1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85A7-8C28-B541-8814-5AD520C5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40766-F0F9-AB4B-92D9-9FCE9D5E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5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183B-25BD-5144-B4BA-209E5DDC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A04B4-F3EA-1442-A9B7-86DCCF409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B511B-4FAD-BA4B-AF02-93CAB452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2D28-EE1F-8A4E-9FDE-6758C2EFEDE4}" type="datetime1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6E980-78B3-3E4F-A8FC-C313617B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FAAD5-FFB1-974A-89A2-E19241F6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3A56-06A3-3C4F-BFF9-A115BEF0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17DDA-EAB4-C645-AAEE-32B79F715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8652A-7FF7-F946-A7C4-B10B59B98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56447-606F-7F42-BCCC-593B9E94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258A-DECC-EB47-B76B-051D37AE6F46}" type="datetime1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04E24-E758-DE4A-B4FB-52BB50A9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AD660-3D62-4049-9E30-BDD1258E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2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198F-596C-8242-B778-DC4AFD901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14717-B2EF-D442-9E40-7730FA288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E2106-C92E-5B40-8F04-AB02621F2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B4B5F-71B1-6B4E-A64E-D2FE5EDC0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EF877-2F6B-8B4C-9862-DB0A457C8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149A7-A678-724D-8A0E-3AF54093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0140-4846-704F-8E3F-C2F0B237EE1E}" type="datetime1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5B0CA-5F89-0F45-A4AC-9B2DD34F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3BA7ED-4365-8D4F-A93B-3A6BB9BD1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5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288AF-33C2-7046-AAB9-3F2BB7D0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388F1-23D7-0D42-BF1E-91DF67F7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2462-1A50-054A-85F1-39FB6F2CBB9C}" type="datetime1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26407-E86E-504C-A64C-1EF1A821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4E939-2CD4-A14C-ABFE-C2E76F9C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8D861-A8D9-144B-A8A9-09011F60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11D-EF69-0744-A1AC-B91B9D14D757}" type="datetime1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77EBD-E720-EA43-8727-995BFB9E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19DE2-E817-334F-BBFB-A6854B35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2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4E98-D191-B249-B007-7AAF41A6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A5C4D-B3FE-9647-8E21-EC7E217D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2096E-0146-0A4C-BAAC-1AEE49482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67880-F77C-9945-9F98-0C7E40A2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D2C6-B9F9-B244-AD1B-9861816FA7DD}" type="datetime1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67AB4-C6B2-3A45-BC46-B8D8864B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DD0CC-2127-B340-B31E-1FE1A5CA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7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B329-BC69-3E45-92DE-81871FBBD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37DA3-73EB-8E49-AE37-E98C7E90D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3CEE9-E72C-7A42-84E9-9038BC122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32C93-4573-244E-963A-371F3CF4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7D7-184B-F249-B85B-F802B3E2209C}" type="datetime1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EDD88-44E5-774F-8ACD-FFF881C3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E935F-A400-8644-B7E0-7AF1C6E4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8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EB37D-3AC2-F54F-8DD0-78E0DC25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A9E7F-10E1-0247-B0CB-BDB7E23AC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19D50-0D8C-4C4E-B634-85114C272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1247-DDB4-1541-A1E7-388A276E11D2}" type="datetime1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C7692-1366-F447-A77F-B54B645C7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47DF0-F5D8-1D42-8B4D-DF285271D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F7CB-5DC6-9141-91E5-3F947AB74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9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E035-0026-6F40-B400-71E6703AF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Population Health Survey Planning, Methodology and Data Presentation (PHSPMDP)</a:t>
            </a:r>
            <a:br>
              <a:rPr lang="en-US" sz="4000" dirty="0"/>
            </a:br>
            <a:r>
              <a:rPr lang="en-US" sz="4000" b="1" dirty="0"/>
              <a:t>Workgroup Report on Weighting </a:t>
            </a:r>
            <a:r>
              <a:rPr lang="en-US" sz="4000" b="1"/>
              <a:t>of the 2020 </a:t>
            </a:r>
            <a:r>
              <a:rPr lang="en-US" sz="4000" b="1" dirty="0"/>
              <a:t>NHIS Data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30973-B555-4D46-95A2-39A986401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8016"/>
            <a:ext cx="9144000" cy="2014381"/>
          </a:xfrm>
        </p:spPr>
        <p:txBody>
          <a:bodyPr>
            <a:noAutofit/>
          </a:bodyPr>
          <a:lstStyle/>
          <a:p>
            <a:r>
              <a:rPr lang="en-US" sz="2800" dirty="0"/>
              <a:t>NCHS Board of Scientific Counselors Meeting</a:t>
            </a:r>
          </a:p>
          <a:p>
            <a:r>
              <a:rPr lang="en-US" sz="2800" dirty="0"/>
              <a:t>May 19,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7A373-75CF-084E-A850-1EF7B2BEA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63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D13D1-1D21-B44D-BD93-A0BF6627E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Annual 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AF6E0-1C91-3B47-8D40-21301C2D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regular production 2020 (P20) samples follow a different nonresponse adjustment stream, using propensity stratification, consistent with production weighting</a:t>
            </a:r>
          </a:p>
          <a:p>
            <a:r>
              <a:rPr lang="en-US" dirty="0"/>
              <a:t>Key issue is how to combine the </a:t>
            </a:r>
            <a:r>
              <a:rPr lang="en-US" dirty="0" err="1"/>
              <a:t>followback</a:t>
            </a:r>
            <a:r>
              <a:rPr lang="en-US" dirty="0"/>
              <a:t> and P20 samples</a:t>
            </a:r>
          </a:p>
          <a:p>
            <a:pPr lvl="1"/>
            <a:r>
              <a:rPr lang="en-US" dirty="0"/>
              <a:t>Whether to control the relative contribution of the </a:t>
            </a:r>
            <a:r>
              <a:rPr lang="en-US" dirty="0" err="1"/>
              <a:t>followback</a:t>
            </a:r>
            <a:r>
              <a:rPr lang="en-US" dirty="0"/>
              <a:t> sample</a:t>
            </a:r>
          </a:p>
          <a:p>
            <a:pPr lvl="1"/>
            <a:r>
              <a:rPr lang="en-US" dirty="0"/>
              <a:t>If controlling the relative contribution (i.e., a proportional adjustment), whether to do that before or after raking to 2020 population control totals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9CA5B-300A-4F41-AFD7-5B3A22B6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7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00ECB-BDEF-294A-A847-9F5DC970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5FF1F-CB0E-F84C-8012-266301584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Rake </a:t>
            </a:r>
            <a:r>
              <a:rPr lang="en-US" dirty="0" err="1"/>
              <a:t>followback</a:t>
            </a:r>
            <a:r>
              <a:rPr lang="en-US" dirty="0"/>
              <a:t> to internal 2019 control totals, rake Production 20 (P20) to external 2020 control totals, then rake (</a:t>
            </a:r>
            <a:r>
              <a:rPr lang="en-US" dirty="0" err="1"/>
              <a:t>followback</a:t>
            </a:r>
            <a:r>
              <a:rPr lang="en-US" dirty="0"/>
              <a:t> + P20) to external 2020 control totals;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Rake </a:t>
            </a:r>
            <a:r>
              <a:rPr lang="en-US" dirty="0" err="1"/>
              <a:t>followback</a:t>
            </a:r>
            <a:r>
              <a:rPr lang="en-US" dirty="0"/>
              <a:t> to internal 2019 control totals, then rake (</a:t>
            </a:r>
            <a:r>
              <a:rPr lang="en-US" dirty="0" err="1"/>
              <a:t>followback</a:t>
            </a:r>
            <a:r>
              <a:rPr lang="en-US" dirty="0"/>
              <a:t> + P20) to external 2020 control totals;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Rake </a:t>
            </a:r>
            <a:r>
              <a:rPr lang="en-US" dirty="0" err="1"/>
              <a:t>followback</a:t>
            </a:r>
            <a:r>
              <a:rPr lang="en-US" dirty="0"/>
              <a:t> to internal 2019 control totals, rake P20 to external 2020 control totals, combine them via proportional adjustment, then rake (</a:t>
            </a:r>
            <a:r>
              <a:rPr lang="en-US" dirty="0" err="1"/>
              <a:t>followback</a:t>
            </a:r>
            <a:r>
              <a:rPr lang="en-US" dirty="0"/>
              <a:t> + P20) to external 2020 control totals; or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Rake </a:t>
            </a:r>
            <a:r>
              <a:rPr lang="en-US" dirty="0" err="1"/>
              <a:t>followback</a:t>
            </a:r>
            <a:r>
              <a:rPr lang="en-US" dirty="0"/>
              <a:t> to internal 2019 control totals, rake P20 to external 2020 control totals, re-rake </a:t>
            </a:r>
            <a:r>
              <a:rPr lang="en-US" dirty="0" err="1"/>
              <a:t>followback</a:t>
            </a:r>
            <a:r>
              <a:rPr lang="en-US" dirty="0"/>
              <a:t> to external 2020 control totals, then combine </a:t>
            </a:r>
            <a:r>
              <a:rPr lang="en-US" dirty="0" err="1"/>
              <a:t>followback</a:t>
            </a:r>
            <a:r>
              <a:rPr lang="en-US" dirty="0"/>
              <a:t> &amp; P20 with a proportional adjustment.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7547D-BB0E-604C-A61F-85415EE5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5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0955-2C06-0040-B2BF-9FC68111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Tentative 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ACC3-BFAA-6845-96EA-3A0FD2F13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BSC members formed the tentative opinion that the general weighting approach to the </a:t>
            </a:r>
            <a:r>
              <a:rPr lang="en-US" dirty="0" err="1"/>
              <a:t>followback</a:t>
            </a:r>
            <a:r>
              <a:rPr lang="en-US" dirty="0"/>
              <a:t> sample is appropriate</a:t>
            </a:r>
          </a:p>
          <a:p>
            <a:pPr lvl="0"/>
            <a:r>
              <a:rPr lang="en-US" dirty="0"/>
              <a:t>BSC members formed the tentative opinion that proceeding with Option 3 is preferable, although Option 4 will likely yield similar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8EC848-9504-664F-A4E2-E2C53268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9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9B1A-B2E8-064F-B19F-95ED79153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EBCF1-692F-4348-A843-4D8D89062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08CC1-B65C-7D43-8E93-04B4BF82C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7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D699-23EE-7044-8431-E5B1DC94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PHSPMDP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F4DAA-B0A1-B745-AE68-C1CF82549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Andy Peytchev, Workgroup Chair, BSC Member, RTI</a:t>
            </a:r>
          </a:p>
          <a:p>
            <a:pPr marL="0" indent="0">
              <a:buNone/>
            </a:pPr>
            <a:r>
              <a:rPr lang="en-US" dirty="0"/>
              <a:t>Kennon R. Copeland, BSC Member, NORC</a:t>
            </a:r>
          </a:p>
          <a:p>
            <a:pPr marL="0" indent="0">
              <a:buNone/>
            </a:pPr>
            <a:r>
              <a:rPr lang="en-US" dirty="0"/>
              <a:t>Robert M. Hauser, BSC Member, American Philosophical Society</a:t>
            </a:r>
          </a:p>
          <a:p>
            <a:pPr marL="0" indent="0">
              <a:buNone/>
            </a:pPr>
            <a:r>
              <a:rPr lang="en-US" dirty="0"/>
              <a:t>Scott H. </a:t>
            </a:r>
            <a:r>
              <a:rPr lang="en-US" dirty="0" err="1"/>
              <a:t>Holan</a:t>
            </a:r>
            <a:r>
              <a:rPr lang="en-US" dirty="0"/>
              <a:t>, BSC Member, University of Missouri</a:t>
            </a:r>
          </a:p>
          <a:p>
            <a:pPr marL="0" indent="0">
              <a:buNone/>
            </a:pPr>
            <a:r>
              <a:rPr lang="en-US" dirty="0"/>
              <a:t>Richard Valliant, Invited Participant, University of Michigan, University of Maryland</a:t>
            </a:r>
          </a:p>
          <a:p>
            <a:pPr marL="0" indent="0">
              <a:buNone/>
            </a:pPr>
            <a:r>
              <a:rPr lang="en-US" dirty="0"/>
              <a:t>James Wagner, Invited Participant, University of Michigan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2271B-9C9D-364D-87CF-1CB25FC8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0F58-CAC7-5C48-8825-6D7D26AE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E872F-24BC-A643-9AB7-92256E244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Jonaki</a:t>
            </a:r>
            <a:r>
              <a:rPr lang="en-US" dirty="0"/>
              <a:t> Bose, Matthew Bramlett, James </a:t>
            </a:r>
            <a:r>
              <a:rPr lang="en-US" dirty="0" err="1"/>
              <a:t>Dhalhamer</a:t>
            </a:r>
            <a:r>
              <a:rPr lang="en-US" dirty="0"/>
              <a:t>, Aaron Maitland, Stephen Blumberg and all the NCHS researchers involved in developing and presenting the options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Sayeedha</a:t>
            </a:r>
            <a:r>
              <a:rPr lang="en-US" dirty="0"/>
              <a:t> Uddin and Gwen Mustaf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4C22E-41F0-B642-8803-3D6FBE4BD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9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55F08-AB4C-6F42-BD8C-4E616B33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4F331-E10F-694E-8F47-440ADC24E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obtain external input on NHIS weighting options for data collected during 2020 under different designs.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D07A6-F18C-004E-A3F8-764C13E2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3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ADFA-261F-3F42-9B1E-EC03CEEC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7C953-3CC2-D742-8F15-9D2F70F45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an opinion to the BSC at the September 2020 meeting on the questions posed by the program team</a:t>
            </a:r>
          </a:p>
          <a:p>
            <a:r>
              <a:rPr lang="en-US" dirty="0"/>
              <a:t>BSC workgroup goals:</a:t>
            </a:r>
          </a:p>
          <a:p>
            <a:pPr lvl="1"/>
            <a:r>
              <a:rPr lang="en-US" dirty="0"/>
              <a:t>Provide feedback on the general weighting methodology.</a:t>
            </a:r>
          </a:p>
          <a:p>
            <a:pPr lvl="1"/>
            <a:r>
              <a:rPr lang="en-US" dirty="0"/>
              <a:t>Provide input on several alternative options. </a:t>
            </a:r>
          </a:p>
          <a:p>
            <a:r>
              <a:rPr lang="en-US" dirty="0"/>
              <a:t>Meeting on April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9B082-D78A-954D-898F-147561C9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5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CE9E-A1C1-D841-B8FE-45B6EABE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60186-BD00-E04E-B313-AFD8E9CB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In-person data collection was suspended on March 19, 2020, due to COVID-19</a:t>
            </a:r>
          </a:p>
          <a:p>
            <a:r>
              <a:rPr lang="en-US" dirty="0">
                <a:solidFill>
                  <a:srgbClr val="000000"/>
                </a:solidFill>
              </a:rPr>
              <a:t>NHIS data collection did not stop, and multiple frames and data collection protocols were used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January—March 19: In-person/telephone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March 19—June 30: Telephone (matching and searches)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July: Telephone first, in-person in limited areas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August—December: Telephone first, in-person in all areas (half sample)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August—December: Telephone only, 2019 sample adults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A5991-666A-584E-B12F-EC1A76AB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4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C5A1-D3DE-DD49-87F4-B226FC77F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Datafiles for Weighting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F8463-BD5B-1342-B0F7-D5BCC7792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Component 1 </a:t>
            </a:r>
            <a:r>
              <a:rPr lang="en-US" dirty="0"/>
              <a:t>is a normal quarterly file from Q1 from interviews conducted in-person as done in previous years;</a:t>
            </a:r>
            <a:endParaRPr lang="en-US" b="1" i="1" dirty="0"/>
          </a:p>
          <a:p>
            <a:pPr lvl="0"/>
            <a:r>
              <a:rPr lang="en-US" b="1" dirty="0"/>
              <a:t>Component 2 </a:t>
            </a:r>
            <a:r>
              <a:rPr lang="en-US" dirty="0"/>
              <a:t>is a quarterly file from Q2 with interviews conducted via telephone, using the sample previously designated by normal operations;</a:t>
            </a:r>
            <a:endParaRPr lang="en-US" b="1" i="1" dirty="0"/>
          </a:p>
          <a:p>
            <a:pPr lvl="0"/>
            <a:r>
              <a:rPr lang="en-US" b="1" dirty="0"/>
              <a:t>Component 3 </a:t>
            </a:r>
            <a:r>
              <a:rPr lang="en-US" dirty="0"/>
              <a:t>includes truncated</a:t>
            </a:r>
            <a:r>
              <a:rPr lang="en-US" b="1" dirty="0"/>
              <a:t> </a:t>
            </a:r>
            <a:r>
              <a:rPr lang="en-US" dirty="0"/>
              <a:t>Q3 data including a normal sample for the month of July, half of a normal sample from August and September conducted via telephone, and in-person interview;</a:t>
            </a:r>
            <a:endParaRPr lang="en-US" b="1" i="1" dirty="0"/>
          </a:p>
          <a:p>
            <a:pPr lvl="0"/>
            <a:r>
              <a:rPr lang="en-US" b="1" dirty="0"/>
              <a:t>Component 4 </a:t>
            </a:r>
            <a:r>
              <a:rPr lang="en-US" dirty="0"/>
              <a:t>included a normal sample from roughly half of the original Q4</a:t>
            </a:r>
            <a:r>
              <a:rPr lang="en-US" b="1" dirty="0"/>
              <a:t> </a:t>
            </a:r>
            <a:r>
              <a:rPr lang="en-US" dirty="0"/>
              <a:t>participants, yielding half of a normal quarter’s data; and</a:t>
            </a:r>
            <a:endParaRPr lang="en-US" b="1" i="1" dirty="0"/>
          </a:p>
          <a:p>
            <a:pPr lvl="0"/>
            <a:r>
              <a:rPr lang="en-US" b="1" dirty="0"/>
              <a:t>Component 5 </a:t>
            </a:r>
            <a:r>
              <a:rPr lang="en-US" dirty="0"/>
              <a:t>is a </a:t>
            </a:r>
            <a:r>
              <a:rPr lang="en-US" dirty="0" err="1"/>
              <a:t>followback</a:t>
            </a:r>
            <a:r>
              <a:rPr lang="en-US" dirty="0"/>
              <a:t> sample of adults including half of the 2019 Q1-Q3 sample adults and all of the 2019 Q4 sample adults (less noncontacts and refusals) reinterviewed via telephone using the 2020 questionnaire.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09046E-5C8D-C743-AA52-8DB28A38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1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D8BA2-2060-9045-ACFC-B49E24C70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Needed Weights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EBFFB-EF2B-FC4B-9113-8D96C690E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Longitudinal weight</a:t>
            </a:r>
          </a:p>
          <a:p>
            <a:r>
              <a:rPr lang="en-US" dirty="0"/>
              <a:t>Combined annual weight (regardless of whether single-year or for multi-year analysis)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076C6-2F07-DD44-BBA2-1585EDDA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5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00BAC-4C87-914B-892A-DDF8CB31C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EF78-1E34-E64A-8EBE-DCA65D49A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substantive variables from 2019 to inform adjustments</a:t>
            </a:r>
          </a:p>
          <a:p>
            <a:pPr lvl="1"/>
            <a:r>
              <a:rPr lang="en-US" dirty="0"/>
              <a:t>Demographic characteristics</a:t>
            </a:r>
          </a:p>
          <a:p>
            <a:pPr lvl="1"/>
            <a:r>
              <a:rPr lang="en-US" dirty="0"/>
              <a:t>Socio-economic characteristics</a:t>
            </a:r>
          </a:p>
          <a:p>
            <a:pPr lvl="1"/>
            <a:r>
              <a:rPr lang="en-US" dirty="0"/>
              <a:t>Geographic indicators</a:t>
            </a:r>
          </a:p>
          <a:p>
            <a:pPr lvl="1"/>
            <a:r>
              <a:rPr lang="en-US" dirty="0"/>
              <a:t>Health and healthcare measures</a:t>
            </a:r>
          </a:p>
          <a:p>
            <a:r>
              <a:rPr lang="en-US" dirty="0"/>
              <a:t>Use a tree-based method (recursive partitioning model, RPM) to identify variables and combinations of variables to form adjustment cells</a:t>
            </a:r>
          </a:p>
          <a:p>
            <a:pPr lvl="1"/>
            <a:r>
              <a:rPr lang="en-US" dirty="0"/>
              <a:t>Allowed multiple levels but mindful of node size</a:t>
            </a:r>
          </a:p>
          <a:p>
            <a:r>
              <a:rPr lang="en-US" dirty="0"/>
              <a:t>Alternative raking to combinations of demographics and the 24 nodes</a:t>
            </a:r>
          </a:p>
          <a:p>
            <a:r>
              <a:rPr lang="en-US" dirty="0"/>
              <a:t>Evaluated using the 2019 sample adult file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7AA52-0245-D543-888C-0842EE614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F7CB-5DC6-9141-91E5-3F947AB748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8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755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Population Health Survey Planning, Methodology and Data Presentation (PHSPMDP) Workgroup Report on Weighting of the 2020 NHIS Data</vt:lpstr>
      <vt:lpstr>PHSPMDP Workgroup</vt:lpstr>
      <vt:lpstr>Special Thanks</vt:lpstr>
      <vt:lpstr>Purpose</vt:lpstr>
      <vt:lpstr>Goals</vt:lpstr>
      <vt:lpstr>Background</vt:lpstr>
      <vt:lpstr>Datafiles for Weighting</vt:lpstr>
      <vt:lpstr>Needed Weights</vt:lpstr>
      <vt:lpstr>Longitudinal Weight</vt:lpstr>
      <vt:lpstr>Combined Annual Weight</vt:lpstr>
      <vt:lpstr>Options</vt:lpstr>
      <vt:lpstr>Workgroup Tentative Opinions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Health Survey Planning, Methodology and Data Presentation   Workgroup Report on NHANES</dc:title>
  <dc:creator>Peytchev, Andy</dc:creator>
  <cp:lastModifiedBy>Moore, Jennifer A. (CDC/DDPHSS/NCHS/OD)</cp:lastModifiedBy>
  <cp:revision>47</cp:revision>
  <dcterms:created xsi:type="dcterms:W3CDTF">2020-09-16T19:01:49Z</dcterms:created>
  <dcterms:modified xsi:type="dcterms:W3CDTF">2021-06-16T15:34:34Z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2021-05-18T23:31:15Z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281f8e59-d363-49a2-b085-dbd6375173f4</vt:lpwstr>
  </property>
  <property fmtid="{D5CDD505-2E9C-101B-9397-08002B2CF9AE}" pid="8" name="MSIP_Label_7b94a7b8-f06c-4dfe-bdcc-9b548fd58c31_ContentBits">
    <vt:lpwstr>0</vt:lpwstr>
  </property>
</Properties>
</file>