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4"/>
  </p:sldMasterIdLst>
  <p:notesMasterIdLst>
    <p:notesMasterId r:id="rId20"/>
  </p:notesMasterIdLst>
  <p:handoutMasterIdLst>
    <p:handoutMasterId r:id="rId21"/>
  </p:handoutMasterIdLst>
  <p:sldIdLst>
    <p:sldId id="257" r:id="rId5"/>
    <p:sldId id="1397" r:id="rId6"/>
    <p:sldId id="1403" r:id="rId7"/>
    <p:sldId id="1404" r:id="rId8"/>
    <p:sldId id="1401" r:id="rId9"/>
    <p:sldId id="1402" r:id="rId10"/>
    <p:sldId id="1399" r:id="rId11"/>
    <p:sldId id="1409" r:id="rId12"/>
    <p:sldId id="1414" r:id="rId13"/>
    <p:sldId id="311" r:id="rId14"/>
    <p:sldId id="1412" r:id="rId15"/>
    <p:sldId id="1411" r:id="rId16"/>
    <p:sldId id="1415" r:id="rId17"/>
    <p:sldId id="1416" r:id="rId18"/>
    <p:sldId id="298" r:id="rId19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yriad Web Pro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2A"/>
    <a:srgbClr val="000000"/>
    <a:srgbClr val="006858"/>
    <a:srgbClr val="008BB0"/>
    <a:srgbClr val="695E4A"/>
    <a:srgbClr val="0088B7"/>
    <a:srgbClr val="B45340"/>
    <a:srgbClr val="9A4E9E"/>
    <a:srgbClr val="FFFFFF"/>
    <a:srgbClr val="006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392" autoAdjust="0"/>
  </p:normalViewPr>
  <p:slideViewPr>
    <p:cSldViewPr snapToGrid="0">
      <p:cViewPr varScale="1">
        <p:scale>
          <a:sx n="112" d="100"/>
          <a:sy n="112" d="100"/>
        </p:scale>
        <p:origin x="58" y="30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98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6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9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536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5052830"/>
            <a:ext cx="9144000" cy="91188"/>
            <a:chOff x="-4727795" y="10151256"/>
            <a:chExt cx="21930367" cy="545666"/>
          </a:xfrm>
        </p:grpSpPr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9860470" y="10151256"/>
              <a:ext cx="1446394" cy="545666"/>
            </a:xfrm>
            <a:prstGeom prst="rect">
              <a:avLst/>
            </a:prstGeom>
            <a:solidFill>
              <a:srgbClr val="993B25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11288002" y="10151256"/>
              <a:ext cx="1446394" cy="545666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2734393" y="10151256"/>
              <a:ext cx="1447572" cy="545666"/>
            </a:xfrm>
            <a:prstGeom prst="rect">
              <a:avLst/>
            </a:prstGeom>
            <a:solidFill>
              <a:srgbClr val="536DB3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14148766" y="10151256"/>
              <a:ext cx="3053806" cy="545666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auto">
            <a:xfrm>
              <a:off x="-4727795" y="10151256"/>
              <a:ext cx="13620736" cy="545666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3" name="Rectangle 12"/>
            <p:cNvSpPr>
              <a:spLocks noChangeArrowheads="1"/>
            </p:cNvSpPr>
            <p:nvPr userDrawn="1"/>
          </p:nvSpPr>
          <p:spPr bwMode="auto">
            <a:xfrm>
              <a:off x="8417613" y="10151256"/>
              <a:ext cx="1446394" cy="545666"/>
            </a:xfrm>
            <a:prstGeom prst="rect">
              <a:avLst/>
            </a:prstGeom>
            <a:solidFill>
              <a:srgbClr val="007D5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OD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88342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2" r:id="rId3"/>
    <p:sldLayoutId id="2147483823" r:id="rId4"/>
    <p:sldLayoutId id="2147483849" r:id="rId5"/>
    <p:sldLayoutId id="2147483861" r:id="rId6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18746" y="1262518"/>
            <a:ext cx="8423031" cy="151589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Assessment of the Use of Panel Survey Data by NCHS</a:t>
            </a:r>
            <a:b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Population Health Survey Planning, Methodology and Data Presentation (PHSPMDP) BSC Workgroup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/>
            </a:br>
            <a:br>
              <a:rPr lang="en-US" dirty="0"/>
            </a:br>
            <a:br>
              <a:rPr lang="en-US" altLang="en-US" dirty="0"/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18746" y="3758495"/>
            <a:ext cx="8238392" cy="1127830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NCHS Board of Scientific Counselors Meeting</a:t>
            </a:r>
          </a:p>
          <a:p>
            <a:r>
              <a:rPr lang="en-US" dirty="0">
                <a:cs typeface="Times New Roman" panose="02020603050405020304" pitchFamily="18" charset="0"/>
              </a:rPr>
              <a:t>October 22, 2021 </a:t>
            </a:r>
            <a:endParaRPr lang="en-US" dirty="0"/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1">
            <a:extLst>
              <a:ext uri="{FF2B5EF4-FFF2-40B4-BE49-F238E27FC236}">
                <a16:creationId xmlns:a16="http://schemas.microsoft.com/office/drawing/2014/main" id="{6E88DCD2-C79A-440E-960A-9740F0186041}"/>
              </a:ext>
            </a:extLst>
          </p:cNvPr>
          <p:cNvSpPr txBox="1">
            <a:spLocks/>
          </p:cNvSpPr>
          <p:nvPr/>
        </p:nvSpPr>
        <p:spPr bwMode="auto">
          <a:xfrm>
            <a:off x="518746" y="2847630"/>
            <a:ext cx="8238392" cy="87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 baseline="0">
                <a:solidFill>
                  <a:srgbClr val="006858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Times New Roman" panose="02020603050405020304" pitchFamily="18" charset="0"/>
              </a:rPr>
              <a:t>Andy Peytchev, Workgroup Chair &amp; </a:t>
            </a:r>
          </a:p>
          <a:p>
            <a:r>
              <a:rPr lang="en-US" dirty="0">
                <a:cs typeface="Times New Roman" panose="02020603050405020304" pitchFamily="18" charset="0"/>
              </a:rPr>
              <a:t>Jennifer Parker, Director, Division of Research and Methodology, NCHS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3BA9-8DB2-493E-87CA-39C1851E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 Surveys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53A7A-8637-4D4A-925A-A3366E30A0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4"/>
            <a:ext cx="8311896" cy="36234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cs typeface="Calibri" panose="020F0502020204030204" pitchFamily="34" charset="0"/>
              </a:rPr>
              <a:t>NCHS and CDC (</a:t>
            </a:r>
            <a:r>
              <a:rPr lang="en-US" i="1" dirty="0">
                <a:solidFill>
                  <a:srgbClr val="000000"/>
                </a:solidFill>
                <a:cs typeface="Calibri" panose="020F0502020204030204" pitchFamily="34" charset="0"/>
              </a:rPr>
              <a:t>still</a:t>
            </a:r>
            <a:r>
              <a:rPr lang="en-US" dirty="0">
                <a:solidFill>
                  <a:srgbClr val="000000"/>
                </a:solidFill>
                <a:cs typeface="Calibri" panose="020F0502020204030204" pitchFamily="34" charset="0"/>
              </a:rPr>
              <a:t>) wants to develop an Advance Estimates, or Real Time Surveys program, that would collect and release data by key demographic subgroups from web-based survey panels 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Focus on new, emerging, and supplemental topics (that is, topics not currently included in other NCHS surveys) </a:t>
            </a:r>
            <a:r>
              <a:rPr lang="en-US" sz="18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not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on trends/forecasting with NHIS and not on content currently collected on NHIS or other NCHS survey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NCHS would c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ontinue to employ and develop statistical methods for calibration of panel survey data to NCHS’s “gold-standard” surveys 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 advantage of NCHS controlling data collection for both the panel survey and the “gold-standard” survey is the ability to coordinate the survey content to improve estimates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>
              <a:spcBef>
                <a:spcPts val="1200"/>
              </a:spcBef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205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35A5-830C-4C3D-A306-B848BDE2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NCHS’ Questions for the Workgroup’s Consideration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64B2E-F793-400D-A74C-BAD1CEFBF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Given the </a:t>
            </a:r>
            <a:r>
              <a:rPr lang="en-US" sz="24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current scientific knowledge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under what conditions would you recommend the use of online panel surveys for emerging or supplemental topics where “gold-standard” survey data may or may not be available?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What additional research and evaluation is recommended, if any, to increase your confidence in the fitness-for-use of estimates from online panel surveys for these purposes?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6700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35A5-830C-4C3D-A306-B848BDE2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Workgroup’s Consideration,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64B2E-F793-400D-A74C-BAD1CEFBF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Possible directions</a:t>
            </a:r>
          </a:p>
          <a:p>
            <a:pPr lvl="1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Supplementing online panel data with other modes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Supplementing one online panel with other online panels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Fielding new questions on gold-standard surveys to provide better calibration measures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Improvements in statistical approaches to developing weights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Communication of data quality for these relative to core survey data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8160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35A5-830C-4C3D-A306-B848BDE2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Parameters discussed by the workgroup to aid relevance and discussion: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64B2E-F793-400D-A74C-BAD1CEFBF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Focus discussion on external panels (i.e., not created by NCHS)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Maintain control over content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Focus on new content (emerging and supplemental topics), rather than content already captured by existing NCHS programs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Objective is to disseminate results through an NCHS Experimental Estimates program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0754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35A5-830C-4C3D-A306-B848BDE2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Planned next steps by Workgroup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64B2E-F793-400D-A74C-BAD1CEFBF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Request workgroup invited participants, to include on some workgroup meetings (three identified, one pending)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Invite brief presentations from existing probability-based panels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Receive feedback from the BSC at the October 22</a:t>
            </a:r>
            <a:r>
              <a:rPr lang="en-US" sz="2400" baseline="30000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US" sz="2400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meeting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Return to the BSC with an outline of approach to generate findings for BSC consideration at the January or May 2022 meeting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5284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F0F0EA-9C26-4311-8C3A-0D2400B156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14145" y="2002129"/>
            <a:ext cx="4572000" cy="3539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Questions &amp; Discussion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8728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3BA9-8DB2-493E-87CA-39C1851E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53A7A-8637-4D4A-925A-A3366E30A0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In January 2021, NCHS presented to BSC: 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en-US" altLang="en-US" sz="2400" i="1" dirty="0">
                <a:solidFill>
                  <a:srgbClr val="000000"/>
                </a:solidFill>
              </a:rPr>
              <a:t>BEYOND PULSE AND RANDS:  Integrating Online Surveys into the National Health Interview Survey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7875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2627-72EA-4275-926F-230A09C8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Pulse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D2110-5635-4CFF-9639-ECF425F63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0039A6"/>
                </a:solidFill>
              </a:rPr>
              <a:t>Purpose</a:t>
            </a:r>
            <a:r>
              <a:rPr lang="en-US" sz="1800" dirty="0">
                <a:solidFill>
                  <a:srgbClr val="000000"/>
                </a:solidFill>
              </a:rPr>
              <a:t>:  To ascertain the impact of the pandemic on individuals and households</a:t>
            </a:r>
          </a:p>
          <a:p>
            <a:r>
              <a:rPr lang="en-US" sz="1800" b="1" dirty="0">
                <a:solidFill>
                  <a:srgbClr val="0039A6"/>
                </a:solidFill>
              </a:rPr>
              <a:t>Health content</a:t>
            </a:r>
            <a:r>
              <a:rPr lang="en-US" sz="1800" dirty="0">
                <a:solidFill>
                  <a:srgbClr val="000000"/>
                </a:solidFill>
              </a:rPr>
              <a:t>: Anxiety, depression, mental health care use and unmet need, health insurance, delayed and foregone care due to pandemic, telemedicine</a:t>
            </a:r>
          </a:p>
          <a:p>
            <a:r>
              <a:rPr lang="en-US" sz="1800" b="1" dirty="0">
                <a:solidFill>
                  <a:srgbClr val="0039A6"/>
                </a:solidFill>
              </a:rPr>
              <a:t>Sample</a:t>
            </a:r>
            <a:r>
              <a:rPr lang="en-US" sz="1800" dirty="0">
                <a:solidFill>
                  <a:srgbClr val="000000"/>
                </a:solidFill>
              </a:rPr>
              <a:t>:  Email and cell-phone contact frames matched to Census Bureau’s Master Address File (MAF) records</a:t>
            </a:r>
          </a:p>
          <a:p>
            <a:r>
              <a:rPr lang="en-US" sz="1800" b="1" dirty="0">
                <a:solidFill>
                  <a:srgbClr val="0039A6"/>
                </a:solidFill>
              </a:rPr>
              <a:t>Mode</a:t>
            </a:r>
            <a:r>
              <a:rPr lang="en-US" sz="1800" dirty="0">
                <a:solidFill>
                  <a:srgbClr val="000000"/>
                </a:solidFill>
              </a:rPr>
              <a:t>:  Email and text invitations to take an online survey</a:t>
            </a:r>
          </a:p>
          <a:p>
            <a:r>
              <a:rPr lang="en-US" sz="1800" b="1" dirty="0">
                <a:solidFill>
                  <a:srgbClr val="0039A6"/>
                </a:solidFill>
              </a:rPr>
              <a:t>Launched</a:t>
            </a:r>
            <a:r>
              <a:rPr lang="en-US" sz="1800" b="1" dirty="0">
                <a:solidFill>
                  <a:srgbClr val="006858"/>
                </a:solidFill>
              </a:rPr>
              <a:t>:  </a:t>
            </a:r>
            <a:r>
              <a:rPr lang="en-US" sz="1800" dirty="0">
                <a:solidFill>
                  <a:srgbClr val="000000"/>
                </a:solidFill>
              </a:rPr>
              <a:t>April 23, 2020</a:t>
            </a:r>
          </a:p>
          <a:p>
            <a:r>
              <a:rPr lang="en-US" sz="1800" b="1" dirty="0">
                <a:solidFill>
                  <a:srgbClr val="0039A6"/>
                </a:solidFill>
              </a:rPr>
              <a:t>Sample size</a:t>
            </a:r>
            <a:r>
              <a:rPr lang="en-US" sz="1800" dirty="0">
                <a:solidFill>
                  <a:srgbClr val="000000"/>
                </a:solidFill>
              </a:rPr>
              <a:t>: Originally, nearly 100,000 adults every 2 weeks, now about 70,000</a:t>
            </a:r>
          </a:p>
          <a:p>
            <a:r>
              <a:rPr lang="en-US" sz="1800" b="1" dirty="0">
                <a:solidFill>
                  <a:srgbClr val="0039A6"/>
                </a:solidFill>
              </a:rPr>
              <a:t>Response rate</a:t>
            </a:r>
            <a:r>
              <a:rPr lang="en-US" sz="1800" dirty="0">
                <a:solidFill>
                  <a:srgbClr val="000000"/>
                </a:solidFill>
              </a:rPr>
              <a:t>: About 10% but has fluctuated; currently about 6-7%</a:t>
            </a:r>
          </a:p>
          <a:p>
            <a:endParaRPr lang="en-US" dirty="0"/>
          </a:p>
        </p:txBody>
      </p:sp>
      <p:pic>
        <p:nvPicPr>
          <p:cNvPr id="4" name="Picture 3" descr="This picture is the Census logo for Experimental data">
            <a:extLst>
              <a:ext uri="{FF2B5EF4-FFF2-40B4-BE49-F238E27FC236}">
                <a16:creationId xmlns:a16="http://schemas.microsoft.com/office/drawing/2014/main" id="{A9C15194-5A36-49AD-AC4C-AC4BCDFBED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478" y="3724812"/>
            <a:ext cx="1161394" cy="125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6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2627-72EA-4275-926F-230A09C8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RANDS – Research and Development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D2110-5635-4CFF-9639-ECF425F63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0039A6"/>
                </a:solidFill>
              </a:rPr>
              <a:t>Purpose</a:t>
            </a:r>
            <a:r>
              <a:rPr lang="en-US" sz="1800" dirty="0">
                <a:solidFill>
                  <a:srgbClr val="000000"/>
                </a:solidFill>
              </a:rPr>
              <a:t>: Methodological survey program that primarily uses web-based survey panels for evaluating measurement and estimation questions</a:t>
            </a:r>
          </a:p>
          <a:p>
            <a:r>
              <a:rPr lang="en-US" sz="1800" b="1" dirty="0">
                <a:solidFill>
                  <a:srgbClr val="0039A6"/>
                </a:solidFill>
              </a:rPr>
              <a:t>RANDS COVID-19 content</a:t>
            </a:r>
            <a:r>
              <a:rPr lang="en-US" sz="1800" dirty="0">
                <a:solidFill>
                  <a:srgbClr val="000000"/>
                </a:solidFill>
              </a:rPr>
              <a:t>: Work loss due to illness, telemedicine, and reduced access to care</a:t>
            </a:r>
          </a:p>
          <a:p>
            <a:r>
              <a:rPr lang="en-US" sz="1800" b="1" dirty="0">
                <a:solidFill>
                  <a:srgbClr val="0039A6"/>
                </a:solidFill>
              </a:rPr>
              <a:t>RANDS COVID-19 dates</a:t>
            </a:r>
            <a:r>
              <a:rPr lang="en-US" sz="1800" b="1" dirty="0">
                <a:solidFill>
                  <a:srgbClr val="006858"/>
                </a:solidFill>
              </a:rPr>
              <a:t>: </a:t>
            </a:r>
            <a:r>
              <a:rPr lang="en-US" sz="1800" dirty="0">
                <a:solidFill>
                  <a:srgbClr val="000000"/>
                </a:solidFill>
              </a:rPr>
              <a:t>June 9-July 6, 2020 (Round 1), August 3-20, 2020 (Round </a:t>
            </a:r>
            <a:r>
              <a:rPr lang="en-US" sz="1800" i="1" dirty="0">
                <a:solidFill>
                  <a:srgbClr val="000000"/>
                </a:solidFill>
              </a:rPr>
              <a:t>2</a:t>
            </a:r>
            <a:r>
              <a:rPr lang="en-US" sz="1800" dirty="0">
                <a:solidFill>
                  <a:srgbClr val="000000"/>
                </a:solidFill>
              </a:rPr>
              <a:t>), May/June 2021 (Round 3)</a:t>
            </a:r>
          </a:p>
          <a:p>
            <a:r>
              <a:rPr lang="en-US" sz="1800" b="1" dirty="0">
                <a:solidFill>
                  <a:srgbClr val="0039A6"/>
                </a:solidFill>
              </a:rPr>
              <a:t>Sample</a:t>
            </a:r>
            <a:r>
              <a:rPr lang="en-US" sz="1800" dirty="0">
                <a:solidFill>
                  <a:srgbClr val="000000"/>
                </a:solidFill>
              </a:rPr>
              <a:t>: NORC </a:t>
            </a:r>
            <a:r>
              <a:rPr lang="en-US" sz="1800" dirty="0" err="1">
                <a:solidFill>
                  <a:srgbClr val="000000"/>
                </a:solidFill>
              </a:rPr>
              <a:t>AmeriSpeak</a:t>
            </a:r>
            <a:r>
              <a:rPr lang="en-US" sz="1800" dirty="0">
                <a:solidFill>
                  <a:srgbClr val="000000"/>
                </a:solidFill>
              </a:rPr>
              <a:t> panel, with both internet and phone panels</a:t>
            </a:r>
          </a:p>
          <a:p>
            <a:r>
              <a:rPr lang="en-US" sz="1800" b="1" dirty="0">
                <a:solidFill>
                  <a:srgbClr val="0039A6"/>
                </a:solidFill>
              </a:rPr>
              <a:t>Sample size</a:t>
            </a:r>
            <a:r>
              <a:rPr lang="en-US" sz="1800" dirty="0">
                <a:solidFill>
                  <a:srgbClr val="000000"/>
                </a:solidFill>
              </a:rPr>
              <a:t>: ~6,000 adults</a:t>
            </a:r>
          </a:p>
          <a:p>
            <a:r>
              <a:rPr lang="en-US" sz="1800" b="1" dirty="0">
                <a:solidFill>
                  <a:srgbClr val="0039A6"/>
                </a:solidFill>
              </a:rPr>
              <a:t>Completion rates: </a:t>
            </a:r>
            <a:r>
              <a:rPr lang="en-US" sz="1800" dirty="0">
                <a:solidFill>
                  <a:srgbClr val="000000"/>
                </a:solidFill>
              </a:rPr>
              <a:t>78%, 69%, 69%, for rounds 1, 2, &amp; 3</a:t>
            </a:r>
          </a:p>
          <a:p>
            <a:r>
              <a:rPr lang="en-US" sz="1800" b="1" dirty="0">
                <a:solidFill>
                  <a:srgbClr val="0039A6"/>
                </a:solidFill>
              </a:rPr>
              <a:t>Response rates: </a:t>
            </a:r>
            <a:r>
              <a:rPr lang="en-US" sz="1800" dirty="0">
                <a:solidFill>
                  <a:srgbClr val="000000"/>
                </a:solidFill>
              </a:rPr>
              <a:t>23%, 20%, 12%, for rounds 1, 2, &amp; 3</a:t>
            </a:r>
          </a:p>
          <a:p>
            <a:endParaRPr lang="en-US" dirty="0"/>
          </a:p>
        </p:txBody>
      </p:sp>
      <p:pic>
        <p:nvPicPr>
          <p:cNvPr id="6" name="Picture 5" descr="This picture is the logo for the RANDS program">
            <a:extLst>
              <a:ext uri="{FF2B5EF4-FFF2-40B4-BE49-F238E27FC236}">
                <a16:creationId xmlns:a16="http://schemas.microsoft.com/office/drawing/2014/main" id="{834AC741-EFC4-4102-BAAE-656E86E3F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3255" y="4029329"/>
            <a:ext cx="307601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3BA9-8DB2-493E-87CA-39C1851E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Background,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53A7A-8637-4D4A-925A-A3366E30A0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752" y="1199515"/>
            <a:ext cx="8229600" cy="33416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January 2021, NCHS presented to BSC: </a:t>
            </a:r>
            <a:r>
              <a:rPr lang="en-US" altLang="en-US" i="1" dirty="0">
                <a:solidFill>
                  <a:schemeClr val="bg2">
                    <a:lumMod val="50000"/>
                  </a:schemeClr>
                </a:solidFill>
              </a:rPr>
              <a:t>BEYOND PULSE AND RANDS:  Integrating Online Surveys into the National Health Interview Survey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Part of this presentation had been presented to CDC Senior Leaders November 2020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CDC Senior Leaders response: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Value of timely data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Importance of NCHS having a mechanism for producing close-to-real-time data that are responsive to changing data needs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Concerns about quality of online survey data</a:t>
            </a:r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276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3BA9-8DB2-493E-87CA-39C1851E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2021 BSC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53A7A-8637-4D4A-925A-A3366E30A0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752" y="1199515"/>
            <a:ext cx="8229600" cy="33416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At the January BSC, NCHS proposed collecting quarterly data from commercial panels for advance estimates of new content or for forecasting existing content, and to have a consistent platform for question evaluation studies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We acknowledged more methodological research was needed, for example:</a:t>
            </a:r>
          </a:p>
          <a:p>
            <a:pPr lvl="1">
              <a:spcBef>
                <a:spcPts val="0"/>
              </a:spcBef>
              <a:buClr>
                <a:srgbClr val="006858"/>
              </a:buClr>
            </a:pPr>
            <a:r>
              <a:rPr lang="en-US" dirty="0">
                <a:solidFill>
                  <a:srgbClr val="000000"/>
                </a:solidFill>
              </a:rPr>
              <a:t>Comparisons of direct estimates to NHIS estimates</a:t>
            </a:r>
          </a:p>
          <a:p>
            <a:pPr lvl="1">
              <a:spcBef>
                <a:spcPts val="0"/>
              </a:spcBef>
              <a:buClr>
                <a:srgbClr val="006858"/>
              </a:buClr>
            </a:pPr>
            <a:r>
              <a:rPr lang="en-US" dirty="0">
                <a:solidFill>
                  <a:srgbClr val="000000"/>
                </a:solidFill>
              </a:rPr>
              <a:t>Establishment of forecasting models</a:t>
            </a:r>
          </a:p>
          <a:p>
            <a:pPr lvl="1">
              <a:spcBef>
                <a:spcPts val="0"/>
              </a:spcBef>
              <a:buClr>
                <a:srgbClr val="006858"/>
              </a:buClr>
            </a:pPr>
            <a:r>
              <a:rPr lang="en-US" dirty="0">
                <a:solidFill>
                  <a:srgbClr val="000000"/>
                </a:solidFill>
              </a:rPr>
              <a:t>Head-to-head panel comparisons</a:t>
            </a:r>
          </a:p>
          <a:p>
            <a:pPr lvl="1">
              <a:spcBef>
                <a:spcPts val="12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845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73E1D-DAC6-4691-9D41-11D55240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BSC January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1241F-F2C2-4DD2-86F2-219B3893B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Do you think augmenting NHIS with online surveys will yield estimates of sufficient quality for NCHS to stand behind?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What paths would you recommend to enhance quality and credibility?</a:t>
            </a:r>
          </a:p>
          <a:p>
            <a:r>
              <a:rPr lang="en-US" dirty="0">
                <a:solidFill>
                  <a:srgbClr val="000000"/>
                </a:solidFill>
              </a:rPr>
              <a:t>Will more timely “advance estimates” increase NCHS’ credibility?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Would you recommend that quarterly data from commercial panels be a priority relative to producing ER estimates faster?</a:t>
            </a:r>
          </a:p>
          <a:p>
            <a:r>
              <a:rPr lang="en-US" dirty="0">
                <a:solidFill>
                  <a:srgbClr val="000000"/>
                </a:solidFill>
              </a:rPr>
              <a:t>How can we effectively communicate the differences in the quality of information provided by different types of estimates?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RANDS: “Experimental Estimates”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The Census Bureau: “Experimental data”</a:t>
            </a:r>
          </a:p>
          <a:p>
            <a:endParaRPr lang="en-US" b="1" dirty="0">
              <a:solidFill>
                <a:srgbClr val="006858"/>
              </a:solidFill>
            </a:endParaRPr>
          </a:p>
          <a:p>
            <a:pPr lvl="1"/>
            <a:endParaRPr lang="en-US" b="1" dirty="0">
              <a:solidFill>
                <a:srgbClr val="006858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73E1D-DAC6-4691-9D41-11D55240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BSC Responses and Comments January 2021 - 1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1241F-F2C2-4DD2-86F2-219B3893B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lvl="1" fontAlgn="ctr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nline surveys are likely to provide better information for trends than levels  </a:t>
            </a:r>
          </a:p>
          <a:p>
            <a:pPr marL="285750" lvl="1" fontAlgn="ctr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Comparing estimates from multiple panels could provide a measure of robustness </a:t>
            </a:r>
          </a:p>
          <a:p>
            <a:pPr marL="285750" lvl="1" fontAlgn="ctr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Even if the levels are wrong, they could be stable</a:t>
            </a:r>
          </a:p>
          <a:p>
            <a:pPr marL="285750" lvl="1" fontAlgn="ctr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raditional and online surveys can be treated as parallel streams of data that serve different purposes and need not be synchronized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73E1D-DAC6-4691-9D41-11D55240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BSC Responses and Comments January 2021 - 2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1241F-F2C2-4DD2-86F2-219B3893B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lvl="1" fontAlgn="ctr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Which topics are more important for early estimation may depend on the current issues</a:t>
            </a:r>
          </a:p>
          <a:p>
            <a:pPr marL="285750" lvl="1" fontAlgn="ctr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Quarterly release may not be frequent enough in a crisis </a:t>
            </a:r>
          </a:p>
          <a:p>
            <a:pPr marL="285750" lvl="1" fontAlgn="ctr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would be “catastrophic” if NCHS released an advance estimate based on the online survey, and the subsequent NHIS estimate was totally different</a:t>
            </a:r>
          </a:p>
          <a:p>
            <a:pPr marL="285750" lvl="1" fontAlgn="ctr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(Communication) Follow models used by other federal statistical agencies, such as initial estimates and revise estimates</a:t>
            </a:r>
          </a:p>
          <a:p>
            <a:pPr marL="400050" lvl="1" fontAlgn="ctr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0050" lvl="1" fontAlgn="ctr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3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1798AB5217849912631DAF75A3B79" ma:contentTypeVersion="12" ma:contentTypeDescription="Create a new document." ma:contentTypeScope="" ma:versionID="452d0ed65249b73d82ba4b0283153e78">
  <xsd:schema xmlns:xsd="http://www.w3.org/2001/XMLSchema" xmlns:xs="http://www.w3.org/2001/XMLSchema" xmlns:p="http://schemas.microsoft.com/office/2006/metadata/properties" xmlns:ns3="a0d95979-b78d-4456-a83d-a4e89158df7f" xmlns:ns4="508508a9-2d59-4074-9a0f-ccfddcb81bc1" targetNamespace="http://schemas.microsoft.com/office/2006/metadata/properties" ma:root="true" ma:fieldsID="885450033a7ad61c3b1eb107714e1de1" ns3:_="" ns4:_="">
    <xsd:import namespace="a0d95979-b78d-4456-a83d-a4e89158df7f"/>
    <xsd:import namespace="508508a9-2d59-4074-9a0f-ccfddcb81b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95979-b78d-4456-a83d-a4e89158d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508a9-2d59-4074-9a0f-ccfddcb81b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CEAC45-3C71-4163-A5AD-258F033B2B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d95979-b78d-4456-a83d-a4e89158df7f"/>
    <ds:schemaRef ds:uri="508508a9-2d59-4074-9a0f-ccfddcb81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11177A-C12F-4A52-805B-60A88BA339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F5786C-E2C7-40A8-AD1E-4EC72E6DBA21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a0d95979-b78d-4456-a83d-a4e89158df7f"/>
    <ds:schemaRef ds:uri="508508a9-2d59-4074-9a0f-ccfddcb81bc1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4743</TotalTime>
  <Words>1068</Words>
  <Application>Microsoft Office PowerPoint</Application>
  <PresentationFormat>On-screen Show (16:9)</PresentationFormat>
  <Paragraphs>87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Symbol</vt:lpstr>
      <vt:lpstr>Wingdings</vt:lpstr>
      <vt:lpstr>Arial</vt:lpstr>
      <vt:lpstr>Courier New</vt:lpstr>
      <vt:lpstr>Myriad Web Pro</vt:lpstr>
      <vt:lpstr>Times New Roman</vt:lpstr>
      <vt:lpstr>NCEH_ATSDR_combined</vt:lpstr>
      <vt:lpstr>Assessment of the Use of Panel Survey Data by NCHS Population Health Survey Planning, Methodology and Data Presentation (PHSPMDP) BSC Workgroup       </vt:lpstr>
      <vt:lpstr>Background</vt:lpstr>
      <vt:lpstr>Household Pulse Survey</vt:lpstr>
      <vt:lpstr>RANDS – Research and Development Survey</vt:lpstr>
      <vt:lpstr>Background, continued</vt:lpstr>
      <vt:lpstr>January 2021 BSC meeting</vt:lpstr>
      <vt:lpstr>Questions to BSC January 2021</vt:lpstr>
      <vt:lpstr>BSC Responses and Comments January 2021 - 1</vt:lpstr>
      <vt:lpstr>BSC Responses and Comments January 2021 - 2</vt:lpstr>
      <vt:lpstr>Real Time Surveys</vt:lpstr>
      <vt:lpstr>NCHS’ Questions for the Workgroup’s Consideration</vt:lpstr>
      <vt:lpstr>Questions for the Workgroup’s Consideration, 2</vt:lpstr>
      <vt:lpstr>Parameters discussed by the workgroup to aid relevance and discussion:</vt:lpstr>
      <vt:lpstr>Planned next steps by Workgroup</vt:lpstr>
      <vt:lpstr>Questions &amp; Discussion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Parker, Jennifer D. (CDC/DDPHSS/NCHS/DRM)</cp:lastModifiedBy>
  <cp:revision>212</cp:revision>
  <dcterms:created xsi:type="dcterms:W3CDTF">2011-03-17T17:43:16Z</dcterms:created>
  <dcterms:modified xsi:type="dcterms:W3CDTF">2021-11-02T12:05:51Z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2021-05-12T12:29:06Z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9aa6432d-a071-4320-86a6-eb34cd0d1133</vt:lpwstr>
  </property>
  <property fmtid="{D5CDD505-2E9C-101B-9397-08002B2CF9AE}" pid="9" name="MSIP_Label_7b94a7b8-f06c-4dfe-bdcc-9b548fd58c31_ContentBits">
    <vt:lpwstr>0</vt:lpwstr>
  </property>
  <property fmtid="{D5CDD505-2E9C-101B-9397-08002B2CF9AE}" pid="10" name="ContentTypeId">
    <vt:lpwstr>0x010100EE11798AB5217849912631DAF75A3B79</vt:lpwstr>
  </property>
</Properties>
</file>