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8" r:id="rId1"/>
    <p:sldMasterId id="2147483875" r:id="rId2"/>
    <p:sldMasterId id="2147483884" r:id="rId3"/>
  </p:sldMasterIdLst>
  <p:notesMasterIdLst>
    <p:notesMasterId r:id="rId25"/>
  </p:notesMasterIdLst>
  <p:handoutMasterIdLst>
    <p:handoutMasterId r:id="rId26"/>
  </p:handoutMasterIdLst>
  <p:sldIdLst>
    <p:sldId id="343" r:id="rId4"/>
    <p:sldId id="524" r:id="rId5"/>
    <p:sldId id="525" r:id="rId6"/>
    <p:sldId id="518" r:id="rId7"/>
    <p:sldId id="521" r:id="rId8"/>
    <p:sldId id="321" r:id="rId9"/>
    <p:sldId id="526" r:id="rId10"/>
    <p:sldId id="527" r:id="rId11"/>
    <p:sldId id="528" r:id="rId12"/>
    <p:sldId id="529" r:id="rId13"/>
    <p:sldId id="530" r:id="rId14"/>
    <p:sldId id="299" r:id="rId15"/>
    <p:sldId id="448" r:id="rId16"/>
    <p:sldId id="531" r:id="rId17"/>
    <p:sldId id="532" r:id="rId18"/>
    <p:sldId id="516" r:id="rId19"/>
    <p:sldId id="533" r:id="rId20"/>
    <p:sldId id="330" r:id="rId21"/>
    <p:sldId id="534" r:id="rId22"/>
    <p:sldId id="370" r:id="rId23"/>
    <p:sldId id="351" r:id="rId24"/>
  </p:sldIdLst>
  <p:sldSz cx="9144000" cy="5143500" type="screen16x9"/>
  <p:notesSz cx="7315200" cy="9601200"/>
  <p:embeddedFontLst>
    <p:embeddedFont>
      <p:font typeface="Calibri" panose="020F0502020204030204" pitchFamily="34" charset="0"/>
      <p:regular r:id="rId27"/>
      <p:bold r:id="rId28"/>
      <p:italic r:id="rId29"/>
      <p:boldItalic r:id="rId30"/>
    </p:embeddedFont>
    <p:embeddedFont>
      <p:font typeface="Myriad Web Pro" panose="020B0604020202020204" charset="0"/>
      <p:regular r:id="rId31"/>
      <p:bold r:id="rId32"/>
      <p:italic r:id="rId33"/>
      <p:boldItalic r:id="rId34"/>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el, Lisa (CDC/DDPHSS/NCHS/DAE)" initials="ML(" lastIdx="3" clrIdx="0">
    <p:extLst>
      <p:ext uri="{19B8F6BF-5375-455C-9EA6-DF929625EA0E}">
        <p15:presenceInfo xmlns:p15="http://schemas.microsoft.com/office/powerpoint/2012/main" userId="S-1-5-21-1207783550-2075000910-922709458-224254" providerId="AD"/>
      </p:ext>
    </p:extLst>
  </p:cmAuthor>
  <p:cmAuthor id="2" name="Aram, Jonathan (CDC/DDPHSS/NCHS/DAE)" initials="AJ(" lastIdx="39" clrIdx="1">
    <p:extLst>
      <p:ext uri="{19B8F6BF-5375-455C-9EA6-DF929625EA0E}">
        <p15:presenceInfo xmlns:p15="http://schemas.microsoft.com/office/powerpoint/2012/main" userId="S::pfi4@cdc.gov::b01a158b-23bf-4c8b-b6b9-5e868a510ca9" providerId="AD"/>
      </p:ext>
    </p:extLst>
  </p:cmAuthor>
  <p:cmAuthor id="3" name="Mirel, Lisa (CDC/DDPHSS/NCHS/DAE)" initials="ML( [2]" lastIdx="7" clrIdx="2">
    <p:extLst>
      <p:ext uri="{19B8F6BF-5375-455C-9EA6-DF929625EA0E}">
        <p15:presenceInfo xmlns:p15="http://schemas.microsoft.com/office/powerpoint/2012/main" userId="S::zav8@cdc.gov::8f646def-c592-480e-a033-7c98cbd567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858"/>
    <a:srgbClr val="9A4E9E"/>
    <a:srgbClr val="006859"/>
    <a:srgbClr val="006166"/>
    <a:srgbClr val="618E7C"/>
    <a:srgbClr val="695E4A"/>
    <a:srgbClr val="008BB0"/>
    <a:srgbClr val="0088B7"/>
    <a:srgbClr val="B45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0692" autoAdjust="0"/>
  </p:normalViewPr>
  <p:slideViewPr>
    <p:cSldViewPr snapToGrid="0">
      <p:cViewPr varScale="1">
        <p:scale>
          <a:sx n="65" d="100"/>
          <a:sy n="65" d="100"/>
        </p:scale>
        <p:origin x="68" y="76"/>
      </p:cViewPr>
      <p:guideLst>
        <p:guide orient="horz" pos="1620"/>
        <p:guide pos="2880"/>
      </p:guideLst>
    </p:cSldViewPr>
  </p:slideViewPr>
  <p:outlineViewPr>
    <p:cViewPr>
      <p:scale>
        <a:sx n="33" d="100"/>
        <a:sy n="33" d="100"/>
      </p:scale>
      <p:origin x="0" y="-3806"/>
    </p:cViewPr>
  </p:outlineViewPr>
  <p:notesTextViewPr>
    <p:cViewPr>
      <p:scale>
        <a:sx n="3" d="2"/>
        <a:sy n="3" d="2"/>
      </p:scale>
      <p:origin x="0" y="0"/>
    </p:cViewPr>
  </p:notesTextViewPr>
  <p:sorterViewPr>
    <p:cViewPr>
      <p:scale>
        <a:sx n="120" d="100"/>
        <a:sy n="120" d="100"/>
      </p:scale>
      <p:origin x="0" y="0"/>
    </p:cViewPr>
  </p:sorterViewPr>
  <p:notesViewPr>
    <p:cSldViewPr snapToGrid="0" showGuides="1">
      <p:cViewPr varScale="1">
        <p:scale>
          <a:sx n="65" d="100"/>
          <a:sy n="65" d="100"/>
        </p:scale>
        <p:origin x="3125"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81013"/>
          </a:xfrm>
          <a:prstGeom prst="rect">
            <a:avLst/>
          </a:prstGeom>
        </p:spPr>
        <p:txBody>
          <a:bodyPr vert="horz" lIns="91427" tIns="45714" rIns="91427" bIns="45714" rtlCol="0"/>
          <a:lstStyle>
            <a:lvl1pPr algn="r">
              <a:defRPr sz="1200"/>
            </a:lvl1pPr>
          </a:lstStyle>
          <a:p>
            <a:fld id="{CCD9D4F3-1CB6-4E57-BC6A-8FDD6DF1AC39}" type="datetimeFigureOut">
              <a:rPr lang="en-US" smtClean="0"/>
              <a:t>5/13/2021</a:t>
            </a:fld>
            <a:endParaRPr lang="en-US"/>
          </a:p>
        </p:txBody>
      </p:sp>
      <p:sp>
        <p:nvSpPr>
          <p:cNvPr id="4" name="Footer Placeholder 3"/>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1"/>
            <a:ext cx="3170238" cy="479425"/>
          </a:xfrm>
          <a:prstGeom prst="rect">
            <a:avLst/>
          </a:prstGeom>
        </p:spPr>
        <p:txBody>
          <a:bodyPr vert="horz" lIns="91427" tIns="45714" rIns="91427" bIns="45714"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5/13/2021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27" tIns="45714" rIns="91427" bIns="45714" rtlCol="0" anchor="ctr"/>
          <a:lstStyle/>
          <a:p>
            <a:pPr lvl="0"/>
            <a:endParaRPr lang="en-US" noProof="0"/>
          </a:p>
        </p:txBody>
      </p:sp>
      <p:sp>
        <p:nvSpPr>
          <p:cNvPr id="5" name="Notes Placeholder 4"/>
          <p:cNvSpPr>
            <a:spLocks noGrp="1"/>
          </p:cNvSpPr>
          <p:nvPr>
            <p:ph type="body" sz="quarter" idx="3"/>
          </p:nvPr>
        </p:nvSpPr>
        <p:spPr>
          <a:xfrm>
            <a:off x="731839" y="4560890"/>
            <a:ext cx="5851525" cy="4319587"/>
          </a:xfrm>
          <a:prstGeom prst="rect">
            <a:avLst/>
          </a:prstGeom>
        </p:spPr>
        <p:txBody>
          <a:bodyPr vert="horz" lIns="91427" tIns="45714" rIns="91427" bIns="457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20189"/>
            <a:ext cx="3170238" cy="479425"/>
          </a:xfrm>
          <a:prstGeom prst="rect">
            <a:avLst/>
          </a:prstGeom>
        </p:spPr>
        <p:txBody>
          <a:bodyPr vert="horz" lIns="91427" tIns="45714" rIns="91427" bIns="4571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lIns="91427" tIns="45714" rIns="91427" bIns="45714"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trike="sngStrike" cap="all" normalizeH="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842" indent="-285708">
              <a:defRPr>
                <a:solidFill>
                  <a:schemeClr val="tx1"/>
                </a:solidFill>
                <a:latin typeface="Myriad Web Pro" panose="020B0503030403020204" pitchFamily="34" charset="0"/>
              </a:defRPr>
            </a:lvl2pPr>
            <a:lvl3pPr marL="1142833" indent="-228567">
              <a:defRPr>
                <a:solidFill>
                  <a:schemeClr val="tx1"/>
                </a:solidFill>
                <a:latin typeface="Myriad Web Pro" panose="020B0503030403020204" pitchFamily="34" charset="0"/>
              </a:defRPr>
            </a:lvl3pPr>
            <a:lvl4pPr marL="1599966" indent="-228567">
              <a:defRPr>
                <a:solidFill>
                  <a:schemeClr val="tx1"/>
                </a:solidFill>
                <a:latin typeface="Myriad Web Pro" panose="020B0503030403020204" pitchFamily="34" charset="0"/>
              </a:defRPr>
            </a:lvl4pPr>
            <a:lvl5pPr marL="2057099" indent="-228567">
              <a:defRPr>
                <a:solidFill>
                  <a:schemeClr val="tx1"/>
                </a:solidFill>
                <a:latin typeface="Myriad Web Pro" panose="020B0503030403020204" pitchFamily="34" charset="0"/>
              </a:defRPr>
            </a:lvl5pPr>
            <a:lvl6pPr marL="2514232" indent="-228567" fontAlgn="base">
              <a:spcBef>
                <a:spcPct val="0"/>
              </a:spcBef>
              <a:spcAft>
                <a:spcPct val="0"/>
              </a:spcAft>
              <a:defRPr>
                <a:solidFill>
                  <a:schemeClr val="tx1"/>
                </a:solidFill>
                <a:latin typeface="Myriad Web Pro" panose="020B0503030403020204" pitchFamily="34" charset="0"/>
              </a:defRPr>
            </a:lvl6pPr>
            <a:lvl7pPr marL="2971365" indent="-228567" fontAlgn="base">
              <a:spcBef>
                <a:spcPct val="0"/>
              </a:spcBef>
              <a:spcAft>
                <a:spcPct val="0"/>
              </a:spcAft>
              <a:defRPr>
                <a:solidFill>
                  <a:schemeClr val="tx1"/>
                </a:solidFill>
                <a:latin typeface="Myriad Web Pro" panose="020B0503030403020204" pitchFamily="34" charset="0"/>
              </a:defRPr>
            </a:lvl7pPr>
            <a:lvl8pPr marL="3428497" indent="-228567" fontAlgn="base">
              <a:spcBef>
                <a:spcPct val="0"/>
              </a:spcBef>
              <a:spcAft>
                <a:spcPct val="0"/>
              </a:spcAft>
              <a:defRPr>
                <a:solidFill>
                  <a:schemeClr val="tx1"/>
                </a:solidFill>
                <a:latin typeface="Myriad Web Pro" panose="020B0503030403020204" pitchFamily="34" charset="0"/>
              </a:defRPr>
            </a:lvl8pPr>
            <a:lvl9pPr marL="3885630" indent="-228567" fontAlgn="base">
              <a:spcBef>
                <a:spcPct val="0"/>
              </a:spcBef>
              <a:spcAft>
                <a:spcPct val="0"/>
              </a:spcAft>
              <a:defRPr>
                <a:solidFill>
                  <a:schemeClr val="tx1"/>
                </a:solidFill>
                <a:latin typeface="Myriad Web Pro" panose="020B0503030403020204" pitchFamily="34" charset="0"/>
              </a:defRPr>
            </a:lvl9pPr>
          </a:lstStyle>
          <a:p>
            <a:pPr defTabSz="914266" fontAlgn="base">
              <a:spcBef>
                <a:spcPct val="0"/>
              </a:spcBef>
              <a:spcAft>
                <a:spcPct val="0"/>
              </a:spcAft>
              <a:defRPr/>
            </a:pPr>
            <a:fld id="{6F084AA2-EDF3-41B6-9BD5-4D1331E35CE7}" type="slidenum">
              <a:rPr lang="en-US" altLang="en-US">
                <a:solidFill>
                  <a:prstClr val="black"/>
                </a:solidFill>
                <a:latin typeface="Calibri" panose="020F0502020204030204" pitchFamily="34" charset="0"/>
              </a:rPr>
              <a:pPr defTabSz="914266" fontAlgn="base">
                <a:spcBef>
                  <a:spcPct val="0"/>
                </a:spcBef>
                <a:spcAft>
                  <a:spcPct val="0"/>
                </a:spcAft>
                <a:defRPr/>
              </a:pPr>
              <a:t>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365696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 and gender distribution of linked survey participants appears similar across the linkage approaches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Linkage rates are highest among adults aged 65 and over with approximately 20% of adults aged 65 and over matching to the NDI for all three approaches</a:t>
            </a:r>
          </a:p>
          <a:p>
            <a:endParaRPr lang="en-US" dirty="0"/>
          </a:p>
        </p:txBody>
      </p:sp>
      <p:sp>
        <p:nvSpPr>
          <p:cNvPr id="4" name="Slide Number Placeholder 3"/>
          <p:cNvSpPr>
            <a:spLocks noGrp="1"/>
          </p:cNvSpPr>
          <p:nvPr>
            <p:ph type="sldNum" sz="quarter" idx="5"/>
          </p:nvPr>
        </p:nvSpPr>
        <p:spPr/>
        <p:txBody>
          <a:bodyPr/>
          <a:lstStyle/>
          <a:p>
            <a:fld id="{7C0F8DD0-6505-4F4F-84F4-96C3DB6E59AD}" type="slidenum">
              <a:rPr lang="en-US" smtClean="0"/>
              <a:t>16</a:t>
            </a:fld>
            <a:endParaRPr lang="en-US"/>
          </a:p>
        </p:txBody>
      </p:sp>
    </p:spTree>
    <p:extLst>
      <p:ext uri="{BB962C8B-B14F-4D97-AF65-F5344CB8AC3E}">
        <p14:creationId xmlns:p14="http://schemas.microsoft.com/office/powerpoint/2010/main" val="884309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cap="all" baseline="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1732867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across the federal systems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1689789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differential privacy- Linked SIPP synthetic data (there is a precedent for these type of data to be released)</a:t>
            </a:r>
          </a:p>
          <a:p>
            <a:r>
              <a:rPr lang="en-US" dirty="0"/>
              <a:t>Ongoing issue of privacy. </a:t>
            </a:r>
            <a:r>
              <a:rPr lang="en-US" dirty="0" err="1"/>
              <a:t>pprl</a:t>
            </a:r>
            <a:r>
              <a:rPr lang="en-US" dirty="0"/>
              <a:t> results need to </a:t>
            </a:r>
            <a:r>
              <a:rPr lang="en-US"/>
              <a:t>be synthesized</a:t>
            </a:r>
            <a:endParaRPr lang="en-US" dirty="0"/>
          </a:p>
          <a:p>
            <a:r>
              <a:rPr lang="en-US" dirty="0"/>
              <a:t>How can we pay for it</a:t>
            </a:r>
          </a:p>
          <a:p>
            <a:r>
              <a:rPr lang="en-US" dirty="0"/>
              <a:t>Specific questions</a:t>
            </a:r>
          </a:p>
          <a:p>
            <a:r>
              <a:rPr lang="en-US" sz="2200" dirty="0"/>
              <a:t>What are some non-federal data sources to consider when working with PPRL?</a:t>
            </a:r>
          </a:p>
          <a:p>
            <a:r>
              <a:rPr lang="en-US" sz="2200" dirty="0"/>
              <a:t>What advice do you have for convening stakeholders for synthetic data project?</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3623531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1159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ability to link to other sources (non traditional federal data sharing--&gt; private insurance, </a:t>
            </a:r>
            <a:r>
              <a:rPr lang="en-US" sz="1200" kern="1200" dirty="0" err="1">
                <a:solidFill>
                  <a:schemeClr val="tx1"/>
                </a:solidFill>
                <a:effectLst/>
                <a:latin typeface="+mn-lt"/>
                <a:ea typeface="+mn-ea"/>
                <a:cs typeface="+mn-cs"/>
              </a:rPr>
              <a:t>rx</a:t>
            </a:r>
            <a:r>
              <a:rPr lang="en-US" sz="1200" kern="1200" dirty="0">
                <a:solidFill>
                  <a:schemeClr val="tx1"/>
                </a:solidFill>
                <a:effectLst/>
                <a:latin typeface="+mn-lt"/>
                <a:ea typeface="+mn-ea"/>
                <a:cs typeface="+mn-cs"/>
              </a:rPr>
              <a:t> cancer registry)</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1313338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95722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cap="all"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377404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6942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release of synthetic linked data balances the needs of the research community while protecting against disclosure risk</a:t>
            </a:r>
          </a:p>
          <a:p>
            <a:endParaRPr lang="en-US" cap="all"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348103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Stakeholders to id variables of greatest need</a:t>
            </a:r>
          </a:p>
          <a:p>
            <a:r>
              <a:rPr lang="en-US" dirty="0"/>
              <a:t>Validation method to address: differences should be considered by potential users if/when a public-use file is released. </a:t>
            </a:r>
            <a:r>
              <a:rPr lang="en-US" sz="2200" dirty="0"/>
              <a:t>Could be stated as a limitation in a paper or researchers could consider using the restricted-use file. Researchers can do analysis with synthetic data</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136058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Supporting agencies effort to support EBP</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2522407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lumMod val="95000"/>
                  </a:schemeClr>
                </a:solidFill>
              </a:rPr>
              <a:t>Note: this work is funded in part by the Department of Health and Human Services’ Office of the Secretary Patient-Centered Outcomes Research Trust Fund (OS-PCORTF)</a:t>
            </a:r>
          </a:p>
          <a:p>
            <a:endParaRPr lang="en-US" dirty="0"/>
          </a:p>
        </p:txBody>
      </p:sp>
      <p:sp>
        <p:nvSpPr>
          <p:cNvPr id="4" name="Slide Number Placeholder 3"/>
          <p:cNvSpPr>
            <a:spLocks noGrp="1"/>
          </p:cNvSpPr>
          <p:nvPr>
            <p:ph type="sldNum" sz="quarter" idx="5"/>
          </p:nvPr>
        </p:nvSpPr>
        <p:spPr/>
        <p:txBody>
          <a:bodyPr/>
          <a:lstStyle/>
          <a:p>
            <a:fld id="{7C0F8DD0-6505-4F4F-84F4-96C3DB6E59AD}" type="slidenum">
              <a:rPr lang="en-US" smtClean="0"/>
              <a:t>14</a:t>
            </a:fld>
            <a:endParaRPr lang="en-US"/>
          </a:p>
        </p:txBody>
      </p:sp>
    </p:spTree>
    <p:extLst>
      <p:ext uri="{BB962C8B-B14F-4D97-AF65-F5344CB8AC3E}">
        <p14:creationId xmlns:p14="http://schemas.microsoft.com/office/powerpoint/2010/main" val="2793685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7690756" y="4254527"/>
            <a:ext cx="1453243"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75154"/>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
        <p:nvSpPr>
          <p:cNvPr id="2" name="Rectangle 1"/>
          <p:cNvSpPr/>
          <p:nvPr userDrawn="1"/>
        </p:nvSpPr>
        <p:spPr>
          <a:xfrm>
            <a:off x="7739743" y="-1"/>
            <a:ext cx="1404256" cy="888973"/>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29691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27"/>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4699013"/>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26251713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4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400">
                <a:solidFill>
                  <a:schemeClr val="accent4">
                    <a:lumMod val="75000"/>
                  </a:schemeClr>
                </a:solidFill>
              </a:defRPr>
            </a:lvl1pPr>
            <a:lvl2pPr>
              <a:buClr>
                <a:srgbClr val="008BB0"/>
              </a:buClr>
              <a:defRPr sz="2400">
                <a:solidFill>
                  <a:schemeClr val="accent4">
                    <a:lumMod val="75000"/>
                  </a:schemeClr>
                </a:solidFill>
              </a:defRPr>
            </a:lvl2pPr>
            <a:lvl3pPr>
              <a:buClr>
                <a:srgbClr val="695E4A"/>
              </a:buClr>
              <a:defRPr sz="24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00964680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62907255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512321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116959330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fault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75154"/>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10648583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7690756" y="4254527"/>
            <a:ext cx="1453243"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75154"/>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
        <p:nvSpPr>
          <p:cNvPr id="2" name="Rectangle 1"/>
          <p:cNvSpPr/>
          <p:nvPr userDrawn="1"/>
        </p:nvSpPr>
        <p:spPr>
          <a:xfrm>
            <a:off x="7739743" y="-1"/>
            <a:ext cx="1404256" cy="888973"/>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926312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27"/>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4699013"/>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188533405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4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400">
                <a:solidFill>
                  <a:schemeClr val="accent4">
                    <a:lumMod val="75000"/>
                  </a:schemeClr>
                </a:solidFill>
              </a:defRPr>
            </a:lvl1pPr>
            <a:lvl2pPr>
              <a:buClr>
                <a:srgbClr val="008BB0"/>
              </a:buClr>
              <a:defRPr sz="2400">
                <a:solidFill>
                  <a:schemeClr val="accent4">
                    <a:lumMod val="75000"/>
                  </a:schemeClr>
                </a:solidFill>
              </a:defRPr>
            </a:lvl2pPr>
            <a:lvl3pPr>
              <a:buClr>
                <a:srgbClr val="695E4A"/>
              </a:buClr>
              <a:defRPr sz="24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34098567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41514235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27"/>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0" y="-398002"/>
            <a:ext cx="6903076" cy="369332"/>
          </a:xfrm>
          <a:prstGeom prst="rect">
            <a:avLst/>
          </a:prstGeom>
          <a:noFill/>
        </p:spPr>
        <p:txBody>
          <a:bodyPr wrap="square" rtlCol="0">
            <a:spAutoFit/>
          </a:bodyPr>
          <a:lstStyle/>
          <a:p>
            <a:r>
              <a:rPr lang="en-US" b="1" dirty="0">
                <a:solidFill>
                  <a:srgbClr val="006858"/>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5108639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83158104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400">
                <a:solidFill>
                  <a:schemeClr val="accent4">
                    <a:lumMod val="75000"/>
                  </a:schemeClr>
                </a:solidFill>
              </a:defRPr>
            </a:lvl1pPr>
            <a:lvl2pPr>
              <a:buClr>
                <a:srgbClr val="008BB0"/>
              </a:buClr>
              <a:defRPr sz="2400">
                <a:solidFill>
                  <a:schemeClr val="accent4">
                    <a:lumMod val="75000"/>
                  </a:schemeClr>
                </a:solidFill>
              </a:defRPr>
            </a:lvl2pPr>
            <a:lvl3pPr>
              <a:buClr>
                <a:srgbClr val="695E4A"/>
              </a:buClr>
              <a:defRPr sz="24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24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9FECA-E0EA-49E9-AB03-D4B0E0D152BD}" type="slidenum">
              <a:rPr lang="en-US" smtClean="0"/>
              <a:t>‹#›</a:t>
            </a:fld>
            <a:endParaRPr lang="en-US"/>
          </a:p>
        </p:txBody>
      </p:sp>
    </p:spTree>
    <p:extLst>
      <p:ext uri="{BB962C8B-B14F-4D97-AF65-F5344CB8AC3E}">
        <p14:creationId xmlns:p14="http://schemas.microsoft.com/office/powerpoint/2010/main" val="60714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fault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75154"/>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07951286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7690756" y="4254527"/>
            <a:ext cx="1453243"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75154"/>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
        <p:nvSpPr>
          <p:cNvPr id="2" name="Rectangle 1"/>
          <p:cNvSpPr/>
          <p:nvPr userDrawn="1"/>
        </p:nvSpPr>
        <p:spPr>
          <a:xfrm>
            <a:off x="7739743" y="-1"/>
            <a:ext cx="1404256" cy="888973"/>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5935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61" r:id="rId1"/>
    <p:sldLayoutId id="2147483859" r:id="rId2"/>
    <p:sldLayoutId id="2147483860" r:id="rId3"/>
    <p:sldLayoutId id="2147483852" r:id="rId4"/>
    <p:sldLayoutId id="2147483823" r:id="rId5"/>
    <p:sldLayoutId id="2147483849" r:id="rId6"/>
    <p:sldLayoutId id="2147483883" r:id="rId7"/>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1217452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52577375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Lst>
  <p:transition>
    <p:fade/>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199" y="1686827"/>
            <a:ext cx="8229600" cy="1059711"/>
          </a:xfrm>
        </p:spPr>
        <p:txBody>
          <a:bodyPr/>
          <a:lstStyle/>
          <a:p>
            <a:r>
              <a:rPr lang="en-US" dirty="0"/>
              <a:t>Privacy Preserving Techniques:</a:t>
            </a:r>
            <a:br>
              <a:rPr lang="en-US" dirty="0"/>
            </a:br>
            <a:r>
              <a:rPr lang="en-US" dirty="0"/>
              <a:t>Case Studies from the Data Linkage Program</a:t>
            </a:r>
            <a:endParaRPr lang="en-US" altLang="en-US" dirty="0">
              <a:solidFill>
                <a:schemeClr val="accent2"/>
              </a:solidFill>
              <a:cs typeface="Calibri" panose="020F0502020204030204" pitchFamily="34" charset="0"/>
            </a:endParaRPr>
          </a:p>
        </p:txBody>
      </p:sp>
      <p:sp>
        <p:nvSpPr>
          <p:cNvPr id="2" name="Subtitle 1"/>
          <p:cNvSpPr>
            <a:spLocks noGrp="1"/>
          </p:cNvSpPr>
          <p:nvPr>
            <p:ph type="subTitle" idx="1"/>
          </p:nvPr>
        </p:nvSpPr>
        <p:spPr>
          <a:xfrm>
            <a:off x="465363" y="2785182"/>
            <a:ext cx="6400800" cy="806316"/>
          </a:xfrm>
        </p:spPr>
        <p:txBody>
          <a:bodyPr/>
          <a:lstStyle/>
          <a:p>
            <a:r>
              <a:rPr lang="en-US" dirty="0"/>
              <a:t>Lisa B. Mirel</a:t>
            </a:r>
          </a:p>
        </p:txBody>
      </p:sp>
      <p:sp>
        <p:nvSpPr>
          <p:cNvPr id="6" name="Text Placeholder 5"/>
          <p:cNvSpPr>
            <a:spLocks noGrp="1"/>
          </p:cNvSpPr>
          <p:nvPr>
            <p:ph type="body" sz="quarter" idx="10"/>
          </p:nvPr>
        </p:nvSpPr>
        <p:spPr>
          <a:xfrm>
            <a:off x="457199" y="3255848"/>
            <a:ext cx="7445229" cy="971550"/>
          </a:xfrm>
        </p:spPr>
        <p:txBody>
          <a:bodyPr/>
          <a:lstStyle/>
          <a:p>
            <a:r>
              <a:rPr lang="en-US" b="1" dirty="0">
                <a:solidFill>
                  <a:schemeClr val="accent2"/>
                </a:solidFill>
              </a:rPr>
              <a:t>Board of Scientific Counselors</a:t>
            </a:r>
          </a:p>
          <a:p>
            <a:r>
              <a:rPr lang="en-US" b="1" dirty="0">
                <a:solidFill>
                  <a:schemeClr val="accent2"/>
                </a:solidFill>
              </a:rPr>
              <a:t>May 19, 2021</a:t>
            </a:r>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his is the National Center for Health Statistics Data Linkage logo."/>
          <p:cNvPicPr>
            <a:picLocks noChangeAspect="1"/>
          </p:cNvPicPr>
          <p:nvPr/>
        </p:nvPicPr>
        <p:blipFill>
          <a:blip r:embed="rId4"/>
          <a:stretch>
            <a:fillRect/>
          </a:stretch>
        </p:blipFill>
        <p:spPr>
          <a:xfrm>
            <a:off x="457203" y="369692"/>
            <a:ext cx="4732369" cy="960081"/>
          </a:xfrm>
          <a:prstGeom prst="rect">
            <a:avLst/>
          </a:prstGeom>
        </p:spPr>
      </p:pic>
    </p:spTree>
    <p:extLst>
      <p:ext uri="{BB962C8B-B14F-4D97-AF65-F5344CB8AC3E}">
        <p14:creationId xmlns:p14="http://schemas.microsoft.com/office/powerpoint/2010/main" val="21706975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04AE-9A09-4146-BC57-51B7D959153A}"/>
              </a:ext>
            </a:extLst>
          </p:cNvPr>
          <p:cNvSpPr>
            <a:spLocks noGrp="1"/>
          </p:cNvSpPr>
          <p:nvPr>
            <p:ph type="title"/>
          </p:nvPr>
        </p:nvSpPr>
        <p:spPr/>
        <p:txBody>
          <a:bodyPr/>
          <a:lstStyle/>
          <a:p>
            <a:r>
              <a:rPr lang="en-US" dirty="0"/>
              <a:t>Next Steps: Synthetic Data</a:t>
            </a:r>
          </a:p>
        </p:txBody>
      </p:sp>
      <p:sp>
        <p:nvSpPr>
          <p:cNvPr id="3" name="Text Placeholder 2">
            <a:extLst>
              <a:ext uri="{FF2B5EF4-FFF2-40B4-BE49-F238E27FC236}">
                <a16:creationId xmlns:a16="http://schemas.microsoft.com/office/drawing/2014/main" id="{97AB2597-28AE-409C-A1DE-DC18A45BD137}"/>
              </a:ext>
            </a:extLst>
          </p:cNvPr>
          <p:cNvSpPr>
            <a:spLocks noGrp="1"/>
          </p:cNvSpPr>
          <p:nvPr>
            <p:ph type="body" sz="quarter" idx="10"/>
          </p:nvPr>
        </p:nvSpPr>
        <p:spPr>
          <a:xfrm>
            <a:off x="481692" y="1020083"/>
            <a:ext cx="8229600" cy="3341688"/>
          </a:xfrm>
        </p:spPr>
        <p:txBody>
          <a:bodyPr/>
          <a:lstStyle/>
          <a:p>
            <a:endParaRPr lang="en-US" sz="2200" dirty="0"/>
          </a:p>
          <a:p>
            <a:pPr>
              <a:lnSpc>
                <a:spcPct val="150000"/>
              </a:lnSpc>
            </a:pPr>
            <a:r>
              <a:rPr lang="en-US" sz="2200" dirty="0"/>
              <a:t>PCORTF FY 21 funding to create fully synthetic linked data files</a:t>
            </a:r>
          </a:p>
          <a:p>
            <a:pPr lvl="1">
              <a:lnSpc>
                <a:spcPct val="150000"/>
              </a:lnSpc>
            </a:pPr>
            <a:r>
              <a:rPr lang="en-US" sz="2000" dirty="0"/>
              <a:t>Convene stakeholders meeting</a:t>
            </a:r>
          </a:p>
          <a:p>
            <a:pPr lvl="1">
              <a:lnSpc>
                <a:spcPct val="150000"/>
              </a:lnSpc>
            </a:pPr>
            <a:r>
              <a:rPr lang="en-US" sz="2000" dirty="0"/>
              <a:t>Develop a methodology and implement</a:t>
            </a:r>
          </a:p>
          <a:p>
            <a:pPr lvl="1">
              <a:lnSpc>
                <a:spcPct val="150000"/>
              </a:lnSpc>
            </a:pPr>
            <a:r>
              <a:rPr lang="en-US" sz="2000" dirty="0"/>
              <a:t>Create a validation method for researchers</a:t>
            </a:r>
            <a:endParaRPr lang="en-US" sz="2200" dirty="0"/>
          </a:p>
          <a:p>
            <a:endParaRPr lang="en-US" dirty="0"/>
          </a:p>
        </p:txBody>
      </p:sp>
    </p:spTree>
    <p:extLst>
      <p:ext uri="{BB962C8B-B14F-4D97-AF65-F5344CB8AC3E}">
        <p14:creationId xmlns:p14="http://schemas.microsoft.com/office/powerpoint/2010/main" val="34602782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D310-6FEB-4FB7-BFE0-044A0E3966F6}"/>
              </a:ext>
            </a:extLst>
          </p:cNvPr>
          <p:cNvSpPr>
            <a:spLocks noGrp="1"/>
          </p:cNvSpPr>
          <p:nvPr>
            <p:ph type="title"/>
          </p:nvPr>
        </p:nvSpPr>
        <p:spPr>
          <a:xfrm>
            <a:off x="457200" y="-155118"/>
            <a:ext cx="8229600" cy="759275"/>
          </a:xfrm>
        </p:spPr>
        <p:txBody>
          <a:bodyPr/>
          <a:lstStyle/>
          <a:p>
            <a:r>
              <a:rPr lang="en-US" dirty="0"/>
              <a:t>Opportunities and Challenges</a:t>
            </a:r>
          </a:p>
        </p:txBody>
      </p:sp>
      <p:sp>
        <p:nvSpPr>
          <p:cNvPr id="3" name="Text Placeholder 2">
            <a:extLst>
              <a:ext uri="{FF2B5EF4-FFF2-40B4-BE49-F238E27FC236}">
                <a16:creationId xmlns:a16="http://schemas.microsoft.com/office/drawing/2014/main" id="{A2B81CCD-5490-4656-84DA-10284F0BC071}"/>
              </a:ext>
            </a:extLst>
          </p:cNvPr>
          <p:cNvSpPr>
            <a:spLocks noGrp="1"/>
          </p:cNvSpPr>
          <p:nvPr>
            <p:ph type="body" sz="quarter" idx="10"/>
          </p:nvPr>
        </p:nvSpPr>
        <p:spPr>
          <a:xfrm>
            <a:off x="382237" y="702132"/>
            <a:ext cx="8657112" cy="4118511"/>
          </a:xfrm>
        </p:spPr>
        <p:txBody>
          <a:bodyPr/>
          <a:lstStyle/>
          <a:p>
            <a:r>
              <a:rPr lang="en-US" sz="2000" dirty="0"/>
              <a:t>Opportunities: </a:t>
            </a:r>
          </a:p>
          <a:p>
            <a:pPr lvl="1">
              <a:lnSpc>
                <a:spcPct val="150000"/>
              </a:lnSpc>
            </a:pPr>
            <a:r>
              <a:rPr lang="en-US" sz="2000" dirty="0"/>
              <a:t>Increase data accessibility, which could expand data user community</a:t>
            </a:r>
          </a:p>
          <a:p>
            <a:pPr lvl="1">
              <a:lnSpc>
                <a:spcPct val="150000"/>
              </a:lnSpc>
            </a:pPr>
            <a:r>
              <a:rPr lang="en-US" sz="2000" dirty="0"/>
              <a:t>Support evidence-based policymaking</a:t>
            </a:r>
          </a:p>
          <a:p>
            <a:pPr lvl="1">
              <a:lnSpc>
                <a:spcPct val="150000"/>
              </a:lnSpc>
            </a:pPr>
            <a:r>
              <a:rPr lang="en-US" sz="2000" dirty="0"/>
              <a:t>Balance needs of researchers while protecting against disclosure risk</a:t>
            </a:r>
          </a:p>
          <a:p>
            <a:pPr lvl="1"/>
            <a:endParaRPr lang="en-US" sz="1600" dirty="0"/>
          </a:p>
          <a:p>
            <a:r>
              <a:rPr lang="en-US" sz="2000" dirty="0"/>
              <a:t>Challenges:</a:t>
            </a:r>
          </a:p>
          <a:p>
            <a:pPr lvl="1">
              <a:lnSpc>
                <a:spcPct val="150000"/>
              </a:lnSpc>
            </a:pPr>
            <a:r>
              <a:rPr lang="en-US" sz="2000" dirty="0"/>
              <a:t>User communication</a:t>
            </a:r>
          </a:p>
          <a:p>
            <a:pPr lvl="1">
              <a:lnSpc>
                <a:spcPct val="150000"/>
              </a:lnSpc>
            </a:pPr>
            <a:r>
              <a:rPr lang="en-US" sz="2000" dirty="0"/>
              <a:t>Create statistically valid datasets with distributions similar to the true data</a:t>
            </a:r>
          </a:p>
          <a:p>
            <a:pPr lvl="1">
              <a:lnSpc>
                <a:spcPct val="150000"/>
              </a:lnSpc>
            </a:pPr>
            <a:r>
              <a:rPr lang="en-US" sz="2000" dirty="0"/>
              <a:t>Create methods and processes for validation </a:t>
            </a:r>
          </a:p>
          <a:p>
            <a:pPr lvl="1"/>
            <a:endParaRPr lang="en-US" sz="2000" dirty="0"/>
          </a:p>
          <a:p>
            <a:endParaRPr lang="en-US" sz="2000" dirty="0"/>
          </a:p>
        </p:txBody>
      </p:sp>
    </p:spTree>
    <p:extLst>
      <p:ext uri="{BB962C8B-B14F-4D97-AF65-F5344CB8AC3E}">
        <p14:creationId xmlns:p14="http://schemas.microsoft.com/office/powerpoint/2010/main" val="7020233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0" dirty="0"/>
              <a:t>Case Study II: Privacy Preserving Record Linkage</a:t>
            </a:r>
            <a:endParaRPr lang="en-US" dirty="0"/>
          </a:p>
        </p:txBody>
      </p:sp>
      <p:sp>
        <p:nvSpPr>
          <p:cNvPr id="2" name="Text Placeholder 1">
            <a:extLst>
              <a:ext uri="{FF2B5EF4-FFF2-40B4-BE49-F238E27FC236}">
                <a16:creationId xmlns:a16="http://schemas.microsoft.com/office/drawing/2014/main" id="{63D3F487-7120-472D-A890-70CBC14981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9367628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F0D4-2524-4C3F-BEC3-BCB51F93C17C}"/>
              </a:ext>
            </a:extLst>
          </p:cNvPr>
          <p:cNvSpPr>
            <a:spLocks noGrp="1"/>
          </p:cNvSpPr>
          <p:nvPr>
            <p:ph type="title"/>
          </p:nvPr>
        </p:nvSpPr>
        <p:spPr/>
        <p:txBody>
          <a:bodyPr/>
          <a:lstStyle/>
          <a:p>
            <a:r>
              <a:rPr lang="en-US" sz="2800" dirty="0"/>
              <a:t>Privacy Preserving Record Linkage</a:t>
            </a:r>
          </a:p>
        </p:txBody>
      </p:sp>
      <p:sp>
        <p:nvSpPr>
          <p:cNvPr id="3" name="Text Placeholder 2">
            <a:extLst>
              <a:ext uri="{FF2B5EF4-FFF2-40B4-BE49-F238E27FC236}">
                <a16:creationId xmlns:a16="http://schemas.microsoft.com/office/drawing/2014/main" id="{D07DB0BD-CC2D-4B29-8AD2-5C1CEC3BF9C1}"/>
              </a:ext>
            </a:extLst>
          </p:cNvPr>
          <p:cNvSpPr>
            <a:spLocks noGrp="1"/>
          </p:cNvSpPr>
          <p:nvPr>
            <p:ph type="body" sz="quarter" idx="10"/>
          </p:nvPr>
        </p:nvSpPr>
        <p:spPr/>
        <p:txBody>
          <a:bodyPr/>
          <a:lstStyle/>
          <a:p>
            <a:r>
              <a:rPr lang="en-US" dirty="0"/>
              <a:t>Privacy preserving techniques have increased the potential to expand data sharing while reducing privacy concerns</a:t>
            </a:r>
          </a:p>
          <a:p>
            <a:endParaRPr lang="en-US" dirty="0"/>
          </a:p>
          <a:p>
            <a:r>
              <a:rPr lang="en-US" dirty="0"/>
              <a:t>Privacy preserving record linkage or “PPRL” is a method that can be used to link de-identified data using hashing algorithms and tokens</a:t>
            </a:r>
          </a:p>
          <a:p>
            <a:endParaRPr lang="en-US" dirty="0"/>
          </a:p>
          <a:p>
            <a:r>
              <a:rPr lang="en-US" dirty="0"/>
              <a:t>Research question: how do results from PPRL compare to results from the standard linkage algorithm?</a:t>
            </a:r>
          </a:p>
        </p:txBody>
      </p:sp>
    </p:spTree>
    <p:extLst>
      <p:ext uri="{BB962C8B-B14F-4D97-AF65-F5344CB8AC3E}">
        <p14:creationId xmlns:p14="http://schemas.microsoft.com/office/powerpoint/2010/main" val="165221158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FAE6-C1D0-478A-BF36-BEA7F5E71D76}"/>
              </a:ext>
            </a:extLst>
          </p:cNvPr>
          <p:cNvSpPr>
            <a:spLocks noGrp="1"/>
          </p:cNvSpPr>
          <p:nvPr>
            <p:ph type="title"/>
          </p:nvPr>
        </p:nvSpPr>
        <p:spPr>
          <a:xfrm>
            <a:off x="457199" y="205979"/>
            <a:ext cx="8458201" cy="708421"/>
          </a:xfrm>
        </p:spPr>
        <p:txBody>
          <a:bodyPr/>
          <a:lstStyle/>
          <a:p>
            <a:r>
              <a:rPr lang="en-US" sz="2800" dirty="0"/>
              <a:t>Privacy Preserving Record Linkage (cont.)</a:t>
            </a:r>
          </a:p>
        </p:txBody>
      </p:sp>
      <p:sp>
        <p:nvSpPr>
          <p:cNvPr id="3" name="Text Placeholder 2">
            <a:extLst>
              <a:ext uri="{FF2B5EF4-FFF2-40B4-BE49-F238E27FC236}">
                <a16:creationId xmlns:a16="http://schemas.microsoft.com/office/drawing/2014/main" id="{51C38994-7CA2-4BC0-BB68-4C452C803798}"/>
              </a:ext>
            </a:extLst>
          </p:cNvPr>
          <p:cNvSpPr>
            <a:spLocks noGrp="1"/>
          </p:cNvSpPr>
          <p:nvPr>
            <p:ph type="body" sz="quarter" idx="10"/>
          </p:nvPr>
        </p:nvSpPr>
        <p:spPr>
          <a:xfrm>
            <a:off x="261257" y="1183821"/>
            <a:ext cx="8654144" cy="3482279"/>
          </a:xfrm>
        </p:spPr>
        <p:txBody>
          <a:bodyPr/>
          <a:lstStyle/>
          <a:p>
            <a:r>
              <a:rPr lang="en-US" sz="2000" dirty="0"/>
              <a:t>NCHS case study: National Hospital Care Survey data linked to death certificate information from the National Death Index </a:t>
            </a:r>
          </a:p>
          <a:p>
            <a:pPr lvl="1"/>
            <a:endParaRPr lang="en-US" sz="1000" dirty="0"/>
          </a:p>
          <a:p>
            <a:pPr lvl="1"/>
            <a:r>
              <a:rPr lang="en-US" sz="2000" dirty="0"/>
              <a:t>Assess PPRL compared to “gold standard” (standard linkage algorithms)</a:t>
            </a:r>
          </a:p>
          <a:p>
            <a:pPr lvl="2"/>
            <a:endParaRPr lang="en-US" sz="100" dirty="0"/>
          </a:p>
          <a:p>
            <a:pPr lvl="2"/>
            <a:r>
              <a:rPr lang="en-US" sz="2000" dirty="0"/>
              <a:t>Initial PPRL and refined PPRL</a:t>
            </a:r>
          </a:p>
          <a:p>
            <a:pPr lvl="2"/>
            <a:endParaRPr lang="en-US" sz="1800" dirty="0"/>
          </a:p>
          <a:p>
            <a:pPr lvl="1"/>
            <a:r>
              <a:rPr lang="en-US" sz="2000" dirty="0"/>
              <a:t>Determine the quality of PPRL linked data (sensitivity and specificity)</a:t>
            </a:r>
          </a:p>
          <a:p>
            <a:pPr lvl="1"/>
            <a:endParaRPr lang="en-US" sz="2000" dirty="0"/>
          </a:p>
          <a:p>
            <a:pPr lvl="1"/>
            <a:r>
              <a:rPr lang="en-US" sz="2000" dirty="0"/>
              <a:t>Compare estimates from two methods in secondary analysis</a:t>
            </a:r>
          </a:p>
          <a:p>
            <a:pPr lvl="1"/>
            <a:endParaRPr lang="en-US" sz="2000" dirty="0"/>
          </a:p>
        </p:txBody>
      </p:sp>
      <p:sp>
        <p:nvSpPr>
          <p:cNvPr id="4" name="TextBox 3">
            <a:extLst>
              <a:ext uri="{FF2B5EF4-FFF2-40B4-BE49-F238E27FC236}">
                <a16:creationId xmlns:a16="http://schemas.microsoft.com/office/drawing/2014/main" id="{DCE695F9-E9A4-4226-BC7A-5675D0C52466}"/>
              </a:ext>
            </a:extLst>
          </p:cNvPr>
          <p:cNvSpPr txBox="1"/>
          <p:nvPr/>
        </p:nvSpPr>
        <p:spPr>
          <a:xfrm>
            <a:off x="8198069" y="4706007"/>
            <a:ext cx="417786" cy="230832"/>
          </a:xfrm>
          <a:prstGeom prst="rect">
            <a:avLst/>
          </a:prstGeom>
          <a:noFill/>
        </p:spPr>
        <p:txBody>
          <a:bodyPr wrap="square" rtlCol="0">
            <a:spAutoFit/>
          </a:bodyPr>
          <a:lstStyle/>
          <a:p>
            <a:r>
              <a:rPr lang="en-US" sz="900" dirty="0">
                <a:solidFill>
                  <a:srgbClr val="000000"/>
                </a:solidFill>
                <a:latin typeface="Calibri" panose="020F0502020204030204" pitchFamily="34" charset="0"/>
              </a:rPr>
              <a:t>7</a:t>
            </a:r>
          </a:p>
        </p:txBody>
      </p:sp>
    </p:spTree>
    <p:extLst>
      <p:ext uri="{BB962C8B-B14F-4D97-AF65-F5344CB8AC3E}">
        <p14:creationId xmlns:p14="http://schemas.microsoft.com/office/powerpoint/2010/main" val="277813587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11EF-5C1C-4474-BB5D-BE3AA42B3A9E}"/>
              </a:ext>
            </a:extLst>
          </p:cNvPr>
          <p:cNvSpPr>
            <a:spLocks noGrp="1"/>
          </p:cNvSpPr>
          <p:nvPr>
            <p:ph type="title"/>
          </p:nvPr>
        </p:nvSpPr>
        <p:spPr>
          <a:xfrm>
            <a:off x="457200" y="-105230"/>
            <a:ext cx="8229600" cy="857250"/>
          </a:xfrm>
        </p:spPr>
        <p:txBody>
          <a:bodyPr/>
          <a:lstStyle/>
          <a:p>
            <a:r>
              <a:rPr lang="en-US" sz="2800" dirty="0"/>
              <a:t>Results</a:t>
            </a:r>
          </a:p>
        </p:txBody>
      </p:sp>
      <p:sp>
        <p:nvSpPr>
          <p:cNvPr id="3" name="Text Placeholder 2">
            <a:extLst>
              <a:ext uri="{FF2B5EF4-FFF2-40B4-BE49-F238E27FC236}">
                <a16:creationId xmlns:a16="http://schemas.microsoft.com/office/drawing/2014/main" id="{5F9D2921-C2E4-4F38-A3DD-F7F3912CF53B}"/>
              </a:ext>
            </a:extLst>
          </p:cNvPr>
          <p:cNvSpPr>
            <a:spLocks noGrp="1"/>
          </p:cNvSpPr>
          <p:nvPr>
            <p:ph type="body" sz="quarter" idx="10"/>
          </p:nvPr>
        </p:nvSpPr>
        <p:spPr>
          <a:xfrm>
            <a:off x="143352" y="1011559"/>
            <a:ext cx="4322516" cy="3925280"/>
          </a:xfrm>
        </p:spPr>
        <p:txBody>
          <a:bodyPr/>
          <a:lstStyle/>
          <a:p>
            <a:r>
              <a:rPr lang="en-US" sz="2000" dirty="0"/>
              <a:t>Depending on the selection of tokens from PPRL:</a:t>
            </a:r>
          </a:p>
          <a:p>
            <a:endParaRPr lang="en-US" sz="500" dirty="0"/>
          </a:p>
          <a:p>
            <a:pPr lvl="1"/>
            <a:r>
              <a:rPr lang="en-US" sz="2000" dirty="0"/>
              <a:t>Sensitivity ranged from 98.7% to 97.8% </a:t>
            </a:r>
          </a:p>
          <a:p>
            <a:pPr lvl="1"/>
            <a:endParaRPr lang="en-US" sz="500" dirty="0"/>
          </a:p>
          <a:p>
            <a:pPr lvl="1"/>
            <a:r>
              <a:rPr lang="en-US" sz="2000" dirty="0"/>
              <a:t>Specificity ranged from 99.7% to 99.9%</a:t>
            </a:r>
          </a:p>
          <a:p>
            <a:pPr lvl="1"/>
            <a:endParaRPr lang="en-US" sz="2000" dirty="0"/>
          </a:p>
          <a:p>
            <a:r>
              <a:rPr lang="en-US" sz="2000" dirty="0"/>
              <a:t>Impact of PPRL links on secondary data analysis was minimal </a:t>
            </a:r>
          </a:p>
          <a:p>
            <a:endParaRPr lang="en-US" sz="1600" dirty="0"/>
          </a:p>
        </p:txBody>
      </p:sp>
      <p:sp>
        <p:nvSpPr>
          <p:cNvPr id="5" name="TextBox 4">
            <a:extLst>
              <a:ext uri="{FF2B5EF4-FFF2-40B4-BE49-F238E27FC236}">
                <a16:creationId xmlns:a16="http://schemas.microsoft.com/office/drawing/2014/main" id="{B599E0C5-8772-409F-A942-39DBF457541D}"/>
              </a:ext>
            </a:extLst>
          </p:cNvPr>
          <p:cNvSpPr txBox="1"/>
          <p:nvPr/>
        </p:nvSpPr>
        <p:spPr>
          <a:xfrm>
            <a:off x="4729653" y="869669"/>
            <a:ext cx="4322516" cy="1200329"/>
          </a:xfrm>
          <a:prstGeom prst="rect">
            <a:avLst/>
          </a:prstGeom>
          <a:noFill/>
        </p:spPr>
        <p:txBody>
          <a:bodyPr wrap="square" rtlCol="0">
            <a:spAutoFit/>
          </a:bodyPr>
          <a:lstStyle/>
          <a:p>
            <a:pPr algn="ctr"/>
            <a:r>
              <a:rPr lang="en-US" b="1" dirty="0"/>
              <a:t>Death Rates by Linkage Approach and Follow-Up Period and Percent Difference from Gold Standard</a:t>
            </a:r>
            <a:endParaRPr lang="en-US" dirty="0"/>
          </a:p>
          <a:p>
            <a:endParaRPr lang="en-US" dirty="0">
              <a:solidFill>
                <a:srgbClr val="000000"/>
              </a:solidFill>
              <a:latin typeface="Calibri" panose="020F0502020204030204" pitchFamily="34" charset="0"/>
            </a:endParaRPr>
          </a:p>
        </p:txBody>
      </p:sp>
      <p:sp>
        <p:nvSpPr>
          <p:cNvPr id="7" name="TextBox 6">
            <a:extLst>
              <a:ext uri="{FF2B5EF4-FFF2-40B4-BE49-F238E27FC236}">
                <a16:creationId xmlns:a16="http://schemas.microsoft.com/office/drawing/2014/main" id="{A948CAAB-7E50-4AA7-B925-CC2BB2E3D7D3}"/>
              </a:ext>
            </a:extLst>
          </p:cNvPr>
          <p:cNvSpPr txBox="1"/>
          <p:nvPr/>
        </p:nvSpPr>
        <p:spPr>
          <a:xfrm>
            <a:off x="8198069" y="4706007"/>
            <a:ext cx="417786" cy="230832"/>
          </a:xfrm>
          <a:prstGeom prst="rect">
            <a:avLst/>
          </a:prstGeom>
          <a:noFill/>
        </p:spPr>
        <p:txBody>
          <a:bodyPr wrap="square" rtlCol="0">
            <a:spAutoFit/>
          </a:bodyPr>
          <a:lstStyle/>
          <a:p>
            <a:r>
              <a:rPr lang="en-US" sz="900" dirty="0">
                <a:solidFill>
                  <a:srgbClr val="000000"/>
                </a:solidFill>
                <a:latin typeface="Calibri" panose="020F0502020204030204" pitchFamily="34" charset="0"/>
              </a:rPr>
              <a:t>8</a:t>
            </a:r>
          </a:p>
        </p:txBody>
      </p:sp>
      <p:pic>
        <p:nvPicPr>
          <p:cNvPr id="4" name="Picture 3" descr="This bar chart shows death rates by linkage approach and follow-up period and percent difference from gold standard">
            <a:extLst>
              <a:ext uri="{FF2B5EF4-FFF2-40B4-BE49-F238E27FC236}">
                <a16:creationId xmlns:a16="http://schemas.microsoft.com/office/drawing/2014/main" id="{75F60FB9-8727-42A0-80CE-73AB0A149F1D}"/>
              </a:ext>
            </a:extLst>
          </p:cNvPr>
          <p:cNvPicPr>
            <a:picLocks noChangeAspect="1"/>
          </p:cNvPicPr>
          <p:nvPr/>
        </p:nvPicPr>
        <p:blipFill>
          <a:blip r:embed="rId2"/>
          <a:stretch>
            <a:fillRect/>
          </a:stretch>
        </p:blipFill>
        <p:spPr>
          <a:xfrm>
            <a:off x="4819253" y="1876014"/>
            <a:ext cx="3984563" cy="2394977"/>
          </a:xfrm>
          <a:prstGeom prst="rect">
            <a:avLst/>
          </a:prstGeom>
        </p:spPr>
      </p:pic>
    </p:spTree>
    <p:extLst>
      <p:ext uri="{BB962C8B-B14F-4D97-AF65-F5344CB8AC3E}">
        <p14:creationId xmlns:p14="http://schemas.microsoft.com/office/powerpoint/2010/main" val="24971799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FCBFE-5F1E-41E0-8FC9-9E625371CEAC}"/>
              </a:ext>
            </a:extLst>
          </p:cNvPr>
          <p:cNvSpPr>
            <a:spLocks noGrp="1"/>
          </p:cNvSpPr>
          <p:nvPr>
            <p:ph type="title"/>
          </p:nvPr>
        </p:nvSpPr>
        <p:spPr>
          <a:xfrm>
            <a:off x="478984" y="190530"/>
            <a:ext cx="8229600" cy="803935"/>
          </a:xfrm>
        </p:spPr>
        <p:txBody>
          <a:bodyPr/>
          <a:lstStyle/>
          <a:p>
            <a:r>
              <a:rPr lang="en-US" sz="2800" dirty="0"/>
              <a:t>2016 NHCS Patients Linked to 2016-2017 NDI by Linkage Approach and Demographics</a:t>
            </a:r>
          </a:p>
        </p:txBody>
      </p:sp>
      <p:sp>
        <p:nvSpPr>
          <p:cNvPr id="3" name="Text Placeholder 2">
            <a:extLst>
              <a:ext uri="{FF2B5EF4-FFF2-40B4-BE49-F238E27FC236}">
                <a16:creationId xmlns:a16="http://schemas.microsoft.com/office/drawing/2014/main" id="{DB0C34A3-917D-48EC-80F2-A91880D075B4}"/>
              </a:ext>
            </a:extLst>
          </p:cNvPr>
          <p:cNvSpPr>
            <a:spLocks noGrp="1"/>
          </p:cNvSpPr>
          <p:nvPr>
            <p:ph type="body" sz="quarter" idx="10"/>
          </p:nvPr>
        </p:nvSpPr>
        <p:spPr>
          <a:xfrm>
            <a:off x="728224" y="4305000"/>
            <a:ext cx="7687553" cy="523913"/>
          </a:xfrm>
        </p:spPr>
        <p:txBody>
          <a:bodyPr/>
          <a:lstStyle/>
          <a:p>
            <a:pPr marL="0" indent="0">
              <a:buNone/>
            </a:pPr>
            <a:r>
              <a:rPr lang="en-US" sz="1500" dirty="0"/>
              <a:t>Note: Percent with non-missing SSN is highest in the 65+ group, which also happens to be the group that is most likely to link to the NDI.</a:t>
            </a:r>
          </a:p>
          <a:p>
            <a:endParaRPr lang="en-US" sz="2100" dirty="0"/>
          </a:p>
        </p:txBody>
      </p:sp>
      <p:graphicFrame>
        <p:nvGraphicFramePr>
          <p:cNvPr id="4" name="Table 4">
            <a:extLst>
              <a:ext uri="{FF2B5EF4-FFF2-40B4-BE49-F238E27FC236}">
                <a16:creationId xmlns:a16="http://schemas.microsoft.com/office/drawing/2014/main" id="{6EDAC0EB-FAEC-45D0-BE7C-CEE6721347AF}"/>
              </a:ext>
            </a:extLst>
          </p:cNvPr>
          <p:cNvGraphicFramePr>
            <a:graphicFrameLocks noGrp="1"/>
          </p:cNvGraphicFramePr>
          <p:nvPr/>
        </p:nvGraphicFramePr>
        <p:xfrm>
          <a:off x="1016876" y="1172671"/>
          <a:ext cx="7086601" cy="2674620"/>
        </p:xfrm>
        <a:graphic>
          <a:graphicData uri="http://schemas.openxmlformats.org/drawingml/2006/table">
            <a:tbl>
              <a:tblPr firstRow="1" bandRow="1">
                <a:tableStyleId>{D7AC3CCA-C797-4891-BE02-D94E43425B78}</a:tableStyleId>
              </a:tblPr>
              <a:tblGrid>
                <a:gridCol w="1261243">
                  <a:extLst>
                    <a:ext uri="{9D8B030D-6E8A-4147-A177-3AD203B41FA5}">
                      <a16:colId xmlns:a16="http://schemas.microsoft.com/office/drawing/2014/main" val="645923053"/>
                    </a:ext>
                  </a:extLst>
                </a:gridCol>
                <a:gridCol w="2065283">
                  <a:extLst>
                    <a:ext uri="{9D8B030D-6E8A-4147-A177-3AD203B41FA5}">
                      <a16:colId xmlns:a16="http://schemas.microsoft.com/office/drawing/2014/main" val="1147244439"/>
                    </a:ext>
                  </a:extLst>
                </a:gridCol>
                <a:gridCol w="1789387">
                  <a:extLst>
                    <a:ext uri="{9D8B030D-6E8A-4147-A177-3AD203B41FA5}">
                      <a16:colId xmlns:a16="http://schemas.microsoft.com/office/drawing/2014/main" val="2957303474"/>
                    </a:ext>
                  </a:extLst>
                </a:gridCol>
                <a:gridCol w="1970688">
                  <a:extLst>
                    <a:ext uri="{9D8B030D-6E8A-4147-A177-3AD203B41FA5}">
                      <a16:colId xmlns:a16="http://schemas.microsoft.com/office/drawing/2014/main" val="910399875"/>
                    </a:ext>
                  </a:extLst>
                </a:gridCol>
              </a:tblGrid>
              <a:tr h="297180">
                <a:tc>
                  <a:txBody>
                    <a:bodyPr/>
                    <a:lstStyle/>
                    <a:p>
                      <a:r>
                        <a:rPr lang="en-US" sz="1500" dirty="0">
                          <a:solidFill>
                            <a:srgbClr val="000000"/>
                          </a:solidFill>
                        </a:rPr>
                        <a:t>Characteristic</a:t>
                      </a:r>
                    </a:p>
                  </a:txBody>
                  <a:tcPr marL="68580" marR="68580" marT="34290" marB="34290"/>
                </a:tc>
                <a:tc>
                  <a:txBody>
                    <a:bodyPr/>
                    <a:lstStyle/>
                    <a:p>
                      <a:r>
                        <a:rPr lang="en-US" sz="1500" dirty="0">
                          <a:solidFill>
                            <a:srgbClr val="000000"/>
                          </a:solidFill>
                        </a:rPr>
                        <a:t>% Linked Gold Standard</a:t>
                      </a:r>
                    </a:p>
                  </a:txBody>
                  <a:tcPr marL="68580" marR="68580" marT="34290" marB="34290"/>
                </a:tc>
                <a:tc>
                  <a:txBody>
                    <a:bodyPr/>
                    <a:lstStyle/>
                    <a:p>
                      <a:r>
                        <a:rPr lang="en-US" sz="1500" dirty="0">
                          <a:solidFill>
                            <a:srgbClr val="000000"/>
                          </a:solidFill>
                        </a:rPr>
                        <a:t>% Linked Initial PPRL</a:t>
                      </a:r>
                    </a:p>
                  </a:txBody>
                  <a:tcPr marL="68580" marR="68580" marT="34290" marB="34290"/>
                </a:tc>
                <a:tc>
                  <a:txBody>
                    <a:bodyPr/>
                    <a:lstStyle/>
                    <a:p>
                      <a:r>
                        <a:rPr lang="en-US" sz="1500" dirty="0">
                          <a:solidFill>
                            <a:srgbClr val="000000"/>
                          </a:solidFill>
                        </a:rPr>
                        <a:t>% Linked Refined PPRL</a:t>
                      </a:r>
                    </a:p>
                  </a:txBody>
                  <a:tcPr marL="68580" marR="68580" marT="34290" marB="34290"/>
                </a:tc>
                <a:extLst>
                  <a:ext uri="{0D108BD9-81ED-4DB2-BD59-A6C34878D82A}">
                    <a16:rowId xmlns:a16="http://schemas.microsoft.com/office/drawing/2014/main" val="1377123620"/>
                  </a:ext>
                </a:extLst>
              </a:tr>
              <a:tr h="297180">
                <a:tc>
                  <a:txBody>
                    <a:bodyPr/>
                    <a:lstStyle/>
                    <a:p>
                      <a:r>
                        <a:rPr lang="en-US" sz="1500" dirty="0">
                          <a:solidFill>
                            <a:srgbClr val="000000"/>
                          </a:solidFill>
                        </a:rPr>
                        <a:t>Overall</a:t>
                      </a:r>
                    </a:p>
                  </a:txBody>
                  <a:tcPr marL="68580" marR="68580" marT="34290" marB="34290"/>
                </a:tc>
                <a:tc>
                  <a:txBody>
                    <a:bodyPr/>
                    <a:lstStyle/>
                    <a:p>
                      <a:pPr algn="ctr"/>
                      <a:r>
                        <a:rPr lang="en-US" sz="1500" dirty="0">
                          <a:solidFill>
                            <a:srgbClr val="000000"/>
                          </a:solidFill>
                        </a:rPr>
                        <a:t>  5.1</a:t>
                      </a:r>
                    </a:p>
                  </a:txBody>
                  <a:tcPr marL="68580" marR="68580" marT="34290" marB="34290"/>
                </a:tc>
                <a:tc>
                  <a:txBody>
                    <a:bodyPr/>
                    <a:lstStyle/>
                    <a:p>
                      <a:pPr algn="ctr"/>
                      <a:r>
                        <a:rPr lang="en-US" sz="1500" dirty="0">
                          <a:solidFill>
                            <a:srgbClr val="000000"/>
                          </a:solidFill>
                        </a:rPr>
                        <a:t>  5.4</a:t>
                      </a:r>
                    </a:p>
                  </a:txBody>
                  <a:tcPr marL="68580" marR="68580" marT="34290" marB="34290"/>
                </a:tc>
                <a:tc>
                  <a:txBody>
                    <a:bodyPr/>
                    <a:lstStyle/>
                    <a:p>
                      <a:pPr algn="ctr"/>
                      <a:r>
                        <a:rPr lang="en-US" sz="1500" dirty="0">
                          <a:solidFill>
                            <a:srgbClr val="000000"/>
                          </a:solidFill>
                        </a:rPr>
                        <a:t>  5.0</a:t>
                      </a:r>
                    </a:p>
                  </a:txBody>
                  <a:tcPr marL="68580" marR="68580" marT="34290" marB="34290"/>
                </a:tc>
                <a:extLst>
                  <a:ext uri="{0D108BD9-81ED-4DB2-BD59-A6C34878D82A}">
                    <a16:rowId xmlns:a16="http://schemas.microsoft.com/office/drawing/2014/main" val="3728048342"/>
                  </a:ext>
                </a:extLst>
              </a:tr>
              <a:tr h="297180">
                <a:tc>
                  <a:txBody>
                    <a:bodyPr/>
                    <a:lstStyle/>
                    <a:p>
                      <a:r>
                        <a:rPr lang="en-US" sz="1500" dirty="0">
                          <a:solidFill>
                            <a:srgbClr val="000000"/>
                          </a:solidFill>
                        </a:rPr>
                        <a:t>Age</a:t>
                      </a:r>
                    </a:p>
                  </a:txBody>
                  <a:tcPr marL="68580" marR="68580" marT="34290" marB="34290"/>
                </a:tc>
                <a:tc>
                  <a:txBody>
                    <a:bodyPr/>
                    <a:lstStyle/>
                    <a:p>
                      <a:pPr algn="ctr"/>
                      <a:endParaRPr lang="en-US" sz="1500" dirty="0">
                        <a:solidFill>
                          <a:srgbClr val="000000"/>
                        </a:solidFill>
                      </a:endParaRPr>
                    </a:p>
                  </a:txBody>
                  <a:tcPr marL="68580" marR="68580" marT="34290" marB="34290"/>
                </a:tc>
                <a:tc>
                  <a:txBody>
                    <a:bodyPr/>
                    <a:lstStyle/>
                    <a:p>
                      <a:pPr algn="ctr"/>
                      <a:endParaRPr lang="en-US" sz="1500" dirty="0">
                        <a:solidFill>
                          <a:srgbClr val="000000"/>
                        </a:solidFill>
                      </a:endParaRPr>
                    </a:p>
                  </a:txBody>
                  <a:tcPr marL="68580" marR="68580" marT="34290" marB="34290"/>
                </a:tc>
                <a:tc>
                  <a:txBody>
                    <a:bodyPr/>
                    <a:lstStyle/>
                    <a:p>
                      <a:pPr algn="ctr"/>
                      <a:endParaRPr lang="en-US" sz="1500" dirty="0">
                        <a:solidFill>
                          <a:srgbClr val="000000"/>
                        </a:solidFill>
                      </a:endParaRPr>
                    </a:p>
                  </a:txBody>
                  <a:tcPr marL="68580" marR="68580" marT="34290" marB="34290"/>
                </a:tc>
                <a:extLst>
                  <a:ext uri="{0D108BD9-81ED-4DB2-BD59-A6C34878D82A}">
                    <a16:rowId xmlns:a16="http://schemas.microsoft.com/office/drawing/2014/main" val="2439909300"/>
                  </a:ext>
                </a:extLst>
              </a:tr>
              <a:tr h="297180">
                <a:tc>
                  <a:txBody>
                    <a:bodyPr/>
                    <a:lstStyle/>
                    <a:p>
                      <a:r>
                        <a:rPr lang="en-US" sz="1500" dirty="0">
                          <a:solidFill>
                            <a:srgbClr val="000000"/>
                          </a:solidFill>
                        </a:rPr>
                        <a:t>     &lt;18</a:t>
                      </a:r>
                    </a:p>
                  </a:txBody>
                  <a:tcPr marL="68580" marR="68580" marT="34290" marB="34290"/>
                </a:tc>
                <a:tc>
                  <a:txBody>
                    <a:bodyPr/>
                    <a:lstStyle/>
                    <a:p>
                      <a:pPr algn="ctr"/>
                      <a:r>
                        <a:rPr lang="en-US" sz="1500" dirty="0">
                          <a:solidFill>
                            <a:srgbClr val="000000"/>
                          </a:solidFill>
                        </a:rPr>
                        <a:t>  0.3</a:t>
                      </a:r>
                    </a:p>
                  </a:txBody>
                  <a:tcPr marL="68580" marR="68580" marT="34290" marB="34290"/>
                </a:tc>
                <a:tc>
                  <a:txBody>
                    <a:bodyPr/>
                    <a:lstStyle/>
                    <a:p>
                      <a:pPr algn="ctr"/>
                      <a:r>
                        <a:rPr lang="en-US" sz="1500" dirty="0">
                          <a:solidFill>
                            <a:srgbClr val="000000"/>
                          </a:solidFill>
                        </a:rPr>
                        <a:t>  0.3</a:t>
                      </a:r>
                    </a:p>
                  </a:txBody>
                  <a:tcPr marL="68580" marR="68580" marT="34290" marB="34290"/>
                </a:tc>
                <a:tc>
                  <a:txBody>
                    <a:bodyPr/>
                    <a:lstStyle/>
                    <a:p>
                      <a:pPr algn="ctr"/>
                      <a:r>
                        <a:rPr lang="en-US" sz="1500" dirty="0">
                          <a:solidFill>
                            <a:srgbClr val="000000"/>
                          </a:solidFill>
                        </a:rPr>
                        <a:t>  0.3</a:t>
                      </a:r>
                    </a:p>
                  </a:txBody>
                  <a:tcPr marL="68580" marR="68580" marT="34290" marB="34290"/>
                </a:tc>
                <a:extLst>
                  <a:ext uri="{0D108BD9-81ED-4DB2-BD59-A6C34878D82A}">
                    <a16:rowId xmlns:a16="http://schemas.microsoft.com/office/drawing/2014/main" val="2384370426"/>
                  </a:ext>
                </a:extLst>
              </a:tr>
              <a:tr h="297180">
                <a:tc>
                  <a:txBody>
                    <a:bodyPr/>
                    <a:lstStyle/>
                    <a:p>
                      <a:r>
                        <a:rPr lang="en-US" sz="1500" dirty="0">
                          <a:solidFill>
                            <a:srgbClr val="000000"/>
                          </a:solidFill>
                        </a:rPr>
                        <a:t>     18-64</a:t>
                      </a:r>
                    </a:p>
                  </a:txBody>
                  <a:tcPr marL="68580" marR="68580" marT="34290" marB="34290"/>
                </a:tc>
                <a:tc>
                  <a:txBody>
                    <a:bodyPr/>
                    <a:lstStyle/>
                    <a:p>
                      <a:pPr algn="ctr"/>
                      <a:r>
                        <a:rPr lang="en-US" sz="1500" dirty="0">
                          <a:solidFill>
                            <a:srgbClr val="000000"/>
                          </a:solidFill>
                        </a:rPr>
                        <a:t>  2.9</a:t>
                      </a:r>
                    </a:p>
                  </a:txBody>
                  <a:tcPr marL="68580" marR="68580" marT="34290" marB="34290"/>
                </a:tc>
                <a:tc>
                  <a:txBody>
                    <a:bodyPr/>
                    <a:lstStyle/>
                    <a:p>
                      <a:pPr algn="ctr"/>
                      <a:r>
                        <a:rPr lang="en-US" sz="1500" dirty="0">
                          <a:solidFill>
                            <a:srgbClr val="000000"/>
                          </a:solidFill>
                        </a:rPr>
                        <a:t>  3.1</a:t>
                      </a:r>
                    </a:p>
                  </a:txBody>
                  <a:tcPr marL="68580" marR="68580" marT="34290" marB="34290"/>
                </a:tc>
                <a:tc>
                  <a:txBody>
                    <a:bodyPr/>
                    <a:lstStyle/>
                    <a:p>
                      <a:pPr algn="ctr"/>
                      <a:r>
                        <a:rPr lang="en-US" sz="1500" dirty="0">
                          <a:solidFill>
                            <a:srgbClr val="000000"/>
                          </a:solidFill>
                        </a:rPr>
                        <a:t>  2.9</a:t>
                      </a:r>
                    </a:p>
                  </a:txBody>
                  <a:tcPr marL="68580" marR="68580" marT="34290" marB="34290"/>
                </a:tc>
                <a:extLst>
                  <a:ext uri="{0D108BD9-81ED-4DB2-BD59-A6C34878D82A}">
                    <a16:rowId xmlns:a16="http://schemas.microsoft.com/office/drawing/2014/main" val="3735500840"/>
                  </a:ext>
                </a:extLst>
              </a:tr>
              <a:tr h="297180">
                <a:tc>
                  <a:txBody>
                    <a:bodyPr/>
                    <a:lstStyle/>
                    <a:p>
                      <a:r>
                        <a:rPr lang="en-US" sz="1500" dirty="0">
                          <a:solidFill>
                            <a:srgbClr val="000000"/>
                          </a:solidFill>
                        </a:rPr>
                        <a:t>     65+</a:t>
                      </a:r>
                    </a:p>
                  </a:txBody>
                  <a:tcPr marL="68580" marR="68580" marT="34290" marB="34290"/>
                </a:tc>
                <a:tc>
                  <a:txBody>
                    <a:bodyPr/>
                    <a:lstStyle/>
                    <a:p>
                      <a:pPr algn="ctr"/>
                      <a:r>
                        <a:rPr lang="en-US" sz="1500" dirty="0">
                          <a:solidFill>
                            <a:srgbClr val="000000"/>
                          </a:solidFill>
                        </a:rPr>
                        <a:t>20.0</a:t>
                      </a:r>
                    </a:p>
                  </a:txBody>
                  <a:tcPr marL="68580" marR="68580" marT="34290" marB="34290"/>
                </a:tc>
                <a:tc>
                  <a:txBody>
                    <a:bodyPr/>
                    <a:lstStyle/>
                    <a:p>
                      <a:pPr algn="ctr"/>
                      <a:r>
                        <a:rPr lang="en-US" sz="1500" dirty="0">
                          <a:solidFill>
                            <a:srgbClr val="000000"/>
                          </a:solidFill>
                        </a:rPr>
                        <a:t>20.8</a:t>
                      </a:r>
                    </a:p>
                  </a:txBody>
                  <a:tcPr marL="68580" marR="68580" marT="34290" marB="34290"/>
                </a:tc>
                <a:tc>
                  <a:txBody>
                    <a:bodyPr/>
                    <a:lstStyle/>
                    <a:p>
                      <a:pPr algn="ctr"/>
                      <a:r>
                        <a:rPr lang="en-US" sz="1500" dirty="0">
                          <a:solidFill>
                            <a:srgbClr val="000000"/>
                          </a:solidFill>
                        </a:rPr>
                        <a:t>19.9</a:t>
                      </a:r>
                    </a:p>
                  </a:txBody>
                  <a:tcPr marL="68580" marR="68580" marT="34290" marB="34290"/>
                </a:tc>
                <a:extLst>
                  <a:ext uri="{0D108BD9-81ED-4DB2-BD59-A6C34878D82A}">
                    <a16:rowId xmlns:a16="http://schemas.microsoft.com/office/drawing/2014/main" val="3421175905"/>
                  </a:ext>
                </a:extLst>
              </a:tr>
              <a:tr h="297180">
                <a:tc>
                  <a:txBody>
                    <a:bodyPr/>
                    <a:lstStyle/>
                    <a:p>
                      <a:r>
                        <a:rPr lang="en-US" sz="1500" dirty="0">
                          <a:solidFill>
                            <a:srgbClr val="000000"/>
                          </a:solidFill>
                        </a:rPr>
                        <a:t>Sex</a:t>
                      </a:r>
                    </a:p>
                  </a:txBody>
                  <a:tcPr marL="68580" marR="68580" marT="34290" marB="34290"/>
                </a:tc>
                <a:tc>
                  <a:txBody>
                    <a:bodyPr/>
                    <a:lstStyle/>
                    <a:p>
                      <a:pPr algn="ctr"/>
                      <a:endParaRPr lang="en-US" sz="1500" dirty="0">
                        <a:solidFill>
                          <a:srgbClr val="000000"/>
                        </a:solidFill>
                      </a:endParaRPr>
                    </a:p>
                  </a:txBody>
                  <a:tcPr marL="68580" marR="68580" marT="34290" marB="34290"/>
                </a:tc>
                <a:tc>
                  <a:txBody>
                    <a:bodyPr/>
                    <a:lstStyle/>
                    <a:p>
                      <a:pPr algn="ctr"/>
                      <a:endParaRPr lang="en-US" sz="1500" dirty="0">
                        <a:solidFill>
                          <a:srgbClr val="000000"/>
                        </a:solidFill>
                      </a:endParaRPr>
                    </a:p>
                  </a:txBody>
                  <a:tcPr marL="68580" marR="68580" marT="34290" marB="34290"/>
                </a:tc>
                <a:tc>
                  <a:txBody>
                    <a:bodyPr/>
                    <a:lstStyle/>
                    <a:p>
                      <a:pPr algn="ctr"/>
                      <a:endParaRPr lang="en-US" sz="1500" dirty="0">
                        <a:solidFill>
                          <a:srgbClr val="000000"/>
                        </a:solidFill>
                      </a:endParaRPr>
                    </a:p>
                  </a:txBody>
                  <a:tcPr marL="68580" marR="68580" marT="34290" marB="34290"/>
                </a:tc>
                <a:extLst>
                  <a:ext uri="{0D108BD9-81ED-4DB2-BD59-A6C34878D82A}">
                    <a16:rowId xmlns:a16="http://schemas.microsoft.com/office/drawing/2014/main" val="3577659427"/>
                  </a:ext>
                </a:extLst>
              </a:tr>
              <a:tr h="297180">
                <a:tc>
                  <a:txBody>
                    <a:bodyPr/>
                    <a:lstStyle/>
                    <a:p>
                      <a:r>
                        <a:rPr lang="en-US" sz="1500" dirty="0">
                          <a:solidFill>
                            <a:srgbClr val="000000"/>
                          </a:solidFill>
                        </a:rPr>
                        <a:t>     Male</a:t>
                      </a:r>
                    </a:p>
                  </a:txBody>
                  <a:tcPr marL="68580" marR="68580" marT="34290" marB="34290"/>
                </a:tc>
                <a:tc>
                  <a:txBody>
                    <a:bodyPr/>
                    <a:lstStyle/>
                    <a:p>
                      <a:pPr algn="ctr"/>
                      <a:r>
                        <a:rPr lang="en-US" sz="1500" dirty="0">
                          <a:solidFill>
                            <a:srgbClr val="000000"/>
                          </a:solidFill>
                        </a:rPr>
                        <a:t>  5.9</a:t>
                      </a:r>
                    </a:p>
                  </a:txBody>
                  <a:tcPr marL="68580" marR="68580" marT="34290" marB="34290"/>
                </a:tc>
                <a:tc>
                  <a:txBody>
                    <a:bodyPr/>
                    <a:lstStyle/>
                    <a:p>
                      <a:pPr algn="ctr"/>
                      <a:r>
                        <a:rPr lang="en-US" sz="1500" dirty="0">
                          <a:solidFill>
                            <a:srgbClr val="000000"/>
                          </a:solidFill>
                        </a:rPr>
                        <a:t>  6.2</a:t>
                      </a:r>
                    </a:p>
                  </a:txBody>
                  <a:tcPr marL="68580" marR="68580" marT="34290" marB="34290"/>
                </a:tc>
                <a:tc>
                  <a:txBody>
                    <a:bodyPr/>
                    <a:lstStyle/>
                    <a:p>
                      <a:pPr algn="ctr"/>
                      <a:r>
                        <a:rPr lang="en-US" sz="1500" dirty="0">
                          <a:solidFill>
                            <a:srgbClr val="000000"/>
                          </a:solidFill>
                        </a:rPr>
                        <a:t>  5.8</a:t>
                      </a:r>
                    </a:p>
                  </a:txBody>
                  <a:tcPr marL="68580" marR="68580" marT="34290" marB="34290"/>
                </a:tc>
                <a:extLst>
                  <a:ext uri="{0D108BD9-81ED-4DB2-BD59-A6C34878D82A}">
                    <a16:rowId xmlns:a16="http://schemas.microsoft.com/office/drawing/2014/main" val="169817456"/>
                  </a:ext>
                </a:extLst>
              </a:tr>
              <a:tr h="297180">
                <a:tc>
                  <a:txBody>
                    <a:bodyPr/>
                    <a:lstStyle/>
                    <a:p>
                      <a:r>
                        <a:rPr lang="en-US" sz="1500" dirty="0">
                          <a:solidFill>
                            <a:srgbClr val="000000"/>
                          </a:solidFill>
                        </a:rPr>
                        <a:t>     Female</a:t>
                      </a:r>
                    </a:p>
                  </a:txBody>
                  <a:tcPr marL="68580" marR="68580" marT="34290" marB="34290"/>
                </a:tc>
                <a:tc>
                  <a:txBody>
                    <a:bodyPr/>
                    <a:lstStyle/>
                    <a:p>
                      <a:pPr algn="ctr"/>
                      <a:r>
                        <a:rPr lang="en-US" sz="1500" dirty="0">
                          <a:solidFill>
                            <a:srgbClr val="000000"/>
                          </a:solidFill>
                        </a:rPr>
                        <a:t>  4.5</a:t>
                      </a:r>
                    </a:p>
                  </a:txBody>
                  <a:tcPr marL="68580" marR="68580" marT="34290" marB="34290"/>
                </a:tc>
                <a:tc>
                  <a:txBody>
                    <a:bodyPr/>
                    <a:lstStyle/>
                    <a:p>
                      <a:pPr algn="ctr"/>
                      <a:r>
                        <a:rPr lang="en-US" sz="1500" dirty="0">
                          <a:solidFill>
                            <a:srgbClr val="000000"/>
                          </a:solidFill>
                        </a:rPr>
                        <a:t>  4.7</a:t>
                      </a:r>
                    </a:p>
                  </a:txBody>
                  <a:tcPr marL="68580" marR="68580" marT="34290" marB="34290"/>
                </a:tc>
                <a:tc>
                  <a:txBody>
                    <a:bodyPr/>
                    <a:lstStyle/>
                    <a:p>
                      <a:pPr algn="ctr"/>
                      <a:r>
                        <a:rPr lang="en-US" sz="1500" dirty="0">
                          <a:solidFill>
                            <a:srgbClr val="000000"/>
                          </a:solidFill>
                        </a:rPr>
                        <a:t>  4.4</a:t>
                      </a:r>
                    </a:p>
                  </a:txBody>
                  <a:tcPr marL="68580" marR="68580" marT="34290" marB="34290"/>
                </a:tc>
                <a:extLst>
                  <a:ext uri="{0D108BD9-81ED-4DB2-BD59-A6C34878D82A}">
                    <a16:rowId xmlns:a16="http://schemas.microsoft.com/office/drawing/2014/main" val="3618112576"/>
                  </a:ext>
                </a:extLst>
              </a:tr>
            </a:tbl>
          </a:graphicData>
        </a:graphic>
      </p:graphicFrame>
      <p:sp>
        <p:nvSpPr>
          <p:cNvPr id="5" name="TextBox 4">
            <a:extLst>
              <a:ext uri="{FF2B5EF4-FFF2-40B4-BE49-F238E27FC236}">
                <a16:creationId xmlns:a16="http://schemas.microsoft.com/office/drawing/2014/main" id="{4404902B-85ED-4AFF-99F0-79166E5AFFCD}"/>
              </a:ext>
            </a:extLst>
          </p:cNvPr>
          <p:cNvSpPr txBox="1"/>
          <p:nvPr/>
        </p:nvSpPr>
        <p:spPr>
          <a:xfrm>
            <a:off x="8620012" y="4828913"/>
            <a:ext cx="417786" cy="230832"/>
          </a:xfrm>
          <a:prstGeom prst="rect">
            <a:avLst/>
          </a:prstGeom>
          <a:noFill/>
        </p:spPr>
        <p:txBody>
          <a:bodyPr wrap="square" rtlCol="0">
            <a:spAutoFit/>
          </a:bodyPr>
          <a:lstStyle/>
          <a:p>
            <a:r>
              <a:rPr lang="en-US" sz="900" dirty="0">
                <a:solidFill>
                  <a:srgbClr val="000000"/>
                </a:solidFill>
                <a:latin typeface="Calibri" panose="020F0502020204030204" pitchFamily="34" charset="0"/>
              </a:rPr>
              <a:t>9</a:t>
            </a:r>
          </a:p>
        </p:txBody>
      </p:sp>
    </p:spTree>
    <p:extLst>
      <p:ext uri="{BB962C8B-B14F-4D97-AF65-F5344CB8AC3E}">
        <p14:creationId xmlns:p14="http://schemas.microsoft.com/office/powerpoint/2010/main" val="78185299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6EEF-09BB-4BFD-B336-C1C892640C61}"/>
              </a:ext>
            </a:extLst>
          </p:cNvPr>
          <p:cNvSpPr>
            <a:spLocks noGrp="1"/>
          </p:cNvSpPr>
          <p:nvPr>
            <p:ph type="title"/>
          </p:nvPr>
        </p:nvSpPr>
        <p:spPr/>
        <p:txBody>
          <a:bodyPr/>
          <a:lstStyle/>
          <a:p>
            <a:r>
              <a:rPr lang="en-US" sz="2800" dirty="0"/>
              <a:t>Summary</a:t>
            </a:r>
            <a:endParaRPr lang="en-US" dirty="0"/>
          </a:p>
        </p:txBody>
      </p:sp>
      <p:sp>
        <p:nvSpPr>
          <p:cNvPr id="3" name="Text Placeholder 2">
            <a:extLst>
              <a:ext uri="{FF2B5EF4-FFF2-40B4-BE49-F238E27FC236}">
                <a16:creationId xmlns:a16="http://schemas.microsoft.com/office/drawing/2014/main" id="{E7744756-4D10-4155-A845-E773082E6E44}"/>
              </a:ext>
            </a:extLst>
          </p:cNvPr>
          <p:cNvSpPr>
            <a:spLocks noGrp="1"/>
          </p:cNvSpPr>
          <p:nvPr>
            <p:ph type="body" sz="quarter" idx="10"/>
          </p:nvPr>
        </p:nvSpPr>
        <p:spPr>
          <a:xfrm>
            <a:off x="457200" y="1379592"/>
            <a:ext cx="8229600" cy="3341688"/>
          </a:xfrm>
        </p:spPr>
        <p:txBody>
          <a:bodyPr/>
          <a:lstStyle/>
          <a:p>
            <a:r>
              <a:rPr lang="en-US" dirty="0"/>
              <a:t>PPRL can be an effective record linkage technique that produces results similar to the standard linkage algorithm</a:t>
            </a:r>
          </a:p>
          <a:p>
            <a:endParaRPr lang="en-US" sz="1200" dirty="0"/>
          </a:p>
          <a:p>
            <a:pPr lvl="1"/>
            <a:r>
              <a:rPr lang="en-US" dirty="0"/>
              <a:t>High sensitivity and specificity estimates</a:t>
            </a:r>
          </a:p>
          <a:p>
            <a:pPr lvl="1"/>
            <a:endParaRPr lang="en-US" sz="1400" dirty="0"/>
          </a:p>
          <a:p>
            <a:pPr lvl="1"/>
            <a:r>
              <a:rPr lang="en-US" dirty="0"/>
              <a:t>Age- and sex-specific linkage rates show minimal differences for these subpopulations</a:t>
            </a:r>
          </a:p>
          <a:p>
            <a:endParaRPr lang="en-US" sz="2100" dirty="0"/>
          </a:p>
        </p:txBody>
      </p:sp>
    </p:spTree>
    <p:extLst>
      <p:ext uri="{BB962C8B-B14F-4D97-AF65-F5344CB8AC3E}">
        <p14:creationId xmlns:p14="http://schemas.microsoft.com/office/powerpoint/2010/main" val="172906354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63" y="160656"/>
            <a:ext cx="8229600" cy="857250"/>
          </a:xfrm>
        </p:spPr>
        <p:txBody>
          <a:bodyPr/>
          <a:lstStyle/>
          <a:p>
            <a:r>
              <a:rPr lang="en-US" sz="2800" dirty="0"/>
              <a:t>Next Steps: PPRL</a:t>
            </a:r>
          </a:p>
        </p:txBody>
      </p:sp>
      <p:sp>
        <p:nvSpPr>
          <p:cNvPr id="3" name="Text Placeholder 2"/>
          <p:cNvSpPr>
            <a:spLocks noGrp="1"/>
          </p:cNvSpPr>
          <p:nvPr>
            <p:ph type="body" sz="quarter" idx="10"/>
          </p:nvPr>
        </p:nvSpPr>
        <p:spPr>
          <a:xfrm>
            <a:off x="450606" y="1072356"/>
            <a:ext cx="8229600" cy="3341688"/>
          </a:xfrm>
        </p:spPr>
        <p:txBody>
          <a:bodyPr/>
          <a:lstStyle/>
          <a:p>
            <a:endParaRPr lang="en-US" dirty="0"/>
          </a:p>
          <a:p>
            <a:r>
              <a:rPr lang="en-US" sz="2200" dirty="0"/>
              <a:t>Explore accuracy of PPRL when using sources with less complete PII</a:t>
            </a:r>
          </a:p>
          <a:p>
            <a:endParaRPr lang="en-US" sz="2200" dirty="0"/>
          </a:p>
          <a:p>
            <a:r>
              <a:rPr lang="en-US" sz="2200" dirty="0"/>
              <a:t>Evaluate the impact of PPRL on health outcomes beyond mortality</a:t>
            </a:r>
          </a:p>
          <a:p>
            <a:endParaRPr lang="en-US" sz="2200" dirty="0"/>
          </a:p>
          <a:p>
            <a:r>
              <a:rPr lang="en-US" sz="2200" dirty="0"/>
              <a:t>Assess the use of PPRL to expand NCHS data linkage activities</a:t>
            </a:r>
          </a:p>
          <a:p>
            <a:pPr lvl="1"/>
            <a:endParaRPr lang="en-US" sz="2200" dirty="0"/>
          </a:p>
          <a:p>
            <a:pPr lvl="1"/>
            <a:endParaRPr lang="en-US" sz="2000" dirty="0"/>
          </a:p>
          <a:p>
            <a:endParaRPr lang="en-US" dirty="0"/>
          </a:p>
          <a:p>
            <a:endParaRPr lang="en-US" dirty="0"/>
          </a:p>
        </p:txBody>
      </p:sp>
    </p:spTree>
    <p:extLst>
      <p:ext uri="{BB962C8B-B14F-4D97-AF65-F5344CB8AC3E}">
        <p14:creationId xmlns:p14="http://schemas.microsoft.com/office/powerpoint/2010/main" val="148766130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1186-BB88-430B-BE09-BA7F15DE3274}"/>
              </a:ext>
            </a:extLst>
          </p:cNvPr>
          <p:cNvSpPr>
            <a:spLocks noGrp="1"/>
          </p:cNvSpPr>
          <p:nvPr>
            <p:ph type="title"/>
          </p:nvPr>
        </p:nvSpPr>
        <p:spPr>
          <a:xfrm>
            <a:off x="302078" y="132501"/>
            <a:ext cx="8229600" cy="683928"/>
          </a:xfrm>
        </p:spPr>
        <p:txBody>
          <a:bodyPr/>
          <a:lstStyle/>
          <a:p>
            <a:r>
              <a:rPr lang="en-US" dirty="0"/>
              <a:t>Opportunities and Challenges</a:t>
            </a:r>
          </a:p>
        </p:txBody>
      </p:sp>
      <p:sp>
        <p:nvSpPr>
          <p:cNvPr id="3" name="Text Placeholder 2">
            <a:extLst>
              <a:ext uri="{FF2B5EF4-FFF2-40B4-BE49-F238E27FC236}">
                <a16:creationId xmlns:a16="http://schemas.microsoft.com/office/drawing/2014/main" id="{C2A3E594-4F5D-45BF-930E-74864C0D030A}"/>
              </a:ext>
            </a:extLst>
          </p:cNvPr>
          <p:cNvSpPr>
            <a:spLocks noGrp="1"/>
          </p:cNvSpPr>
          <p:nvPr>
            <p:ph type="body" sz="quarter" idx="10"/>
          </p:nvPr>
        </p:nvSpPr>
        <p:spPr>
          <a:xfrm>
            <a:off x="228601" y="1060906"/>
            <a:ext cx="8606641" cy="3864387"/>
          </a:xfrm>
        </p:spPr>
        <p:txBody>
          <a:bodyPr/>
          <a:lstStyle/>
          <a:p>
            <a:r>
              <a:rPr lang="en-US" sz="2000" dirty="0"/>
              <a:t>Opportunities:</a:t>
            </a:r>
          </a:p>
          <a:p>
            <a:endParaRPr lang="en-US" sz="700" dirty="0"/>
          </a:p>
          <a:p>
            <a:pPr lvl="1"/>
            <a:r>
              <a:rPr lang="en-US" sz="2000" dirty="0"/>
              <a:t>Expand linkage beyond traditional federal data sources without sharing PII</a:t>
            </a:r>
          </a:p>
          <a:p>
            <a:pPr lvl="1"/>
            <a:endParaRPr lang="en-US" sz="900" dirty="0"/>
          </a:p>
          <a:p>
            <a:pPr lvl="1"/>
            <a:r>
              <a:rPr lang="en-US" sz="2000" dirty="0"/>
              <a:t>Increase opportunities for NCHS, CDC and HHS to link data to address emerging public health threats</a:t>
            </a:r>
          </a:p>
          <a:p>
            <a:endParaRPr lang="en-US" sz="2000" dirty="0"/>
          </a:p>
          <a:p>
            <a:r>
              <a:rPr lang="en-US" sz="2000" dirty="0"/>
              <a:t>Challenges:</a:t>
            </a:r>
          </a:p>
          <a:p>
            <a:endParaRPr lang="en-US" sz="700" dirty="0"/>
          </a:p>
          <a:p>
            <a:pPr lvl="1"/>
            <a:r>
              <a:rPr lang="en-US" sz="2000" dirty="0"/>
              <a:t>Ensure PPRL methodology is safe and secure when sharing hashed tokens</a:t>
            </a:r>
          </a:p>
          <a:p>
            <a:pPr lvl="1"/>
            <a:endParaRPr lang="en-US" sz="900" dirty="0"/>
          </a:p>
          <a:p>
            <a:pPr lvl="1"/>
            <a:r>
              <a:rPr lang="en-US" sz="2000" dirty="0"/>
              <a:t>Continue to evaluate and calibrate PPRL results for linkage accuracy</a:t>
            </a:r>
          </a:p>
          <a:p>
            <a:pPr lvl="1"/>
            <a:endParaRPr lang="en-US" sz="2000" dirty="0"/>
          </a:p>
        </p:txBody>
      </p:sp>
    </p:spTree>
    <p:extLst>
      <p:ext uri="{BB962C8B-B14F-4D97-AF65-F5344CB8AC3E}">
        <p14:creationId xmlns:p14="http://schemas.microsoft.com/office/powerpoint/2010/main" val="31731133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29F2-A5BF-46B8-B052-8D661EE7FE80}"/>
              </a:ext>
            </a:extLst>
          </p:cNvPr>
          <p:cNvSpPr>
            <a:spLocks noGrp="1"/>
          </p:cNvSpPr>
          <p:nvPr>
            <p:ph type="title"/>
          </p:nvPr>
        </p:nvSpPr>
        <p:spPr>
          <a:xfrm>
            <a:off x="351065" y="0"/>
            <a:ext cx="8229600" cy="857250"/>
          </a:xfrm>
        </p:spPr>
        <p:txBody>
          <a:bodyPr/>
          <a:lstStyle/>
          <a:p>
            <a:r>
              <a:rPr lang="en-US" sz="2800" dirty="0"/>
              <a:t>Introduction</a:t>
            </a:r>
          </a:p>
        </p:txBody>
      </p:sp>
      <p:sp>
        <p:nvSpPr>
          <p:cNvPr id="3" name="Text Placeholder 2">
            <a:extLst>
              <a:ext uri="{FF2B5EF4-FFF2-40B4-BE49-F238E27FC236}">
                <a16:creationId xmlns:a16="http://schemas.microsoft.com/office/drawing/2014/main" id="{D605F82E-FD2B-45A7-9431-B618C8EC43E4}"/>
              </a:ext>
            </a:extLst>
          </p:cNvPr>
          <p:cNvSpPr>
            <a:spLocks noGrp="1"/>
          </p:cNvSpPr>
          <p:nvPr>
            <p:ph type="body" sz="quarter" idx="10"/>
          </p:nvPr>
        </p:nvSpPr>
        <p:spPr>
          <a:xfrm>
            <a:off x="457200" y="1012371"/>
            <a:ext cx="8384722" cy="4000499"/>
          </a:xfrm>
        </p:spPr>
        <p:txBody>
          <a:bodyPr/>
          <a:lstStyle/>
          <a:p>
            <a:r>
              <a:rPr lang="en-US" sz="2000" dirty="0"/>
              <a:t>Linking data is a powerful mechanism to provide policy relevant information in an efficient way</a:t>
            </a:r>
          </a:p>
          <a:p>
            <a:pPr lvl="0"/>
            <a:endParaRPr lang="en-US" sz="1400" dirty="0"/>
          </a:p>
          <a:p>
            <a:pPr lvl="0"/>
            <a:r>
              <a:rPr lang="en-US" sz="2000" dirty="0"/>
              <a:t>NCHS currently links data from several population-based and establishment surveys to administrative data sources, but privacy concerns impact:</a:t>
            </a:r>
          </a:p>
          <a:p>
            <a:pPr lvl="1"/>
            <a:r>
              <a:rPr lang="en-US" sz="2000" dirty="0"/>
              <a:t>Data that can be released</a:t>
            </a:r>
          </a:p>
          <a:p>
            <a:pPr lvl="1"/>
            <a:r>
              <a:rPr lang="en-US" sz="2000" dirty="0"/>
              <a:t>Sources used for linkage</a:t>
            </a:r>
          </a:p>
          <a:p>
            <a:pPr lvl="1"/>
            <a:endParaRPr lang="en-US" sz="1400" dirty="0"/>
          </a:p>
          <a:p>
            <a:pPr lvl="0"/>
            <a:r>
              <a:rPr lang="en-US" sz="2000" dirty="0"/>
              <a:t>Two case studies attempt to address these concerns:</a:t>
            </a:r>
          </a:p>
          <a:p>
            <a:pPr lvl="1"/>
            <a:r>
              <a:rPr lang="en-US" sz="2000" dirty="0"/>
              <a:t>Synthetic data creation for public release</a:t>
            </a:r>
          </a:p>
          <a:p>
            <a:pPr lvl="1"/>
            <a:r>
              <a:rPr lang="en-US" sz="2000" dirty="0"/>
              <a:t>Privacy preserving record linkage</a:t>
            </a:r>
          </a:p>
          <a:p>
            <a:endParaRPr lang="en-US" sz="2000" dirty="0"/>
          </a:p>
        </p:txBody>
      </p:sp>
    </p:spTree>
    <p:extLst>
      <p:ext uri="{BB962C8B-B14F-4D97-AF65-F5344CB8AC3E}">
        <p14:creationId xmlns:p14="http://schemas.microsoft.com/office/powerpoint/2010/main" val="191304710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1E3D9-918B-4CB6-82B6-E926CC1E01D4}"/>
              </a:ext>
            </a:extLst>
          </p:cNvPr>
          <p:cNvSpPr>
            <a:spLocks noGrp="1"/>
          </p:cNvSpPr>
          <p:nvPr>
            <p:ph type="title"/>
          </p:nvPr>
        </p:nvSpPr>
        <p:spPr>
          <a:xfrm>
            <a:off x="246185" y="-207259"/>
            <a:ext cx="8229600" cy="857250"/>
          </a:xfrm>
        </p:spPr>
        <p:txBody>
          <a:bodyPr/>
          <a:lstStyle/>
          <a:p>
            <a:br>
              <a:rPr lang="en-US" dirty="0"/>
            </a:br>
            <a:r>
              <a:rPr lang="en-US" sz="2800" dirty="0"/>
              <a:t>Discussion</a:t>
            </a:r>
          </a:p>
        </p:txBody>
      </p:sp>
      <p:sp>
        <p:nvSpPr>
          <p:cNvPr id="3" name="Text Placeholder 2">
            <a:extLst>
              <a:ext uri="{FF2B5EF4-FFF2-40B4-BE49-F238E27FC236}">
                <a16:creationId xmlns:a16="http://schemas.microsoft.com/office/drawing/2014/main" id="{601768CD-CB81-4316-807C-4BA35A09178B}"/>
              </a:ext>
            </a:extLst>
          </p:cNvPr>
          <p:cNvSpPr>
            <a:spLocks noGrp="1"/>
          </p:cNvSpPr>
          <p:nvPr>
            <p:ph type="body" sz="quarter" idx="10"/>
          </p:nvPr>
        </p:nvSpPr>
        <p:spPr>
          <a:xfrm>
            <a:off x="246185" y="837140"/>
            <a:ext cx="8791679" cy="4153959"/>
          </a:xfrm>
        </p:spPr>
        <p:txBody>
          <a:bodyPr/>
          <a:lstStyle/>
          <a:p>
            <a:r>
              <a:rPr lang="en-US" dirty="0"/>
              <a:t>Synthetic data</a:t>
            </a:r>
          </a:p>
          <a:p>
            <a:pPr lvl="1"/>
            <a:r>
              <a:rPr lang="en-US" sz="2200" dirty="0"/>
              <a:t>Are there unique considerations with public use synthetic data products from NCHS?</a:t>
            </a:r>
          </a:p>
          <a:p>
            <a:pPr lvl="2"/>
            <a:r>
              <a:rPr lang="en-US" sz="1800" dirty="0"/>
              <a:t>User communication</a:t>
            </a:r>
          </a:p>
          <a:p>
            <a:pPr lvl="2"/>
            <a:r>
              <a:rPr lang="en-US" sz="1800" dirty="0"/>
              <a:t>Validation process</a:t>
            </a:r>
          </a:p>
          <a:p>
            <a:pPr lvl="2"/>
            <a:r>
              <a:rPr lang="en-US" sz="1800" dirty="0"/>
              <a:t>Privacy concerns</a:t>
            </a:r>
          </a:p>
          <a:p>
            <a:r>
              <a:rPr lang="en-US" dirty="0"/>
              <a:t>PPRL</a:t>
            </a:r>
          </a:p>
          <a:p>
            <a:pPr lvl="1"/>
            <a:r>
              <a:rPr lang="en-US" sz="2200" dirty="0"/>
              <a:t>How do we extend this work to other sources (e.g., private sector, emerging public health data)?</a:t>
            </a:r>
          </a:p>
          <a:p>
            <a:pPr lvl="2"/>
            <a:r>
              <a:rPr lang="en-US" sz="1800" dirty="0"/>
              <a:t>Priority sources</a:t>
            </a:r>
          </a:p>
          <a:p>
            <a:pPr lvl="2"/>
            <a:r>
              <a:rPr lang="en-US" sz="1800" dirty="0"/>
              <a:t>Privacy concerns</a:t>
            </a:r>
          </a:p>
          <a:p>
            <a:pPr marL="914400" lvl="2" indent="0">
              <a:buNone/>
            </a:pPr>
            <a:endParaRPr lang="en-US" sz="1800"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590833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91F3-1774-489B-9DCA-E29DACD9B061}"/>
              </a:ext>
            </a:extLst>
          </p:cNvPr>
          <p:cNvSpPr>
            <a:spLocks noGrp="1"/>
          </p:cNvSpPr>
          <p:nvPr>
            <p:ph type="title"/>
          </p:nvPr>
        </p:nvSpPr>
        <p:spPr>
          <a:xfrm>
            <a:off x="457200" y="1627230"/>
            <a:ext cx="8229600" cy="857250"/>
          </a:xfrm>
        </p:spPr>
        <p:txBody>
          <a:bodyPr/>
          <a:lstStyle/>
          <a:p>
            <a:pPr algn="ctr"/>
            <a:r>
              <a:rPr lang="en-US" sz="2800" dirty="0"/>
              <a:t>Thank you! </a:t>
            </a:r>
          </a:p>
        </p:txBody>
      </p:sp>
      <p:pic>
        <p:nvPicPr>
          <p:cNvPr id="4" name="Picture 3">
            <a:extLst>
              <a:ext uri="{FF2B5EF4-FFF2-40B4-BE49-F238E27FC236}">
                <a16:creationId xmlns:a16="http://schemas.microsoft.com/office/drawing/2014/main" id="{F275128C-DC38-4576-A340-5B41FDBF4FF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87263" y="3984625"/>
            <a:ext cx="3590855" cy="731583"/>
          </a:xfrm>
          <a:prstGeom prst="rect">
            <a:avLst/>
          </a:prstGeom>
        </p:spPr>
      </p:pic>
    </p:spTree>
    <p:extLst>
      <p:ext uri="{BB962C8B-B14F-4D97-AF65-F5344CB8AC3E}">
        <p14:creationId xmlns:p14="http://schemas.microsoft.com/office/powerpoint/2010/main" val="27631357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C544-DC3B-47A8-9625-EDDEE168BF99}"/>
              </a:ext>
            </a:extLst>
          </p:cNvPr>
          <p:cNvSpPr>
            <a:spLocks noGrp="1"/>
          </p:cNvSpPr>
          <p:nvPr>
            <p:ph type="title"/>
          </p:nvPr>
        </p:nvSpPr>
        <p:spPr>
          <a:xfrm>
            <a:off x="96451" y="-81640"/>
            <a:ext cx="8229600" cy="857250"/>
          </a:xfrm>
        </p:spPr>
        <p:txBody>
          <a:bodyPr/>
          <a:lstStyle/>
          <a:p>
            <a:r>
              <a:rPr lang="en-US" sz="2800" dirty="0"/>
              <a:t>Data Sources for Case Studies</a:t>
            </a:r>
          </a:p>
        </p:txBody>
      </p:sp>
      <p:sp>
        <p:nvSpPr>
          <p:cNvPr id="3" name="Text Placeholder 2">
            <a:extLst>
              <a:ext uri="{FF2B5EF4-FFF2-40B4-BE49-F238E27FC236}">
                <a16:creationId xmlns:a16="http://schemas.microsoft.com/office/drawing/2014/main" id="{FD13BF90-612E-4FF5-BA48-BB8803AD93D2}"/>
              </a:ext>
            </a:extLst>
          </p:cNvPr>
          <p:cNvSpPr>
            <a:spLocks noGrp="1"/>
          </p:cNvSpPr>
          <p:nvPr>
            <p:ph type="body" sz="quarter" idx="10"/>
          </p:nvPr>
        </p:nvSpPr>
        <p:spPr>
          <a:xfrm>
            <a:off x="1796298" y="898073"/>
            <a:ext cx="7202299" cy="4006792"/>
          </a:xfrm>
        </p:spPr>
        <p:txBody>
          <a:bodyPr/>
          <a:lstStyle/>
          <a:p>
            <a:pPr marL="0" indent="0">
              <a:lnSpc>
                <a:spcPct val="150000"/>
              </a:lnSpc>
              <a:buClr>
                <a:srgbClr val="008BB0"/>
              </a:buClr>
              <a:buNone/>
            </a:pPr>
            <a:r>
              <a:rPr lang="en-US" sz="2000" b="1" dirty="0"/>
              <a:t>National Hospital Care Survey (NHCS): </a:t>
            </a:r>
            <a:r>
              <a:rPr lang="en-US" sz="2000" dirty="0"/>
              <a:t>An establishment survey that, when fully implemented, will provide nationally representative statistics, from claims and electronic health records (EHRs), on health and health care utilization from hospital inpatient stays and emergency department visits</a:t>
            </a:r>
          </a:p>
          <a:p>
            <a:pPr>
              <a:buClr>
                <a:srgbClr val="008BB0"/>
              </a:buClr>
            </a:pPr>
            <a:endParaRPr lang="en-US" sz="1400" dirty="0"/>
          </a:p>
          <a:p>
            <a:pPr>
              <a:buClr>
                <a:srgbClr val="008BB0"/>
              </a:buClr>
            </a:pPr>
            <a:endParaRPr lang="en-US" sz="2000" dirty="0"/>
          </a:p>
          <a:p>
            <a:pPr marL="0" indent="0">
              <a:lnSpc>
                <a:spcPct val="150000"/>
              </a:lnSpc>
              <a:buClr>
                <a:srgbClr val="008BB0"/>
              </a:buClr>
              <a:buNone/>
            </a:pPr>
            <a:r>
              <a:rPr lang="en-US" sz="2000" b="1" dirty="0"/>
              <a:t>National Death Index (NDI): </a:t>
            </a:r>
            <a:r>
              <a:rPr lang="en-US" sz="2000" dirty="0"/>
              <a:t>A centralized database of U.S. death records gathered from states’ vital statistics offices</a:t>
            </a:r>
          </a:p>
          <a:p>
            <a:endParaRPr lang="en-US" sz="2000" dirty="0"/>
          </a:p>
        </p:txBody>
      </p:sp>
      <p:pic>
        <p:nvPicPr>
          <p:cNvPr id="5" name="Picture 4" descr="National Hospital Care Survey NHCS Logo">
            <a:extLst>
              <a:ext uri="{FF2B5EF4-FFF2-40B4-BE49-F238E27FC236}">
                <a16:creationId xmlns:a16="http://schemas.microsoft.com/office/drawing/2014/main" id="{6D3A0154-64C7-49B8-9B60-5602A206C1E7}"/>
              </a:ext>
            </a:extLst>
          </p:cNvPr>
          <p:cNvPicPr>
            <a:picLocks noChangeAspect="1"/>
          </p:cNvPicPr>
          <p:nvPr/>
        </p:nvPicPr>
        <p:blipFill>
          <a:blip r:embed="rId2"/>
          <a:stretch>
            <a:fillRect/>
          </a:stretch>
        </p:blipFill>
        <p:spPr>
          <a:xfrm>
            <a:off x="88287" y="1063229"/>
            <a:ext cx="1677765" cy="551126"/>
          </a:xfrm>
          <a:prstGeom prst="rect">
            <a:avLst/>
          </a:prstGeom>
        </p:spPr>
      </p:pic>
      <p:pic>
        <p:nvPicPr>
          <p:cNvPr id="6" name="Picture 5" descr="National Death Index (NDI) logo">
            <a:extLst>
              <a:ext uri="{FF2B5EF4-FFF2-40B4-BE49-F238E27FC236}">
                <a16:creationId xmlns:a16="http://schemas.microsoft.com/office/drawing/2014/main" id="{3AC28CDE-92E9-42D9-8107-21FB768E88FA}"/>
              </a:ext>
            </a:extLst>
          </p:cNvPr>
          <p:cNvPicPr>
            <a:picLocks noChangeAspect="1"/>
          </p:cNvPicPr>
          <p:nvPr/>
        </p:nvPicPr>
        <p:blipFill>
          <a:blip r:embed="rId3"/>
          <a:stretch>
            <a:fillRect/>
          </a:stretch>
        </p:blipFill>
        <p:spPr>
          <a:xfrm>
            <a:off x="161730" y="3607275"/>
            <a:ext cx="1386960" cy="819373"/>
          </a:xfrm>
          <a:prstGeom prst="rect">
            <a:avLst/>
          </a:prstGeom>
        </p:spPr>
      </p:pic>
    </p:spTree>
    <p:extLst>
      <p:ext uri="{BB962C8B-B14F-4D97-AF65-F5344CB8AC3E}">
        <p14:creationId xmlns:p14="http://schemas.microsoft.com/office/powerpoint/2010/main" val="16165500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C532-7081-4DDF-B104-EF358B49DD9B}"/>
              </a:ext>
            </a:extLst>
          </p:cNvPr>
          <p:cNvSpPr>
            <a:spLocks noGrp="1"/>
          </p:cNvSpPr>
          <p:nvPr>
            <p:ph type="title"/>
          </p:nvPr>
        </p:nvSpPr>
        <p:spPr/>
        <p:txBody>
          <a:bodyPr/>
          <a:lstStyle/>
          <a:p>
            <a:r>
              <a:rPr lang="en-US" sz="2800" dirty="0"/>
              <a:t>Data Sources: Linked NHCS-NDI Data (cont.)</a:t>
            </a:r>
          </a:p>
        </p:txBody>
      </p:sp>
      <p:grpSp>
        <p:nvGrpSpPr>
          <p:cNvPr id="3" name="Group 2" descr="Icons for the National Hospital Care Survey and the Mortality National Death Index">
            <a:extLst>
              <a:ext uri="{FF2B5EF4-FFF2-40B4-BE49-F238E27FC236}">
                <a16:creationId xmlns:a16="http://schemas.microsoft.com/office/drawing/2014/main" id="{67FF11C8-13D8-49AA-995D-E675E8C429BF}"/>
              </a:ext>
            </a:extLst>
          </p:cNvPr>
          <p:cNvGrpSpPr>
            <a:grpSpLocks noChangeAspect="1"/>
          </p:cNvGrpSpPr>
          <p:nvPr/>
        </p:nvGrpSpPr>
        <p:grpSpPr>
          <a:xfrm>
            <a:off x="1355769" y="1335226"/>
            <a:ext cx="6648050" cy="3157789"/>
            <a:chOff x="1761195" y="1768141"/>
            <a:chExt cx="5106470" cy="2425546"/>
          </a:xfrm>
        </p:grpSpPr>
        <p:sp>
          <p:nvSpPr>
            <p:cNvPr id="5" name="Rectangle: Rounded Corners 4">
              <a:extLst>
                <a:ext uri="{FF2B5EF4-FFF2-40B4-BE49-F238E27FC236}">
                  <a16:creationId xmlns:a16="http://schemas.microsoft.com/office/drawing/2014/main" id="{EB5597E1-A88B-4F2B-853E-CDF4343AFCA1}"/>
                </a:ext>
                <a:ext uri="{C183D7F6-B498-43B3-948B-1728B52AA6E4}">
                  <adec:decorative xmlns:adec="http://schemas.microsoft.com/office/drawing/2017/decorative" val="1"/>
                </a:ext>
              </a:extLst>
            </p:cNvPr>
            <p:cNvSpPr>
              <a:spLocks noChangeAspect="1"/>
            </p:cNvSpPr>
            <p:nvPr/>
          </p:nvSpPr>
          <p:spPr>
            <a:xfrm>
              <a:off x="1761195" y="1800245"/>
              <a:ext cx="2182910" cy="2393442"/>
            </a:xfrm>
            <a:prstGeom prst="roundRect">
              <a:avLst/>
            </a:prstGeom>
            <a:solidFill>
              <a:srgbClr val="DDDDFF"/>
            </a:solidFill>
            <a:ln w="762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513D119B-A1AA-42FF-AE9D-75EFAAE17B1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1161" y="2854848"/>
              <a:ext cx="405765" cy="220028"/>
            </a:xfrm>
            <a:prstGeom prst="rect">
              <a:avLst/>
            </a:prstGeom>
          </p:spPr>
        </p:pic>
        <p:grpSp>
          <p:nvGrpSpPr>
            <p:cNvPr id="20" name="Group 19">
              <a:extLst>
                <a:ext uri="{FF2B5EF4-FFF2-40B4-BE49-F238E27FC236}">
                  <a16:creationId xmlns:a16="http://schemas.microsoft.com/office/drawing/2014/main" id="{99FE71A6-443D-4FCC-90A8-370C07DA1D4B}"/>
                </a:ext>
              </a:extLst>
            </p:cNvPr>
            <p:cNvGrpSpPr/>
            <p:nvPr/>
          </p:nvGrpSpPr>
          <p:grpSpPr>
            <a:xfrm>
              <a:off x="4440265" y="1768141"/>
              <a:ext cx="2427400" cy="2393442"/>
              <a:chOff x="5866725" y="1832898"/>
              <a:chExt cx="2427400" cy="2393442"/>
            </a:xfrm>
          </p:grpSpPr>
          <p:sp>
            <p:nvSpPr>
              <p:cNvPr id="15" name="Rectangle: Rounded Corners 14">
                <a:extLst>
                  <a:ext uri="{FF2B5EF4-FFF2-40B4-BE49-F238E27FC236}">
                    <a16:creationId xmlns:a16="http://schemas.microsoft.com/office/drawing/2014/main" id="{F1314822-F101-4EFA-95FD-CB0B449CFC63}"/>
                  </a:ext>
                </a:extLst>
              </p:cNvPr>
              <p:cNvSpPr/>
              <p:nvPr/>
            </p:nvSpPr>
            <p:spPr>
              <a:xfrm>
                <a:off x="5866725" y="1832898"/>
                <a:ext cx="2182910" cy="2393442"/>
              </a:xfrm>
              <a:prstGeom prst="roundRect">
                <a:avLst/>
              </a:prstGeom>
              <a:solidFill>
                <a:srgbClr val="FFF0C1"/>
              </a:solidFill>
              <a:ln w="381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B4B1E192-36C3-488B-8C04-280C5C9C360A}"/>
                  </a:ext>
                </a:extLst>
              </p:cNvPr>
              <p:cNvGrpSpPr/>
              <p:nvPr/>
            </p:nvGrpSpPr>
            <p:grpSpPr>
              <a:xfrm>
                <a:off x="6183655" y="1935821"/>
                <a:ext cx="2110470" cy="1820719"/>
                <a:chOff x="8886696" y="3648758"/>
                <a:chExt cx="2813960" cy="2427626"/>
              </a:xfrm>
            </p:grpSpPr>
            <p:pic>
              <p:nvPicPr>
                <p:cNvPr id="17" name="Graphic 16" descr="Document">
                  <a:extLst>
                    <a:ext uri="{FF2B5EF4-FFF2-40B4-BE49-F238E27FC236}">
                      <a16:creationId xmlns:a16="http://schemas.microsoft.com/office/drawing/2014/main" id="{4CB89320-276F-4CEF-9D4F-D726BC8047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12995" y="4320335"/>
                  <a:ext cx="914400" cy="914400"/>
                </a:xfrm>
                <a:prstGeom prst="rect">
                  <a:avLst/>
                </a:prstGeom>
              </p:spPr>
            </p:pic>
            <p:sp>
              <p:nvSpPr>
                <p:cNvPr id="18" name="TextBox 17">
                  <a:extLst>
                    <a:ext uri="{FF2B5EF4-FFF2-40B4-BE49-F238E27FC236}">
                      <a16:creationId xmlns:a16="http://schemas.microsoft.com/office/drawing/2014/main" id="{91D5F6EF-B57B-4C6B-849A-905FEE6009B7}"/>
                    </a:ext>
                  </a:extLst>
                </p:cNvPr>
                <p:cNvSpPr txBox="1"/>
                <p:nvPr/>
              </p:nvSpPr>
              <p:spPr>
                <a:xfrm>
                  <a:off x="8886696" y="5414441"/>
                  <a:ext cx="2256578" cy="661943"/>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alibri" panose="020F0502020204030204"/>
                    </a:rPr>
                    <a:t>Cause of death from National Death Index</a:t>
                  </a:r>
                </a:p>
              </p:txBody>
            </p:sp>
            <p:sp>
              <p:nvSpPr>
                <p:cNvPr id="19" name="TextBox 18">
                  <a:extLst>
                    <a:ext uri="{FF2B5EF4-FFF2-40B4-BE49-F238E27FC236}">
                      <a16:creationId xmlns:a16="http://schemas.microsoft.com/office/drawing/2014/main" id="{ADD372FF-B61D-48E4-8886-53480B5BC462}"/>
                    </a:ext>
                  </a:extLst>
                </p:cNvPr>
                <p:cNvSpPr txBox="1"/>
                <p:nvPr/>
              </p:nvSpPr>
              <p:spPr>
                <a:xfrm>
                  <a:off x="9255860" y="3648758"/>
                  <a:ext cx="2444796" cy="472816"/>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ED7D31"/>
                      </a:solidFill>
                      <a:effectLst/>
                      <a:uLnTx/>
                      <a:uFillTx/>
                      <a:latin typeface="Calibri" panose="020F0502020204030204"/>
                    </a:rPr>
                    <a:t>Mortality</a:t>
                  </a:r>
                </a:p>
              </p:txBody>
            </p:sp>
          </p:grpSp>
        </p:grpSp>
        <p:pic>
          <p:nvPicPr>
            <p:cNvPr id="21" name="Picture 20">
              <a:extLst>
                <a:ext uri="{FF2B5EF4-FFF2-40B4-BE49-F238E27FC236}">
                  <a16:creationId xmlns:a16="http://schemas.microsoft.com/office/drawing/2014/main" id="{1CE46596-3E60-4991-B03F-98B07A5DDBB3}"/>
                </a:ext>
              </a:extLst>
            </p:cNvPr>
            <p:cNvPicPr>
              <a:picLocks noChangeAspect="1"/>
            </p:cNvPicPr>
            <p:nvPr/>
          </p:nvPicPr>
          <p:blipFill>
            <a:blip r:embed="rId6"/>
            <a:stretch>
              <a:fillRect/>
            </a:stretch>
          </p:blipFill>
          <p:spPr>
            <a:xfrm>
              <a:off x="2011329" y="1951579"/>
              <a:ext cx="1682642" cy="554784"/>
            </a:xfrm>
            <a:prstGeom prst="rect">
              <a:avLst/>
            </a:prstGeom>
          </p:spPr>
        </p:pic>
        <p:grpSp>
          <p:nvGrpSpPr>
            <p:cNvPr id="23" name="Group 22">
              <a:extLst>
                <a:ext uri="{FF2B5EF4-FFF2-40B4-BE49-F238E27FC236}">
                  <a16:creationId xmlns:a16="http://schemas.microsoft.com/office/drawing/2014/main" id="{BAED54EC-56C3-4961-A7D0-3CC796B6FDA1}"/>
                </a:ext>
                <a:ext uri="{C183D7F6-B498-43B3-948B-1728B52AA6E4}">
                  <adec:decorative xmlns:adec="http://schemas.microsoft.com/office/drawing/2017/decorative" val="1"/>
                </a:ext>
              </a:extLst>
            </p:cNvPr>
            <p:cNvGrpSpPr/>
            <p:nvPr/>
          </p:nvGrpSpPr>
          <p:grpSpPr>
            <a:xfrm>
              <a:off x="2324958" y="2571750"/>
              <a:ext cx="912110" cy="891540"/>
              <a:chOff x="3695775" y="361415"/>
              <a:chExt cx="1216146" cy="1188720"/>
            </a:xfrm>
          </p:grpSpPr>
          <p:pic>
            <p:nvPicPr>
              <p:cNvPr id="24" name="Graphic 23" descr="Group of people">
                <a:extLst>
                  <a:ext uri="{FF2B5EF4-FFF2-40B4-BE49-F238E27FC236}">
                    <a16:creationId xmlns:a16="http://schemas.microsoft.com/office/drawing/2014/main" id="{F8987EE4-38B9-4504-A6A9-C874775AB7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95775" y="361415"/>
                <a:ext cx="1188720" cy="1188720"/>
              </a:xfrm>
              <a:prstGeom prst="rect">
                <a:avLst/>
              </a:prstGeom>
            </p:spPr>
          </p:pic>
          <p:sp>
            <p:nvSpPr>
              <p:cNvPr id="25" name="TextBox 24">
                <a:extLst>
                  <a:ext uri="{FF2B5EF4-FFF2-40B4-BE49-F238E27FC236}">
                    <a16:creationId xmlns:a16="http://schemas.microsoft.com/office/drawing/2014/main" id="{C6D93EE5-A5C7-4B07-A396-3AE3FCE84661}"/>
                  </a:ext>
                </a:extLst>
              </p:cNvPr>
              <p:cNvSpPr txBox="1"/>
              <p:nvPr/>
            </p:nvSpPr>
            <p:spPr>
              <a:xfrm>
                <a:off x="3717104" y="1127163"/>
                <a:ext cx="1194817" cy="400109"/>
              </a:xfrm>
              <a:prstGeom prst="rect">
                <a:avLst/>
              </a:prstGeom>
              <a:solidFill>
                <a:srgbClr val="DDDDFF"/>
              </a:solidFill>
            </p:spPr>
            <p:txBody>
              <a:bodyPr wrap="squar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endParaRPr>
              </a:p>
            </p:txBody>
          </p:sp>
        </p:grpSp>
        <p:sp>
          <p:nvSpPr>
            <p:cNvPr id="22" name="TextBox 21">
              <a:extLst>
                <a:ext uri="{FF2B5EF4-FFF2-40B4-BE49-F238E27FC236}">
                  <a16:creationId xmlns:a16="http://schemas.microsoft.com/office/drawing/2014/main" id="{35AFB695-F397-48D8-B7C5-7A9944DB9B23}"/>
                </a:ext>
              </a:extLst>
            </p:cNvPr>
            <p:cNvSpPr txBox="1"/>
            <p:nvPr/>
          </p:nvSpPr>
          <p:spPr>
            <a:xfrm>
              <a:off x="1955693" y="3195326"/>
              <a:ext cx="1988411" cy="496457"/>
            </a:xfrm>
            <a:prstGeom prst="rect">
              <a:avLst/>
            </a:prstGeom>
            <a:noFill/>
          </p:spPr>
          <p:txBody>
            <a:bodyPr wrap="square" rtlCol="0">
              <a:spAutoFit/>
            </a:bodyPr>
            <a:lstStyle/>
            <a:p>
              <a:r>
                <a:rPr lang="en-US" dirty="0">
                  <a:solidFill>
                    <a:srgbClr val="000000"/>
                  </a:solidFill>
                  <a:latin typeface="Calibri" panose="020F0502020204030204" pitchFamily="34" charset="0"/>
                </a:rPr>
                <a:t>Patient level encounter data from hospitals</a:t>
              </a:r>
            </a:p>
          </p:txBody>
        </p:sp>
      </p:grpSp>
    </p:spTree>
    <p:extLst>
      <p:ext uri="{BB962C8B-B14F-4D97-AF65-F5344CB8AC3E}">
        <p14:creationId xmlns:p14="http://schemas.microsoft.com/office/powerpoint/2010/main" val="34236437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0" dirty="0"/>
              <a:t>Case Study I: Synthetic Data</a:t>
            </a:r>
            <a:endParaRPr lang="en-US" dirty="0"/>
          </a:p>
        </p:txBody>
      </p:sp>
      <p:sp>
        <p:nvSpPr>
          <p:cNvPr id="2" name="Text Placeholder 1">
            <a:extLst>
              <a:ext uri="{FF2B5EF4-FFF2-40B4-BE49-F238E27FC236}">
                <a16:creationId xmlns:a16="http://schemas.microsoft.com/office/drawing/2014/main" id="{63D3F487-7120-472D-A890-70CBC14981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36493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84" y="-62663"/>
            <a:ext cx="8229600" cy="857250"/>
          </a:xfrm>
        </p:spPr>
        <p:txBody>
          <a:bodyPr/>
          <a:lstStyle/>
          <a:p>
            <a:r>
              <a:rPr lang="en-US" sz="2800" dirty="0"/>
              <a:t>Synthetic Data</a:t>
            </a:r>
          </a:p>
        </p:txBody>
      </p:sp>
      <p:sp>
        <p:nvSpPr>
          <p:cNvPr id="3" name="Text Placeholder 2"/>
          <p:cNvSpPr>
            <a:spLocks noGrp="1"/>
          </p:cNvSpPr>
          <p:nvPr>
            <p:ph type="body" sz="quarter" idx="10"/>
          </p:nvPr>
        </p:nvSpPr>
        <p:spPr>
          <a:xfrm>
            <a:off x="228601" y="900906"/>
            <a:ext cx="8827476" cy="3341688"/>
          </a:xfrm>
          <a:ln>
            <a:noFill/>
          </a:ln>
        </p:spPr>
        <p:txBody>
          <a:bodyPr/>
          <a:lstStyle/>
          <a:p>
            <a:r>
              <a:rPr lang="en-US" dirty="0"/>
              <a:t>Explore the feasibility of developing a fully synthetic linked mortality file for public release</a:t>
            </a:r>
          </a:p>
          <a:p>
            <a:pPr lvl="1"/>
            <a:r>
              <a:rPr lang="en-US" dirty="0"/>
              <a:t>Model occurrence and date of death</a:t>
            </a:r>
          </a:p>
          <a:p>
            <a:pPr lvl="1"/>
            <a:r>
              <a:rPr lang="en-US" dirty="0"/>
              <a:t>Decision tree for cause of death</a:t>
            </a:r>
          </a:p>
          <a:p>
            <a:endParaRPr lang="en-US" dirty="0"/>
          </a:p>
          <a:p>
            <a:r>
              <a:rPr lang="en-US" dirty="0"/>
              <a:t>Research question: how do the estimates from a fully synthetic linked mortality file compare to the original restricted use file?</a:t>
            </a:r>
          </a:p>
          <a:p>
            <a:endParaRPr lang="en-US" dirty="0"/>
          </a:p>
        </p:txBody>
      </p:sp>
    </p:spTree>
    <p:extLst>
      <p:ext uri="{BB962C8B-B14F-4D97-AF65-F5344CB8AC3E}">
        <p14:creationId xmlns:p14="http://schemas.microsoft.com/office/powerpoint/2010/main" val="25338532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8EA90-4B5A-4099-8BAA-2640305CD75A}"/>
              </a:ext>
            </a:extLst>
          </p:cNvPr>
          <p:cNvSpPr>
            <a:spLocks noGrp="1"/>
          </p:cNvSpPr>
          <p:nvPr>
            <p:ph type="title"/>
          </p:nvPr>
        </p:nvSpPr>
        <p:spPr>
          <a:xfrm>
            <a:off x="457200" y="344772"/>
            <a:ext cx="8229600" cy="857250"/>
          </a:xfrm>
        </p:spPr>
        <p:txBody>
          <a:bodyPr/>
          <a:lstStyle/>
          <a:p>
            <a:pPr>
              <a:lnSpc>
                <a:spcPct val="100000"/>
              </a:lnSpc>
            </a:pPr>
            <a:r>
              <a:rPr lang="en-US" sz="2800" dirty="0"/>
              <a:t>Synthetic Data Methodology:</a:t>
            </a:r>
            <a:br>
              <a:rPr lang="en-US" sz="2800" dirty="0"/>
            </a:br>
            <a:r>
              <a:rPr lang="en-US" sz="2800" dirty="0"/>
              <a:t>Occurrence of death and date of death</a:t>
            </a:r>
          </a:p>
        </p:txBody>
      </p:sp>
      <p:sp>
        <p:nvSpPr>
          <p:cNvPr id="3" name="Text Placeholder 2">
            <a:extLst>
              <a:ext uri="{FF2B5EF4-FFF2-40B4-BE49-F238E27FC236}">
                <a16:creationId xmlns:a16="http://schemas.microsoft.com/office/drawing/2014/main" id="{A4CF3C4B-60CD-46C1-99BA-622EE65AC26C}"/>
              </a:ext>
            </a:extLst>
          </p:cNvPr>
          <p:cNvSpPr>
            <a:spLocks noGrp="1"/>
          </p:cNvSpPr>
          <p:nvPr>
            <p:ph type="body" sz="quarter" idx="10"/>
          </p:nvPr>
        </p:nvSpPr>
        <p:spPr/>
        <p:txBody>
          <a:bodyPr/>
          <a:lstStyle/>
          <a:p>
            <a:endParaRPr lang="en-US" dirty="0"/>
          </a:p>
          <a:p>
            <a:r>
              <a:rPr lang="en-US" dirty="0"/>
              <a:t>Occurrence of death and </a:t>
            </a:r>
            <a:r>
              <a:rPr lang="en-US" dirty="0">
                <a:solidFill>
                  <a:srgbClr val="695E4A"/>
                </a:solidFill>
              </a:rPr>
              <a:t>date of </a:t>
            </a:r>
            <a:r>
              <a:rPr lang="en-US" dirty="0"/>
              <a:t>death modeled using Cox proportional hazards model:</a:t>
            </a:r>
          </a:p>
          <a:p>
            <a:endParaRPr lang="en-US" sz="1100" dirty="0"/>
          </a:p>
          <a:p>
            <a:pPr lvl="1"/>
            <a:r>
              <a:rPr lang="en-US" sz="2200" dirty="0"/>
              <a:t>Linear predictor of death risk</a:t>
            </a:r>
          </a:p>
          <a:p>
            <a:pPr lvl="1"/>
            <a:endParaRPr lang="en-US" sz="1200" dirty="0"/>
          </a:p>
          <a:p>
            <a:pPr lvl="1"/>
            <a:r>
              <a:rPr lang="en-US" sz="2200" dirty="0"/>
              <a:t>Baseline survival rates for each day </a:t>
            </a:r>
          </a:p>
          <a:p>
            <a:endParaRPr lang="en-US" dirty="0"/>
          </a:p>
        </p:txBody>
      </p:sp>
    </p:spTree>
    <p:extLst>
      <p:ext uri="{BB962C8B-B14F-4D97-AF65-F5344CB8AC3E}">
        <p14:creationId xmlns:p14="http://schemas.microsoft.com/office/powerpoint/2010/main" val="22360878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1018664"/>
          </a:xfrm>
        </p:spPr>
        <p:txBody>
          <a:bodyPr/>
          <a:lstStyle/>
          <a:p>
            <a:pPr>
              <a:lnSpc>
                <a:spcPct val="100000"/>
              </a:lnSpc>
            </a:pPr>
            <a:r>
              <a:rPr lang="en-US" sz="2800" dirty="0"/>
              <a:t>Synthetic Data: </a:t>
            </a:r>
            <a:br>
              <a:rPr lang="en-US" sz="2800" dirty="0"/>
            </a:br>
            <a:r>
              <a:rPr lang="en-US" sz="2800" dirty="0"/>
              <a:t>Major and Contributing Causes of Death	</a:t>
            </a:r>
          </a:p>
        </p:txBody>
      </p:sp>
      <p:sp>
        <p:nvSpPr>
          <p:cNvPr id="3" name="Text Placeholder 2"/>
          <p:cNvSpPr>
            <a:spLocks noGrp="1"/>
          </p:cNvSpPr>
          <p:nvPr>
            <p:ph type="body" sz="quarter" idx="10"/>
          </p:nvPr>
        </p:nvSpPr>
        <p:spPr/>
        <p:txBody>
          <a:bodyPr/>
          <a:lstStyle/>
          <a:p>
            <a:endParaRPr lang="en-US" dirty="0"/>
          </a:p>
          <a:p>
            <a:r>
              <a:rPr lang="en-US" dirty="0"/>
              <a:t>Modeled using classification tree (CART):</a:t>
            </a:r>
          </a:p>
          <a:p>
            <a:endParaRPr lang="en-US" sz="1200" dirty="0"/>
          </a:p>
          <a:p>
            <a:pPr lvl="1"/>
            <a:r>
              <a:rPr lang="en-US" sz="2200" dirty="0"/>
              <a:t>Contributing causes were modeled contingent on major causes</a:t>
            </a:r>
          </a:p>
          <a:p>
            <a:pPr lvl="1"/>
            <a:endParaRPr lang="en-US" sz="1200" dirty="0"/>
          </a:p>
          <a:p>
            <a:pPr lvl="1"/>
            <a:r>
              <a:rPr lang="en-US" sz="2200" dirty="0"/>
              <a:t>Predictors were similar to those used in survival model for date and occurrence of death</a:t>
            </a:r>
          </a:p>
        </p:txBody>
      </p:sp>
    </p:spTree>
    <p:extLst>
      <p:ext uri="{BB962C8B-B14F-4D97-AF65-F5344CB8AC3E}">
        <p14:creationId xmlns:p14="http://schemas.microsoft.com/office/powerpoint/2010/main" val="26279603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1" y="-5864"/>
            <a:ext cx="8229600" cy="857250"/>
          </a:xfrm>
        </p:spPr>
        <p:txBody>
          <a:bodyPr/>
          <a:lstStyle/>
          <a:p>
            <a:r>
              <a:rPr lang="en-US" sz="2800" dirty="0"/>
              <a:t>Results</a:t>
            </a:r>
          </a:p>
        </p:txBody>
      </p:sp>
      <p:sp>
        <p:nvSpPr>
          <p:cNvPr id="3" name="Text Placeholder 2"/>
          <p:cNvSpPr>
            <a:spLocks noGrp="1"/>
          </p:cNvSpPr>
          <p:nvPr>
            <p:ph type="body" sz="quarter" idx="10"/>
          </p:nvPr>
        </p:nvSpPr>
        <p:spPr>
          <a:xfrm>
            <a:off x="318411" y="1007001"/>
            <a:ext cx="4245428" cy="3785437"/>
          </a:xfrm>
          <a:solidFill>
            <a:schemeClr val="tx2"/>
          </a:solidFill>
          <a:ln>
            <a:noFill/>
          </a:ln>
        </p:spPr>
        <p:txBody>
          <a:bodyPr/>
          <a:lstStyle/>
          <a:p>
            <a:pPr>
              <a:lnSpc>
                <a:spcPct val="150000"/>
              </a:lnSpc>
            </a:pPr>
            <a:r>
              <a:rPr lang="en-US" sz="2000" dirty="0"/>
              <a:t>Comparative analysis shows very similar results for all-cause mortality when compared to the restricted-use data</a:t>
            </a:r>
          </a:p>
          <a:p>
            <a:pPr>
              <a:lnSpc>
                <a:spcPct val="150000"/>
              </a:lnSpc>
            </a:pPr>
            <a:endParaRPr lang="en-US" sz="2000" dirty="0"/>
          </a:p>
          <a:p>
            <a:pPr>
              <a:lnSpc>
                <a:spcPct val="150000"/>
              </a:lnSpc>
            </a:pPr>
            <a:r>
              <a:rPr lang="en-US" sz="2000" dirty="0"/>
              <a:t>Some differences are noted in cause-specific estimates</a:t>
            </a:r>
          </a:p>
          <a:p>
            <a:pPr>
              <a:lnSpc>
                <a:spcPct val="150000"/>
              </a:lnSpc>
            </a:pPr>
            <a:endParaRPr lang="en-US" sz="2000" dirty="0"/>
          </a:p>
          <a:p>
            <a:pPr>
              <a:lnSpc>
                <a:spcPct val="150000"/>
              </a:lnSpc>
            </a:pPr>
            <a:endParaRPr lang="en-US" sz="2000" dirty="0"/>
          </a:p>
          <a:p>
            <a:pPr lvl="1">
              <a:lnSpc>
                <a:spcPct val="150000"/>
              </a:lnSpc>
            </a:pPr>
            <a:endParaRPr lang="en-US" sz="2000" dirty="0">
              <a:solidFill>
                <a:schemeClr val="bg2">
                  <a:lumMod val="50000"/>
                </a:schemeClr>
              </a:solidFill>
            </a:endParaRPr>
          </a:p>
          <a:p>
            <a:pPr>
              <a:lnSpc>
                <a:spcPct val="150000"/>
              </a:lnSpc>
            </a:pPr>
            <a:endParaRPr lang="en-US" sz="2000" dirty="0"/>
          </a:p>
          <a:p>
            <a:pPr>
              <a:lnSpc>
                <a:spcPct val="150000"/>
              </a:lnSpc>
            </a:pPr>
            <a:endParaRPr lang="en-US" altLang="en-US" sz="1800" dirty="0"/>
          </a:p>
          <a:p>
            <a:pPr lvl="1">
              <a:lnSpc>
                <a:spcPct val="150000"/>
              </a:lnSpc>
            </a:pPr>
            <a:endParaRPr lang="en-US" sz="2000" dirty="0">
              <a:solidFill>
                <a:schemeClr val="bg2">
                  <a:lumMod val="50000"/>
                </a:schemeClr>
              </a:solidFill>
              <a:latin typeface="+mn-lt"/>
            </a:endParaRPr>
          </a:p>
          <a:p>
            <a:pPr>
              <a:lnSpc>
                <a:spcPct val="150000"/>
              </a:lnSpc>
            </a:pPr>
            <a:endParaRPr lang="en-US" sz="2000" dirty="0"/>
          </a:p>
          <a:p>
            <a:pPr>
              <a:lnSpc>
                <a:spcPct val="150000"/>
              </a:lnSpc>
            </a:pPr>
            <a:endParaRPr lang="en-US" sz="2000" dirty="0"/>
          </a:p>
        </p:txBody>
      </p:sp>
      <p:pic>
        <p:nvPicPr>
          <p:cNvPr id="4" name="Picture 3" descr="This a graph showing the comparative analysis for all-cause mortality when compared to restricted-use data">
            <a:extLst>
              <a:ext uri="{FF2B5EF4-FFF2-40B4-BE49-F238E27FC236}">
                <a16:creationId xmlns:a16="http://schemas.microsoft.com/office/drawing/2014/main" id="{5CE745B6-DAC6-4E29-B7F6-4A326ABF8F35}"/>
              </a:ext>
            </a:extLst>
          </p:cNvPr>
          <p:cNvPicPr>
            <a:picLocks noChangeAspect="1"/>
          </p:cNvPicPr>
          <p:nvPr/>
        </p:nvPicPr>
        <p:blipFill>
          <a:blip r:embed="rId3"/>
          <a:stretch>
            <a:fillRect/>
          </a:stretch>
        </p:blipFill>
        <p:spPr>
          <a:xfrm>
            <a:off x="4171951" y="422760"/>
            <a:ext cx="5109618" cy="3909105"/>
          </a:xfrm>
          <a:prstGeom prst="rect">
            <a:avLst/>
          </a:prstGeom>
        </p:spPr>
      </p:pic>
      <p:sp>
        <p:nvSpPr>
          <p:cNvPr id="5" name="TextBox 4">
            <a:extLst>
              <a:ext uri="{FF2B5EF4-FFF2-40B4-BE49-F238E27FC236}">
                <a16:creationId xmlns:a16="http://schemas.microsoft.com/office/drawing/2014/main" id="{552730CE-8C35-4BF5-866F-0AAF96FF4AAA}"/>
              </a:ext>
            </a:extLst>
          </p:cNvPr>
          <p:cNvSpPr txBox="1"/>
          <p:nvPr/>
        </p:nvSpPr>
        <p:spPr>
          <a:xfrm>
            <a:off x="3967843" y="4601831"/>
            <a:ext cx="4999286" cy="369332"/>
          </a:xfrm>
          <a:prstGeom prst="rect">
            <a:avLst/>
          </a:prstGeom>
          <a:noFill/>
        </p:spPr>
        <p:txBody>
          <a:bodyPr wrap="square" rtlCol="0">
            <a:spAutoFit/>
          </a:bodyPr>
          <a:lstStyle/>
          <a:p>
            <a:r>
              <a:rPr lang="en-US" sz="900" dirty="0">
                <a:solidFill>
                  <a:srgbClr val="000000"/>
                </a:solidFill>
                <a:latin typeface="Calibri" panose="020F0502020204030204" pitchFamily="34" charset="0"/>
              </a:rPr>
              <a:t>Resnick, D., Cox, CS., Mirel, LB. (2021). Using synthetic data to replace linkage derived elements: a case study. Health Services and Outcomes Research Methodology. 1-18. 10.1007/s10742-021-00241-z. </a:t>
            </a:r>
          </a:p>
        </p:txBody>
      </p:sp>
      <p:sp>
        <p:nvSpPr>
          <p:cNvPr id="6" name="TextBox 5">
            <a:extLst>
              <a:ext uri="{FF2B5EF4-FFF2-40B4-BE49-F238E27FC236}">
                <a16:creationId xmlns:a16="http://schemas.microsoft.com/office/drawing/2014/main" id="{217D260B-CF96-424A-87E5-ACA5EA4099D7}"/>
              </a:ext>
            </a:extLst>
          </p:cNvPr>
          <p:cNvSpPr txBox="1"/>
          <p:nvPr/>
        </p:nvSpPr>
        <p:spPr>
          <a:xfrm>
            <a:off x="5584371" y="4168579"/>
            <a:ext cx="2751365" cy="276999"/>
          </a:xfrm>
          <a:prstGeom prst="rect">
            <a:avLst/>
          </a:prstGeom>
          <a:solidFill>
            <a:schemeClr val="tx2"/>
          </a:solidFill>
        </p:spPr>
        <p:txBody>
          <a:bodyPr wrap="square" rtlCol="0">
            <a:spAutoFit/>
          </a:bodyPr>
          <a:lstStyle/>
          <a:p>
            <a:pPr algn="ctr"/>
            <a:r>
              <a:rPr lang="en-US" sz="1200" b="1" dirty="0">
                <a:solidFill>
                  <a:srgbClr val="000000"/>
                </a:solidFill>
                <a:latin typeface="Calibri" panose="020F0502020204030204" pitchFamily="34" charset="0"/>
              </a:rPr>
              <a:t>Actual Data Parameter Estimates</a:t>
            </a:r>
          </a:p>
        </p:txBody>
      </p:sp>
      <p:sp>
        <p:nvSpPr>
          <p:cNvPr id="7" name="TextBox 6">
            <a:extLst>
              <a:ext uri="{FF2B5EF4-FFF2-40B4-BE49-F238E27FC236}">
                <a16:creationId xmlns:a16="http://schemas.microsoft.com/office/drawing/2014/main" id="{ACFCBC09-D721-4372-8DDE-64AA1D3A3A9F}"/>
              </a:ext>
            </a:extLst>
          </p:cNvPr>
          <p:cNvSpPr txBox="1"/>
          <p:nvPr/>
        </p:nvSpPr>
        <p:spPr>
          <a:xfrm rot="16200000">
            <a:off x="3426276" y="2190098"/>
            <a:ext cx="2751365" cy="276999"/>
          </a:xfrm>
          <a:prstGeom prst="rect">
            <a:avLst/>
          </a:prstGeom>
          <a:solidFill>
            <a:schemeClr val="tx2"/>
          </a:solidFill>
        </p:spPr>
        <p:txBody>
          <a:bodyPr wrap="square" rtlCol="0">
            <a:spAutoFit/>
          </a:bodyPr>
          <a:lstStyle/>
          <a:p>
            <a:pPr algn="ctr"/>
            <a:r>
              <a:rPr lang="en-US" sz="1200" b="1" dirty="0">
                <a:solidFill>
                  <a:srgbClr val="000000"/>
                </a:solidFill>
                <a:latin typeface="Calibri" panose="020F0502020204030204" pitchFamily="34" charset="0"/>
              </a:rPr>
              <a:t>Synthetic Data Parameter Estimates</a:t>
            </a:r>
          </a:p>
        </p:txBody>
      </p:sp>
    </p:spTree>
    <p:extLst>
      <p:ext uri="{BB962C8B-B14F-4D97-AF65-F5344CB8AC3E}">
        <p14:creationId xmlns:p14="http://schemas.microsoft.com/office/powerpoint/2010/main" val="4010529117"/>
      </p:ext>
    </p:extLst>
  </p:cSld>
  <p:clrMapOvr>
    <a:masterClrMapping/>
  </p:clrMapOvr>
  <p:transition>
    <p:fade/>
  </p:transition>
</p:sld>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5648</TotalTime>
  <Words>1191</Words>
  <Application>Microsoft Office PowerPoint</Application>
  <PresentationFormat>On-screen Show (16:9)</PresentationFormat>
  <Paragraphs>211</Paragraphs>
  <Slides>21</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Calibri</vt:lpstr>
      <vt:lpstr>Myriad Web Pro</vt:lpstr>
      <vt:lpstr>Courier New</vt:lpstr>
      <vt:lpstr>Arial</vt:lpstr>
      <vt:lpstr>Wingdings</vt:lpstr>
      <vt:lpstr>NCEH_ATSDR_combined</vt:lpstr>
      <vt:lpstr>1_NCEH_ATSDR_combined</vt:lpstr>
      <vt:lpstr>2_NCEH_ATSDR_combined</vt:lpstr>
      <vt:lpstr>Privacy Preserving Techniques: Case Studies from the Data Linkage Program</vt:lpstr>
      <vt:lpstr>Introduction</vt:lpstr>
      <vt:lpstr>Data Sources for Case Studies</vt:lpstr>
      <vt:lpstr>Data Sources: Linked NHCS-NDI Data (cont.)</vt:lpstr>
      <vt:lpstr>Case Study I: Synthetic Data</vt:lpstr>
      <vt:lpstr>Synthetic Data</vt:lpstr>
      <vt:lpstr>Synthetic Data Methodology: Occurrence of death and date of death</vt:lpstr>
      <vt:lpstr>Synthetic Data:  Major and Contributing Causes of Death </vt:lpstr>
      <vt:lpstr>Results</vt:lpstr>
      <vt:lpstr>Next Steps: Synthetic Data</vt:lpstr>
      <vt:lpstr>Opportunities and Challenges</vt:lpstr>
      <vt:lpstr>Case Study II: Privacy Preserving Record Linkage</vt:lpstr>
      <vt:lpstr>Privacy Preserving Record Linkage</vt:lpstr>
      <vt:lpstr>Privacy Preserving Record Linkage (cont.)</vt:lpstr>
      <vt:lpstr>Results</vt:lpstr>
      <vt:lpstr>2016 NHCS Patients Linked to 2016-2017 NDI by Linkage Approach and Demographics</vt:lpstr>
      <vt:lpstr>Summary</vt:lpstr>
      <vt:lpstr>Next Steps: PPRL</vt:lpstr>
      <vt:lpstr>Opportunities and Challenges</vt:lpstr>
      <vt:lpstr> Discussion</vt:lpstr>
      <vt:lpstr>Thank you!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Rose, Cheryl V. (CDC/DDPHSS/NCHS/DAE)</cp:lastModifiedBy>
  <cp:revision>433</cp:revision>
  <cp:lastPrinted>2020-01-28T18:59:20Z</cp:lastPrinted>
  <dcterms:created xsi:type="dcterms:W3CDTF">2011-03-17T17:43:16Z</dcterms:created>
  <dcterms:modified xsi:type="dcterms:W3CDTF">2021-05-13T16:02:33Z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2021-04-20T15:54:44Z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e7872ffe-d046-4c56-b4b2-b49e8364bbb4</vt:lpwstr>
  </property>
  <property fmtid="{D5CDD505-2E9C-101B-9397-08002B2CF9AE}" pid="9" name="MSIP_Label_7b94a7b8-f06c-4dfe-bdcc-9b548fd58c31_ContentBits">
    <vt:lpwstr>0</vt:lpwstr>
  </property>
</Properties>
</file>