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2"/>
  </p:notesMasterIdLst>
  <p:sldIdLst>
    <p:sldId id="1281" r:id="rId5"/>
    <p:sldId id="1273" r:id="rId6"/>
    <p:sldId id="1314" r:id="rId7"/>
    <p:sldId id="279" r:id="rId8"/>
    <p:sldId id="1329" r:id="rId9"/>
    <p:sldId id="1330" r:id="rId10"/>
    <p:sldId id="1331" r:id="rId11"/>
    <p:sldId id="1343" r:id="rId12"/>
    <p:sldId id="310" r:id="rId13"/>
    <p:sldId id="1334" r:id="rId14"/>
    <p:sldId id="1340" r:id="rId15"/>
    <p:sldId id="1341" r:id="rId16"/>
    <p:sldId id="1336" r:id="rId17"/>
    <p:sldId id="1337" r:id="rId18"/>
    <p:sldId id="1338" r:id="rId19"/>
    <p:sldId id="1342" r:id="rId20"/>
    <p:sldId id="132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HIS Follow-up Health Study: Preliminary Results" id="{E402A9E4-98D0-4080-B5FE-9B80EC0864C2}">
          <p14:sldIdLst>
            <p14:sldId id="1281"/>
            <p14:sldId id="1273"/>
            <p14:sldId id="1314"/>
            <p14:sldId id="279"/>
            <p14:sldId id="1329"/>
            <p14:sldId id="1330"/>
            <p14:sldId id="1331"/>
            <p14:sldId id="1343"/>
            <p14:sldId id="310"/>
            <p14:sldId id="1334"/>
            <p14:sldId id="1340"/>
            <p14:sldId id="1341"/>
            <p14:sldId id="1336"/>
            <p14:sldId id="1337"/>
            <p14:sldId id="1338"/>
            <p14:sldId id="1342"/>
            <p14:sldId id="132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insky, Adena (CDC/DDPHSS/NCHS/DHIS)" initials="GA(" lastIdx="5" clrIdx="0">
    <p:extLst>
      <p:ext uri="{19B8F6BF-5375-455C-9EA6-DF929625EA0E}">
        <p15:presenceInfo xmlns:p15="http://schemas.microsoft.com/office/powerpoint/2012/main" userId="S::wpm0@cdc.gov::5a9db30d-5037-47d7-afe1-64cb98b399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F2A21"/>
    <a:srgbClr val="006858"/>
    <a:srgbClr val="3D372B"/>
    <a:srgbClr val="C9A4E4"/>
    <a:srgbClr val="BDF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75396" autoAdjust="0"/>
  </p:normalViewPr>
  <p:slideViewPr>
    <p:cSldViewPr snapToGrid="0">
      <p:cViewPr varScale="1">
        <p:scale>
          <a:sx n="79" d="100"/>
          <a:sy n="79" d="100"/>
        </p:scale>
        <p:origin x="1716" y="90"/>
      </p:cViewPr>
      <p:guideLst/>
    </p:cSldViewPr>
  </p:slideViewPr>
  <p:outlineViewPr>
    <p:cViewPr>
      <p:scale>
        <a:sx n="33" d="100"/>
        <a:sy n="33" d="100"/>
      </p:scale>
      <p:origin x="0" y="-3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CD95C-1AB3-4639-B47A-779DB1A64E30}" type="datetimeFigureOut">
              <a:rPr lang="en-US" smtClean="0"/>
              <a:t>10/25/2021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E99A9-EF54-45E5-93F6-E019D785F6A3}" type="slidenum">
              <a:rPr lang="en-US" smtClean="0"/>
              <a:t>‹#›</a:t>
            </a:fld>
            <a:endParaRPr lang="en-US"/>
          </a:p>
        </p:txBody>
      </p:sp>
    </p:spTree>
    <p:extLst>
      <p:ext uri="{BB962C8B-B14F-4D97-AF65-F5344CB8AC3E}">
        <p14:creationId xmlns:p14="http://schemas.microsoft.com/office/powerpoint/2010/main" val="103012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Good afternoon everyone.</a:t>
            </a:r>
          </a:p>
          <a:p>
            <a:pPr>
              <a:defRPr/>
            </a:pPr>
            <a:r>
              <a:rPr lang="en-US" sz="1200" i="1" dirty="0"/>
              <a:t>I’m Adena Galinsky</a:t>
            </a:r>
            <a:r>
              <a:rPr lang="en-US" i="1" dirty="0"/>
              <a:t> from the planning branch of the Division of Health Interview Statistics,</a:t>
            </a:r>
            <a:r>
              <a:rPr lang="en-US" sz="1200" i="1" dirty="0"/>
              <a:t> and I’m the team lead for the NHIS Follow-up Health Study.</a:t>
            </a:r>
          </a:p>
          <a:p>
            <a:pPr>
              <a:defRPr/>
            </a:pPr>
            <a:r>
              <a:rPr lang="en-US" sz="1200" i="1" dirty="0"/>
              <a:t>I’d also like to acknowledge the other members of the team: Aaron Maitland, Grace Medley, Maria Villarroel, Antonia Warren, Tony Duong Nguyen, and Ben Zablotsky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Stephen said, I’ll be giving you an update on the progress of the study, and at the end, asking you for your thoughts about next steps</a:t>
            </a:r>
          </a:p>
          <a:p>
            <a:pPr>
              <a:defRPr/>
            </a:pPr>
            <a:endParaRPr lang="en-US" sz="1200" i="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143DD3-FEBE-47C6-92E6-45D74EAF3A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785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30% of the NHIS Sample Adults invited agreed to be contacted</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10</a:t>
            </a:fld>
            <a:endParaRPr lang="en-US"/>
          </a:p>
        </p:txBody>
      </p:sp>
    </p:spTree>
    <p:extLst>
      <p:ext uri="{BB962C8B-B14F-4D97-AF65-F5344CB8AC3E}">
        <p14:creationId xmlns:p14="http://schemas.microsoft.com/office/powerpoint/2010/main" val="1467099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far –and we’re not quite done, but we’re getting close – 49% of those who initially agreed to be contacted have scheduled an appointment.</a:t>
            </a:r>
          </a:p>
          <a:p>
            <a:endParaRPr lang="en-US" dirty="0"/>
          </a:p>
          <a:p>
            <a:r>
              <a:rPr lang="en-US" dirty="0"/>
              <a:t>We still have 9 more days to finish scheduling and completing home visits.   So far, 43% of those who agreed to be contacted have started their home visit, which is about 88% of those who have scheduled appointments</a:t>
            </a:r>
          </a:p>
          <a:p>
            <a:endParaRPr lang="en-US" dirty="0"/>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11</a:t>
            </a:fld>
            <a:endParaRPr lang="en-US"/>
          </a:p>
        </p:txBody>
      </p:sp>
    </p:spTree>
    <p:extLst>
      <p:ext uri="{BB962C8B-B14F-4D97-AF65-F5344CB8AC3E}">
        <p14:creationId xmlns:p14="http://schemas.microsoft.com/office/powerpoint/2010/main" val="3120484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good news is, nearly all Sample Adults who start their home visit - 95% - go on to complete all parts of the exam. </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12</a:t>
            </a:fld>
            <a:endParaRPr lang="en-US"/>
          </a:p>
        </p:txBody>
      </p:sp>
    </p:spTree>
    <p:extLst>
      <p:ext uri="{BB962C8B-B14F-4D97-AF65-F5344CB8AC3E}">
        <p14:creationId xmlns:p14="http://schemas.microsoft.com/office/powerpoint/2010/main" val="1693306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the Sample Adults who refused when initially invited, nearly half cited a lack of interest, over a quarter named time concerns, and 16% mentioned privacy concerns.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13</a:t>
            </a:fld>
            <a:endParaRPr lang="en-US"/>
          </a:p>
        </p:txBody>
      </p:sp>
    </p:spTree>
    <p:extLst>
      <p:ext uri="{BB962C8B-B14F-4D97-AF65-F5344CB8AC3E}">
        <p14:creationId xmlns:p14="http://schemas.microsoft.com/office/powerpoint/2010/main" val="757687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Preliminary data suggest that most Sample Adults who agreed at step one but haven’t progressed further aren’t bothering to outright refuse – they are simply avoiding the scheduler’s calls.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Nearly three quarters of SA’s with a final outcome code of non-response haven’t refused, they’ve just reached the schedulers’ maximum number of allowed contact attempts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Like this guy here, who is ignoring the ringing phone in his pocket in favor of paying attention to his cat.</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14</a:t>
            </a:fld>
            <a:endParaRPr lang="en-US"/>
          </a:p>
        </p:txBody>
      </p:sp>
    </p:spTree>
    <p:extLst>
      <p:ext uri="{BB962C8B-B14F-4D97-AF65-F5344CB8AC3E}">
        <p14:creationId xmlns:p14="http://schemas.microsoft.com/office/powerpoint/2010/main" val="2840159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once the phlebotomist is in the home, the rest of the procedures have been running smoothly.</a:t>
            </a:r>
          </a:p>
          <a:p>
            <a:endParaRPr lang="en-US" dirty="0"/>
          </a:p>
          <a:p>
            <a:r>
              <a:rPr lang="en-US" dirty="0"/>
              <a:t>Not only is it true that IF we can convince the Sample Adult to start the home exam, nearly all will complete it.  </a:t>
            </a:r>
          </a:p>
          <a:p>
            <a:r>
              <a:rPr lang="en-US" dirty="0"/>
              <a:t>But the other good news is that operations are working as intended.. Health visits and </a:t>
            </a:r>
            <a:r>
              <a:rPr lang="en-US" dirty="0" err="1"/>
              <a:t>biomeasure</a:t>
            </a:r>
            <a:r>
              <a:rPr lang="en-US" dirty="0"/>
              <a:t> shipping protocols are running smoothly, and the lab has been able to test and provide results for all the values we promised the respondents. We’ve also been able to complete and mail out the results in a timely manner. </a:t>
            </a:r>
          </a:p>
          <a:p>
            <a:endParaRPr lang="en-US" dirty="0"/>
          </a:p>
          <a:p>
            <a:r>
              <a:rPr lang="en-US" dirty="0"/>
              <a:t>This success is all the more notable in light of the many challenges we’ve faced during the pandemic.</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15</a:t>
            </a:fld>
            <a:endParaRPr lang="en-US"/>
          </a:p>
        </p:txBody>
      </p:sp>
    </p:spTree>
    <p:extLst>
      <p:ext uri="{BB962C8B-B14F-4D97-AF65-F5344CB8AC3E}">
        <p14:creationId xmlns:p14="http://schemas.microsoft.com/office/powerpoint/2010/main" val="4008553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we get the final data file in in a couple months, we will be able to look at the final sample composition and </a:t>
            </a:r>
            <a:r>
              <a:rPr lang="en-US" b="1" dirty="0"/>
              <a:t>predictors</a:t>
            </a:r>
            <a:r>
              <a:rPr lang="en-US" dirty="0"/>
              <a:t> of participation and reasons for refusal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16</a:t>
            </a:fld>
            <a:endParaRPr lang="en-US"/>
          </a:p>
        </p:txBody>
      </p:sp>
    </p:spTree>
    <p:extLst>
      <p:ext uri="{BB962C8B-B14F-4D97-AF65-F5344CB8AC3E}">
        <p14:creationId xmlns:p14="http://schemas.microsoft.com/office/powerpoint/2010/main" val="1467590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we’d like to hear your thoughts!</a:t>
            </a:r>
          </a:p>
        </p:txBody>
      </p:sp>
      <p:sp>
        <p:nvSpPr>
          <p:cNvPr id="4" name="Slide Number Placeholder 3"/>
          <p:cNvSpPr>
            <a:spLocks noGrp="1"/>
          </p:cNvSpPr>
          <p:nvPr>
            <p:ph type="sldNum" sz="quarter" idx="5"/>
          </p:nvPr>
        </p:nvSpPr>
        <p:spPr/>
        <p:txBody>
          <a:bodyPr/>
          <a:lstStyle/>
          <a:p>
            <a:fld id="{196E99A9-EF54-45E5-93F6-E019D785F6A3}" type="slidenum">
              <a:rPr lang="en-US" smtClean="0"/>
              <a:t>17</a:t>
            </a:fld>
            <a:endParaRPr lang="en-US"/>
          </a:p>
        </p:txBody>
      </p:sp>
    </p:spTree>
    <p:extLst>
      <p:ext uri="{BB962C8B-B14F-4D97-AF65-F5344CB8AC3E}">
        <p14:creationId xmlns:p14="http://schemas.microsoft.com/office/powerpoint/2010/main" val="119455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pilot study has been a long time coming.</a:t>
            </a:r>
          </a:p>
          <a:p>
            <a:endParaRPr lang="en-US" dirty="0"/>
          </a:p>
          <a:p>
            <a:r>
              <a:rPr lang="en-US" dirty="0"/>
              <a:t>As you know, NHANES has long produced and continues to produce the gold standard health data collected through physical exams, but it has a small sample relative to the NHIS. There has long been interest in adding </a:t>
            </a:r>
            <a:r>
              <a:rPr lang="en-US" dirty="0" err="1"/>
              <a:t>biomeasurement</a:t>
            </a:r>
            <a:r>
              <a:rPr lang="en-US" dirty="0"/>
              <a:t> to the HIS as a way of gaining power -  a larger sample that would allow for the calculation of annual estimates for detailed population groups, at the cost of some data quality. </a:t>
            </a:r>
          </a:p>
          <a:p>
            <a:endParaRPr lang="en-US" dirty="0"/>
          </a:p>
          <a:p>
            <a:r>
              <a:rPr lang="en-US" dirty="0"/>
              <a:t>Using funds from the Data Modernization Initiative, DHIS and DHANES finally had an opportunity to </a:t>
            </a:r>
            <a:r>
              <a:rPr lang="en-US" b="1" dirty="0"/>
              <a:t>collaborate</a:t>
            </a:r>
            <a:r>
              <a:rPr lang="en-US" dirty="0"/>
              <a:t> to test this idea in this pilot study. </a:t>
            </a:r>
          </a:p>
          <a:p>
            <a:endParaRPr lang="en-US" dirty="0"/>
          </a:p>
          <a:p>
            <a:r>
              <a:rPr lang="en-US" dirty="0"/>
              <a:t>We are still learning a lot, and we will learn more once we get the datafile in December. There’s a lot we don’t know yet</a:t>
            </a:r>
          </a:p>
          <a:p>
            <a:endParaRPr lang="en-US" dirty="0"/>
          </a:p>
          <a:p>
            <a:r>
              <a:rPr lang="en-US" dirty="0"/>
              <a:t>We will need to decide whether we want to attempt this again. If we do, we’ll want to make some changes, particularly in how respondents are invited to participate and how their appointments are scheduled. We welcome your input into the value of such an effort and any ideas you have for how we might test something different in the future.</a:t>
            </a:r>
          </a:p>
          <a:p>
            <a:endParaRPr lang="en-US" dirty="0"/>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2</a:t>
            </a:fld>
            <a:endParaRPr lang="en-US"/>
          </a:p>
        </p:txBody>
      </p:sp>
    </p:spTree>
    <p:extLst>
      <p:ext uri="{BB962C8B-B14F-4D97-AF65-F5344CB8AC3E}">
        <p14:creationId xmlns:p14="http://schemas.microsoft.com/office/powerpoint/2010/main" val="2405136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primary research question was this:  Is it </a:t>
            </a:r>
            <a:r>
              <a:rPr lang="en-US" b="1" dirty="0"/>
              <a:t>feasible</a:t>
            </a:r>
            <a:r>
              <a:rPr lang="en-US" dirty="0"/>
              <a:t> to collect </a:t>
            </a:r>
            <a:r>
              <a:rPr lang="en-US" dirty="0" err="1"/>
              <a:t>anthropometic</a:t>
            </a:r>
            <a:r>
              <a:rPr lang="en-US" dirty="0"/>
              <a:t> data and biospecimens </a:t>
            </a:r>
            <a:r>
              <a:rPr lang="en-US" b="1" dirty="0"/>
              <a:t>from</a:t>
            </a:r>
            <a:r>
              <a:rPr lang="en-US" dirty="0"/>
              <a:t>, and in the </a:t>
            </a:r>
            <a:r>
              <a:rPr lang="en-US" b="1" dirty="0"/>
              <a:t>homes</a:t>
            </a:r>
            <a:r>
              <a:rPr lang="en-US" dirty="0"/>
              <a:t> of, Sample Adults who have completed their NHIS interview?</a:t>
            </a:r>
          </a:p>
          <a:p>
            <a:r>
              <a:rPr lang="en-US" dirty="0"/>
              <a:t>Specifically</a:t>
            </a:r>
          </a:p>
          <a:p>
            <a:endParaRPr lang="en-US" dirty="0"/>
          </a:p>
          <a:p>
            <a:r>
              <a:rPr lang="en-US" dirty="0"/>
              <a:t>we want to learn what percentage of Sample Adults are willing to participate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whether we can collect adequate blood and urine samples from Sample Adults in their homes</a:t>
            </a:r>
          </a:p>
          <a:p>
            <a:r>
              <a:rPr lang="en-US" dirty="0"/>
              <a:t>what concerns they might have and their reasons for refusal and</a:t>
            </a:r>
          </a:p>
          <a:p>
            <a:r>
              <a:rPr lang="en-US" dirty="0"/>
              <a:t>what other challenges we might encounter if we were to scale up the pilot exam procedures to the full geographically-dispersed NHIS sample</a:t>
            </a:r>
          </a:p>
          <a:p>
            <a:endParaRPr lang="en-US" dirty="0"/>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3</a:t>
            </a:fld>
            <a:endParaRPr lang="en-US"/>
          </a:p>
        </p:txBody>
      </p:sp>
    </p:spTree>
    <p:extLst>
      <p:ext uri="{BB962C8B-B14F-4D97-AF65-F5344CB8AC3E}">
        <p14:creationId xmlns:p14="http://schemas.microsoft.com/office/powerpoint/2010/main" val="942185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Our sample consisted of all NHIS households in selected rural and urban areas in 9 states in two Census regional offices in June, July, August, and September of 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a:p>
            <a:pPr>
              <a:defRPr/>
            </a:pPr>
            <a:r>
              <a:rPr lang="en-US" dirty="0">
                <a:cs typeface="Calibri"/>
              </a:rPr>
              <a:t>In the NHIS, as you know, one adult, who we call the Sample Adult, is randomly selected from the household roster to answer questions about themselves</a:t>
            </a:r>
          </a:p>
          <a:p>
            <a:pPr>
              <a:defRPr/>
            </a:pPr>
            <a:endParaRPr lang="en-US" dirty="0"/>
          </a:p>
          <a:p>
            <a:r>
              <a:rPr lang="en-US" dirty="0"/>
              <a:t>All Sample Adults in the PELICAN sample households who completed their Sample Adult interview entirely in English and for themselves (not through a proxy) were invited to participate. </a:t>
            </a:r>
          </a:p>
          <a:p>
            <a:endParaRPr lang="en-US" dirty="0"/>
          </a:p>
          <a:p>
            <a:r>
              <a:rPr lang="en-US" dirty="0"/>
              <a:t>Participation entails three steps:</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4</a:t>
            </a:fld>
            <a:endParaRPr lang="en-US"/>
          </a:p>
        </p:txBody>
      </p:sp>
    </p:spTree>
    <p:extLst>
      <p:ext uri="{BB962C8B-B14F-4D97-AF65-F5344CB8AC3E}">
        <p14:creationId xmlns:p14="http://schemas.microsoft.com/office/powerpoint/2010/main" val="2631214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agreeing, when invited by the NHIS interviewer, to be </a:t>
            </a:r>
            <a:r>
              <a:rPr lang="en-US" i="1" dirty="0"/>
              <a:t>contacted</a:t>
            </a:r>
            <a:r>
              <a:rPr lang="en-US" dirty="0"/>
              <a:t> to schedule an appointment for the home visit. </a:t>
            </a:r>
          </a:p>
          <a:p>
            <a:r>
              <a:rPr lang="en-US" dirty="0"/>
              <a:t>Here we see a Sample Adult being interviewed in their home, and agreeing to be contacted</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5</a:t>
            </a:fld>
            <a:endParaRPr lang="en-US"/>
          </a:p>
        </p:txBody>
      </p:sp>
    </p:spTree>
    <p:extLst>
      <p:ext uri="{BB962C8B-B14F-4D97-AF65-F5344CB8AC3E}">
        <p14:creationId xmlns:p14="http://schemas.microsoft.com/office/powerpoint/2010/main" val="30702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a Sample Adult being interviewed over the phone, which has become more common during COVID than it was before, and refusing to be contacted.</a:t>
            </a:r>
          </a:p>
          <a:p>
            <a:endParaRPr lang="en-US" dirty="0"/>
          </a:p>
          <a:p>
            <a:r>
              <a:rPr lang="en-US" dirty="0"/>
              <a:t>Sample Adults who refused were asked why and the interviewer recorded the reason.</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6</a:t>
            </a:fld>
            <a:endParaRPr lang="en-US"/>
          </a:p>
        </p:txBody>
      </p:sp>
    </p:spTree>
    <p:extLst>
      <p:ext uri="{BB962C8B-B14F-4D97-AF65-F5344CB8AC3E}">
        <p14:creationId xmlns:p14="http://schemas.microsoft.com/office/powerpoint/2010/main" val="1934373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next step, a few days to a week after their NHIS interview, Sample Adults who agreed to be contacted were contacted by the study scheduler to set the date and time for the home health visit.</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7</a:t>
            </a:fld>
            <a:endParaRPr lang="en-US"/>
          </a:p>
        </p:txBody>
      </p:sp>
    </p:spTree>
    <p:extLst>
      <p:ext uri="{BB962C8B-B14F-4D97-AF65-F5344CB8AC3E}">
        <p14:creationId xmlns:p14="http://schemas.microsoft.com/office/powerpoint/2010/main" val="3743271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Those who schedule an appointment proceed to the third step, which is actually </a:t>
            </a:r>
            <a:r>
              <a:rPr lang="en-US" i="1" dirty="0"/>
              <a:t>completing</a:t>
            </a:r>
            <a:r>
              <a:rPr lang="en-US" dirty="0"/>
              <a:t> the home health exam. This entails providing a urine sample, having their height, weight, and waist circumference measured and blood pressure and heart rate taken, and finally allowing the phlebotomist to collect a venous blood sample. </a:t>
            </a:r>
          </a:p>
          <a:p>
            <a:endParaRPr lang="en-US" dirty="0"/>
          </a:p>
          <a:p>
            <a:r>
              <a:rPr lang="en-US" dirty="0"/>
              <a:t>At the end of the visit, the phlebotomist administers a short survey about the Sample Adult’s study experience and provides their body measure results and a gift card.</a:t>
            </a:r>
          </a:p>
          <a:p>
            <a:endParaRPr lang="en-US" dirty="0"/>
          </a:p>
          <a:p>
            <a:r>
              <a:rPr lang="en-US" dirty="0"/>
              <a:t>After the visit, the phlebotomist ships the specimens to the lab, the lab tests them, and a couple weeks later the participant receives their full results report in the mail. </a:t>
            </a:r>
          </a:p>
          <a:p>
            <a:endParaRPr lang="en-US" dirty="0"/>
          </a:p>
        </p:txBody>
      </p:sp>
      <p:sp>
        <p:nvSpPr>
          <p:cNvPr id="4" name="Slide Number Placeholder 3"/>
          <p:cNvSpPr>
            <a:spLocks noGrp="1"/>
          </p:cNvSpPr>
          <p:nvPr>
            <p:ph type="sldNum" sz="quarter" idx="5"/>
          </p:nvPr>
        </p:nvSpPr>
        <p:spPr/>
        <p:txBody>
          <a:bodyPr/>
          <a:lstStyle/>
          <a:p>
            <a:fld id="{196E99A9-EF54-45E5-93F6-E019D785F6A3}" type="slidenum">
              <a:rPr lang="en-US" smtClean="0"/>
              <a:t>8</a:t>
            </a:fld>
            <a:endParaRPr lang="en-US"/>
          </a:p>
        </p:txBody>
      </p:sp>
    </p:spTree>
    <p:extLst>
      <p:ext uri="{BB962C8B-B14F-4D97-AF65-F5344CB8AC3E}">
        <p14:creationId xmlns:p14="http://schemas.microsoft.com/office/powerpoint/2010/main" val="3392507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results so far</a:t>
            </a:r>
          </a:p>
          <a:p>
            <a:endParaRPr lang="en-US" dirty="0">
              <a:cs typeface="Calibri"/>
            </a:endParaRPr>
          </a:p>
        </p:txBody>
      </p:sp>
      <p:sp>
        <p:nvSpPr>
          <p:cNvPr id="4" name="Slide Number Placeholder 3"/>
          <p:cNvSpPr>
            <a:spLocks noGrp="1"/>
          </p:cNvSpPr>
          <p:nvPr>
            <p:ph type="sldNum" sz="quarter" idx="5"/>
          </p:nvPr>
        </p:nvSpPr>
        <p:spPr/>
        <p:txBody>
          <a:bodyPr/>
          <a:lstStyle/>
          <a:p>
            <a:fld id="{196E99A9-EF54-45E5-93F6-E019D785F6A3}" type="slidenum">
              <a:rPr lang="en-US" smtClean="0"/>
              <a:t>9</a:t>
            </a:fld>
            <a:endParaRPr lang="en-US"/>
          </a:p>
        </p:txBody>
      </p:sp>
    </p:spTree>
    <p:extLst>
      <p:ext uri="{BB962C8B-B14F-4D97-AF65-F5344CB8AC3E}">
        <p14:creationId xmlns:p14="http://schemas.microsoft.com/office/powerpoint/2010/main" val="997955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NCH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3860"/>
          <a:stretch/>
        </p:blipFill>
        <p:spPr>
          <a:xfrm>
            <a:off x="0" y="1"/>
            <a:ext cx="12192000" cy="1227785"/>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6858"/>
                </a:solidFill>
                <a:effectLst/>
                <a:latin typeface="Calibri" pitchFamily="34" charset="0"/>
              </a:defRPr>
            </a:lvl1pPr>
          </a:lstStyle>
          <a:p>
            <a:endParaRPr lang="en-US"/>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6858"/>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6858"/>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a:p>
        </p:txBody>
      </p:sp>
      <p:sp>
        <p:nvSpPr>
          <p:cNvPr id="6" name="TextBox 5"/>
          <p:cNvSpPr txBox="1"/>
          <p:nvPr userDrawn="1"/>
        </p:nvSpPr>
        <p:spPr>
          <a:xfrm>
            <a:off x="609600" y="120203"/>
            <a:ext cx="9204101" cy="584775"/>
          </a:xfrm>
          <a:prstGeom prst="rect">
            <a:avLst/>
          </a:prstGeom>
          <a:noFill/>
        </p:spPr>
        <p:txBody>
          <a:bodyPr wrap="square" rtlCol="0">
            <a:spAutoFit/>
          </a:bodyPr>
          <a:lstStyle/>
          <a:p>
            <a:r>
              <a:rPr lang="en-US" sz="3200" b="1">
                <a:solidFill>
                  <a:schemeClr val="tx2">
                    <a:lumMod val="95000"/>
                  </a:schemeClr>
                </a:solidFill>
                <a:latin typeface="Calibri" panose="020F0502020204030204" pitchFamily="34" charset="0"/>
              </a:rPr>
              <a:t>National Center for Health Statistics</a:t>
            </a:r>
          </a:p>
        </p:txBody>
      </p:sp>
      <p:sp>
        <p:nvSpPr>
          <p:cNvPr id="9" name="Slide Number Placeholder 1"/>
          <p:cNvSpPr>
            <a:spLocks noGrp="1"/>
          </p:cNvSpPr>
          <p:nvPr>
            <p:ph type="sldNum" sz="quarter" idx="4"/>
          </p:nvPr>
        </p:nvSpPr>
        <p:spPr>
          <a:xfrm>
            <a:off x="9294756" y="6338809"/>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4CB4093-6569-4583-BBAF-934D396EF243}" type="slidenum">
              <a:rPr lang="en-US" smtClean="0"/>
              <a:t>‹#›</a:t>
            </a:fld>
            <a:endParaRPr lang="en-US"/>
          </a:p>
        </p:txBody>
      </p:sp>
    </p:spTree>
    <p:extLst>
      <p:ext uri="{BB962C8B-B14F-4D97-AF65-F5344CB8AC3E}">
        <p14:creationId xmlns:p14="http://schemas.microsoft.com/office/powerpoint/2010/main" val="272291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r>
              <a:rPr lang="en-US"/>
              <a:t>Bottom band: NCHS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7122"/>
          <a:stretch/>
        </p:blipFill>
        <p:spPr>
          <a:xfrm>
            <a:off x="0" y="6674440"/>
            <a:ext cx="12192000" cy="183560"/>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baseline="0">
                <a:solidFill>
                  <a:srgbClr val="000000"/>
                </a:solidFill>
              </a:defRPr>
            </a:lvl1pPr>
            <a:lvl2pPr>
              <a:buClr>
                <a:srgbClr val="006858"/>
              </a:buClr>
              <a:defRPr sz="2667" baseline="0">
                <a:solidFill>
                  <a:srgbClr val="000000"/>
                </a:solidFill>
              </a:defRPr>
            </a:lvl2pPr>
            <a:lvl3pPr>
              <a:buClr>
                <a:srgbClr val="695E4A"/>
              </a:buClr>
              <a:defRPr sz="2667" baseline="0">
                <a:solidFill>
                  <a:srgbClr val="000000"/>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sp>
        <p:nvSpPr>
          <p:cNvPr id="5" name="Slide Number Placeholder 1"/>
          <p:cNvSpPr>
            <a:spLocks noGrp="1"/>
          </p:cNvSpPr>
          <p:nvPr>
            <p:ph type="sldNum" sz="quarter" idx="4"/>
          </p:nvPr>
        </p:nvSpPr>
        <p:spPr>
          <a:xfrm>
            <a:off x="9338611" y="6308258"/>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4CB4093-6569-4583-BBAF-934D396EF243}" type="slidenum">
              <a:rPr lang="en-US" smtClean="0"/>
              <a:t>‹#›</a:t>
            </a:fld>
            <a:endParaRPr lang="en-US"/>
          </a:p>
        </p:txBody>
      </p:sp>
    </p:spTree>
    <p:extLst>
      <p:ext uri="{BB962C8B-B14F-4D97-AF65-F5344CB8AC3E}">
        <p14:creationId xmlns:p14="http://schemas.microsoft.com/office/powerpoint/2010/main" val="80471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endParaRPr lang="en-US"/>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5683"/>
          <a:stretch/>
        </p:blipFill>
        <p:spPr>
          <a:xfrm>
            <a:off x="0" y="6664271"/>
            <a:ext cx="12192000" cy="204061"/>
          </a:xfrm>
          <a:prstGeom prst="rect">
            <a:avLst/>
          </a:prstGeom>
        </p:spPr>
      </p:pic>
      <p:sp>
        <p:nvSpPr>
          <p:cNvPr id="6" name="Slide Number Placeholder 1"/>
          <p:cNvSpPr>
            <a:spLocks noGrp="1"/>
          </p:cNvSpPr>
          <p:nvPr>
            <p:ph type="sldNum" sz="quarter" idx="4"/>
          </p:nvPr>
        </p:nvSpPr>
        <p:spPr>
          <a:xfrm>
            <a:off x="9382467" y="6298089"/>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4CB4093-6569-4583-BBAF-934D396EF243}" type="slidenum">
              <a:rPr lang="en-US" smtClean="0"/>
              <a:t>‹#›</a:t>
            </a:fld>
            <a:endParaRPr lang="en-US"/>
          </a:p>
        </p:txBody>
      </p:sp>
    </p:spTree>
    <p:extLst>
      <p:ext uri="{BB962C8B-B14F-4D97-AF65-F5344CB8AC3E}">
        <p14:creationId xmlns:p14="http://schemas.microsoft.com/office/powerpoint/2010/main" val="349774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363CD-3E7D-478A-AAB2-B5AB9580BD1A}"/>
              </a:ext>
            </a:extLst>
          </p:cNvPr>
          <p:cNvSpPr>
            <a:spLocks noGrp="1"/>
          </p:cNvSpPr>
          <p:nvPr>
            <p:ph type="title"/>
          </p:nvPr>
        </p:nvSpPr>
        <p:spPr>
          <a:xfrm>
            <a:off x="838200" y="365125"/>
            <a:ext cx="10515600" cy="1325563"/>
          </a:xfrm>
          <a:prstGeom prst="rect">
            <a:avLst/>
          </a:prstGeom>
        </p:spPr>
        <p:txBody>
          <a:bodyPr/>
          <a:lstStyle>
            <a:lvl1pPr>
              <a:defRPr sz="4000"/>
            </a:lvl1pPr>
          </a:lstStyle>
          <a:p>
            <a:r>
              <a:rPr lang="en-US" dirty="0"/>
              <a:t>Click to edit Master title style</a:t>
            </a:r>
          </a:p>
        </p:txBody>
      </p:sp>
      <p:sp>
        <p:nvSpPr>
          <p:cNvPr id="3" name="Slide Number Placeholder 2">
            <a:extLst>
              <a:ext uri="{FF2B5EF4-FFF2-40B4-BE49-F238E27FC236}">
                <a16:creationId xmlns:a16="http://schemas.microsoft.com/office/drawing/2014/main" id="{D8300789-7790-411E-8A77-BA70C37B5275}"/>
              </a:ext>
            </a:extLst>
          </p:cNvPr>
          <p:cNvSpPr>
            <a:spLocks noGrp="1"/>
          </p:cNvSpPr>
          <p:nvPr>
            <p:ph type="sldNum" sz="quarter" idx="10"/>
          </p:nvPr>
        </p:nvSpPr>
        <p:spPr/>
        <p:txBody>
          <a:bodyPr/>
          <a:lstStyle/>
          <a:p>
            <a:fld id="{44CB4093-6569-4583-BBAF-934D396EF243}" type="slidenum">
              <a:rPr lang="en-US" smtClean="0"/>
              <a:t>‹#›</a:t>
            </a:fld>
            <a:endParaRPr lang="en-US"/>
          </a:p>
        </p:txBody>
      </p:sp>
      <p:sp>
        <p:nvSpPr>
          <p:cNvPr id="5" name="Picture Placeholder 4">
            <a:extLst>
              <a:ext uri="{FF2B5EF4-FFF2-40B4-BE49-F238E27FC236}">
                <a16:creationId xmlns:a16="http://schemas.microsoft.com/office/drawing/2014/main" id="{64694E99-A946-4CFA-B6A2-C2FD9FA06C2F}"/>
              </a:ext>
            </a:extLst>
          </p:cNvPr>
          <p:cNvSpPr>
            <a:spLocks noGrp="1"/>
          </p:cNvSpPr>
          <p:nvPr>
            <p:ph type="pic" sz="quarter" idx="11"/>
          </p:nvPr>
        </p:nvSpPr>
        <p:spPr>
          <a:xfrm>
            <a:off x="1001027" y="1848052"/>
            <a:ext cx="9120874" cy="4874482"/>
          </a:xfrm>
        </p:spPr>
        <p:txBody>
          <a:bodyPr/>
          <a:lstStyle/>
          <a:p>
            <a:endParaRPr lang="en-US"/>
          </a:p>
        </p:txBody>
      </p:sp>
    </p:spTree>
    <p:extLst>
      <p:ext uri="{BB962C8B-B14F-4D97-AF65-F5344CB8AC3E}">
        <p14:creationId xmlns:p14="http://schemas.microsoft.com/office/powerpoint/2010/main" val="3458061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363CD-3E7D-478A-AAB2-B5AB9580BD1A}"/>
              </a:ext>
            </a:extLst>
          </p:cNvPr>
          <p:cNvSpPr>
            <a:spLocks noGrp="1"/>
          </p:cNvSpPr>
          <p:nvPr>
            <p:ph type="title"/>
          </p:nvPr>
        </p:nvSpPr>
        <p:spPr>
          <a:xfrm>
            <a:off x="838200" y="365125"/>
            <a:ext cx="10515600" cy="1325563"/>
          </a:xfrm>
          <a:prstGeom prst="rect">
            <a:avLst/>
          </a:prstGeom>
        </p:spPr>
        <p:txBody>
          <a:bodyPr/>
          <a:lstStyle>
            <a:lvl1pPr>
              <a:defRPr sz="4000"/>
            </a:lvl1pPr>
          </a:lstStyle>
          <a:p>
            <a:r>
              <a:rPr lang="en-US" dirty="0"/>
              <a:t>Click to edit Master title style</a:t>
            </a:r>
          </a:p>
        </p:txBody>
      </p:sp>
      <p:sp>
        <p:nvSpPr>
          <p:cNvPr id="3" name="Slide Number Placeholder 2">
            <a:extLst>
              <a:ext uri="{FF2B5EF4-FFF2-40B4-BE49-F238E27FC236}">
                <a16:creationId xmlns:a16="http://schemas.microsoft.com/office/drawing/2014/main" id="{D8300789-7790-411E-8A77-BA70C37B5275}"/>
              </a:ext>
            </a:extLst>
          </p:cNvPr>
          <p:cNvSpPr>
            <a:spLocks noGrp="1"/>
          </p:cNvSpPr>
          <p:nvPr>
            <p:ph type="sldNum" sz="quarter" idx="10"/>
          </p:nvPr>
        </p:nvSpPr>
        <p:spPr/>
        <p:txBody>
          <a:bodyPr/>
          <a:lstStyle/>
          <a:p>
            <a:fld id="{44CB4093-6569-4583-BBAF-934D396EF243}" type="slidenum">
              <a:rPr lang="en-US" smtClean="0"/>
              <a:t>‹#›</a:t>
            </a:fld>
            <a:endParaRPr lang="en-US"/>
          </a:p>
        </p:txBody>
      </p:sp>
      <p:sp>
        <p:nvSpPr>
          <p:cNvPr id="5" name="Picture Placeholder 4">
            <a:extLst>
              <a:ext uri="{FF2B5EF4-FFF2-40B4-BE49-F238E27FC236}">
                <a16:creationId xmlns:a16="http://schemas.microsoft.com/office/drawing/2014/main" id="{64694E99-A946-4CFA-B6A2-C2FD9FA06C2F}"/>
              </a:ext>
            </a:extLst>
          </p:cNvPr>
          <p:cNvSpPr>
            <a:spLocks noGrp="1"/>
          </p:cNvSpPr>
          <p:nvPr>
            <p:ph type="pic" sz="quarter" idx="11"/>
          </p:nvPr>
        </p:nvSpPr>
        <p:spPr>
          <a:xfrm>
            <a:off x="838200" y="1848052"/>
            <a:ext cx="6555941" cy="4447493"/>
          </a:xfrm>
        </p:spPr>
        <p:txBody>
          <a:bodyPr/>
          <a:lstStyle/>
          <a:p>
            <a:endParaRPr lang="en-US"/>
          </a:p>
        </p:txBody>
      </p:sp>
      <p:sp>
        <p:nvSpPr>
          <p:cNvPr id="6" name="Table Placeholder 5">
            <a:extLst>
              <a:ext uri="{FF2B5EF4-FFF2-40B4-BE49-F238E27FC236}">
                <a16:creationId xmlns:a16="http://schemas.microsoft.com/office/drawing/2014/main" id="{22E2F4FC-1997-44DC-968F-DED89F79521B}"/>
              </a:ext>
            </a:extLst>
          </p:cNvPr>
          <p:cNvSpPr>
            <a:spLocks noGrp="1"/>
          </p:cNvSpPr>
          <p:nvPr>
            <p:ph type="tbl" sz="quarter" idx="12"/>
          </p:nvPr>
        </p:nvSpPr>
        <p:spPr>
          <a:xfrm>
            <a:off x="7827963" y="3429000"/>
            <a:ext cx="3795712" cy="2741613"/>
          </a:xfrm>
        </p:spPr>
        <p:txBody>
          <a:bodyPr/>
          <a:lstStyle/>
          <a:p>
            <a:endParaRPr lang="en-US"/>
          </a:p>
        </p:txBody>
      </p:sp>
      <p:sp>
        <p:nvSpPr>
          <p:cNvPr id="8" name="Text Placeholder 7">
            <a:extLst>
              <a:ext uri="{FF2B5EF4-FFF2-40B4-BE49-F238E27FC236}">
                <a16:creationId xmlns:a16="http://schemas.microsoft.com/office/drawing/2014/main" id="{FAC6142F-B67E-48BB-8948-5F3B280085AC}"/>
              </a:ext>
            </a:extLst>
          </p:cNvPr>
          <p:cNvSpPr>
            <a:spLocks noGrp="1"/>
          </p:cNvSpPr>
          <p:nvPr>
            <p:ph type="body" sz="quarter" idx="13"/>
          </p:nvPr>
        </p:nvSpPr>
        <p:spPr>
          <a:xfrm>
            <a:off x="242888" y="6434138"/>
            <a:ext cx="4618037" cy="365125"/>
          </a:xfrm>
        </p:spPr>
        <p:txBody>
          <a:bodyPr/>
          <a:lstStyle>
            <a:lvl1pPr marL="0" indent="0">
              <a:buFontTx/>
              <a:buNone/>
              <a:defRPr/>
            </a:lvl1pPr>
            <a:lvl2pPr marL="609585" indent="0">
              <a:buFontTx/>
              <a:buNone/>
              <a:defRPr/>
            </a:lvl2pPr>
            <a:lvl3pPr marL="1219170" indent="0">
              <a:buFontTx/>
              <a:buNone/>
              <a:defRPr/>
            </a:lvl3pPr>
            <a:lvl4pPr marL="1828755" indent="0">
              <a:buFontTx/>
              <a:buNone/>
              <a:defRPr/>
            </a:lvl4pPr>
            <a:lvl5pPr marL="2438339" indent="0">
              <a:buFontTx/>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205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363CD-3E7D-478A-AAB2-B5AB9580BD1A}"/>
              </a:ext>
            </a:extLst>
          </p:cNvPr>
          <p:cNvSpPr>
            <a:spLocks noGrp="1"/>
          </p:cNvSpPr>
          <p:nvPr>
            <p:ph type="title"/>
          </p:nvPr>
        </p:nvSpPr>
        <p:spPr>
          <a:xfrm>
            <a:off x="838200" y="365125"/>
            <a:ext cx="10515600" cy="1325563"/>
          </a:xfrm>
          <a:prstGeom prst="rect">
            <a:avLst/>
          </a:prstGeom>
        </p:spPr>
        <p:txBody>
          <a:bodyPr/>
          <a:lstStyle>
            <a:lvl1pPr>
              <a:defRPr sz="4000"/>
            </a:lvl1pPr>
          </a:lstStyle>
          <a:p>
            <a:r>
              <a:rPr lang="en-US" dirty="0"/>
              <a:t>Click to edit Master title style</a:t>
            </a:r>
          </a:p>
        </p:txBody>
      </p:sp>
      <p:sp>
        <p:nvSpPr>
          <p:cNvPr id="3" name="Slide Number Placeholder 2">
            <a:extLst>
              <a:ext uri="{FF2B5EF4-FFF2-40B4-BE49-F238E27FC236}">
                <a16:creationId xmlns:a16="http://schemas.microsoft.com/office/drawing/2014/main" id="{D8300789-7790-411E-8A77-BA70C37B5275}"/>
              </a:ext>
            </a:extLst>
          </p:cNvPr>
          <p:cNvSpPr>
            <a:spLocks noGrp="1"/>
          </p:cNvSpPr>
          <p:nvPr>
            <p:ph type="sldNum" sz="quarter" idx="10"/>
          </p:nvPr>
        </p:nvSpPr>
        <p:spPr/>
        <p:txBody>
          <a:bodyPr/>
          <a:lstStyle/>
          <a:p>
            <a:fld id="{44CB4093-6569-4583-BBAF-934D396EF243}" type="slidenum">
              <a:rPr lang="en-US" smtClean="0"/>
              <a:t>‹#›</a:t>
            </a:fld>
            <a:endParaRPr lang="en-US"/>
          </a:p>
        </p:txBody>
      </p:sp>
      <p:sp>
        <p:nvSpPr>
          <p:cNvPr id="5" name="Picture Placeholder 4">
            <a:extLst>
              <a:ext uri="{FF2B5EF4-FFF2-40B4-BE49-F238E27FC236}">
                <a16:creationId xmlns:a16="http://schemas.microsoft.com/office/drawing/2014/main" id="{64694E99-A946-4CFA-B6A2-C2FD9FA06C2F}"/>
              </a:ext>
            </a:extLst>
          </p:cNvPr>
          <p:cNvSpPr>
            <a:spLocks noGrp="1"/>
          </p:cNvSpPr>
          <p:nvPr>
            <p:ph type="pic" sz="quarter" idx="11"/>
          </p:nvPr>
        </p:nvSpPr>
        <p:spPr>
          <a:xfrm>
            <a:off x="838200" y="1848052"/>
            <a:ext cx="6555941" cy="4362248"/>
          </a:xfrm>
        </p:spPr>
        <p:txBody>
          <a:bodyPr/>
          <a:lstStyle/>
          <a:p>
            <a:endParaRPr lang="en-US"/>
          </a:p>
        </p:txBody>
      </p:sp>
      <p:sp>
        <p:nvSpPr>
          <p:cNvPr id="7" name="Text Placeholder 6">
            <a:extLst>
              <a:ext uri="{FF2B5EF4-FFF2-40B4-BE49-F238E27FC236}">
                <a16:creationId xmlns:a16="http://schemas.microsoft.com/office/drawing/2014/main" id="{9CD2620F-13C9-4A55-987C-AD09D084BF96}"/>
              </a:ext>
            </a:extLst>
          </p:cNvPr>
          <p:cNvSpPr>
            <a:spLocks noGrp="1"/>
          </p:cNvSpPr>
          <p:nvPr>
            <p:ph type="body" sz="quarter" idx="12"/>
          </p:nvPr>
        </p:nvSpPr>
        <p:spPr>
          <a:xfrm>
            <a:off x="7578725" y="3429000"/>
            <a:ext cx="3986213" cy="2781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a:extLst>
              <a:ext uri="{FF2B5EF4-FFF2-40B4-BE49-F238E27FC236}">
                <a16:creationId xmlns:a16="http://schemas.microsoft.com/office/drawing/2014/main" id="{B4EB768B-FFDD-4BD7-A27F-EC4173BEA07C}"/>
              </a:ext>
            </a:extLst>
          </p:cNvPr>
          <p:cNvSpPr>
            <a:spLocks noGrp="1"/>
          </p:cNvSpPr>
          <p:nvPr>
            <p:ph type="body" sz="quarter" idx="13"/>
          </p:nvPr>
        </p:nvSpPr>
        <p:spPr>
          <a:xfrm>
            <a:off x="334963" y="6356350"/>
            <a:ext cx="6296025" cy="366713"/>
          </a:xfrm>
        </p:spPr>
        <p:txBody>
          <a:bodyPr/>
          <a:lstStyle>
            <a:lvl1pPr marL="0" indent="0">
              <a:buFontTx/>
              <a:buNone/>
              <a:defRPr/>
            </a:lvl1pPr>
            <a:lvl2pPr marL="609585" indent="0">
              <a:buFontTx/>
              <a:buNone/>
              <a:defRPr/>
            </a:lvl2pPr>
            <a:lvl3pPr marL="1219170" indent="0">
              <a:buFontTx/>
              <a:buNone/>
              <a:defRPr/>
            </a:lvl3pPr>
            <a:lvl4pPr marL="1828755" indent="0">
              <a:buFontTx/>
              <a:buNone/>
              <a:defRPr/>
            </a:lvl4pPr>
            <a:lvl5pPr marL="2438339" indent="0">
              <a:buFontTx/>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1514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85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Slide Number Placeholder 1"/>
          <p:cNvSpPr>
            <a:spLocks noGrp="1"/>
          </p:cNvSpPr>
          <p:nvPr>
            <p:ph type="sldNum" sz="quarter" idx="4"/>
          </p:nvPr>
        </p:nvSpPr>
        <p:spPr>
          <a:xfrm>
            <a:off x="9356153" y="63748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4CB4093-6569-4583-BBAF-934D396EF243}" type="slidenum">
              <a:rPr lang="en-US" smtClean="0"/>
              <a:t>‹#›</a:t>
            </a:fld>
            <a:endParaRPr lang="en-US"/>
          </a:p>
        </p:txBody>
      </p:sp>
    </p:spTree>
    <p:extLst>
      <p:ext uri="{BB962C8B-B14F-4D97-AF65-F5344CB8AC3E}">
        <p14:creationId xmlns:p14="http://schemas.microsoft.com/office/powerpoint/2010/main" val="115904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4CB4093-6569-4583-BBAF-934D396EF243}" type="slidenum">
              <a:rPr lang="en-US" smtClean="0"/>
              <a:t>‹#›</a:t>
            </a:fld>
            <a:endParaRPr lang="en-US"/>
          </a:p>
        </p:txBody>
      </p:sp>
    </p:spTree>
    <p:extLst>
      <p:ext uri="{BB962C8B-B14F-4D97-AF65-F5344CB8AC3E}">
        <p14:creationId xmlns:p14="http://schemas.microsoft.com/office/powerpoint/2010/main" val="288308751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 id="2147483667" r:id="rId5"/>
    <p:sldLayoutId id="2147483668" r:id="rId6"/>
    <p:sldLayoutId id="214748366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00134-79CA-49EC-ABFE-6859F4286375}"/>
              </a:ext>
            </a:extLst>
          </p:cNvPr>
          <p:cNvSpPr>
            <a:spLocks noGrp="1"/>
          </p:cNvSpPr>
          <p:nvPr>
            <p:ph type="title"/>
          </p:nvPr>
        </p:nvSpPr>
        <p:spPr>
          <a:xfrm>
            <a:off x="152400" y="1386071"/>
            <a:ext cx="11811000" cy="1674629"/>
          </a:xfrm>
        </p:spPr>
        <p:txBody>
          <a:bodyPr/>
          <a:lstStyle/>
          <a:p>
            <a:pPr algn="ctr"/>
            <a:r>
              <a:rPr lang="en-US" dirty="0"/>
              <a:t>National Health Interview Survey</a:t>
            </a:r>
            <a:br>
              <a:rPr lang="en-US" dirty="0"/>
            </a:br>
            <a:r>
              <a:rPr lang="en-US" dirty="0"/>
              <a:t>Follow-Up Health Study:</a:t>
            </a:r>
            <a:br>
              <a:rPr lang="en-US" dirty="0"/>
            </a:br>
            <a:r>
              <a:rPr lang="en-US" dirty="0"/>
              <a:t>Preliminary Results </a:t>
            </a:r>
          </a:p>
        </p:txBody>
      </p:sp>
      <p:sp>
        <p:nvSpPr>
          <p:cNvPr id="5" name="Text Placeholder 4">
            <a:extLst>
              <a:ext uri="{FF2B5EF4-FFF2-40B4-BE49-F238E27FC236}">
                <a16:creationId xmlns:a16="http://schemas.microsoft.com/office/drawing/2014/main" id="{2C834943-2CAB-4E21-9DF2-0C04A638C5F0}"/>
              </a:ext>
            </a:extLst>
          </p:cNvPr>
          <p:cNvSpPr>
            <a:spLocks noGrp="1"/>
          </p:cNvSpPr>
          <p:nvPr>
            <p:ph type="body" sz="quarter" idx="10"/>
          </p:nvPr>
        </p:nvSpPr>
        <p:spPr>
          <a:xfrm>
            <a:off x="1790700" y="3429000"/>
            <a:ext cx="8534400" cy="3146802"/>
          </a:xfrm>
        </p:spPr>
        <p:txBody>
          <a:bodyPr/>
          <a:lstStyle/>
          <a:p>
            <a:pPr lvl="0" algn="ctr">
              <a:lnSpc>
                <a:spcPct val="100000"/>
              </a:lnSpc>
              <a:defRPr/>
            </a:pPr>
            <a:r>
              <a:rPr lang="en-US" sz="2000" b="1" dirty="0"/>
              <a:t>Adena Galinsky</a:t>
            </a:r>
            <a:endPar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rPr>
              <a:t>Division of Health Interview Statistics (DHIS)</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rPr>
              <a:t>National Center for Health Statistics (NCHS)</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2000" b="1" dirty="0"/>
              <a:t>BSC Division Meeting</a:t>
            </a:r>
            <a:endPar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lang="en-US" sz="2000" b="1" dirty="0"/>
              <a:t>October 22, 2021</a:t>
            </a:r>
            <a:endParaRPr kumimoji="0" lang="en-US" sz="2000" b="1" i="0" u="none" strike="noStrike" kern="1200" cap="none" spc="0" normalizeH="0" baseline="0" noProof="0" dirty="0">
              <a:ln>
                <a:noFill/>
              </a:ln>
              <a:solidFill>
                <a:srgbClr val="006858"/>
              </a:solidFill>
              <a:effectLst/>
              <a:uLnTx/>
              <a:uFillTx/>
              <a:latin typeface="Calibri" pitchFamily="34" charset="0"/>
              <a:ea typeface="+mn-ea"/>
              <a:cs typeface="+mn-cs"/>
            </a:endParaRPr>
          </a:p>
          <a:p>
            <a:endParaRPr lang="en-US" dirty="0"/>
          </a:p>
        </p:txBody>
      </p:sp>
      <p:pic>
        <p:nvPicPr>
          <p:cNvPr id="7" name="Picture 6" descr="National Health Interview Survey Logo. A house outine with two adults and child inside. Since 1957.">
            <a:extLst>
              <a:ext uri="{FF2B5EF4-FFF2-40B4-BE49-F238E27FC236}">
                <a16:creationId xmlns:a16="http://schemas.microsoft.com/office/drawing/2014/main" id="{D658DCD3-110A-49E9-B2C7-B30C19B3D7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2075" y="96252"/>
            <a:ext cx="1783550" cy="962840"/>
          </a:xfrm>
          <a:prstGeom prst="roundRect">
            <a:avLst/>
          </a:prstGeom>
          <a:ln>
            <a:solidFill>
              <a:schemeClr val="bg2"/>
            </a:solidFill>
          </a:ln>
        </p:spPr>
      </p:pic>
    </p:spTree>
    <p:extLst>
      <p:ext uri="{BB962C8B-B14F-4D97-AF65-F5344CB8AC3E}">
        <p14:creationId xmlns:p14="http://schemas.microsoft.com/office/powerpoint/2010/main" val="2096070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Preliminary Results: Invitation at NHIS Interview</a:t>
            </a:r>
            <a:endParaRPr lang="en-US" dirty="0"/>
          </a:p>
        </p:txBody>
      </p:sp>
      <p:pic>
        <p:nvPicPr>
          <p:cNvPr id="12" name="Picture Placeholder 11" descr="Step 1. The Sample Adult saying “OK”, in response to invitation to be contacted to schedule an appointment. ">
            <a:extLst>
              <a:ext uri="{FF2B5EF4-FFF2-40B4-BE49-F238E27FC236}">
                <a16:creationId xmlns:a16="http://schemas.microsoft.com/office/drawing/2014/main" id="{1186F961-8286-4367-9129-4D66C2FA0ABB}"/>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3660" r="-3660"/>
          <a:stretch/>
        </p:blipFill>
        <p:spPr>
          <a:xfrm>
            <a:off x="838200" y="1195849"/>
            <a:ext cx="7536125" cy="5014451"/>
          </a:xfrm>
        </p:spPr>
      </p:pic>
      <p:sp>
        <p:nvSpPr>
          <p:cNvPr id="8" name="Text Placeholder 7">
            <a:extLst>
              <a:ext uri="{FF2B5EF4-FFF2-40B4-BE49-F238E27FC236}">
                <a16:creationId xmlns:a16="http://schemas.microsoft.com/office/drawing/2014/main" id="{63272A0F-B9BA-4983-84EB-8AC1236868B3}"/>
              </a:ext>
            </a:extLst>
          </p:cNvPr>
          <p:cNvSpPr>
            <a:spLocks noGrp="1"/>
          </p:cNvSpPr>
          <p:nvPr>
            <p:ph type="body"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7030A0"/>
                </a:solidFill>
                <a:latin typeface="Calibri" panose="020F0502020204030204"/>
              </a:rPr>
              <a:t>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30A0"/>
                </a:solidFill>
                <a:effectLst/>
                <a:uLnTx/>
                <a:uFillTx/>
                <a:latin typeface="Calibri" panose="020F0502020204030204"/>
                <a:ea typeface="+mn-ea"/>
                <a:cs typeface="+mn-cs"/>
              </a:rPr>
              <a:t>Agreed*</a:t>
            </a:r>
          </a:p>
          <a:p>
            <a:pPr marL="0" indent="0">
              <a:buNone/>
            </a:pPr>
            <a:endParaRPr lang="en-US" dirty="0"/>
          </a:p>
        </p:txBody>
      </p:sp>
      <p:sp>
        <p:nvSpPr>
          <p:cNvPr id="10" name="Text Placeholder 9">
            <a:extLst>
              <a:ext uri="{FF2B5EF4-FFF2-40B4-BE49-F238E27FC236}">
                <a16:creationId xmlns:a16="http://schemas.microsoft.com/office/drawing/2014/main" id="{DB910C74-6904-4BBC-8ECC-7C2DA567FE7A}"/>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mn-cs"/>
              </a:rPr>
              <a:t>* Study still in field; All percentages subject to change</a:t>
            </a:r>
          </a:p>
          <a:p>
            <a:endParaRPr lang="en-US" dirty="0"/>
          </a:p>
        </p:txBody>
      </p:sp>
    </p:spTree>
    <p:extLst>
      <p:ext uri="{BB962C8B-B14F-4D97-AF65-F5344CB8AC3E}">
        <p14:creationId xmlns:p14="http://schemas.microsoft.com/office/powerpoint/2010/main" val="288708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Preliminary Results: Appointment scheduling</a:t>
            </a:r>
            <a:endParaRPr lang="en-US" dirty="0"/>
          </a:p>
        </p:txBody>
      </p:sp>
      <p:pic>
        <p:nvPicPr>
          <p:cNvPr id="3" name="Picture Placeholder 2" descr="Step 2. A scheduler calls the Sample Adult to schedule the appointment. The SA says OK. June-October. ">
            <a:extLst>
              <a:ext uri="{FF2B5EF4-FFF2-40B4-BE49-F238E27FC236}">
                <a16:creationId xmlns:a16="http://schemas.microsoft.com/office/drawing/2014/main" id="{54F62F0A-A615-43D6-B46A-7C6932CE9458}"/>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10378" r="-10378"/>
          <a:stretch/>
        </p:blipFill>
        <p:spPr>
          <a:xfrm>
            <a:off x="838200" y="1038634"/>
            <a:ext cx="7772400" cy="5171666"/>
          </a:xfrm>
        </p:spPr>
      </p:pic>
      <p:sp>
        <p:nvSpPr>
          <p:cNvPr id="8" name="Text Placeholder 7">
            <a:extLst>
              <a:ext uri="{FF2B5EF4-FFF2-40B4-BE49-F238E27FC236}">
                <a16:creationId xmlns:a16="http://schemas.microsoft.com/office/drawing/2014/main" id="{63272A0F-B9BA-4983-84EB-8AC1236868B3}"/>
              </a:ext>
            </a:extLst>
          </p:cNvPr>
          <p:cNvSpPr>
            <a:spLocks noGrp="1"/>
          </p:cNvSpPr>
          <p:nvPr>
            <p:ph type="body" sz="quarter" idx="12"/>
          </p:nvPr>
        </p:nvSpPr>
        <p:spPr>
          <a:xfrm>
            <a:off x="8965834" y="3410909"/>
            <a:ext cx="2954338" cy="27813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7030A0"/>
                </a:solidFill>
                <a:latin typeface="Calibri" panose="020F0502020204030204"/>
              </a:rPr>
              <a:t>49%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30A0"/>
                </a:solidFill>
                <a:effectLst/>
                <a:uLnTx/>
                <a:uFillTx/>
                <a:latin typeface="Calibri" panose="020F0502020204030204"/>
                <a:ea typeface="+mn-ea"/>
                <a:cs typeface="+mn-cs"/>
              </a:rPr>
              <a:t>Scheduled*</a:t>
            </a:r>
          </a:p>
          <a:p>
            <a:pPr marL="0" indent="0">
              <a:buNone/>
            </a:pPr>
            <a:endParaRPr lang="en-US" dirty="0"/>
          </a:p>
        </p:txBody>
      </p:sp>
      <p:sp>
        <p:nvSpPr>
          <p:cNvPr id="10" name="Text Placeholder 9">
            <a:extLst>
              <a:ext uri="{FF2B5EF4-FFF2-40B4-BE49-F238E27FC236}">
                <a16:creationId xmlns:a16="http://schemas.microsoft.com/office/drawing/2014/main" id="{DB910C74-6904-4BBC-8ECC-7C2DA567FE7A}"/>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mn-cs"/>
              </a:rPr>
              <a:t>* Study still in field; All percentages subject to change</a:t>
            </a:r>
          </a:p>
          <a:p>
            <a:endParaRPr lang="en-US" dirty="0"/>
          </a:p>
        </p:txBody>
      </p:sp>
    </p:spTree>
    <p:extLst>
      <p:ext uri="{BB962C8B-B14F-4D97-AF65-F5344CB8AC3E}">
        <p14:creationId xmlns:p14="http://schemas.microsoft.com/office/powerpoint/2010/main" val="416346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Preliminary Results: Home Health Visit</a:t>
            </a:r>
            <a:endParaRPr lang="en-US" dirty="0"/>
          </a:p>
        </p:txBody>
      </p:sp>
      <p:pic>
        <p:nvPicPr>
          <p:cNvPr id="3" name="Picture Placeholder 2" descr="Step 3. Phlebotomist in the Sample Adult’s home in full personal protective equipment. ">
            <a:extLst>
              <a:ext uri="{FF2B5EF4-FFF2-40B4-BE49-F238E27FC236}">
                <a16:creationId xmlns:a16="http://schemas.microsoft.com/office/drawing/2014/main" id="{40ACB32B-1EA9-4D20-812F-AAA37AE42068}"/>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16483" r="-16483"/>
          <a:stretch/>
        </p:blipFill>
        <p:spPr>
          <a:xfrm>
            <a:off x="838200" y="976989"/>
            <a:ext cx="7865046" cy="5233311"/>
          </a:xfrm>
        </p:spPr>
      </p:pic>
      <p:sp>
        <p:nvSpPr>
          <p:cNvPr id="8" name="Text Placeholder 7">
            <a:extLst>
              <a:ext uri="{FF2B5EF4-FFF2-40B4-BE49-F238E27FC236}">
                <a16:creationId xmlns:a16="http://schemas.microsoft.com/office/drawing/2014/main" id="{63272A0F-B9BA-4983-84EB-8AC1236868B3}"/>
              </a:ext>
            </a:extLst>
          </p:cNvPr>
          <p:cNvSpPr>
            <a:spLocks noGrp="1"/>
          </p:cNvSpPr>
          <p:nvPr>
            <p:ph type="body" sz="quarter" idx="12"/>
          </p:nvPr>
        </p:nvSpPr>
        <p:spPr>
          <a:xfrm>
            <a:off x="8801922" y="3429000"/>
            <a:ext cx="3282711" cy="27813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7030A0"/>
                </a:solidFill>
                <a:latin typeface="Calibri" panose="020F0502020204030204"/>
              </a:rPr>
              <a:t>95%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7030A0"/>
                </a:solidFill>
                <a:effectLst/>
                <a:uLnTx/>
                <a:uFillTx/>
                <a:latin typeface="Calibri" panose="020F0502020204030204"/>
                <a:ea typeface="+mn-ea"/>
                <a:cs typeface="+mn-cs"/>
              </a:rPr>
              <a:t>Completed all parts*</a:t>
            </a:r>
          </a:p>
          <a:p>
            <a:pPr marL="0" indent="0">
              <a:buNone/>
            </a:pPr>
            <a:endParaRPr lang="en-US" dirty="0"/>
          </a:p>
        </p:txBody>
      </p:sp>
      <p:sp>
        <p:nvSpPr>
          <p:cNvPr id="10" name="Text Placeholder 9">
            <a:extLst>
              <a:ext uri="{FF2B5EF4-FFF2-40B4-BE49-F238E27FC236}">
                <a16:creationId xmlns:a16="http://schemas.microsoft.com/office/drawing/2014/main" id="{DB910C74-6904-4BBC-8ECC-7C2DA567FE7A}"/>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mn-cs"/>
              </a:rPr>
              <a:t>* Study still in field; All percentages subject to change</a:t>
            </a:r>
          </a:p>
          <a:p>
            <a:endParaRPr lang="en-US" dirty="0"/>
          </a:p>
        </p:txBody>
      </p:sp>
    </p:spTree>
    <p:extLst>
      <p:ext uri="{BB962C8B-B14F-4D97-AF65-F5344CB8AC3E}">
        <p14:creationId xmlns:p14="http://schemas.microsoft.com/office/powerpoint/2010/main" val="3463003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Most common reasons for refusal at invitation</a:t>
            </a:r>
            <a:endParaRPr lang="en-US" dirty="0"/>
          </a:p>
        </p:txBody>
      </p:sp>
      <p:pic>
        <p:nvPicPr>
          <p:cNvPr id="11" name="Picture Placeholder 10" descr="Step 1. Inside a house, the interviewer asks the Sample Adult “Can they contact you to schedule?” He says “No, because...”">
            <a:extLst>
              <a:ext uri="{FF2B5EF4-FFF2-40B4-BE49-F238E27FC236}">
                <a16:creationId xmlns:a16="http://schemas.microsoft.com/office/drawing/2014/main" id="{7747C238-5B6D-4174-98D7-D36A10A7836C}"/>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9116" r="-9116"/>
          <a:stretch/>
        </p:blipFill>
        <p:spPr>
          <a:xfrm>
            <a:off x="242888" y="1290970"/>
            <a:ext cx="7466755" cy="5065381"/>
          </a:xfrm>
        </p:spPr>
      </p:pic>
      <p:graphicFrame>
        <p:nvGraphicFramePr>
          <p:cNvPr id="7" name="Table 7">
            <a:extLst>
              <a:ext uri="{FF2B5EF4-FFF2-40B4-BE49-F238E27FC236}">
                <a16:creationId xmlns:a16="http://schemas.microsoft.com/office/drawing/2014/main" id="{A76C0C1E-157D-4072-A8EF-A9D8A5B356AE}"/>
              </a:ext>
            </a:extLst>
          </p:cNvPr>
          <p:cNvGraphicFramePr>
            <a:graphicFrameLocks noGrp="1"/>
          </p:cNvGraphicFramePr>
          <p:nvPr>
            <p:ph type="tbl" sz="quarter" idx="12"/>
            <p:extLst>
              <p:ext uri="{D42A27DB-BD31-4B8C-83A1-F6EECF244321}">
                <p14:modId xmlns:p14="http://schemas.microsoft.com/office/powerpoint/2010/main" val="2124989783"/>
              </p:ext>
            </p:extLst>
          </p:nvPr>
        </p:nvGraphicFramePr>
        <p:xfrm>
          <a:off x="7920061" y="3692136"/>
          <a:ext cx="3795712" cy="1828800"/>
        </p:xfrm>
        <a:graphic>
          <a:graphicData uri="http://schemas.openxmlformats.org/drawingml/2006/table">
            <a:tbl>
              <a:tblPr firstRow="1" bandRow="1">
                <a:tableStyleId>{5C22544A-7EE6-4342-B048-85BDC9FD1C3A}</a:tableStyleId>
              </a:tblPr>
              <a:tblGrid>
                <a:gridCol w="2684348">
                  <a:extLst>
                    <a:ext uri="{9D8B030D-6E8A-4147-A177-3AD203B41FA5}">
                      <a16:colId xmlns:a16="http://schemas.microsoft.com/office/drawing/2014/main" val="3804015312"/>
                    </a:ext>
                  </a:extLst>
                </a:gridCol>
                <a:gridCol w="1111364">
                  <a:extLst>
                    <a:ext uri="{9D8B030D-6E8A-4147-A177-3AD203B41FA5}">
                      <a16:colId xmlns:a16="http://schemas.microsoft.com/office/drawing/2014/main" val="1261307207"/>
                    </a:ext>
                  </a:extLst>
                </a:gridCol>
              </a:tblGrid>
              <a:tr h="370840">
                <a:tc>
                  <a:txBody>
                    <a:bodyPr/>
                    <a:lstStyle/>
                    <a:p>
                      <a:r>
                        <a:rPr lang="en-US" dirty="0">
                          <a:solidFill>
                            <a:srgbClr val="000000"/>
                          </a:solidFill>
                        </a:rPr>
                        <a:t>Reason*</a:t>
                      </a:r>
                    </a:p>
                  </a:txBody>
                  <a:tcPr/>
                </a:tc>
                <a:tc>
                  <a:txBody>
                    <a:bodyPr/>
                    <a:lstStyle/>
                    <a:p>
                      <a:pPr algn="ctr"/>
                      <a:r>
                        <a:rPr lang="en-US" dirty="0">
                          <a:solidFill>
                            <a:srgbClr val="000000"/>
                          </a:solidFill>
                        </a:rPr>
                        <a:t>%</a:t>
                      </a:r>
                    </a:p>
                  </a:txBody>
                  <a:tcPr/>
                </a:tc>
                <a:extLst>
                  <a:ext uri="{0D108BD9-81ED-4DB2-BD59-A6C34878D82A}">
                    <a16:rowId xmlns:a16="http://schemas.microsoft.com/office/drawing/2014/main" val="1516514390"/>
                  </a:ext>
                </a:extLst>
              </a:tr>
              <a:tr h="370840">
                <a:tc>
                  <a:txBody>
                    <a:bodyPr/>
                    <a:lstStyle/>
                    <a:p>
                      <a:r>
                        <a:rPr lang="en-US" dirty="0">
                          <a:solidFill>
                            <a:srgbClr val="000000"/>
                          </a:solidFill>
                        </a:rPr>
                        <a:t>Lack of interest</a:t>
                      </a:r>
                    </a:p>
                  </a:txBody>
                  <a:tcPr/>
                </a:tc>
                <a:tc>
                  <a:txBody>
                    <a:bodyPr/>
                    <a:lstStyle/>
                    <a:p>
                      <a:pPr algn="ctr"/>
                      <a:r>
                        <a:rPr lang="en-US" dirty="0">
                          <a:solidFill>
                            <a:srgbClr val="000000"/>
                          </a:solidFill>
                        </a:rPr>
                        <a:t>45</a:t>
                      </a:r>
                    </a:p>
                  </a:txBody>
                  <a:tcPr/>
                </a:tc>
                <a:extLst>
                  <a:ext uri="{0D108BD9-81ED-4DB2-BD59-A6C34878D82A}">
                    <a16:rowId xmlns:a16="http://schemas.microsoft.com/office/drawing/2014/main" val="3755067624"/>
                  </a:ext>
                </a:extLst>
              </a:tr>
              <a:tr h="370840">
                <a:tc>
                  <a:txBody>
                    <a:bodyPr/>
                    <a:lstStyle/>
                    <a:p>
                      <a:r>
                        <a:rPr lang="en-US" dirty="0">
                          <a:solidFill>
                            <a:srgbClr val="000000"/>
                          </a:solidFill>
                        </a:rPr>
                        <a:t>Lack of time</a:t>
                      </a:r>
                    </a:p>
                  </a:txBody>
                  <a:tcPr/>
                </a:tc>
                <a:tc>
                  <a:txBody>
                    <a:bodyPr/>
                    <a:lstStyle/>
                    <a:p>
                      <a:pPr algn="ctr"/>
                      <a:r>
                        <a:rPr lang="en-US" dirty="0">
                          <a:solidFill>
                            <a:srgbClr val="000000"/>
                          </a:solidFill>
                        </a:rPr>
                        <a:t>26</a:t>
                      </a:r>
                    </a:p>
                  </a:txBody>
                  <a:tcPr/>
                </a:tc>
                <a:extLst>
                  <a:ext uri="{0D108BD9-81ED-4DB2-BD59-A6C34878D82A}">
                    <a16:rowId xmlns:a16="http://schemas.microsoft.com/office/drawing/2014/main" val="453506765"/>
                  </a:ext>
                </a:extLst>
              </a:tr>
              <a:tr h="370840">
                <a:tc>
                  <a:txBody>
                    <a:bodyPr/>
                    <a:lstStyle/>
                    <a:p>
                      <a:r>
                        <a:rPr lang="en-US" dirty="0">
                          <a:solidFill>
                            <a:srgbClr val="000000"/>
                          </a:solidFill>
                        </a:rPr>
                        <a:t>Privacy concerns</a:t>
                      </a:r>
                    </a:p>
                  </a:txBody>
                  <a:tcPr/>
                </a:tc>
                <a:tc>
                  <a:txBody>
                    <a:bodyPr/>
                    <a:lstStyle/>
                    <a:p>
                      <a:pPr algn="ctr"/>
                      <a:r>
                        <a:rPr lang="en-US" dirty="0">
                          <a:solidFill>
                            <a:srgbClr val="000000"/>
                          </a:solidFill>
                        </a:rPr>
                        <a:t>16</a:t>
                      </a:r>
                    </a:p>
                  </a:txBody>
                  <a:tcPr/>
                </a:tc>
                <a:extLst>
                  <a:ext uri="{0D108BD9-81ED-4DB2-BD59-A6C34878D82A}">
                    <a16:rowId xmlns:a16="http://schemas.microsoft.com/office/drawing/2014/main" val="3359113842"/>
                  </a:ext>
                </a:extLst>
              </a:tr>
            </a:tbl>
          </a:graphicData>
        </a:graphic>
      </p:graphicFrame>
      <p:sp>
        <p:nvSpPr>
          <p:cNvPr id="9" name="Text Placeholder 8">
            <a:extLst>
              <a:ext uri="{FF2B5EF4-FFF2-40B4-BE49-F238E27FC236}">
                <a16:creationId xmlns:a16="http://schemas.microsoft.com/office/drawing/2014/main" id="{55BB3C33-CC62-493F-9BCA-027305799DA0}"/>
              </a:ext>
            </a:extLst>
          </p:cNvPr>
          <p:cNvSpPr>
            <a:spLocks noGrp="1"/>
          </p:cNvSpPr>
          <p:nvPr>
            <p:ph type="body" sz="quarter" idx="13"/>
          </p:nvPr>
        </p:nvSpPr>
        <p:spPr>
          <a:xfrm>
            <a:off x="242888" y="6434138"/>
            <a:ext cx="6697342"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mn-cs"/>
              </a:rPr>
              <a:t>* Study still in field; All percentages subject to change</a:t>
            </a:r>
          </a:p>
          <a:p>
            <a:endParaRPr lang="en-US" dirty="0"/>
          </a:p>
        </p:txBody>
      </p:sp>
    </p:spTree>
    <p:extLst>
      <p:ext uri="{BB962C8B-B14F-4D97-AF65-F5344CB8AC3E}">
        <p14:creationId xmlns:p14="http://schemas.microsoft.com/office/powerpoint/2010/main" val="300162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Type of non-response during scheduling</a:t>
            </a:r>
            <a:endParaRPr lang="en-US" dirty="0"/>
          </a:p>
        </p:txBody>
      </p:sp>
      <p:pic>
        <p:nvPicPr>
          <p:cNvPr id="11" name="Picture Placeholder 10" descr="Step 2. A scheduler calls the Sample Adult to schedule the appointment. The SA has cat on his lap but no phone headset.  ">
            <a:extLst>
              <a:ext uri="{FF2B5EF4-FFF2-40B4-BE49-F238E27FC236}">
                <a16:creationId xmlns:a16="http://schemas.microsoft.com/office/drawing/2014/main" id="{E29F9A3C-03C9-403C-85F0-5B5DC3238047}"/>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14562" r="-14562"/>
          <a:stretch/>
        </p:blipFill>
        <p:spPr>
          <a:xfrm>
            <a:off x="160114" y="1388046"/>
            <a:ext cx="7234027" cy="4907500"/>
          </a:xfrm>
        </p:spPr>
      </p:pic>
      <p:graphicFrame>
        <p:nvGraphicFramePr>
          <p:cNvPr id="7" name="Table 7">
            <a:extLst>
              <a:ext uri="{FF2B5EF4-FFF2-40B4-BE49-F238E27FC236}">
                <a16:creationId xmlns:a16="http://schemas.microsoft.com/office/drawing/2014/main" id="{3873962C-660E-4A8A-AABD-8C67D13B8916}"/>
              </a:ext>
            </a:extLst>
          </p:cNvPr>
          <p:cNvGraphicFramePr>
            <a:graphicFrameLocks noGrp="1"/>
          </p:cNvGraphicFramePr>
          <p:nvPr>
            <p:ph type="tbl" sz="quarter" idx="12"/>
            <p:extLst>
              <p:ext uri="{D42A27DB-BD31-4B8C-83A1-F6EECF244321}">
                <p14:modId xmlns:p14="http://schemas.microsoft.com/office/powerpoint/2010/main" val="1518504656"/>
              </p:ext>
            </p:extLst>
          </p:nvPr>
        </p:nvGraphicFramePr>
        <p:xfrm>
          <a:off x="8084344" y="3172442"/>
          <a:ext cx="3795712" cy="1828800"/>
        </p:xfrm>
        <a:graphic>
          <a:graphicData uri="http://schemas.openxmlformats.org/drawingml/2006/table">
            <a:tbl>
              <a:tblPr firstRow="1" bandRow="1">
                <a:tableStyleId>{5C22544A-7EE6-4342-B048-85BDC9FD1C3A}</a:tableStyleId>
              </a:tblPr>
              <a:tblGrid>
                <a:gridCol w="3131680">
                  <a:extLst>
                    <a:ext uri="{9D8B030D-6E8A-4147-A177-3AD203B41FA5}">
                      <a16:colId xmlns:a16="http://schemas.microsoft.com/office/drawing/2014/main" val="518209092"/>
                    </a:ext>
                  </a:extLst>
                </a:gridCol>
                <a:gridCol w="664032">
                  <a:extLst>
                    <a:ext uri="{9D8B030D-6E8A-4147-A177-3AD203B41FA5}">
                      <a16:colId xmlns:a16="http://schemas.microsoft.com/office/drawing/2014/main" val="2793996897"/>
                    </a:ext>
                  </a:extLst>
                </a:gridCol>
              </a:tblGrid>
              <a:tr h="370840">
                <a:tc>
                  <a:txBody>
                    <a:bodyPr/>
                    <a:lstStyle/>
                    <a:p>
                      <a:r>
                        <a:rPr lang="en-US" dirty="0">
                          <a:solidFill>
                            <a:srgbClr val="000000"/>
                          </a:solidFill>
                        </a:rPr>
                        <a:t>Type of non-response*</a:t>
                      </a:r>
                    </a:p>
                  </a:txBody>
                  <a:tcPr/>
                </a:tc>
                <a:tc>
                  <a:txBody>
                    <a:bodyPr/>
                    <a:lstStyle/>
                    <a:p>
                      <a:r>
                        <a:rPr lang="en-US" dirty="0">
                          <a:solidFill>
                            <a:srgbClr val="000000"/>
                          </a:solidFill>
                        </a:rPr>
                        <a:t>%</a:t>
                      </a:r>
                    </a:p>
                  </a:txBody>
                  <a:tcPr/>
                </a:tc>
                <a:extLst>
                  <a:ext uri="{0D108BD9-81ED-4DB2-BD59-A6C34878D82A}">
                    <a16:rowId xmlns:a16="http://schemas.microsoft.com/office/drawing/2014/main" val="3854627563"/>
                  </a:ext>
                </a:extLst>
              </a:tr>
              <a:tr h="370840">
                <a:tc>
                  <a:txBody>
                    <a:bodyPr/>
                    <a:lstStyle/>
                    <a:p>
                      <a:r>
                        <a:rPr lang="en-US" dirty="0">
                          <a:solidFill>
                            <a:srgbClr val="000000"/>
                          </a:solidFill>
                        </a:rPr>
                        <a:t>Maximum contacts</a:t>
                      </a:r>
                    </a:p>
                  </a:txBody>
                  <a:tcPr/>
                </a:tc>
                <a:tc>
                  <a:txBody>
                    <a:bodyPr/>
                    <a:lstStyle/>
                    <a:p>
                      <a:r>
                        <a:rPr lang="en-US" dirty="0">
                          <a:solidFill>
                            <a:srgbClr val="000000"/>
                          </a:solidFill>
                        </a:rPr>
                        <a:t>72</a:t>
                      </a:r>
                    </a:p>
                  </a:txBody>
                  <a:tcPr/>
                </a:tc>
                <a:extLst>
                  <a:ext uri="{0D108BD9-81ED-4DB2-BD59-A6C34878D82A}">
                    <a16:rowId xmlns:a16="http://schemas.microsoft.com/office/drawing/2014/main" val="1415853552"/>
                  </a:ext>
                </a:extLst>
              </a:tr>
              <a:tr h="370840">
                <a:tc>
                  <a:txBody>
                    <a:bodyPr/>
                    <a:lstStyle/>
                    <a:p>
                      <a:r>
                        <a:rPr lang="en-US" dirty="0">
                          <a:solidFill>
                            <a:srgbClr val="000000"/>
                          </a:solidFill>
                        </a:rPr>
                        <a:t>Refusal</a:t>
                      </a:r>
                    </a:p>
                  </a:txBody>
                  <a:tcPr/>
                </a:tc>
                <a:tc>
                  <a:txBody>
                    <a:bodyPr/>
                    <a:lstStyle/>
                    <a:p>
                      <a:r>
                        <a:rPr lang="en-US" dirty="0">
                          <a:solidFill>
                            <a:srgbClr val="000000"/>
                          </a:solidFill>
                        </a:rPr>
                        <a:t>16</a:t>
                      </a:r>
                    </a:p>
                  </a:txBody>
                  <a:tcPr/>
                </a:tc>
                <a:extLst>
                  <a:ext uri="{0D108BD9-81ED-4DB2-BD59-A6C34878D82A}">
                    <a16:rowId xmlns:a16="http://schemas.microsoft.com/office/drawing/2014/main" val="1215214561"/>
                  </a:ext>
                </a:extLst>
              </a:tr>
              <a:tr h="370840">
                <a:tc>
                  <a:txBody>
                    <a:bodyPr/>
                    <a:lstStyle/>
                    <a:p>
                      <a:r>
                        <a:rPr lang="en-US" dirty="0">
                          <a:solidFill>
                            <a:srgbClr val="000000"/>
                          </a:solidFill>
                        </a:rPr>
                        <a:t>Other</a:t>
                      </a:r>
                    </a:p>
                  </a:txBody>
                  <a:tcPr/>
                </a:tc>
                <a:tc>
                  <a:txBody>
                    <a:bodyPr/>
                    <a:lstStyle/>
                    <a:p>
                      <a:r>
                        <a:rPr lang="en-US" dirty="0">
                          <a:solidFill>
                            <a:srgbClr val="000000"/>
                          </a:solidFill>
                        </a:rPr>
                        <a:t>12</a:t>
                      </a:r>
                    </a:p>
                  </a:txBody>
                  <a:tcPr/>
                </a:tc>
                <a:extLst>
                  <a:ext uri="{0D108BD9-81ED-4DB2-BD59-A6C34878D82A}">
                    <a16:rowId xmlns:a16="http://schemas.microsoft.com/office/drawing/2014/main" val="25234726"/>
                  </a:ext>
                </a:extLst>
              </a:tr>
            </a:tbl>
          </a:graphicData>
        </a:graphic>
      </p:graphicFrame>
      <p:sp>
        <p:nvSpPr>
          <p:cNvPr id="9" name="Text Placeholder 8">
            <a:extLst>
              <a:ext uri="{FF2B5EF4-FFF2-40B4-BE49-F238E27FC236}">
                <a16:creationId xmlns:a16="http://schemas.microsoft.com/office/drawing/2014/main" id="{BDECDCCB-1725-4608-87F4-7BCCC4956BE7}"/>
              </a:ext>
            </a:extLst>
          </p:cNvPr>
          <p:cNvSpPr>
            <a:spLocks noGrp="1"/>
          </p:cNvSpPr>
          <p:nvPr>
            <p:ph type="body" sz="quarter" idx="13"/>
          </p:nvPr>
        </p:nvSpPr>
        <p:spPr>
          <a:xfrm>
            <a:off x="242888" y="6434138"/>
            <a:ext cx="6960479"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7030A0"/>
                </a:solidFill>
                <a:effectLst/>
                <a:uLnTx/>
                <a:uFillTx/>
                <a:latin typeface="Calibri" panose="020F0502020204030204" pitchFamily="34" charset="0"/>
                <a:ea typeface="+mn-ea"/>
                <a:cs typeface="+mn-cs"/>
              </a:rPr>
              <a:t>* Study still in field; All percentages subject to change</a:t>
            </a:r>
          </a:p>
          <a:p>
            <a:endParaRPr lang="en-US" dirty="0"/>
          </a:p>
        </p:txBody>
      </p:sp>
    </p:spTree>
    <p:extLst>
      <p:ext uri="{BB962C8B-B14F-4D97-AF65-F5344CB8AC3E}">
        <p14:creationId xmlns:p14="http://schemas.microsoft.com/office/powerpoint/2010/main" val="4042597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EF76E3-CB6E-4595-A938-8C31655874F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Operational successes</a:t>
            </a:r>
            <a:endParaRPr lang="en-US" dirty="0"/>
          </a:p>
        </p:txBody>
      </p:sp>
      <p:pic>
        <p:nvPicPr>
          <p:cNvPr id="8" name="Picture Placeholder 7" descr="Step 3. Phlebotomist in the Sample Adult’s home in full personal protective equipment. ">
            <a:extLst>
              <a:ext uri="{FF2B5EF4-FFF2-40B4-BE49-F238E27FC236}">
                <a16:creationId xmlns:a16="http://schemas.microsoft.com/office/drawing/2014/main" id="{535A982C-B509-4A76-83D2-503FC12A3FDC}"/>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16483" r="-16483"/>
          <a:stretch/>
        </p:blipFill>
        <p:spPr>
          <a:xfrm>
            <a:off x="223066" y="1134533"/>
            <a:ext cx="7628275" cy="5075767"/>
          </a:xfrm>
        </p:spPr>
      </p:pic>
      <p:sp>
        <p:nvSpPr>
          <p:cNvPr id="3" name="Text Placeholder 2">
            <a:extLst>
              <a:ext uri="{FF2B5EF4-FFF2-40B4-BE49-F238E27FC236}">
                <a16:creationId xmlns:a16="http://schemas.microsoft.com/office/drawing/2014/main" id="{D7C0636A-795E-4B3B-AD1A-1F3D2293A5EC}"/>
              </a:ext>
            </a:extLst>
          </p:cNvPr>
          <p:cNvSpPr>
            <a:spLocks noGrp="1"/>
          </p:cNvSpPr>
          <p:nvPr>
            <p:ph type="body" sz="quarter" idx="12"/>
          </p:nvPr>
        </p:nvSpPr>
        <p:spPr>
          <a:xfrm>
            <a:off x="7059169" y="3429000"/>
            <a:ext cx="4909766" cy="2781300"/>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Health visits are running smoothly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Blood and urine samples collected, shipped, tested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Reports of Findings mailed in timely manner</a:t>
            </a:r>
          </a:p>
          <a:p>
            <a:endParaRPr lang="en-US" dirty="0"/>
          </a:p>
        </p:txBody>
      </p:sp>
    </p:spTree>
    <p:extLst>
      <p:ext uri="{BB962C8B-B14F-4D97-AF65-F5344CB8AC3E}">
        <p14:creationId xmlns:p14="http://schemas.microsoft.com/office/powerpoint/2010/main" val="187899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53CA32-6B5B-4CBA-BB77-B16C8E80A3FB}"/>
              </a:ext>
            </a:extLst>
          </p:cNvPr>
          <p:cNvSpPr>
            <a:spLocks noGrp="1"/>
          </p:cNvSpPr>
          <p:nvPr>
            <p:ph type="title"/>
          </p:nvPr>
        </p:nvSpPr>
        <p:spPr/>
        <p:txBody>
          <a:bodyPr/>
          <a:lstStyle/>
          <a:p>
            <a:r>
              <a:rPr lang="en-US" dirty="0"/>
              <a:t>More results coming soon</a:t>
            </a:r>
          </a:p>
        </p:txBody>
      </p:sp>
    </p:spTree>
    <p:extLst>
      <p:ext uri="{BB962C8B-B14F-4D97-AF65-F5344CB8AC3E}">
        <p14:creationId xmlns:p14="http://schemas.microsoft.com/office/powerpoint/2010/main" val="389786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7086-467B-4982-920D-93A045E906F0}"/>
              </a:ext>
            </a:extLst>
          </p:cNvPr>
          <p:cNvSpPr>
            <a:spLocks noGrp="1"/>
          </p:cNvSpPr>
          <p:nvPr>
            <p:ph type="title"/>
          </p:nvPr>
        </p:nvSpPr>
        <p:spPr/>
        <p:txBody>
          <a:bodyPr/>
          <a:lstStyle/>
          <a:p>
            <a:r>
              <a:rPr lang="en-US" sz="4800" dirty="0"/>
              <a:t>Thank you!</a:t>
            </a:r>
          </a:p>
        </p:txBody>
      </p:sp>
      <p:pic>
        <p:nvPicPr>
          <p:cNvPr id="6" name="Picture 5" descr="National Health Interview Survey Logo. A house outine with two adults and child inside. Since 1957.">
            <a:extLst>
              <a:ext uri="{FF2B5EF4-FFF2-40B4-BE49-F238E27FC236}">
                <a16:creationId xmlns:a16="http://schemas.microsoft.com/office/drawing/2014/main" id="{D2B5025F-AD29-4C65-9439-C62E10CEFE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4051" y="96252"/>
            <a:ext cx="1761573" cy="950976"/>
          </a:xfrm>
          <a:prstGeom prst="roundRect">
            <a:avLst/>
          </a:prstGeom>
          <a:ln>
            <a:solidFill>
              <a:schemeClr val="bg2"/>
            </a:solidFill>
          </a:ln>
        </p:spPr>
      </p:pic>
    </p:spTree>
    <p:extLst>
      <p:ext uri="{BB962C8B-B14F-4D97-AF65-F5344CB8AC3E}">
        <p14:creationId xmlns:p14="http://schemas.microsoft.com/office/powerpoint/2010/main" val="2747992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CE10-554C-4F44-BD33-C7F99957DEFA}"/>
              </a:ext>
            </a:extLst>
          </p:cNvPr>
          <p:cNvSpPr>
            <a:spLocks noGrp="1"/>
          </p:cNvSpPr>
          <p:nvPr>
            <p:ph type="title"/>
          </p:nvPr>
        </p:nvSpPr>
        <p:spPr/>
        <p:txBody>
          <a:bodyPr/>
          <a:lstStyle/>
          <a:p>
            <a:r>
              <a:rPr lang="en-US" sz="4000" dirty="0"/>
              <a:t>Background </a:t>
            </a:r>
          </a:p>
        </p:txBody>
      </p:sp>
      <p:sp>
        <p:nvSpPr>
          <p:cNvPr id="3" name="Content Placeholder 2">
            <a:extLst>
              <a:ext uri="{FF2B5EF4-FFF2-40B4-BE49-F238E27FC236}">
                <a16:creationId xmlns:a16="http://schemas.microsoft.com/office/drawing/2014/main" id="{80FCC49A-72CA-4C8C-BC33-765CE743EE0B}"/>
              </a:ext>
            </a:extLst>
          </p:cNvPr>
          <p:cNvSpPr>
            <a:spLocks noGrp="1"/>
          </p:cNvSpPr>
          <p:nvPr>
            <p:ph type="body" sz="quarter" idx="10"/>
          </p:nvPr>
        </p:nvSpPr>
        <p:spPr>
          <a:xfrm>
            <a:off x="609600" y="1545166"/>
            <a:ext cx="10972800" cy="4855633"/>
          </a:xfrm>
        </p:spPr>
        <p:txBody>
          <a:bodyPr vert="horz" lIns="91440" tIns="45720" rIns="91440" bIns="45720" rtlCol="0" anchor="t">
            <a:normAutofit/>
          </a:bodyPr>
          <a:lstStyle/>
          <a:p>
            <a:endParaRPr lang="en-US" sz="3000" b="1" dirty="0"/>
          </a:p>
          <a:p>
            <a:r>
              <a:rPr lang="en-US" sz="3000" dirty="0" err="1"/>
              <a:t>Biomeasures</a:t>
            </a:r>
            <a:r>
              <a:rPr lang="en-US" sz="3000" dirty="0"/>
              <a:t> from NHIS’s large, dispersed sample?</a:t>
            </a:r>
          </a:p>
          <a:p>
            <a:pPr marL="0" indent="0">
              <a:buNone/>
            </a:pPr>
            <a:endParaRPr lang="en-US" sz="3000" dirty="0"/>
          </a:p>
          <a:p>
            <a:r>
              <a:rPr lang="en-US" sz="3000" dirty="0"/>
              <a:t>Data Modernization Initiative Funding</a:t>
            </a:r>
          </a:p>
          <a:p>
            <a:pPr marL="76199" indent="0">
              <a:buNone/>
            </a:pPr>
            <a:endParaRPr lang="en-US" sz="3000" dirty="0"/>
          </a:p>
          <a:p>
            <a:pPr marL="457200" lvl="1" indent="0">
              <a:buNone/>
            </a:pPr>
            <a:endParaRPr lang="en-US" dirty="0"/>
          </a:p>
        </p:txBody>
      </p:sp>
    </p:spTree>
    <p:extLst>
      <p:ext uri="{BB962C8B-B14F-4D97-AF65-F5344CB8AC3E}">
        <p14:creationId xmlns:p14="http://schemas.microsoft.com/office/powerpoint/2010/main" val="2490358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CE10-554C-4F44-BD33-C7F99957DEFA}"/>
              </a:ext>
            </a:extLst>
          </p:cNvPr>
          <p:cNvSpPr>
            <a:spLocks noGrp="1"/>
          </p:cNvSpPr>
          <p:nvPr>
            <p:ph type="title"/>
          </p:nvPr>
        </p:nvSpPr>
        <p:spPr/>
        <p:txBody>
          <a:bodyPr/>
          <a:lstStyle/>
          <a:p>
            <a:r>
              <a:rPr lang="en-US" sz="4000" dirty="0"/>
              <a:t>Research Questions</a:t>
            </a:r>
          </a:p>
        </p:txBody>
      </p:sp>
      <p:sp>
        <p:nvSpPr>
          <p:cNvPr id="3" name="Content Placeholder 2">
            <a:extLst>
              <a:ext uri="{FF2B5EF4-FFF2-40B4-BE49-F238E27FC236}">
                <a16:creationId xmlns:a16="http://schemas.microsoft.com/office/drawing/2014/main" id="{80FCC49A-72CA-4C8C-BC33-765CE743EE0B}"/>
              </a:ext>
            </a:extLst>
          </p:cNvPr>
          <p:cNvSpPr>
            <a:spLocks noGrp="1"/>
          </p:cNvSpPr>
          <p:nvPr>
            <p:ph type="body" sz="quarter" idx="10"/>
          </p:nvPr>
        </p:nvSpPr>
        <p:spPr>
          <a:xfrm>
            <a:off x="609600" y="1545166"/>
            <a:ext cx="10972800" cy="4855633"/>
          </a:xfrm>
        </p:spPr>
        <p:txBody>
          <a:bodyPr vert="horz" lIns="91440" tIns="45720" rIns="91440" bIns="45720" rtlCol="0" anchor="t">
            <a:normAutofit fontScale="85000" lnSpcReduction="10000"/>
          </a:bodyPr>
          <a:lstStyle/>
          <a:p>
            <a:pPr marL="0" indent="0">
              <a:buNone/>
            </a:pPr>
            <a:r>
              <a:rPr lang="en-US" sz="3000" b="1" dirty="0"/>
              <a:t>Is it feasible to collect physical measurements and biospecimens from, and in the homes of, Sample Adults who have completed an NHIS interview?</a:t>
            </a:r>
          </a:p>
          <a:p>
            <a:endParaRPr lang="en-US" sz="3000" b="1" dirty="0"/>
          </a:p>
          <a:p>
            <a:pPr lvl="1">
              <a:buFont typeface="Wingdings" panose="05000000000000000000" pitchFamily="2" charset="2"/>
              <a:buChar char="§"/>
            </a:pPr>
            <a:r>
              <a:rPr lang="en-US" sz="3000" dirty="0"/>
              <a:t>What percentage of Sample Adults </a:t>
            </a:r>
            <a:r>
              <a:rPr lang="en-US" sz="3000" u="sng" dirty="0"/>
              <a:t>agree to participate </a:t>
            </a:r>
            <a:r>
              <a:rPr lang="en-US" sz="3000" dirty="0"/>
              <a:t>overall?</a:t>
            </a:r>
          </a:p>
          <a:p>
            <a:pPr marL="609585" lvl="1" indent="0">
              <a:buNone/>
            </a:pPr>
            <a:endParaRPr lang="en-US" sz="3000" dirty="0"/>
          </a:p>
          <a:p>
            <a:pPr lvl="1">
              <a:buFont typeface="Wingdings" panose="05000000000000000000" pitchFamily="2" charset="2"/>
              <a:buChar char="§"/>
            </a:pPr>
            <a:r>
              <a:rPr lang="en-US" sz="3000" dirty="0"/>
              <a:t>Can we collect adequate blood and urine samples from Sample Adults in their homes?</a:t>
            </a:r>
          </a:p>
          <a:p>
            <a:pPr marL="457200" lvl="1" indent="0">
              <a:buNone/>
            </a:pPr>
            <a:endParaRPr lang="en-US" sz="3000" dirty="0"/>
          </a:p>
          <a:p>
            <a:pPr lvl="1">
              <a:buFont typeface="Wingdings" panose="05000000000000000000" pitchFamily="2" charset="2"/>
              <a:buChar char="§"/>
            </a:pPr>
            <a:r>
              <a:rPr lang="en-US" sz="3000" dirty="0"/>
              <a:t>What </a:t>
            </a:r>
            <a:r>
              <a:rPr lang="en-US" sz="3000" u="sng" dirty="0"/>
              <a:t>concerns</a:t>
            </a:r>
            <a:r>
              <a:rPr lang="en-US" sz="3000" dirty="0"/>
              <a:t> and </a:t>
            </a:r>
            <a:r>
              <a:rPr lang="en-US" sz="3000" u="sng" dirty="0"/>
              <a:t>reasons for refusals </a:t>
            </a:r>
            <a:r>
              <a:rPr lang="en-US" sz="3000" dirty="0"/>
              <a:t>do Sample Adults have/give?</a:t>
            </a:r>
          </a:p>
          <a:p>
            <a:pPr marL="457200" lvl="1" indent="0">
              <a:buNone/>
            </a:pPr>
            <a:endParaRPr lang="en-US" sz="3000" dirty="0"/>
          </a:p>
          <a:p>
            <a:pPr lvl="1">
              <a:buFont typeface="Wingdings" panose="05000000000000000000" pitchFamily="2" charset="2"/>
              <a:buChar char="§"/>
            </a:pPr>
            <a:r>
              <a:rPr lang="en-US" sz="3000" dirty="0"/>
              <a:t>What </a:t>
            </a:r>
            <a:r>
              <a:rPr lang="en-US" sz="3000" u="sng" dirty="0"/>
              <a:t>challenges</a:t>
            </a:r>
            <a:r>
              <a:rPr lang="en-US" sz="3000" dirty="0"/>
              <a:t> might we face in scaling up?</a:t>
            </a:r>
          </a:p>
          <a:p>
            <a:pPr marL="457200" lvl="1" indent="0">
              <a:buNone/>
            </a:pPr>
            <a:endParaRPr lang="en-US" dirty="0"/>
          </a:p>
        </p:txBody>
      </p:sp>
    </p:spTree>
    <p:extLst>
      <p:ext uri="{BB962C8B-B14F-4D97-AF65-F5344CB8AC3E}">
        <p14:creationId xmlns:p14="http://schemas.microsoft.com/office/powerpoint/2010/main" val="2566868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CE10-554C-4F44-BD33-C7F99957DEFA}"/>
              </a:ext>
            </a:extLst>
          </p:cNvPr>
          <p:cNvSpPr>
            <a:spLocks noGrp="1"/>
          </p:cNvSpPr>
          <p:nvPr>
            <p:ph type="title"/>
          </p:nvPr>
        </p:nvSpPr>
        <p:spPr/>
        <p:txBody>
          <a:bodyPr lIns="91440" tIns="45720" rIns="91440" bIns="45720" anchor="b" anchorCtr="0"/>
          <a:lstStyle/>
          <a:p>
            <a:r>
              <a:rPr lang="en-US" sz="4000" dirty="0">
                <a:latin typeface="Calibri"/>
                <a:cs typeface="Calibri"/>
              </a:rPr>
              <a:t>Sample</a:t>
            </a:r>
          </a:p>
        </p:txBody>
      </p:sp>
      <p:sp>
        <p:nvSpPr>
          <p:cNvPr id="3" name="Content Placeholder 2">
            <a:extLst>
              <a:ext uri="{FF2B5EF4-FFF2-40B4-BE49-F238E27FC236}">
                <a16:creationId xmlns:a16="http://schemas.microsoft.com/office/drawing/2014/main" id="{80FCC49A-72CA-4C8C-BC33-765CE743EE0B}"/>
              </a:ext>
            </a:extLst>
          </p:cNvPr>
          <p:cNvSpPr>
            <a:spLocks noGrp="1"/>
          </p:cNvSpPr>
          <p:nvPr>
            <p:ph type="body" sz="quarter" idx="10"/>
          </p:nvPr>
        </p:nvSpPr>
        <p:spPr/>
        <p:txBody>
          <a:bodyPr vert="horz" lIns="91440" tIns="45720" rIns="91440" bIns="45720" rtlCol="0" anchor="t">
            <a:normAutofit/>
          </a:bodyPr>
          <a:lstStyle/>
          <a:p>
            <a:pPr marL="456565" indent="-456565"/>
            <a:r>
              <a:rPr lang="en-US" sz="2800" dirty="0"/>
              <a:t>All </a:t>
            </a:r>
            <a:r>
              <a:rPr lang="en-US" sz="2800" b="1" dirty="0"/>
              <a:t>NHIS households </a:t>
            </a:r>
            <a:r>
              <a:rPr lang="en-US" sz="2800" dirty="0"/>
              <a:t>in…</a:t>
            </a:r>
          </a:p>
          <a:p>
            <a:pPr marL="456565" indent="-456565"/>
            <a:r>
              <a:rPr lang="en-US" sz="2800" dirty="0">
                <a:latin typeface="Calibri"/>
                <a:cs typeface="Calibri"/>
              </a:rPr>
              <a:t>Selected areas in 9 states in 2 Census Regional Offices in…</a:t>
            </a:r>
          </a:p>
          <a:p>
            <a:pPr marL="456565" indent="-456565"/>
            <a:r>
              <a:rPr lang="en-US" sz="2800" dirty="0"/>
              <a:t>June-September 2021</a:t>
            </a:r>
            <a:endParaRPr lang="en-US" sz="2800" dirty="0">
              <a:cs typeface="Calibri" panose="020F0502020204030204" pitchFamily="34" charset="0"/>
            </a:endParaRPr>
          </a:p>
          <a:p>
            <a:pPr marL="456565" indent="-456565"/>
            <a:r>
              <a:rPr lang="en-US" sz="2800" dirty="0">
                <a:latin typeface="Calibri"/>
                <a:cs typeface="Calibri"/>
              </a:rPr>
              <a:t>NHIS Sample Adult (SA) </a:t>
            </a:r>
            <a:endParaRPr lang="en-US" sz="2800" dirty="0">
              <a:cs typeface="Calibri"/>
            </a:endParaRPr>
          </a:p>
          <a:p>
            <a:pPr marL="456565" indent="-456565"/>
            <a:r>
              <a:rPr lang="en-US" sz="2800" dirty="0">
                <a:latin typeface="Calibri"/>
                <a:cs typeface="Calibri"/>
              </a:rPr>
              <a:t>Only Sample Adults who complete their Sample Adult interview, answering entirely in English for themselves</a:t>
            </a:r>
          </a:p>
          <a:p>
            <a:pPr marL="989965" lvl="1" indent="-380365"/>
            <a:endParaRPr lang="en-US" dirty="0">
              <a:cs typeface="Calibri" panose="020F0502020204030204" pitchFamily="34" charset="0"/>
            </a:endParaRPr>
          </a:p>
        </p:txBody>
      </p:sp>
    </p:spTree>
    <p:extLst>
      <p:ext uri="{BB962C8B-B14F-4D97-AF65-F5344CB8AC3E}">
        <p14:creationId xmlns:p14="http://schemas.microsoft.com/office/powerpoint/2010/main" val="2479044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B36511-CC59-43DB-BCAA-62548184B744}"/>
              </a:ext>
            </a:extLst>
          </p:cNvPr>
          <p:cNvSpPr>
            <a:spLocks noGrp="1"/>
          </p:cNvSpPr>
          <p:nvPr>
            <p:ph type="title"/>
          </p:nvPr>
        </p:nvSpPr>
        <p:spPr>
          <a:xfrm>
            <a:off x="838199" y="365125"/>
            <a:ext cx="10851647" cy="1325563"/>
          </a:xfrm>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Study Procedures: Invitation at NHIS Interview (1)</a:t>
            </a:r>
            <a:endParaRPr lang="en-US" sz="4000" dirty="0"/>
          </a:p>
        </p:txBody>
      </p:sp>
      <p:pic>
        <p:nvPicPr>
          <p:cNvPr id="15" name="Picture Placeholder 14" descr="Step 1. Inside a house, the interviewer asks the Sample Adult “Can they contact you to schedule?” He says OK. June1-Sept 30">
            <a:extLst>
              <a:ext uri="{FF2B5EF4-FFF2-40B4-BE49-F238E27FC236}">
                <a16:creationId xmlns:a16="http://schemas.microsoft.com/office/drawing/2014/main" id="{224C5F88-6537-46C4-8569-EE8A99EE7744}"/>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22480" r="-22480"/>
          <a:stretch/>
        </p:blipFill>
        <p:spPr/>
      </p:pic>
    </p:spTree>
    <p:extLst>
      <p:ext uri="{BB962C8B-B14F-4D97-AF65-F5344CB8AC3E}">
        <p14:creationId xmlns:p14="http://schemas.microsoft.com/office/powerpoint/2010/main" val="3470646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A41616-133D-49AD-AB91-B7C1F9C2A82A}"/>
              </a:ext>
            </a:extLst>
          </p:cNvPr>
          <p:cNvSpPr>
            <a:spLocks noGrp="1"/>
          </p:cNvSpPr>
          <p:nvPr>
            <p:ph type="title"/>
          </p:nvPr>
        </p:nvSpPr>
        <p:spPr>
          <a:xfrm>
            <a:off x="838200" y="365125"/>
            <a:ext cx="10897696" cy="1325563"/>
          </a:xfrm>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Study Procedures: Invitation at NHIS Interview (2)</a:t>
            </a:r>
            <a:endParaRPr lang="en-US" sz="4000" dirty="0"/>
          </a:p>
        </p:txBody>
      </p:sp>
      <p:pic>
        <p:nvPicPr>
          <p:cNvPr id="11" name="Picture Placeholder 10" descr="Step 1. Inside a house, the interviewer asks the Sample Adult “Can they contact you to schedule?” He says “No, because...”">
            <a:extLst>
              <a:ext uri="{FF2B5EF4-FFF2-40B4-BE49-F238E27FC236}">
                <a16:creationId xmlns:a16="http://schemas.microsoft.com/office/drawing/2014/main" id="{16AEA7B4-4088-4F67-B2F0-F171B7923015}"/>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26085" r="-26085"/>
          <a:stretch/>
        </p:blipFill>
        <p:spPr>
          <a:xfrm>
            <a:off x="1001713" y="1847850"/>
            <a:ext cx="9120187" cy="4244975"/>
          </a:xfrm>
        </p:spPr>
      </p:pic>
    </p:spTree>
    <p:extLst>
      <p:ext uri="{BB962C8B-B14F-4D97-AF65-F5344CB8AC3E}">
        <p14:creationId xmlns:p14="http://schemas.microsoft.com/office/powerpoint/2010/main" val="74105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A41616-133D-49AD-AB91-B7C1F9C2A82A}"/>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006858"/>
                </a:solidFill>
                <a:effectLst/>
                <a:uLnTx/>
                <a:uFillTx/>
                <a:latin typeface="Calibri" pitchFamily="34" charset="0"/>
                <a:ea typeface="+mj-ea"/>
                <a:cs typeface="+mj-cs"/>
              </a:rPr>
              <a:t>Study Procedures: Appointment scheduling</a:t>
            </a:r>
            <a:endParaRPr lang="en-US" dirty="0"/>
          </a:p>
        </p:txBody>
      </p:sp>
      <p:pic>
        <p:nvPicPr>
          <p:cNvPr id="3" name="Picture Placeholder 2" descr="Step 2. A scheduler calls the Sample Adult to schedule the appointment. The SA says OK. June-October. ">
            <a:extLst>
              <a:ext uri="{FF2B5EF4-FFF2-40B4-BE49-F238E27FC236}">
                <a16:creationId xmlns:a16="http://schemas.microsoft.com/office/drawing/2014/main" id="{8AECC46B-C5F5-4056-AFFC-9A12B4BE93F5}"/>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l="-25173" r="-25173"/>
          <a:stretch/>
        </p:blipFill>
        <p:spPr>
          <a:xfrm>
            <a:off x="1154563" y="1512460"/>
            <a:ext cx="9120874" cy="4874482"/>
          </a:xfrm>
        </p:spPr>
      </p:pic>
    </p:spTree>
    <p:extLst>
      <p:ext uri="{BB962C8B-B14F-4D97-AF65-F5344CB8AC3E}">
        <p14:creationId xmlns:p14="http://schemas.microsoft.com/office/powerpoint/2010/main" val="399715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9A953F-5F3E-4D7F-AF2C-56214399DA7F}"/>
              </a:ext>
            </a:extLst>
          </p:cNvPr>
          <p:cNvSpPr>
            <a:spLocks noGrp="1"/>
          </p:cNvSpPr>
          <p:nvPr>
            <p:ph type="title"/>
          </p:nvPr>
        </p:nvSpPr>
        <p:spPr/>
        <p:txBody>
          <a:bodyPr/>
          <a:lstStyle/>
          <a:p>
            <a:pPr algn="ctr"/>
            <a:r>
              <a:rPr lang="en-US" dirty="0"/>
              <a:t>Study procedures: Home health visit (Step 3)</a:t>
            </a:r>
          </a:p>
        </p:txBody>
      </p:sp>
      <p:sp>
        <p:nvSpPr>
          <p:cNvPr id="6" name="Content Placeholder 5">
            <a:extLst>
              <a:ext uri="{FF2B5EF4-FFF2-40B4-BE49-F238E27FC236}">
                <a16:creationId xmlns:a16="http://schemas.microsoft.com/office/drawing/2014/main" id="{E4E98E59-11C1-48EA-84D3-0658E0581A79}"/>
              </a:ext>
            </a:extLst>
          </p:cNvPr>
          <p:cNvSpPr>
            <a:spLocks noGrp="1"/>
          </p:cNvSpPr>
          <p:nvPr>
            <p:ph idx="1"/>
          </p:nvPr>
        </p:nvSpPr>
        <p:spPr/>
        <p:txBody>
          <a:bodyPr/>
          <a:lstStyle/>
          <a:p>
            <a:pPr marL="0" indent="0">
              <a:buNone/>
            </a:pPr>
            <a:r>
              <a:rPr lang="en-US" sz="2800" dirty="0"/>
              <a:t>We are collecting a u</a:t>
            </a:r>
            <a:r>
              <a:rPr lang="en-US" sz="2600" dirty="0">
                <a:solidFill>
                  <a:srgbClr val="000000"/>
                </a:solidFill>
              </a:rPr>
              <a:t>rine sample, height and weight, waist circumference, blood pressure and heart rate, a venous blood sample, and the participant’s feedback on their study experience.</a:t>
            </a:r>
          </a:p>
          <a:p>
            <a:endParaRPr lang="en-US" dirty="0"/>
          </a:p>
        </p:txBody>
      </p:sp>
      <p:sp>
        <p:nvSpPr>
          <p:cNvPr id="7" name="Content Placeholder 6">
            <a:extLst>
              <a:ext uri="{FF2B5EF4-FFF2-40B4-BE49-F238E27FC236}">
                <a16:creationId xmlns:a16="http://schemas.microsoft.com/office/drawing/2014/main" id="{29CD6660-F8C4-4C3C-B9C8-0FA1E6052A62}"/>
              </a:ext>
            </a:extLst>
          </p:cNvPr>
          <p:cNvSpPr>
            <a:spLocks noGrp="1"/>
          </p:cNvSpPr>
          <p:nvPr>
            <p:ph idx="10"/>
          </p:nvPr>
        </p:nvSpPr>
        <p:spPr/>
        <p:txBody>
          <a:bodyPr/>
          <a:lstStyle/>
          <a:p>
            <a:pPr marL="0" indent="0">
              <a:buNone/>
            </a:pPr>
            <a:r>
              <a:rPr lang="en-US" sz="2800" dirty="0"/>
              <a:t>The Sample Adult gets a </a:t>
            </a:r>
            <a:r>
              <a:rPr lang="en-US" sz="2600" dirty="0">
                <a:solidFill>
                  <a:srgbClr val="000000"/>
                </a:solidFill>
              </a:rPr>
              <a:t>$75 prepaid card, a short report immediately , and a longer report mailed later.</a:t>
            </a:r>
          </a:p>
          <a:p>
            <a:endParaRPr lang="en-US" dirty="0"/>
          </a:p>
          <a:p>
            <a:endParaRPr lang="en-US" dirty="0"/>
          </a:p>
          <a:p>
            <a:pPr marL="0" indent="0">
              <a:buNone/>
            </a:pPr>
            <a:r>
              <a:rPr lang="en-US" dirty="0"/>
              <a:t>The last day of home visits will be October 31.</a:t>
            </a:r>
          </a:p>
        </p:txBody>
      </p:sp>
      <p:sp>
        <p:nvSpPr>
          <p:cNvPr id="3" name="Slide Number Placeholder 2">
            <a:extLst>
              <a:ext uri="{FF2B5EF4-FFF2-40B4-BE49-F238E27FC236}">
                <a16:creationId xmlns:a16="http://schemas.microsoft.com/office/drawing/2014/main" id="{CA286AFD-74E7-4AAE-AB3C-DF51061E35A8}"/>
              </a:ext>
            </a:extLst>
          </p:cNvPr>
          <p:cNvSpPr>
            <a:spLocks noGrp="1"/>
          </p:cNvSpPr>
          <p:nvPr>
            <p:ph type="sldNum" sz="quarter" idx="4"/>
          </p:nvPr>
        </p:nvSpPr>
        <p:spPr/>
        <p:txBody>
          <a:bodyPr/>
          <a:lstStyle/>
          <a:p>
            <a:fld id="{44CB4093-6569-4583-BBAF-934D396EF243}" type="slidenum">
              <a:rPr lang="en-US" smtClean="0"/>
              <a:t>8</a:t>
            </a:fld>
            <a:endParaRPr lang="en-US"/>
          </a:p>
        </p:txBody>
      </p:sp>
    </p:spTree>
    <p:extLst>
      <p:ext uri="{BB962C8B-B14F-4D97-AF65-F5344CB8AC3E}">
        <p14:creationId xmlns:p14="http://schemas.microsoft.com/office/powerpoint/2010/main" val="52947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9ACF-6FD9-446E-8A50-7870249B23E5}"/>
              </a:ext>
            </a:extLst>
          </p:cNvPr>
          <p:cNvSpPr>
            <a:spLocks noGrp="1"/>
          </p:cNvSpPr>
          <p:nvPr>
            <p:ph type="title"/>
          </p:nvPr>
        </p:nvSpPr>
        <p:spPr/>
        <p:txBody>
          <a:bodyPr/>
          <a:lstStyle/>
          <a:p>
            <a:r>
              <a:rPr lang="en-US" dirty="0"/>
              <a:t>Preliminary Results 	</a:t>
            </a:r>
          </a:p>
        </p:txBody>
      </p:sp>
    </p:spTree>
    <p:extLst>
      <p:ext uri="{BB962C8B-B14F-4D97-AF65-F5344CB8AC3E}">
        <p14:creationId xmlns:p14="http://schemas.microsoft.com/office/powerpoint/2010/main" val="2517545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NCEH_ATSDR_combined">
  <a:themeElements>
    <a:clrScheme name="Custom 7">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e43d889-edc4-48e1-b12c-dadc2f31c19b">
      <UserInfo>
        <DisplayName>Medley, Grace (CDC/DDPHSS/NCHS/DHIS)</DisplayName>
        <AccountId>12</AccountId>
        <AccountType/>
      </UserInfo>
      <UserInfo>
        <DisplayName>Warren, Antonia (CDC/DDPHSS/NCHS/DHIS)</DisplayName>
        <AccountId>18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A477F68F2F9343951B98BC995DD51F" ma:contentTypeVersion="4" ma:contentTypeDescription="Create a new document." ma:contentTypeScope="" ma:versionID="6da75123adb528d90f57993c3c45c610">
  <xsd:schema xmlns:xsd="http://www.w3.org/2001/XMLSchema" xmlns:xs="http://www.w3.org/2001/XMLSchema" xmlns:p="http://schemas.microsoft.com/office/2006/metadata/properties" xmlns:ns2="ac88879c-8775-4fb3-bbeb-7d83bdfaa3b0" xmlns:ns3="ee43d889-edc4-48e1-b12c-dadc2f31c19b" targetNamespace="http://schemas.microsoft.com/office/2006/metadata/properties" ma:root="true" ma:fieldsID="3c0ff263a305655750df1c742c9d5704" ns2:_="" ns3:_="">
    <xsd:import namespace="ac88879c-8775-4fb3-bbeb-7d83bdfaa3b0"/>
    <xsd:import namespace="ee43d889-edc4-48e1-b12c-dadc2f31c1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88879c-8775-4fb3-bbeb-7d83bdfaa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43d889-edc4-48e1-b12c-dadc2f31c19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DEFFD2-89B6-4477-B764-1D74EE489DC5}">
  <ds:schemaRefs>
    <ds:schemaRef ds:uri="ac88879c-8775-4fb3-bbeb-7d83bdfaa3b0"/>
    <ds:schemaRef ds:uri="http://www.w3.org/XML/1998/namespace"/>
    <ds:schemaRef ds:uri="http://schemas.microsoft.com/office/2006/metadata/properties"/>
    <ds:schemaRef ds:uri="http://purl.org/dc/dcmitype/"/>
    <ds:schemaRef ds:uri="http://purl.org/dc/terms/"/>
    <ds:schemaRef ds:uri="ee43d889-edc4-48e1-b12c-dadc2f31c19b"/>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4AFCA24-B10C-46FB-B96A-BE6A2C9F60AC}">
  <ds:schemaRefs>
    <ds:schemaRef ds:uri="ac88879c-8775-4fb3-bbeb-7d83bdfaa3b0"/>
    <ds:schemaRef ds:uri="ee43d889-edc4-48e1-b12c-dadc2f31c1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D37CD09-7F38-41A3-BED1-73807A9CD0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3615</TotalTime>
  <Words>1574</Words>
  <Application>Microsoft Office PowerPoint</Application>
  <PresentationFormat>Widescreen</PresentationFormat>
  <Paragraphs>155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Myriad Web Pro</vt:lpstr>
      <vt:lpstr>Wingdings</vt:lpstr>
      <vt:lpstr>NCEH_ATSDR_combined</vt:lpstr>
      <vt:lpstr>National Health Interview Survey Follow-Up Health Study: Preliminary Results </vt:lpstr>
      <vt:lpstr>Background </vt:lpstr>
      <vt:lpstr>Research Questions</vt:lpstr>
      <vt:lpstr>Sample</vt:lpstr>
      <vt:lpstr>Study Procedures: Invitation at NHIS Interview (1)</vt:lpstr>
      <vt:lpstr>Study Procedures: Invitation at NHIS Interview (2)</vt:lpstr>
      <vt:lpstr>Study Procedures: Appointment scheduling</vt:lpstr>
      <vt:lpstr>Study procedures: Home health visit (Step 3)</vt:lpstr>
      <vt:lpstr>Preliminary Results  </vt:lpstr>
      <vt:lpstr>Preliminary Results: Invitation at NHIS Interview</vt:lpstr>
      <vt:lpstr>Preliminary Results: Appointment scheduling</vt:lpstr>
      <vt:lpstr>Preliminary Results: Home Health Visit</vt:lpstr>
      <vt:lpstr>Most common reasons for refusal at invitation</vt:lpstr>
      <vt:lpstr>Type of non-response during scheduling</vt:lpstr>
      <vt:lpstr>Operational successes</vt:lpstr>
      <vt:lpstr>More results coming soon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PELICAN aka</dc:title>
  <dc:creator>Galinsky, Adena (CDC/DDPHSS/NCHS/DHIS)</dc:creator>
  <cp:lastModifiedBy>Galinsky, Adena (CDC/DDPHSS/NCHS/DHIS)</cp:lastModifiedBy>
  <cp:revision>398</cp:revision>
  <dcterms:created xsi:type="dcterms:W3CDTF">2021-01-11T21:11:42Z</dcterms:created>
  <dcterms:modified xsi:type="dcterms:W3CDTF">2021-10-26T00:02:07Z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2021-01-12T22:04:00Z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db6f5edb-fe5d-45b1-905f-63a70cd226c0</vt:lpwstr>
  </property>
  <property fmtid="{D5CDD505-2E9C-101B-9397-08002B2CF9AE}" pid="8" name="MSIP_Label_7b94a7b8-f06c-4dfe-bdcc-9b548fd58c31_ContentBits">
    <vt:lpwstr>0</vt:lpwstr>
  </property>
  <property fmtid="{D5CDD505-2E9C-101B-9397-08002B2CF9AE}" pid="9" name="ContentTypeId">
    <vt:lpwstr>0x01010043A477F68F2F9343951B98BC995DD51F</vt:lpwstr>
  </property>
</Properties>
</file>