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1"/>
    <p:sldMasterId id="2147483875" r:id="rId2"/>
    <p:sldMasterId id="2147483884" r:id="rId3"/>
  </p:sldMasterIdLst>
  <p:notesMasterIdLst>
    <p:notesMasterId r:id="rId20"/>
  </p:notesMasterIdLst>
  <p:handoutMasterIdLst>
    <p:handoutMasterId r:id="rId21"/>
  </p:handoutMasterIdLst>
  <p:sldIdLst>
    <p:sldId id="580" r:id="rId4"/>
    <p:sldId id="538" r:id="rId5"/>
    <p:sldId id="383" r:id="rId6"/>
    <p:sldId id="581" r:id="rId7"/>
    <p:sldId id="583" r:id="rId8"/>
    <p:sldId id="569" r:id="rId9"/>
    <p:sldId id="586" r:id="rId10"/>
    <p:sldId id="384" r:id="rId11"/>
    <p:sldId id="539" r:id="rId12"/>
    <p:sldId id="573" r:id="rId13"/>
    <p:sldId id="585" r:id="rId14"/>
    <p:sldId id="570" r:id="rId15"/>
    <p:sldId id="385" r:id="rId16"/>
    <p:sldId id="578" r:id="rId17"/>
    <p:sldId id="259" r:id="rId18"/>
    <p:sldId id="351" r:id="rId19"/>
  </p:sldIdLst>
  <p:sldSz cx="9144000" cy="5143500" type="screen16x9"/>
  <p:notesSz cx="7315200" cy="96012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Myriad Web Pro" panose="020B060402020202020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el, Lisa (CDC/DDPHSS/NCHS/DAE)" initials="ML(" lastIdx="3" clrIdx="0">
    <p:extLst>
      <p:ext uri="{19B8F6BF-5375-455C-9EA6-DF929625EA0E}">
        <p15:presenceInfo xmlns:p15="http://schemas.microsoft.com/office/powerpoint/2012/main" userId="S-1-5-21-1207783550-2075000910-922709458-224254" providerId="AD"/>
      </p:ext>
    </p:extLst>
  </p:cmAuthor>
  <p:cmAuthor id="2" name="Aram, Jonathan (CDC/DDPHSS/NCHS/DAE)" initials="AJ(" lastIdx="39" clrIdx="1">
    <p:extLst>
      <p:ext uri="{19B8F6BF-5375-455C-9EA6-DF929625EA0E}">
        <p15:presenceInfo xmlns:p15="http://schemas.microsoft.com/office/powerpoint/2012/main" userId="S::pfi4@cdc.gov::b01a158b-23bf-4c8b-b6b9-5e868a510ca9" providerId="AD"/>
      </p:ext>
    </p:extLst>
  </p:cmAuthor>
  <p:cmAuthor id="3" name="Mirel, Lisa (CDC/DDPHSS/NCHS/DAE)" initials="ML( [2]" lastIdx="7" clrIdx="2">
    <p:extLst>
      <p:ext uri="{19B8F6BF-5375-455C-9EA6-DF929625EA0E}">
        <p15:presenceInfo xmlns:p15="http://schemas.microsoft.com/office/powerpoint/2012/main" userId="S::zav8@cdc.gov::8f646def-c592-480e-a033-7c98cbd56715" providerId="AD"/>
      </p:ext>
    </p:extLst>
  </p:cmAuthor>
  <p:cmAuthor id="4" name="Arispe, Irma E. (CDC/DDPHSS/NCHS/DAE)" initials="AIE(" lastIdx="13" clrIdx="3">
    <p:extLst>
      <p:ext uri="{19B8F6BF-5375-455C-9EA6-DF929625EA0E}">
        <p15:presenceInfo xmlns:p15="http://schemas.microsoft.com/office/powerpoint/2012/main" userId="S::iaa9@cdc.gov::982e7b11-ce1e-434c-9c8f-d6de7e18db74" providerId="AD"/>
      </p:ext>
    </p:extLst>
  </p:cmAuthor>
  <p:cmAuthor id="5" name="Heslin, Kevin (CDC/DDPHSS/NCHS/DAE)" initials="HK(" lastIdx="13" clrIdx="4">
    <p:extLst>
      <p:ext uri="{19B8F6BF-5375-455C-9EA6-DF929625EA0E}">
        <p15:presenceInfo xmlns:p15="http://schemas.microsoft.com/office/powerpoint/2012/main" userId="S::nla4@cdc.gov::db776155-f5d8-4a1e-a434-f9748167a8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8"/>
    <a:srgbClr val="000000"/>
    <a:srgbClr val="9A4E9E"/>
    <a:srgbClr val="006859"/>
    <a:srgbClr val="006166"/>
    <a:srgbClr val="618E7C"/>
    <a:srgbClr val="695E4A"/>
    <a:srgbClr val="008BB0"/>
    <a:srgbClr val="0088B7"/>
    <a:srgbClr val="B4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A2934F-A2F3-43A2-B876-22953DD72D5B}" v="149" dt="2021-11-04T14:21:26.082"/>
  </p1510:revLst>
</p1510:revInfo>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5" d="100"/>
          <a:sy n="65" d="100"/>
        </p:scale>
        <p:origin x="92" y="48"/>
      </p:cViewPr>
      <p:guideLst>
        <p:guide orient="horz" pos="1620"/>
        <p:guide pos="2880"/>
      </p:guideLst>
    </p:cSldViewPr>
  </p:slideViewPr>
  <p:outlineViewPr>
    <p:cViewPr>
      <p:scale>
        <a:sx n="33" d="100"/>
        <a:sy n="33" d="100"/>
      </p:scale>
      <p:origin x="0" y="-7316"/>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65" d="100"/>
          <a:sy n="65"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dc.gov\project\OSELS_NCHS_OAE\OAE\Jessly\News_Policy%20Search\HP2030_All%20Searc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c.gov\project\OSELS_NCHS_OAE\OAE\Jessly\News_Policy%20Search\HUS_All%20Searc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A701-4DE5-8378-432569181BB1}"/>
              </c:ext>
            </c:extLst>
          </c:dPt>
          <c:dPt>
            <c:idx val="1"/>
            <c:bubble3D val="0"/>
            <c:spPr>
              <a:solidFill>
                <a:schemeClr val="accent2"/>
              </a:solidFill>
              <a:ln w="19050">
                <a:noFill/>
              </a:ln>
              <a:effectLst/>
            </c:spPr>
            <c:extLst>
              <c:ext xmlns:c16="http://schemas.microsoft.com/office/drawing/2014/chart" uri="{C3380CC4-5D6E-409C-BE32-E72D297353CC}">
                <c16:uniqueId val="{00000003-A701-4DE5-8378-432569181BB1}"/>
              </c:ext>
            </c:extLst>
          </c:dPt>
          <c:dPt>
            <c:idx val="2"/>
            <c:bubble3D val="0"/>
            <c:spPr>
              <a:solidFill>
                <a:schemeClr val="accent3"/>
              </a:solidFill>
              <a:ln w="19050">
                <a:noFill/>
              </a:ln>
              <a:effectLst/>
            </c:spPr>
            <c:extLst>
              <c:ext xmlns:c16="http://schemas.microsoft.com/office/drawing/2014/chart" uri="{C3380CC4-5D6E-409C-BE32-E72D297353CC}">
                <c16:uniqueId val="{00000005-A701-4DE5-8378-432569181BB1}"/>
              </c:ext>
            </c:extLst>
          </c:dPt>
          <c:dLbls>
            <c:dLbl>
              <c:idx val="0"/>
              <c:layout>
                <c:manualLayout>
                  <c:x val="9.9887443009819571E-5"/>
                  <c:y val="3.8649717910901958E-2"/>
                </c:manualLayout>
              </c:layout>
              <c:tx>
                <c:rich>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fld id="{CABE7BF2-BDD4-4A4B-B67F-4D3E5880B763}" type="CATEGORYNAME">
                      <a:rPr lang="en-US" sz="900"/>
                      <a:pPr>
                        <a:defRPr b="1"/>
                      </a:pPr>
                      <a:t>[CATEGORY NAME]</a:t>
                    </a:fld>
                    <a:r>
                      <a:rPr lang="en-US" sz="900" baseline="0" dirty="0"/>
                      <a:t>
</a:t>
                    </a:r>
                    <a:fld id="{66B8012D-0781-4329-B299-3AF6DEC4305F}" type="PERCENTAGE">
                      <a:rPr lang="en-US" sz="900" baseline="0">
                        <a:solidFill>
                          <a:schemeClr val="accent6"/>
                        </a:solidFill>
                      </a:rPr>
                      <a:pPr>
                        <a:defRPr b="1"/>
                      </a:pPr>
                      <a:t>[PERCENTAGE]</a:t>
                    </a:fld>
                    <a:endParaRPr lang="en-US" sz="900" baseline="0" dirty="0"/>
                  </a:p>
                </c:rich>
              </c:tx>
              <c:spPr>
                <a:xfrm>
                  <a:off x="4119966" y="578367"/>
                  <a:ext cx="1249964" cy="602088"/>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0575"/>
                        <a:gd name="adj2" fmla="val 38091"/>
                      </a:avLst>
                    </a:prstGeom>
                    <a:noFill/>
                    <a:ln>
                      <a:noFill/>
                    </a:ln>
                  </c15:spPr>
                  <c15:layout>
                    <c:manualLayout>
                      <c:w val="0.2295141687767277"/>
                      <c:h val="0.14094810028794158"/>
                    </c:manualLayout>
                  </c15:layout>
                  <c15:dlblFieldTable/>
                  <c15:showDataLabelsRange val="0"/>
                </c:ext>
                <c:ext xmlns:c16="http://schemas.microsoft.com/office/drawing/2014/chart" uri="{C3380CC4-5D6E-409C-BE32-E72D297353CC}">
                  <c16:uniqueId val="{00000001-A701-4DE5-8378-432569181BB1}"/>
                </c:ext>
              </c:extLst>
            </c:dLbl>
            <c:dLbl>
              <c:idx val="1"/>
              <c:layout>
                <c:manualLayout>
                  <c:x val="-0.17256290246468595"/>
                  <c:y val="-3.5676662686986556E-2"/>
                </c:manualLayout>
              </c:layout>
              <c:tx>
                <c:rich>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fld id="{F9FE7B30-B976-4F7E-BA64-C948836EACB8}" type="CATEGORYNAME">
                      <a:rPr lang="en-US" sz="900">
                        <a:solidFill>
                          <a:schemeClr val="accent2"/>
                        </a:solidFill>
                      </a:rPr>
                      <a:pPr>
                        <a:defRPr b="1"/>
                      </a:pPr>
                      <a:t>[CATEGORY NAME]</a:t>
                    </a:fld>
                    <a:r>
                      <a:rPr lang="en-US" sz="900" baseline="0" dirty="0"/>
                      <a:t>
</a:t>
                    </a:r>
                    <a:fld id="{5EE06874-8358-4F48-8C93-EB778D443E13}" type="PERCENTAGE">
                      <a:rPr lang="en-US" sz="900" baseline="0">
                        <a:solidFill>
                          <a:schemeClr val="accent6"/>
                        </a:solidFill>
                      </a:rPr>
                      <a:pPr>
                        <a:defRPr b="1"/>
                      </a:pPr>
                      <a:t>[PERCENTAGE]</a:t>
                    </a:fld>
                    <a:endParaRPr lang="en-US" sz="900" baseline="0" dirty="0"/>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4496"/>
                        <a:gd name="adj2" fmla="val -80386"/>
                      </a:avLst>
                    </a:prstGeom>
                    <a:noFill/>
                    <a:ln>
                      <a:noFill/>
                    </a:ln>
                  </c15:spPr>
                  <c15:dlblFieldTable/>
                  <c15:showDataLabelsRange val="0"/>
                </c:ext>
                <c:ext xmlns:c16="http://schemas.microsoft.com/office/drawing/2014/chart" uri="{C3380CC4-5D6E-409C-BE32-E72D297353CC}">
                  <c16:uniqueId val="{00000003-A701-4DE5-8378-432569181BB1}"/>
                </c:ext>
              </c:extLst>
            </c:dLbl>
            <c:dLbl>
              <c:idx val="2"/>
              <c:layout>
                <c:manualLayout>
                  <c:x val="-4.6712653961264727E-3"/>
                  <c:y val="9.6451597847955293E-3"/>
                </c:manualLayout>
              </c:layout>
              <c:tx>
                <c:rich>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fld id="{39A2849A-533C-4D6D-8733-FDAB4ED04AD5}" type="CATEGORYNAME">
                      <a:rPr lang="en-US" sz="900">
                        <a:solidFill>
                          <a:schemeClr val="accent3"/>
                        </a:solidFill>
                      </a:rPr>
                      <a:pPr>
                        <a:defRPr b="1"/>
                      </a:pPr>
                      <a:t>[CATEGORY NAME]</a:t>
                    </a:fld>
                    <a:r>
                      <a:rPr lang="en-US" sz="900" baseline="0" dirty="0"/>
                      <a:t>
</a:t>
                    </a:r>
                    <a:fld id="{E9C920B5-F303-43DF-8AF2-BF31E15DDF23}" type="PERCENTAGE">
                      <a:rPr lang="en-US" sz="900" baseline="0">
                        <a:solidFill>
                          <a:schemeClr val="accent6"/>
                        </a:solidFill>
                      </a:rPr>
                      <a:pPr>
                        <a:defRPr b="1"/>
                      </a:pPr>
                      <a:t>[PERCENTAGE]</a:t>
                    </a:fld>
                    <a:endParaRPr lang="en-US" sz="900" baseline="0" dirty="0"/>
                  </a:p>
                </c:rich>
              </c:tx>
              <c:spPr>
                <a:xfrm>
                  <a:off x="13698" y="41201"/>
                  <a:ext cx="1578436" cy="930528"/>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0892"/>
                        <a:gd name="adj2" fmla="val 50263"/>
                      </a:avLst>
                    </a:prstGeom>
                    <a:noFill/>
                    <a:ln>
                      <a:noFill/>
                    </a:ln>
                  </c15:spPr>
                  <c15:layout>
                    <c:manualLayout>
                      <c:w val="0.28982708822595127"/>
                      <c:h val="0.21783575625629137"/>
                    </c:manualLayout>
                  </c15:layout>
                  <c15:dlblFieldTable/>
                  <c15:showDataLabelsRange val="0"/>
                </c:ext>
                <c:ext xmlns:c16="http://schemas.microsoft.com/office/drawing/2014/chart" uri="{C3380CC4-5D6E-409C-BE32-E72D297353CC}">
                  <c16:uniqueId val="{00000005-A701-4DE5-8378-432569181BB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FY21_table!$J$19:$J$21</c:f>
              <c:numCache>
                <c:formatCode>General</c:formatCode>
                <c:ptCount val="3"/>
                <c:pt idx="0">
                  <c:v>35</c:v>
                </c:pt>
                <c:pt idx="1">
                  <c:v>66</c:v>
                </c:pt>
                <c:pt idx="2">
                  <c:v>26</c:v>
                </c:pt>
              </c:numCache>
            </c:numRef>
          </c:val>
          <c:extLst>
            <c:ext xmlns:c15="http://schemas.microsoft.com/office/drawing/2012/chart" uri="{02D57815-91ED-43cb-92C2-25804820EDAC}">
              <c15:filteredCategoryTitle>
                <c15:cat>
                  <c:strRef>
                    <c:extLst>
                      <c:ext uri="{02D57815-91ED-43cb-92C2-25804820EDAC}">
                        <c15:formulaRef>
                          <c15:sqref>FY21_table!$I$19:$I$21</c15:sqref>
                        </c15:formulaRef>
                      </c:ext>
                    </c:extLst>
                    <c:strCache>
                      <c:ptCount val="3"/>
                      <c:pt idx="0">
                        <c:v>Research Articles</c:v>
                      </c:pt>
                      <c:pt idx="1">
                        <c:v>News Articles/Blogs</c:v>
                      </c:pt>
                      <c:pt idx="2">
                        <c:v>Other (Legislation, Agency Reports, etc.)</c:v>
                      </c:pt>
                    </c:strCache>
                  </c:strRef>
                </c15:cat>
              </c15:filteredCategoryTitle>
            </c:ext>
            <c:ext xmlns:c16="http://schemas.microsoft.com/office/drawing/2014/chart" uri="{C3380CC4-5D6E-409C-BE32-E72D297353CC}">
              <c16:uniqueId val="{00000006-A701-4DE5-8378-432569181BB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BB90-44EE-A54D-6F1CFA804332}"/>
              </c:ext>
            </c:extLst>
          </c:dPt>
          <c:dPt>
            <c:idx val="1"/>
            <c:bubble3D val="0"/>
            <c:spPr>
              <a:solidFill>
                <a:schemeClr val="accent2"/>
              </a:solidFill>
              <a:ln w="19050">
                <a:noFill/>
              </a:ln>
              <a:effectLst/>
            </c:spPr>
            <c:extLst>
              <c:ext xmlns:c16="http://schemas.microsoft.com/office/drawing/2014/chart" uri="{C3380CC4-5D6E-409C-BE32-E72D297353CC}">
                <c16:uniqueId val="{00000003-BB90-44EE-A54D-6F1CFA804332}"/>
              </c:ext>
            </c:extLst>
          </c:dPt>
          <c:dPt>
            <c:idx val="2"/>
            <c:bubble3D val="0"/>
            <c:spPr>
              <a:solidFill>
                <a:schemeClr val="accent3"/>
              </a:solidFill>
              <a:ln w="19050">
                <a:noFill/>
              </a:ln>
              <a:effectLst/>
            </c:spPr>
            <c:extLst>
              <c:ext xmlns:c16="http://schemas.microsoft.com/office/drawing/2014/chart" uri="{C3380CC4-5D6E-409C-BE32-E72D297353CC}">
                <c16:uniqueId val="{00000005-BB90-44EE-A54D-6F1CFA804332}"/>
              </c:ext>
            </c:extLst>
          </c:dPt>
          <c:dLbls>
            <c:dLbl>
              <c:idx val="0"/>
              <c:tx>
                <c:rich>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fld id="{224E2FEE-F2B2-4EE5-9A85-CE6BAFC1AF7E}" type="CATEGORYNAME">
                      <a:rPr lang="en-US" sz="900"/>
                      <a:pPr>
                        <a:defRPr sz="900" b="1"/>
                      </a:pPr>
                      <a:t>[CATEGORY NAME]</a:t>
                    </a:fld>
                    <a:r>
                      <a:rPr lang="en-US" sz="900" baseline="0" dirty="0"/>
                      <a:t>
</a:t>
                    </a:r>
                    <a:fld id="{343CA6FA-9D6B-4C03-AE5E-175B2E4BB2F5}" type="PERCENTAGE">
                      <a:rPr lang="en-US" sz="900" baseline="0">
                        <a:solidFill>
                          <a:schemeClr val="accent6"/>
                        </a:solidFill>
                      </a:rPr>
                      <a:pPr>
                        <a:defRPr sz="900" b="1"/>
                      </a:pPr>
                      <a:t>[PERCENTAGE]</a:t>
                    </a:fld>
                    <a:endParaRPr lang="en-US" sz="900" baseline="0" dirty="0"/>
                  </a:p>
                </c:rich>
              </c:tx>
              <c:spPr>
                <a:xfrm>
                  <a:off x="4648208" y="3179549"/>
                  <a:ext cx="1434979" cy="695960"/>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83416"/>
                        <a:gd name="adj2" fmla="val -74886"/>
                      </a:avLst>
                    </a:prstGeom>
                    <a:noFill/>
                    <a:ln>
                      <a:noFill/>
                    </a:ln>
                  </c15:spPr>
                  <c15:layout>
                    <c:manualLayout>
                      <c:w val="0.2323645667187538"/>
                      <c:h val="0.15728460544945641"/>
                    </c:manualLayout>
                  </c15:layout>
                  <c15:dlblFieldTable/>
                  <c15:showDataLabelsRange val="0"/>
                </c:ext>
                <c:ext xmlns:c16="http://schemas.microsoft.com/office/drawing/2014/chart" uri="{C3380CC4-5D6E-409C-BE32-E72D297353CC}">
                  <c16:uniqueId val="{00000001-BB90-44EE-A54D-6F1CFA804332}"/>
                </c:ext>
              </c:extLst>
            </c:dLbl>
            <c:dLbl>
              <c:idx val="1"/>
              <c:layout>
                <c:manualLayout>
                  <c:x val="1.2338981953024427E-2"/>
                  <c:y val="0.14207266017227724"/>
                </c:manualLayout>
              </c:layout>
              <c:tx>
                <c:rich>
                  <a:bodyPr rot="0" spcFirstLastPara="1" vertOverflow="clip" horzOverflow="clip" vert="horz" wrap="square" lIns="38100" tIns="19050" rIns="38100" bIns="19050" anchor="ctr" anchorCtr="1">
                    <a:noAutofit/>
                  </a:bodyPr>
                  <a:lstStyle/>
                  <a:p>
                    <a:pPr>
                      <a:defRPr sz="900" b="1" i="0" u="none" strike="noStrike" kern="1200" baseline="0">
                        <a:solidFill>
                          <a:schemeClr val="dk1">
                            <a:lumMod val="65000"/>
                            <a:lumOff val="35000"/>
                          </a:schemeClr>
                        </a:solidFill>
                        <a:latin typeface="+mn-lt"/>
                        <a:ea typeface="+mn-ea"/>
                        <a:cs typeface="+mn-cs"/>
                      </a:defRPr>
                    </a:pPr>
                    <a:fld id="{512367C2-AEC3-48DF-8AC7-71BC1D29CF69}" type="CATEGORYNAME">
                      <a:rPr lang="en-US" sz="900">
                        <a:solidFill>
                          <a:schemeClr val="accent2"/>
                        </a:solidFill>
                      </a:rPr>
                      <a:pPr>
                        <a:defRPr sz="900" b="1"/>
                      </a:pPr>
                      <a:t>[CATEGORY NAME]</a:t>
                    </a:fld>
                    <a:r>
                      <a:rPr lang="en-US" sz="900" baseline="0" dirty="0"/>
                      <a:t>
</a:t>
                    </a:r>
                    <a:fld id="{0727839B-49A5-46E9-8EDE-A38C4F7CD3FC}" type="PERCENTAGE">
                      <a:rPr lang="en-US" sz="900" baseline="0">
                        <a:solidFill>
                          <a:schemeClr val="accent6"/>
                        </a:solidFill>
                      </a:rPr>
                      <a:pPr>
                        <a:defRPr sz="900" b="1"/>
                      </a:pPr>
                      <a:t>[PERCENTAGE]</a:t>
                    </a:fld>
                    <a:endParaRPr lang="en-US" sz="900" baseline="0" dirty="0"/>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9314"/>
                        <a:gd name="adj2" fmla="val -52107"/>
                      </a:avLst>
                    </a:prstGeom>
                    <a:noFill/>
                    <a:ln>
                      <a:noFill/>
                    </a:ln>
                  </c15:spPr>
                  <c15:layout>
                    <c:manualLayout>
                      <c:w val="0.2136991846880035"/>
                      <c:h val="0.18486252060806652"/>
                    </c:manualLayout>
                  </c15:layout>
                  <c15:dlblFieldTable/>
                  <c15:showDataLabelsRange val="0"/>
                </c:ext>
                <c:ext xmlns:c16="http://schemas.microsoft.com/office/drawing/2014/chart" uri="{C3380CC4-5D6E-409C-BE32-E72D297353CC}">
                  <c16:uniqueId val="{00000003-BB90-44EE-A54D-6F1CFA804332}"/>
                </c:ext>
              </c:extLst>
            </c:dLbl>
            <c:dLbl>
              <c:idx val="2"/>
              <c:layout>
                <c:manualLayout>
                  <c:x val="1.8790276971130726E-2"/>
                  <c:y val="1.1480784538754233E-2"/>
                </c:manualLayout>
              </c:layout>
              <c:tx>
                <c:rich>
                  <a:bodyPr rot="0" spcFirstLastPara="1" vertOverflow="clip" horzOverflow="clip" vert="horz" wrap="square" lIns="38100" tIns="19050" rIns="38100" bIns="19050" anchor="ctr" anchorCtr="1">
                    <a:noAutofit/>
                  </a:bodyPr>
                  <a:lstStyle/>
                  <a:p>
                    <a:pPr>
                      <a:defRPr sz="900" b="1" i="0" u="none" strike="noStrike" kern="1200" baseline="0">
                        <a:solidFill>
                          <a:schemeClr val="dk1">
                            <a:lumMod val="65000"/>
                            <a:lumOff val="35000"/>
                          </a:schemeClr>
                        </a:solidFill>
                        <a:latin typeface="+mn-lt"/>
                        <a:ea typeface="+mn-ea"/>
                        <a:cs typeface="+mn-cs"/>
                      </a:defRPr>
                    </a:pPr>
                    <a:fld id="{D345E276-E2FE-4B18-A61B-97BD85AB0F10}" type="CATEGORYNAME">
                      <a:rPr lang="en-US" sz="900">
                        <a:solidFill>
                          <a:schemeClr val="accent3"/>
                        </a:solidFill>
                      </a:rPr>
                      <a:pPr>
                        <a:defRPr sz="900" b="1"/>
                      </a:pPr>
                      <a:t>[CATEGORY NAME]</a:t>
                    </a:fld>
                    <a:r>
                      <a:rPr lang="en-US" sz="900" baseline="0" dirty="0"/>
                      <a:t>
</a:t>
                    </a:r>
                    <a:fld id="{7A6A3F99-F6CD-48CA-9AF1-BF920B126B02}" type="PERCENTAGE">
                      <a:rPr lang="en-US" sz="900" baseline="0">
                        <a:solidFill>
                          <a:schemeClr val="accent6"/>
                        </a:solidFill>
                      </a:rPr>
                      <a:pPr>
                        <a:defRPr sz="900" b="1"/>
                      </a:pPr>
                      <a:t>[PERCENTAGE]</a:t>
                    </a:fld>
                    <a:endParaRPr lang="en-US" sz="900" baseline="0" dirty="0"/>
                  </a:p>
                </c:rich>
              </c:tx>
              <c:spPr>
                <a:xfrm>
                  <a:off x="650629" y="50800"/>
                  <a:ext cx="1528954" cy="736531"/>
                </a:xfrm>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no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7082"/>
                        <a:gd name="adj2" fmla="val 62668"/>
                      </a:avLst>
                    </a:prstGeom>
                    <a:noFill/>
                    <a:ln>
                      <a:noFill/>
                    </a:ln>
                  </c15:spPr>
                  <c15:layout>
                    <c:manualLayout>
                      <c:w val="0.31601016749894867"/>
                      <c:h val="0.16645382699840736"/>
                    </c:manualLayout>
                  </c15:layout>
                  <c15:dlblFieldTable/>
                  <c15:showDataLabelsRange val="0"/>
                </c:ext>
                <c:ext xmlns:c16="http://schemas.microsoft.com/office/drawing/2014/chart" uri="{C3380CC4-5D6E-409C-BE32-E72D297353CC}">
                  <c16:uniqueId val="{00000005-BB90-44EE-A54D-6F1CFA804332}"/>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val>
            <c:numRef>
              <c:f>FY21_Graph!$B$32:$B$34</c:f>
              <c:numCache>
                <c:formatCode>General</c:formatCode>
                <c:ptCount val="3"/>
                <c:pt idx="0">
                  <c:v>25</c:v>
                </c:pt>
                <c:pt idx="1">
                  <c:v>6</c:v>
                </c:pt>
                <c:pt idx="2">
                  <c:v>5</c:v>
                </c:pt>
              </c:numCache>
            </c:numRef>
          </c:val>
          <c:extLst>
            <c:ext xmlns:c15="http://schemas.microsoft.com/office/drawing/2012/chart" uri="{02D57815-91ED-43cb-92C2-25804820EDAC}">
              <c15:filteredCategoryTitle>
                <c15:cat>
                  <c:strRef>
                    <c:extLst>
                      <c:ext uri="{02D57815-91ED-43cb-92C2-25804820EDAC}">
                        <c15:formulaRef>
                          <c15:sqref>FY21_Graph!$A$32:$A$34</c15:sqref>
                        </c15:formulaRef>
                      </c:ext>
                    </c:extLst>
                    <c:strCache>
                      <c:ptCount val="3"/>
                      <c:pt idx="0">
                        <c:v>Research Articles</c:v>
                      </c:pt>
                      <c:pt idx="1">
                        <c:v>News Articles/Blogs</c:v>
                      </c:pt>
                      <c:pt idx="2">
                        <c:v>Other (Legislation, Agency Reports, etc.)</c:v>
                      </c:pt>
                    </c:strCache>
                  </c:strRef>
                </c15:cat>
              </c15:filteredCategoryTitle>
            </c:ext>
            <c:ext xmlns:c16="http://schemas.microsoft.com/office/drawing/2014/chart" uri="{C3380CC4-5D6E-409C-BE32-E72D297353CC}">
              <c16:uniqueId val="{00000006-BB90-44EE-A54D-6F1CFA80433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67414548536186E-2"/>
          <c:y val="1.7521459534789091E-2"/>
          <c:w val="0.90749439211013549"/>
          <c:h val="0.86077437644389432"/>
        </c:manualLayout>
      </c:layout>
      <c:lineChart>
        <c:grouping val="standard"/>
        <c:varyColors val="0"/>
        <c:ser>
          <c:idx val="0"/>
          <c:order val="0"/>
          <c:spPr>
            <a:ln w="28575" cap="rnd">
              <a:solidFill>
                <a:schemeClr val="accent1"/>
              </a:solidFill>
              <a:round/>
            </a:ln>
            <a:effectLst/>
          </c:spPr>
          <c:marker>
            <c:symbol val="none"/>
          </c:marker>
          <c:val>
            <c:numRef>
              <c:f>Sheet1!$B$2:$B$38</c:f>
              <c:numCache>
                <c:formatCode>General</c:formatCode>
                <c:ptCount val="37"/>
                <c:pt idx="0">
                  <c:v>4605</c:v>
                </c:pt>
                <c:pt idx="1">
                  <c:v>6781</c:v>
                </c:pt>
                <c:pt idx="2">
                  <c:v>6461</c:v>
                </c:pt>
                <c:pt idx="3">
                  <c:v>4131</c:v>
                </c:pt>
                <c:pt idx="4">
                  <c:v>5991</c:v>
                </c:pt>
                <c:pt idx="5">
                  <c:v>6127</c:v>
                </c:pt>
                <c:pt idx="6">
                  <c:v>5510</c:v>
                </c:pt>
                <c:pt idx="7">
                  <c:v>5413</c:v>
                </c:pt>
                <c:pt idx="8">
                  <c:v>3906</c:v>
                </c:pt>
                <c:pt idx="9">
                  <c:v>3384</c:v>
                </c:pt>
                <c:pt idx="10">
                  <c:v>3404</c:v>
                </c:pt>
                <c:pt idx="11">
                  <c:v>3554</c:v>
                </c:pt>
                <c:pt idx="12">
                  <c:v>5453</c:v>
                </c:pt>
                <c:pt idx="13">
                  <c:v>6907</c:v>
                </c:pt>
                <c:pt idx="14">
                  <c:v>7069</c:v>
                </c:pt>
                <c:pt idx="15">
                  <c:v>4026</c:v>
                </c:pt>
                <c:pt idx="16">
                  <c:v>5942</c:v>
                </c:pt>
                <c:pt idx="17">
                  <c:v>6888</c:v>
                </c:pt>
                <c:pt idx="18">
                  <c:v>7038</c:v>
                </c:pt>
                <c:pt idx="19">
                  <c:v>8793</c:v>
                </c:pt>
                <c:pt idx="20">
                  <c:v>6323</c:v>
                </c:pt>
                <c:pt idx="21">
                  <c:v>5268</c:v>
                </c:pt>
                <c:pt idx="22">
                  <c:v>5728</c:v>
                </c:pt>
                <c:pt idx="23">
                  <c:v>5460</c:v>
                </c:pt>
                <c:pt idx="24">
                  <c:v>6929</c:v>
                </c:pt>
                <c:pt idx="25">
                  <c:v>7129</c:v>
                </c:pt>
                <c:pt idx="26">
                  <c:v>6668</c:v>
                </c:pt>
                <c:pt idx="27">
                  <c:v>5863</c:v>
                </c:pt>
                <c:pt idx="28">
                  <c:v>6833</c:v>
                </c:pt>
                <c:pt idx="29">
                  <c:v>6824</c:v>
                </c:pt>
                <c:pt idx="30">
                  <c:v>6864</c:v>
                </c:pt>
                <c:pt idx="31">
                  <c:v>4762</c:v>
                </c:pt>
                <c:pt idx="32">
                  <c:v>3759</c:v>
                </c:pt>
                <c:pt idx="33">
                  <c:v>5063</c:v>
                </c:pt>
                <c:pt idx="34">
                  <c:v>4704</c:v>
                </c:pt>
                <c:pt idx="35">
                  <c:v>5296</c:v>
                </c:pt>
                <c:pt idx="36">
                  <c:v>7136</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Homepage Views</c:v>
                      </c:pt>
                    </c:strCache>
                  </c:strRef>
                </c15:tx>
              </c15:filteredSeriesTitle>
            </c:ext>
            <c:ext xmlns:c15="http://schemas.microsoft.com/office/drawing/2012/chart" uri="{02D57815-91ED-43cb-92C2-25804820EDAC}">
              <c15:filteredCategoryTitle>
                <c15:cat>
                  <c:numRef>
                    <c:extLst>
                      <c:ext uri="{02D57815-91ED-43cb-92C2-25804820EDAC}">
                        <c15:formulaRef>
                          <c15:sqref>Sheet1!$A$2:$A$38</c15:sqref>
                        </c15:formulaRef>
                      </c:ext>
                    </c:extLst>
                    <c:numCache>
                      <c:formatCode>mmm\-yy</c:formatCode>
                      <c:ptCount val="37"/>
                      <c:pt idx="0">
                        <c:v>43344</c:v>
                      </c:pt>
                      <c:pt idx="1">
                        <c:v>43374</c:v>
                      </c:pt>
                      <c:pt idx="2">
                        <c:v>43405</c:v>
                      </c:pt>
                      <c:pt idx="3">
                        <c:v>43435</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c:v>44256</c:v>
                      </c:pt>
                      <c:pt idx="31">
                        <c:v>44287</c:v>
                      </c:pt>
                      <c:pt idx="32">
                        <c:v>44317</c:v>
                      </c:pt>
                      <c:pt idx="33">
                        <c:v>44348</c:v>
                      </c:pt>
                      <c:pt idx="34">
                        <c:v>44378</c:v>
                      </c:pt>
                      <c:pt idx="35">
                        <c:v>44409</c:v>
                      </c:pt>
                      <c:pt idx="36">
                        <c:v>44440</c:v>
                      </c:pt>
                    </c:numCache>
                  </c:numRef>
                </c15:cat>
              </c15:filteredCategoryTitle>
            </c:ext>
            <c:ext xmlns:c16="http://schemas.microsoft.com/office/drawing/2014/chart" uri="{C3380CC4-5D6E-409C-BE32-E72D297353CC}">
              <c16:uniqueId val="{00000000-1CEE-4A54-863C-96E28405BAE8}"/>
            </c:ext>
          </c:extLst>
        </c:ser>
        <c:ser>
          <c:idx val="1"/>
          <c:order val="1"/>
          <c:spPr>
            <a:ln w="28575" cap="rnd">
              <a:solidFill>
                <a:schemeClr val="accent2"/>
              </a:solidFill>
              <a:round/>
            </a:ln>
            <a:effectLst/>
          </c:spPr>
          <c:marker>
            <c:symbol val="none"/>
          </c:marker>
          <c:val>
            <c:numRef>
              <c:f>Sheet1!$C$2:$C$38</c:f>
              <c:numCache>
                <c:formatCode>General</c:formatCode>
                <c:ptCount val="37"/>
                <c:pt idx="0">
                  <c:v>2013</c:v>
                </c:pt>
                <c:pt idx="1">
                  <c:v>2208</c:v>
                </c:pt>
                <c:pt idx="2">
                  <c:v>2113</c:v>
                </c:pt>
                <c:pt idx="3">
                  <c:v>1590</c:v>
                </c:pt>
                <c:pt idx="4">
                  <c:v>2020</c:v>
                </c:pt>
                <c:pt idx="5">
                  <c:v>1718</c:v>
                </c:pt>
                <c:pt idx="6">
                  <c:v>1493</c:v>
                </c:pt>
                <c:pt idx="7">
                  <c:v>1459</c:v>
                </c:pt>
                <c:pt idx="8">
                  <c:v>1107</c:v>
                </c:pt>
                <c:pt idx="9">
                  <c:v>971</c:v>
                </c:pt>
                <c:pt idx="10">
                  <c:v>908</c:v>
                </c:pt>
                <c:pt idx="11">
                  <c:v>1035</c:v>
                </c:pt>
                <c:pt idx="12">
                  <c:v>1458</c:v>
                </c:pt>
                <c:pt idx="13">
                  <c:v>1949</c:v>
                </c:pt>
                <c:pt idx="14">
                  <c:v>1668</c:v>
                </c:pt>
                <c:pt idx="15">
                  <c:v>917</c:v>
                </c:pt>
                <c:pt idx="16">
                  <c:v>1410</c:v>
                </c:pt>
                <c:pt idx="17">
                  <c:v>1326</c:v>
                </c:pt>
                <c:pt idx="18">
                  <c:v>1133</c:v>
                </c:pt>
                <c:pt idx="19">
                  <c:v>1529</c:v>
                </c:pt>
                <c:pt idx="20">
                  <c:v>1040</c:v>
                </c:pt>
                <c:pt idx="21">
                  <c:v>966</c:v>
                </c:pt>
                <c:pt idx="22">
                  <c:v>1092</c:v>
                </c:pt>
                <c:pt idx="23">
                  <c:v>1017</c:v>
                </c:pt>
                <c:pt idx="24">
                  <c:v>1210</c:v>
                </c:pt>
                <c:pt idx="25">
                  <c:v>1198</c:v>
                </c:pt>
                <c:pt idx="26">
                  <c:v>1072</c:v>
                </c:pt>
                <c:pt idx="27">
                  <c:v>894</c:v>
                </c:pt>
                <c:pt idx="28">
                  <c:v>970</c:v>
                </c:pt>
                <c:pt idx="29">
                  <c:v>1167</c:v>
                </c:pt>
                <c:pt idx="30">
                  <c:v>1889</c:v>
                </c:pt>
                <c:pt idx="31">
                  <c:v>1150</c:v>
                </c:pt>
                <c:pt idx="32">
                  <c:v>933</c:v>
                </c:pt>
                <c:pt idx="33">
                  <c:v>1154</c:v>
                </c:pt>
                <c:pt idx="34">
                  <c:v>1087</c:v>
                </c:pt>
                <c:pt idx="35">
                  <c:v>1152</c:v>
                </c:pt>
                <c:pt idx="36">
                  <c:v>1490</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All full reports</c:v>
                      </c:pt>
                    </c:strCache>
                  </c:strRef>
                </c15:tx>
              </c15:filteredSeriesTitle>
            </c:ext>
            <c:ext xmlns:c15="http://schemas.microsoft.com/office/drawing/2012/chart" uri="{02D57815-91ED-43cb-92C2-25804820EDAC}">
              <c15:filteredCategoryTitle>
                <c15:cat>
                  <c:numRef>
                    <c:extLst>
                      <c:ext uri="{02D57815-91ED-43cb-92C2-25804820EDAC}">
                        <c15:formulaRef>
                          <c15:sqref>Sheet1!$A$2:$A$38</c15:sqref>
                        </c15:formulaRef>
                      </c:ext>
                    </c:extLst>
                    <c:numCache>
                      <c:formatCode>mmm\-yy</c:formatCode>
                      <c:ptCount val="37"/>
                      <c:pt idx="0">
                        <c:v>43344</c:v>
                      </c:pt>
                      <c:pt idx="1">
                        <c:v>43374</c:v>
                      </c:pt>
                      <c:pt idx="2">
                        <c:v>43405</c:v>
                      </c:pt>
                      <c:pt idx="3">
                        <c:v>43435</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c:v>44256</c:v>
                      </c:pt>
                      <c:pt idx="31">
                        <c:v>44287</c:v>
                      </c:pt>
                      <c:pt idx="32">
                        <c:v>44317</c:v>
                      </c:pt>
                      <c:pt idx="33">
                        <c:v>44348</c:v>
                      </c:pt>
                      <c:pt idx="34">
                        <c:v>44378</c:v>
                      </c:pt>
                      <c:pt idx="35">
                        <c:v>44409</c:v>
                      </c:pt>
                      <c:pt idx="36">
                        <c:v>44440</c:v>
                      </c:pt>
                    </c:numCache>
                  </c:numRef>
                </c15:cat>
              </c15:filteredCategoryTitle>
            </c:ext>
            <c:ext xmlns:c16="http://schemas.microsoft.com/office/drawing/2014/chart" uri="{C3380CC4-5D6E-409C-BE32-E72D297353CC}">
              <c16:uniqueId val="{00000001-1CEE-4A54-863C-96E28405BAE8}"/>
            </c:ext>
          </c:extLst>
        </c:ser>
        <c:ser>
          <c:idx val="2"/>
          <c:order val="2"/>
          <c:spPr>
            <a:ln w="28575" cap="rnd">
              <a:solidFill>
                <a:schemeClr val="accent3"/>
              </a:solidFill>
              <a:round/>
            </a:ln>
            <a:effectLst/>
          </c:spPr>
          <c:marker>
            <c:symbol val="none"/>
          </c:marker>
          <c:val>
            <c:numRef>
              <c:f>Sheet1!$D$2:$D$38</c:f>
              <c:numCache>
                <c:formatCode>General</c:formatCode>
                <c:ptCount val="37"/>
                <c:pt idx="0">
                  <c:v>9492</c:v>
                </c:pt>
                <c:pt idx="1">
                  <c:v>24635</c:v>
                </c:pt>
                <c:pt idx="2">
                  <c:v>24648</c:v>
                </c:pt>
                <c:pt idx="3">
                  <c:v>16221</c:v>
                </c:pt>
                <c:pt idx="4">
                  <c:v>20241</c:v>
                </c:pt>
                <c:pt idx="5">
                  <c:v>23609</c:v>
                </c:pt>
                <c:pt idx="6">
                  <c:v>23060</c:v>
                </c:pt>
                <c:pt idx="7">
                  <c:v>24202</c:v>
                </c:pt>
                <c:pt idx="8">
                  <c:v>18431</c:v>
                </c:pt>
                <c:pt idx="9">
                  <c:v>16338</c:v>
                </c:pt>
                <c:pt idx="10">
                  <c:v>15331</c:v>
                </c:pt>
                <c:pt idx="11">
                  <c:v>17223</c:v>
                </c:pt>
                <c:pt idx="12">
                  <c:v>21869</c:v>
                </c:pt>
                <c:pt idx="13">
                  <c:v>23758</c:v>
                </c:pt>
                <c:pt idx="14">
                  <c:v>24015</c:v>
                </c:pt>
                <c:pt idx="15">
                  <c:v>15093</c:v>
                </c:pt>
                <c:pt idx="16">
                  <c:v>20311</c:v>
                </c:pt>
                <c:pt idx="17">
                  <c:v>28432</c:v>
                </c:pt>
                <c:pt idx="18">
                  <c:v>48212</c:v>
                </c:pt>
                <c:pt idx="19">
                  <c:v>71352</c:v>
                </c:pt>
                <c:pt idx="20">
                  <c:v>48196</c:v>
                </c:pt>
                <c:pt idx="21">
                  <c:v>38640</c:v>
                </c:pt>
                <c:pt idx="22">
                  <c:v>45300</c:v>
                </c:pt>
                <c:pt idx="23">
                  <c:v>41118</c:v>
                </c:pt>
                <c:pt idx="24">
                  <c:v>44490</c:v>
                </c:pt>
                <c:pt idx="25">
                  <c:v>50750</c:v>
                </c:pt>
                <c:pt idx="26">
                  <c:v>49329</c:v>
                </c:pt>
                <c:pt idx="27">
                  <c:v>52347</c:v>
                </c:pt>
                <c:pt idx="28">
                  <c:v>39672</c:v>
                </c:pt>
                <c:pt idx="29">
                  <c:v>36453</c:v>
                </c:pt>
                <c:pt idx="30">
                  <c:v>40056</c:v>
                </c:pt>
                <c:pt idx="31">
                  <c:v>36146</c:v>
                </c:pt>
                <c:pt idx="32">
                  <c:v>26527</c:v>
                </c:pt>
                <c:pt idx="33">
                  <c:v>24123</c:v>
                </c:pt>
                <c:pt idx="34">
                  <c:v>24820</c:v>
                </c:pt>
                <c:pt idx="35">
                  <c:v>28377</c:v>
                </c:pt>
                <c:pt idx="36">
                  <c:v>34245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Data Finder Views</c:v>
                      </c:pt>
                    </c:strCache>
                  </c:strRef>
                </c15:tx>
              </c15:filteredSeriesTitle>
            </c:ext>
            <c:ext xmlns:c15="http://schemas.microsoft.com/office/drawing/2012/chart" uri="{02D57815-91ED-43cb-92C2-25804820EDAC}">
              <c15:filteredCategoryTitle>
                <c15:cat>
                  <c:numRef>
                    <c:extLst>
                      <c:ext uri="{02D57815-91ED-43cb-92C2-25804820EDAC}">
                        <c15:formulaRef>
                          <c15:sqref>Sheet1!$A$2:$A$38</c15:sqref>
                        </c15:formulaRef>
                      </c:ext>
                    </c:extLst>
                    <c:numCache>
                      <c:formatCode>mmm\-yy</c:formatCode>
                      <c:ptCount val="37"/>
                      <c:pt idx="0">
                        <c:v>43344</c:v>
                      </c:pt>
                      <c:pt idx="1">
                        <c:v>43374</c:v>
                      </c:pt>
                      <c:pt idx="2">
                        <c:v>43405</c:v>
                      </c:pt>
                      <c:pt idx="3">
                        <c:v>43435</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c:v>44256</c:v>
                      </c:pt>
                      <c:pt idx="31">
                        <c:v>44287</c:v>
                      </c:pt>
                      <c:pt idx="32">
                        <c:v>44317</c:v>
                      </c:pt>
                      <c:pt idx="33">
                        <c:v>44348</c:v>
                      </c:pt>
                      <c:pt idx="34">
                        <c:v>44378</c:v>
                      </c:pt>
                      <c:pt idx="35">
                        <c:v>44409</c:v>
                      </c:pt>
                      <c:pt idx="36">
                        <c:v>44440</c:v>
                      </c:pt>
                    </c:numCache>
                  </c:numRef>
                </c15:cat>
              </c15:filteredCategoryTitle>
            </c:ext>
            <c:ext xmlns:c16="http://schemas.microsoft.com/office/drawing/2014/chart" uri="{C3380CC4-5D6E-409C-BE32-E72D297353CC}">
              <c16:uniqueId val="{00000002-1CEE-4A54-863C-96E28405BAE8}"/>
            </c:ext>
          </c:extLst>
        </c:ser>
        <c:dLbls>
          <c:showLegendKey val="0"/>
          <c:showVal val="0"/>
          <c:showCatName val="0"/>
          <c:showSerName val="0"/>
          <c:showPercent val="0"/>
          <c:showBubbleSize val="0"/>
        </c:dLbls>
        <c:smooth val="0"/>
        <c:axId val="1251953696"/>
        <c:axId val="1251954944"/>
      </c:lineChart>
      <c:catAx>
        <c:axId val="125195369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000000"/>
                </a:solidFill>
                <a:latin typeface="+mn-lt"/>
                <a:ea typeface="+mn-ea"/>
                <a:cs typeface="+mn-cs"/>
              </a:defRPr>
            </a:pPr>
            <a:endParaRPr lang="en-US"/>
          </a:p>
        </c:txPr>
        <c:crossAx val="1251954944"/>
        <c:crosses val="autoZero"/>
        <c:auto val="1"/>
        <c:lblAlgn val="ctr"/>
        <c:lblOffset val="100"/>
        <c:noMultiLvlLbl val="1"/>
      </c:catAx>
      <c:valAx>
        <c:axId val="1251954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5195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6AC93-E3F3-4A5F-AA07-ACF9E60E421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1A15AAF-CF37-4B0E-AFFA-DBAA41629CCA}">
      <dgm:prSet phldrT="[Text]" custT="1"/>
      <dgm:spPr>
        <a:solidFill>
          <a:srgbClr val="0070C0"/>
        </a:solidFill>
        <a:ln>
          <a:noFill/>
        </a:ln>
      </dgm:spPr>
      <dgm:t>
        <a:bodyPr/>
        <a:lstStyle/>
        <a:p>
          <a:r>
            <a:rPr lang="en-US" sz="1600" dirty="0">
              <a:solidFill>
                <a:schemeClr val="bg2"/>
              </a:solidFill>
            </a:rPr>
            <a:t>Division of Analysis and Epidemiology</a:t>
          </a:r>
        </a:p>
      </dgm:t>
    </dgm:pt>
    <dgm:pt modelId="{E7E0D479-E115-4BB2-BB95-EEDD3BE8BCAF}" type="parTrans" cxnId="{89F57BD8-E386-4903-BB17-9BB67CDBCCFD}">
      <dgm:prSet/>
      <dgm:spPr/>
      <dgm:t>
        <a:bodyPr/>
        <a:lstStyle/>
        <a:p>
          <a:endParaRPr lang="en-US">
            <a:solidFill>
              <a:schemeClr val="bg2"/>
            </a:solidFill>
          </a:endParaRPr>
        </a:p>
      </dgm:t>
    </dgm:pt>
    <dgm:pt modelId="{EC502376-8517-4F45-9674-B9FC4B7F4BEA}" type="sibTrans" cxnId="{89F57BD8-E386-4903-BB17-9BB67CDBCCFD}">
      <dgm:prSet/>
      <dgm:spPr/>
      <dgm:t>
        <a:bodyPr/>
        <a:lstStyle/>
        <a:p>
          <a:endParaRPr lang="en-US">
            <a:solidFill>
              <a:schemeClr val="bg2"/>
            </a:solidFill>
          </a:endParaRPr>
        </a:p>
      </dgm:t>
    </dgm:pt>
    <dgm:pt modelId="{65FBFE5F-A98A-41D5-ABCF-DEA8FA14DE82}">
      <dgm:prSet phldrT="[Text]" custT="1"/>
      <dgm:spPr>
        <a:solidFill>
          <a:srgbClr val="0070C0"/>
        </a:solidFill>
        <a:ln>
          <a:noFill/>
        </a:ln>
      </dgm:spPr>
      <dgm:t>
        <a:bodyPr/>
        <a:lstStyle/>
        <a:p>
          <a:r>
            <a:rPr lang="en-US" sz="1600" dirty="0">
              <a:solidFill>
                <a:schemeClr val="bg2"/>
              </a:solidFill>
            </a:rPr>
            <a:t>Data Linkage Methodology and Analysis	</a:t>
          </a:r>
        </a:p>
      </dgm:t>
    </dgm:pt>
    <dgm:pt modelId="{20419F9E-1F78-40AA-ABCD-2105CD8C0C35}" type="parTrans" cxnId="{D46AFE96-709C-4843-9E1D-48987A723225}">
      <dgm:prSet/>
      <dgm:spPr/>
      <dgm:t>
        <a:bodyPr/>
        <a:lstStyle/>
        <a:p>
          <a:endParaRPr lang="en-US">
            <a:solidFill>
              <a:schemeClr val="bg2"/>
            </a:solidFill>
          </a:endParaRPr>
        </a:p>
      </dgm:t>
    </dgm:pt>
    <dgm:pt modelId="{BDCA9F26-A7B1-4A01-BDFE-AD3411C577A4}" type="sibTrans" cxnId="{D46AFE96-709C-4843-9E1D-48987A723225}">
      <dgm:prSet/>
      <dgm:spPr/>
      <dgm:t>
        <a:bodyPr/>
        <a:lstStyle/>
        <a:p>
          <a:endParaRPr lang="en-US">
            <a:solidFill>
              <a:schemeClr val="bg2"/>
            </a:solidFill>
          </a:endParaRPr>
        </a:p>
      </dgm:t>
    </dgm:pt>
    <dgm:pt modelId="{D2DECB48-6D44-4288-B74E-2EA6D30124E6}">
      <dgm:prSet phldrT="[Text]" custT="1"/>
      <dgm:spPr>
        <a:solidFill>
          <a:srgbClr val="0070C0"/>
        </a:solidFill>
        <a:ln>
          <a:noFill/>
        </a:ln>
      </dgm:spPr>
      <dgm:t>
        <a:bodyPr/>
        <a:lstStyle/>
        <a:p>
          <a:r>
            <a:rPr lang="en-US" sz="1600" dirty="0">
              <a:solidFill>
                <a:schemeClr val="bg2"/>
              </a:solidFill>
            </a:rPr>
            <a:t>Population Health Reporting and Dissemination</a:t>
          </a:r>
        </a:p>
      </dgm:t>
    </dgm:pt>
    <dgm:pt modelId="{5E268DC9-D339-45F3-991E-B391D95904D7}" type="parTrans" cxnId="{BDF10871-C28E-48C3-B9FC-4413EE734B7C}">
      <dgm:prSet/>
      <dgm:spPr/>
      <dgm:t>
        <a:bodyPr/>
        <a:lstStyle/>
        <a:p>
          <a:endParaRPr lang="en-US">
            <a:solidFill>
              <a:schemeClr val="bg2"/>
            </a:solidFill>
          </a:endParaRPr>
        </a:p>
      </dgm:t>
    </dgm:pt>
    <dgm:pt modelId="{D11EBFFF-D617-47C2-A7A1-C002DD8EB9C1}" type="sibTrans" cxnId="{BDF10871-C28E-48C3-B9FC-4413EE734B7C}">
      <dgm:prSet/>
      <dgm:spPr/>
      <dgm:t>
        <a:bodyPr/>
        <a:lstStyle/>
        <a:p>
          <a:endParaRPr lang="en-US">
            <a:solidFill>
              <a:schemeClr val="bg2"/>
            </a:solidFill>
          </a:endParaRPr>
        </a:p>
      </dgm:t>
    </dgm:pt>
    <dgm:pt modelId="{80AE6012-7E9A-4628-8C42-22F7F18B2318}">
      <dgm:prSet phldrT="[Text]" custT="1"/>
      <dgm:spPr>
        <a:solidFill>
          <a:srgbClr val="0070C0"/>
        </a:solidFill>
        <a:ln>
          <a:noFill/>
        </a:ln>
      </dgm:spPr>
      <dgm:t>
        <a:bodyPr/>
        <a:lstStyle/>
        <a:p>
          <a:r>
            <a:rPr lang="en-US" sz="1600" dirty="0">
              <a:solidFill>
                <a:schemeClr val="bg2"/>
              </a:solidFill>
            </a:rPr>
            <a:t>Health Promotion Statistics</a:t>
          </a:r>
        </a:p>
      </dgm:t>
    </dgm:pt>
    <dgm:pt modelId="{E7B0C6E9-0F23-4DE1-9615-53D174B12AB3}" type="parTrans" cxnId="{602FD7DF-A6F0-4B33-9985-71441B22B9BD}">
      <dgm:prSet/>
      <dgm:spPr/>
      <dgm:t>
        <a:bodyPr/>
        <a:lstStyle/>
        <a:p>
          <a:endParaRPr lang="en-US">
            <a:solidFill>
              <a:schemeClr val="bg2"/>
            </a:solidFill>
          </a:endParaRPr>
        </a:p>
      </dgm:t>
    </dgm:pt>
    <dgm:pt modelId="{F1E5F1F9-ABE1-4C03-B5C7-FEA0B65E174D}" type="sibTrans" cxnId="{602FD7DF-A6F0-4B33-9985-71441B22B9BD}">
      <dgm:prSet/>
      <dgm:spPr/>
      <dgm:t>
        <a:bodyPr/>
        <a:lstStyle/>
        <a:p>
          <a:endParaRPr lang="en-US">
            <a:solidFill>
              <a:schemeClr val="bg2"/>
            </a:solidFill>
          </a:endParaRPr>
        </a:p>
      </dgm:t>
    </dgm:pt>
    <dgm:pt modelId="{7D824955-875F-4688-8DA5-957EF6FFC602}">
      <dgm:prSet custT="1"/>
      <dgm:spPr>
        <a:solidFill>
          <a:srgbClr val="0070C0"/>
        </a:solidFill>
        <a:ln>
          <a:noFill/>
        </a:ln>
      </dgm:spPr>
      <dgm:t>
        <a:bodyPr/>
        <a:lstStyle/>
        <a:p>
          <a:pPr algn="ctr"/>
          <a:r>
            <a:rPr lang="en-US" sz="1600" dirty="0">
              <a:solidFill>
                <a:schemeClr val="bg2"/>
              </a:solidFill>
            </a:rPr>
            <a:t>Measures Research and Evaluation</a:t>
          </a:r>
        </a:p>
      </dgm:t>
    </dgm:pt>
    <dgm:pt modelId="{3AE87E2F-814E-4D78-89F9-7A7EE2E26071}" type="parTrans" cxnId="{EBB66F71-A609-4742-812F-4BE6EF56B806}">
      <dgm:prSet/>
      <dgm:spPr/>
      <dgm:t>
        <a:bodyPr/>
        <a:lstStyle/>
        <a:p>
          <a:endParaRPr lang="en-US">
            <a:solidFill>
              <a:schemeClr val="bg2"/>
            </a:solidFill>
          </a:endParaRPr>
        </a:p>
      </dgm:t>
    </dgm:pt>
    <dgm:pt modelId="{7001988D-EEB8-407A-A35D-4B2097659585}" type="sibTrans" cxnId="{EBB66F71-A609-4742-812F-4BE6EF56B806}">
      <dgm:prSet/>
      <dgm:spPr/>
      <dgm:t>
        <a:bodyPr/>
        <a:lstStyle/>
        <a:p>
          <a:endParaRPr lang="en-US">
            <a:solidFill>
              <a:schemeClr val="bg2"/>
            </a:solidFill>
          </a:endParaRPr>
        </a:p>
      </dgm:t>
    </dgm:pt>
    <dgm:pt modelId="{12CEE71F-18A7-4289-A342-C2B663A23D74}" type="pres">
      <dgm:prSet presAssocID="{05A6AC93-E3F3-4A5F-AA07-ACF9E60E4216}" presName="hierChild1" presStyleCnt="0">
        <dgm:presLayoutVars>
          <dgm:orgChart val="1"/>
          <dgm:chPref val="1"/>
          <dgm:dir/>
          <dgm:animOne val="branch"/>
          <dgm:animLvl val="lvl"/>
          <dgm:resizeHandles/>
        </dgm:presLayoutVars>
      </dgm:prSet>
      <dgm:spPr/>
    </dgm:pt>
    <dgm:pt modelId="{2C4603AE-C964-47FD-BD06-686D8B2A2266}" type="pres">
      <dgm:prSet presAssocID="{91A15AAF-CF37-4B0E-AFFA-DBAA41629CCA}" presName="hierRoot1" presStyleCnt="0">
        <dgm:presLayoutVars>
          <dgm:hierBranch val="init"/>
        </dgm:presLayoutVars>
      </dgm:prSet>
      <dgm:spPr/>
    </dgm:pt>
    <dgm:pt modelId="{3011B379-4C55-49AA-B8A5-9A80ADB5F7F0}" type="pres">
      <dgm:prSet presAssocID="{91A15AAF-CF37-4B0E-AFFA-DBAA41629CCA}" presName="rootComposite1" presStyleCnt="0"/>
      <dgm:spPr/>
    </dgm:pt>
    <dgm:pt modelId="{D356502D-B33D-43CD-BF12-3FD9AEA1934B}" type="pres">
      <dgm:prSet presAssocID="{91A15AAF-CF37-4B0E-AFFA-DBAA41629CCA}" presName="rootText1" presStyleLbl="node0" presStyleIdx="0" presStyleCnt="1">
        <dgm:presLayoutVars>
          <dgm:chPref val="3"/>
        </dgm:presLayoutVars>
      </dgm:prSet>
      <dgm:spPr/>
    </dgm:pt>
    <dgm:pt modelId="{95343329-1A0B-4F1A-966C-DD41952652A0}" type="pres">
      <dgm:prSet presAssocID="{91A15AAF-CF37-4B0E-AFFA-DBAA41629CCA}" presName="rootConnector1" presStyleLbl="node1" presStyleIdx="0" presStyleCnt="0"/>
      <dgm:spPr/>
    </dgm:pt>
    <dgm:pt modelId="{DA480B0B-A83B-48EC-A516-08E67FF912D6}" type="pres">
      <dgm:prSet presAssocID="{91A15AAF-CF37-4B0E-AFFA-DBAA41629CCA}" presName="hierChild2" presStyleCnt="0"/>
      <dgm:spPr/>
    </dgm:pt>
    <dgm:pt modelId="{67199769-8E5D-4E84-8899-568BEA688D24}" type="pres">
      <dgm:prSet presAssocID="{3AE87E2F-814E-4D78-89F9-7A7EE2E26071}" presName="Name37" presStyleLbl="parChTrans1D2" presStyleIdx="0" presStyleCnt="4"/>
      <dgm:spPr/>
    </dgm:pt>
    <dgm:pt modelId="{B5B90D6F-7E12-47FE-A891-F39FC9E585BB}" type="pres">
      <dgm:prSet presAssocID="{7D824955-875F-4688-8DA5-957EF6FFC602}" presName="hierRoot2" presStyleCnt="0">
        <dgm:presLayoutVars>
          <dgm:hierBranch val="init"/>
        </dgm:presLayoutVars>
      </dgm:prSet>
      <dgm:spPr/>
    </dgm:pt>
    <dgm:pt modelId="{93FD55FD-FBE8-414C-98BB-B62D71EC587D}" type="pres">
      <dgm:prSet presAssocID="{7D824955-875F-4688-8DA5-957EF6FFC602}" presName="rootComposite" presStyleCnt="0"/>
      <dgm:spPr/>
    </dgm:pt>
    <dgm:pt modelId="{7104BC4A-6222-4CF3-AFED-3E7C62FD2213}" type="pres">
      <dgm:prSet presAssocID="{7D824955-875F-4688-8DA5-957EF6FFC602}" presName="rootText" presStyleLbl="node2" presStyleIdx="0" presStyleCnt="4" custLinFactNeighborX="-756">
        <dgm:presLayoutVars>
          <dgm:chPref val="3"/>
        </dgm:presLayoutVars>
      </dgm:prSet>
      <dgm:spPr/>
    </dgm:pt>
    <dgm:pt modelId="{E04B8750-426E-40A2-910B-A9DA9A12E4EA}" type="pres">
      <dgm:prSet presAssocID="{7D824955-875F-4688-8DA5-957EF6FFC602}" presName="rootConnector" presStyleLbl="node2" presStyleIdx="0" presStyleCnt="4"/>
      <dgm:spPr/>
    </dgm:pt>
    <dgm:pt modelId="{48F44B49-9C2C-4FA3-8B62-CC5F287DD8EA}" type="pres">
      <dgm:prSet presAssocID="{7D824955-875F-4688-8DA5-957EF6FFC602}" presName="hierChild4" presStyleCnt="0"/>
      <dgm:spPr/>
    </dgm:pt>
    <dgm:pt modelId="{2A6D4A58-CA8A-4F25-B7B3-95BEE1B5FE59}" type="pres">
      <dgm:prSet presAssocID="{7D824955-875F-4688-8DA5-957EF6FFC602}" presName="hierChild5" presStyleCnt="0"/>
      <dgm:spPr/>
    </dgm:pt>
    <dgm:pt modelId="{F1EB0053-535B-4C2C-BF67-BD7E552A55AB}" type="pres">
      <dgm:prSet presAssocID="{20419F9E-1F78-40AA-ABCD-2105CD8C0C35}" presName="Name37" presStyleLbl="parChTrans1D2" presStyleIdx="1" presStyleCnt="4"/>
      <dgm:spPr/>
    </dgm:pt>
    <dgm:pt modelId="{564A703A-4A8B-45A0-8815-872CDBE8B199}" type="pres">
      <dgm:prSet presAssocID="{65FBFE5F-A98A-41D5-ABCF-DEA8FA14DE82}" presName="hierRoot2" presStyleCnt="0">
        <dgm:presLayoutVars>
          <dgm:hierBranch val="init"/>
        </dgm:presLayoutVars>
      </dgm:prSet>
      <dgm:spPr/>
    </dgm:pt>
    <dgm:pt modelId="{E4AC5A5D-5550-49EB-922A-951467A912B6}" type="pres">
      <dgm:prSet presAssocID="{65FBFE5F-A98A-41D5-ABCF-DEA8FA14DE82}" presName="rootComposite" presStyleCnt="0"/>
      <dgm:spPr/>
    </dgm:pt>
    <dgm:pt modelId="{FD93735B-445A-4F0E-80ED-975072EF8C02}" type="pres">
      <dgm:prSet presAssocID="{65FBFE5F-A98A-41D5-ABCF-DEA8FA14DE82}" presName="rootText" presStyleLbl="node2" presStyleIdx="1" presStyleCnt="4" custLinFactNeighborX="3346">
        <dgm:presLayoutVars>
          <dgm:chPref val="3"/>
        </dgm:presLayoutVars>
      </dgm:prSet>
      <dgm:spPr/>
    </dgm:pt>
    <dgm:pt modelId="{6134658F-BB4C-4B5B-8911-55118C78952D}" type="pres">
      <dgm:prSet presAssocID="{65FBFE5F-A98A-41D5-ABCF-DEA8FA14DE82}" presName="rootConnector" presStyleLbl="node2" presStyleIdx="1" presStyleCnt="4"/>
      <dgm:spPr/>
    </dgm:pt>
    <dgm:pt modelId="{7CDDFB1E-3A46-48F3-A7B4-0EBFEEFF902C}" type="pres">
      <dgm:prSet presAssocID="{65FBFE5F-A98A-41D5-ABCF-DEA8FA14DE82}" presName="hierChild4" presStyleCnt="0"/>
      <dgm:spPr/>
    </dgm:pt>
    <dgm:pt modelId="{2DA03234-A56C-49C9-9C69-01D2E858EE49}" type="pres">
      <dgm:prSet presAssocID="{65FBFE5F-A98A-41D5-ABCF-DEA8FA14DE82}" presName="hierChild5" presStyleCnt="0"/>
      <dgm:spPr/>
    </dgm:pt>
    <dgm:pt modelId="{0679942A-21F4-478B-997C-DBF5DD84FF6D}" type="pres">
      <dgm:prSet presAssocID="{5E268DC9-D339-45F3-991E-B391D95904D7}" presName="Name37" presStyleLbl="parChTrans1D2" presStyleIdx="2" presStyleCnt="4"/>
      <dgm:spPr/>
    </dgm:pt>
    <dgm:pt modelId="{34E55783-13D8-401F-8102-AFDA869F1435}" type="pres">
      <dgm:prSet presAssocID="{D2DECB48-6D44-4288-B74E-2EA6D30124E6}" presName="hierRoot2" presStyleCnt="0">
        <dgm:presLayoutVars>
          <dgm:hierBranch val="init"/>
        </dgm:presLayoutVars>
      </dgm:prSet>
      <dgm:spPr/>
    </dgm:pt>
    <dgm:pt modelId="{43E96BF5-DACD-415C-A33E-77DCEC6DFA4B}" type="pres">
      <dgm:prSet presAssocID="{D2DECB48-6D44-4288-B74E-2EA6D30124E6}" presName="rootComposite" presStyleCnt="0"/>
      <dgm:spPr/>
    </dgm:pt>
    <dgm:pt modelId="{7EA43075-67C6-4A4E-B2D7-E0BB2BED4C6E}" type="pres">
      <dgm:prSet presAssocID="{D2DECB48-6D44-4288-B74E-2EA6D30124E6}" presName="rootText" presStyleLbl="node2" presStyleIdx="2" presStyleCnt="4" custLinFactNeighborX="1912">
        <dgm:presLayoutVars>
          <dgm:chPref val="3"/>
        </dgm:presLayoutVars>
      </dgm:prSet>
      <dgm:spPr/>
    </dgm:pt>
    <dgm:pt modelId="{61563247-F27F-44C4-BC3D-9CC15FFB0EC7}" type="pres">
      <dgm:prSet presAssocID="{D2DECB48-6D44-4288-B74E-2EA6D30124E6}" presName="rootConnector" presStyleLbl="node2" presStyleIdx="2" presStyleCnt="4"/>
      <dgm:spPr/>
    </dgm:pt>
    <dgm:pt modelId="{0AC76EE7-DE59-43E8-B70E-126584305548}" type="pres">
      <dgm:prSet presAssocID="{D2DECB48-6D44-4288-B74E-2EA6D30124E6}" presName="hierChild4" presStyleCnt="0"/>
      <dgm:spPr/>
    </dgm:pt>
    <dgm:pt modelId="{C6820B19-9886-437D-B905-9D6CEA183C6D}" type="pres">
      <dgm:prSet presAssocID="{D2DECB48-6D44-4288-B74E-2EA6D30124E6}" presName="hierChild5" presStyleCnt="0"/>
      <dgm:spPr/>
    </dgm:pt>
    <dgm:pt modelId="{BA6143E2-1293-48AF-AF60-7E6EC3DE75E3}" type="pres">
      <dgm:prSet presAssocID="{E7B0C6E9-0F23-4DE1-9615-53D174B12AB3}" presName="Name37" presStyleLbl="parChTrans1D2" presStyleIdx="3" presStyleCnt="4"/>
      <dgm:spPr/>
    </dgm:pt>
    <dgm:pt modelId="{E57F9E99-F709-4A3C-A110-08C90EE69FC1}" type="pres">
      <dgm:prSet presAssocID="{80AE6012-7E9A-4628-8C42-22F7F18B2318}" presName="hierRoot2" presStyleCnt="0">
        <dgm:presLayoutVars>
          <dgm:hierBranch val="init"/>
        </dgm:presLayoutVars>
      </dgm:prSet>
      <dgm:spPr/>
    </dgm:pt>
    <dgm:pt modelId="{115FAD08-B661-4413-ADB0-9DC9F2D38486}" type="pres">
      <dgm:prSet presAssocID="{80AE6012-7E9A-4628-8C42-22F7F18B2318}" presName="rootComposite" presStyleCnt="0"/>
      <dgm:spPr/>
    </dgm:pt>
    <dgm:pt modelId="{5C0F715C-5257-45CE-A64B-7123AE8FD93E}" type="pres">
      <dgm:prSet presAssocID="{80AE6012-7E9A-4628-8C42-22F7F18B2318}" presName="rootText" presStyleLbl="node2" presStyleIdx="3" presStyleCnt="4">
        <dgm:presLayoutVars>
          <dgm:chPref val="3"/>
        </dgm:presLayoutVars>
      </dgm:prSet>
      <dgm:spPr/>
    </dgm:pt>
    <dgm:pt modelId="{F06EA278-A6EB-40F2-A04A-45FD773800D7}" type="pres">
      <dgm:prSet presAssocID="{80AE6012-7E9A-4628-8C42-22F7F18B2318}" presName="rootConnector" presStyleLbl="node2" presStyleIdx="3" presStyleCnt="4"/>
      <dgm:spPr/>
    </dgm:pt>
    <dgm:pt modelId="{825B0E3C-D85E-4864-AFE1-CA33AEDDC5AE}" type="pres">
      <dgm:prSet presAssocID="{80AE6012-7E9A-4628-8C42-22F7F18B2318}" presName="hierChild4" presStyleCnt="0"/>
      <dgm:spPr/>
    </dgm:pt>
    <dgm:pt modelId="{C41B5E76-106F-4B9A-89EC-7E9467C15149}" type="pres">
      <dgm:prSet presAssocID="{80AE6012-7E9A-4628-8C42-22F7F18B2318}" presName="hierChild5" presStyleCnt="0"/>
      <dgm:spPr/>
    </dgm:pt>
    <dgm:pt modelId="{D7ACB729-6A64-46F3-944E-4DDFB476F9EC}" type="pres">
      <dgm:prSet presAssocID="{91A15AAF-CF37-4B0E-AFFA-DBAA41629CCA}" presName="hierChild3" presStyleCnt="0"/>
      <dgm:spPr/>
    </dgm:pt>
  </dgm:ptLst>
  <dgm:cxnLst>
    <dgm:cxn modelId="{27009721-3C1B-4DC8-9182-0609C7535784}" type="presOf" srcId="{D2DECB48-6D44-4288-B74E-2EA6D30124E6}" destId="{7EA43075-67C6-4A4E-B2D7-E0BB2BED4C6E}" srcOrd="0" destOrd="0" presId="urn:microsoft.com/office/officeart/2005/8/layout/orgChart1"/>
    <dgm:cxn modelId="{76B9F92B-D3F3-4B9B-ADD6-46D4EEDA3F8E}" type="presOf" srcId="{3AE87E2F-814E-4D78-89F9-7A7EE2E26071}" destId="{67199769-8E5D-4E84-8899-568BEA688D24}" srcOrd="0" destOrd="0" presId="urn:microsoft.com/office/officeart/2005/8/layout/orgChart1"/>
    <dgm:cxn modelId="{916EF034-8DCE-48E3-9704-5FD689BFB718}" type="presOf" srcId="{5E268DC9-D339-45F3-991E-B391D95904D7}" destId="{0679942A-21F4-478B-997C-DBF5DD84FF6D}" srcOrd="0" destOrd="0" presId="urn:microsoft.com/office/officeart/2005/8/layout/orgChart1"/>
    <dgm:cxn modelId="{9EDC093E-E01E-4D72-9A69-50C58C0DD2D3}" type="presOf" srcId="{20419F9E-1F78-40AA-ABCD-2105CD8C0C35}" destId="{F1EB0053-535B-4C2C-BF67-BD7E552A55AB}" srcOrd="0" destOrd="0" presId="urn:microsoft.com/office/officeart/2005/8/layout/orgChart1"/>
    <dgm:cxn modelId="{522DAE63-2D1F-47BC-A1CC-2949FA8282E2}" type="presOf" srcId="{65FBFE5F-A98A-41D5-ABCF-DEA8FA14DE82}" destId="{6134658F-BB4C-4B5B-8911-55118C78952D}" srcOrd="1" destOrd="0" presId="urn:microsoft.com/office/officeart/2005/8/layout/orgChart1"/>
    <dgm:cxn modelId="{BDF10871-C28E-48C3-B9FC-4413EE734B7C}" srcId="{91A15AAF-CF37-4B0E-AFFA-DBAA41629CCA}" destId="{D2DECB48-6D44-4288-B74E-2EA6D30124E6}" srcOrd="2" destOrd="0" parTransId="{5E268DC9-D339-45F3-991E-B391D95904D7}" sibTransId="{D11EBFFF-D617-47C2-A7A1-C002DD8EB9C1}"/>
    <dgm:cxn modelId="{EBB66F71-A609-4742-812F-4BE6EF56B806}" srcId="{91A15AAF-CF37-4B0E-AFFA-DBAA41629CCA}" destId="{7D824955-875F-4688-8DA5-957EF6FFC602}" srcOrd="0" destOrd="0" parTransId="{3AE87E2F-814E-4D78-89F9-7A7EE2E26071}" sibTransId="{7001988D-EEB8-407A-A35D-4B2097659585}"/>
    <dgm:cxn modelId="{80BF1377-A655-444F-A732-DFDDE80E9327}" type="presOf" srcId="{80AE6012-7E9A-4628-8C42-22F7F18B2318}" destId="{5C0F715C-5257-45CE-A64B-7123AE8FD93E}" srcOrd="0" destOrd="0" presId="urn:microsoft.com/office/officeart/2005/8/layout/orgChart1"/>
    <dgm:cxn modelId="{16334157-5B1A-4112-844C-A713C9DF74EB}" type="presOf" srcId="{E7B0C6E9-0F23-4DE1-9615-53D174B12AB3}" destId="{BA6143E2-1293-48AF-AF60-7E6EC3DE75E3}" srcOrd="0" destOrd="0" presId="urn:microsoft.com/office/officeart/2005/8/layout/orgChart1"/>
    <dgm:cxn modelId="{1AE1658C-6DC3-4800-A640-7C405F148E35}" type="presOf" srcId="{91A15AAF-CF37-4B0E-AFFA-DBAA41629CCA}" destId="{95343329-1A0B-4F1A-966C-DD41952652A0}" srcOrd="1" destOrd="0" presId="urn:microsoft.com/office/officeart/2005/8/layout/orgChart1"/>
    <dgm:cxn modelId="{03C10F90-B5B1-44C7-80E3-3F6C00C7B159}" type="presOf" srcId="{65FBFE5F-A98A-41D5-ABCF-DEA8FA14DE82}" destId="{FD93735B-445A-4F0E-80ED-975072EF8C02}" srcOrd="0" destOrd="0" presId="urn:microsoft.com/office/officeart/2005/8/layout/orgChart1"/>
    <dgm:cxn modelId="{D46AFE96-709C-4843-9E1D-48987A723225}" srcId="{91A15AAF-CF37-4B0E-AFFA-DBAA41629CCA}" destId="{65FBFE5F-A98A-41D5-ABCF-DEA8FA14DE82}" srcOrd="1" destOrd="0" parTransId="{20419F9E-1F78-40AA-ABCD-2105CD8C0C35}" sibTransId="{BDCA9F26-A7B1-4A01-BDFE-AD3411C577A4}"/>
    <dgm:cxn modelId="{55040CA7-58D2-48B2-B91C-2B77CF42224C}" type="presOf" srcId="{7D824955-875F-4688-8DA5-957EF6FFC602}" destId="{E04B8750-426E-40A2-910B-A9DA9A12E4EA}" srcOrd="1" destOrd="0" presId="urn:microsoft.com/office/officeart/2005/8/layout/orgChart1"/>
    <dgm:cxn modelId="{AA7662AB-D0D3-47EB-9EE2-8CE070F12072}" type="presOf" srcId="{05A6AC93-E3F3-4A5F-AA07-ACF9E60E4216}" destId="{12CEE71F-18A7-4289-A342-C2B663A23D74}" srcOrd="0" destOrd="0" presId="urn:microsoft.com/office/officeart/2005/8/layout/orgChart1"/>
    <dgm:cxn modelId="{C502D4B8-89AC-458F-8BC7-A85B7DA06E95}" type="presOf" srcId="{91A15AAF-CF37-4B0E-AFFA-DBAA41629CCA}" destId="{D356502D-B33D-43CD-BF12-3FD9AEA1934B}" srcOrd="0" destOrd="0" presId="urn:microsoft.com/office/officeart/2005/8/layout/orgChart1"/>
    <dgm:cxn modelId="{0C33DABF-859A-4BE9-BFE2-83B841F0B084}" type="presOf" srcId="{D2DECB48-6D44-4288-B74E-2EA6D30124E6}" destId="{61563247-F27F-44C4-BC3D-9CC15FFB0EC7}" srcOrd="1" destOrd="0" presId="urn:microsoft.com/office/officeart/2005/8/layout/orgChart1"/>
    <dgm:cxn modelId="{B50758CA-A2FB-48FC-B0F0-4EFC27A3F962}" type="presOf" srcId="{80AE6012-7E9A-4628-8C42-22F7F18B2318}" destId="{F06EA278-A6EB-40F2-A04A-45FD773800D7}" srcOrd="1" destOrd="0" presId="urn:microsoft.com/office/officeart/2005/8/layout/orgChart1"/>
    <dgm:cxn modelId="{89F57BD8-E386-4903-BB17-9BB67CDBCCFD}" srcId="{05A6AC93-E3F3-4A5F-AA07-ACF9E60E4216}" destId="{91A15AAF-CF37-4B0E-AFFA-DBAA41629CCA}" srcOrd="0" destOrd="0" parTransId="{E7E0D479-E115-4BB2-BB95-EEDD3BE8BCAF}" sibTransId="{EC502376-8517-4F45-9674-B9FC4B7F4BEA}"/>
    <dgm:cxn modelId="{602FD7DF-A6F0-4B33-9985-71441B22B9BD}" srcId="{91A15AAF-CF37-4B0E-AFFA-DBAA41629CCA}" destId="{80AE6012-7E9A-4628-8C42-22F7F18B2318}" srcOrd="3" destOrd="0" parTransId="{E7B0C6E9-0F23-4DE1-9615-53D174B12AB3}" sibTransId="{F1E5F1F9-ABE1-4C03-B5C7-FEA0B65E174D}"/>
    <dgm:cxn modelId="{3FC679F2-CC92-49F0-9B9E-02289ABD8DE4}" type="presOf" srcId="{7D824955-875F-4688-8DA5-957EF6FFC602}" destId="{7104BC4A-6222-4CF3-AFED-3E7C62FD2213}" srcOrd="0" destOrd="0" presId="urn:microsoft.com/office/officeart/2005/8/layout/orgChart1"/>
    <dgm:cxn modelId="{A3D105A4-CD60-4EF5-9E66-68C38A04579B}" type="presParOf" srcId="{12CEE71F-18A7-4289-A342-C2B663A23D74}" destId="{2C4603AE-C964-47FD-BD06-686D8B2A2266}" srcOrd="0" destOrd="0" presId="urn:microsoft.com/office/officeart/2005/8/layout/orgChart1"/>
    <dgm:cxn modelId="{5FF8C676-9D83-4D28-BA07-46B79F56E6E0}" type="presParOf" srcId="{2C4603AE-C964-47FD-BD06-686D8B2A2266}" destId="{3011B379-4C55-49AA-B8A5-9A80ADB5F7F0}" srcOrd="0" destOrd="0" presId="urn:microsoft.com/office/officeart/2005/8/layout/orgChart1"/>
    <dgm:cxn modelId="{6A83851A-E97B-4FDD-84B8-B798F6CDC3C2}" type="presParOf" srcId="{3011B379-4C55-49AA-B8A5-9A80ADB5F7F0}" destId="{D356502D-B33D-43CD-BF12-3FD9AEA1934B}" srcOrd="0" destOrd="0" presId="urn:microsoft.com/office/officeart/2005/8/layout/orgChart1"/>
    <dgm:cxn modelId="{8AA47883-2793-44EF-8B55-C60D6C5B4EF1}" type="presParOf" srcId="{3011B379-4C55-49AA-B8A5-9A80ADB5F7F0}" destId="{95343329-1A0B-4F1A-966C-DD41952652A0}" srcOrd="1" destOrd="0" presId="urn:microsoft.com/office/officeart/2005/8/layout/orgChart1"/>
    <dgm:cxn modelId="{17967A18-EFED-4C07-BBDB-D5C4D19DC5B3}" type="presParOf" srcId="{2C4603AE-C964-47FD-BD06-686D8B2A2266}" destId="{DA480B0B-A83B-48EC-A516-08E67FF912D6}" srcOrd="1" destOrd="0" presId="urn:microsoft.com/office/officeart/2005/8/layout/orgChart1"/>
    <dgm:cxn modelId="{E1B60E99-0362-458F-85C0-10F886D47679}" type="presParOf" srcId="{DA480B0B-A83B-48EC-A516-08E67FF912D6}" destId="{67199769-8E5D-4E84-8899-568BEA688D24}" srcOrd="0" destOrd="0" presId="urn:microsoft.com/office/officeart/2005/8/layout/orgChart1"/>
    <dgm:cxn modelId="{9E16A850-DDF2-4B60-B11E-F5A367B45810}" type="presParOf" srcId="{DA480B0B-A83B-48EC-A516-08E67FF912D6}" destId="{B5B90D6F-7E12-47FE-A891-F39FC9E585BB}" srcOrd="1" destOrd="0" presId="urn:microsoft.com/office/officeart/2005/8/layout/orgChart1"/>
    <dgm:cxn modelId="{2B3BC040-5C70-47F8-A10D-94612476D0DD}" type="presParOf" srcId="{B5B90D6F-7E12-47FE-A891-F39FC9E585BB}" destId="{93FD55FD-FBE8-414C-98BB-B62D71EC587D}" srcOrd="0" destOrd="0" presId="urn:microsoft.com/office/officeart/2005/8/layout/orgChart1"/>
    <dgm:cxn modelId="{DFEBF93F-36A1-42BA-9869-614D66EEF005}" type="presParOf" srcId="{93FD55FD-FBE8-414C-98BB-B62D71EC587D}" destId="{7104BC4A-6222-4CF3-AFED-3E7C62FD2213}" srcOrd="0" destOrd="0" presId="urn:microsoft.com/office/officeart/2005/8/layout/orgChart1"/>
    <dgm:cxn modelId="{4FD06710-4400-4791-B2E8-7AB52E377E57}" type="presParOf" srcId="{93FD55FD-FBE8-414C-98BB-B62D71EC587D}" destId="{E04B8750-426E-40A2-910B-A9DA9A12E4EA}" srcOrd="1" destOrd="0" presId="urn:microsoft.com/office/officeart/2005/8/layout/orgChart1"/>
    <dgm:cxn modelId="{A660221D-6543-4F4E-8379-6FD5A868AEF9}" type="presParOf" srcId="{B5B90D6F-7E12-47FE-A891-F39FC9E585BB}" destId="{48F44B49-9C2C-4FA3-8B62-CC5F287DD8EA}" srcOrd="1" destOrd="0" presId="urn:microsoft.com/office/officeart/2005/8/layout/orgChart1"/>
    <dgm:cxn modelId="{E0264E86-3058-4BFF-9725-C7B07AFCEC46}" type="presParOf" srcId="{B5B90D6F-7E12-47FE-A891-F39FC9E585BB}" destId="{2A6D4A58-CA8A-4F25-B7B3-95BEE1B5FE59}" srcOrd="2" destOrd="0" presId="urn:microsoft.com/office/officeart/2005/8/layout/orgChart1"/>
    <dgm:cxn modelId="{FCE40871-ABBE-44B6-8A7B-743E09E342AE}" type="presParOf" srcId="{DA480B0B-A83B-48EC-A516-08E67FF912D6}" destId="{F1EB0053-535B-4C2C-BF67-BD7E552A55AB}" srcOrd="2" destOrd="0" presId="urn:microsoft.com/office/officeart/2005/8/layout/orgChart1"/>
    <dgm:cxn modelId="{E3DFB120-02FE-4589-91F0-CCF655402D56}" type="presParOf" srcId="{DA480B0B-A83B-48EC-A516-08E67FF912D6}" destId="{564A703A-4A8B-45A0-8815-872CDBE8B199}" srcOrd="3" destOrd="0" presId="urn:microsoft.com/office/officeart/2005/8/layout/orgChart1"/>
    <dgm:cxn modelId="{5841C7D4-DD85-4B57-803E-F23807585079}" type="presParOf" srcId="{564A703A-4A8B-45A0-8815-872CDBE8B199}" destId="{E4AC5A5D-5550-49EB-922A-951467A912B6}" srcOrd="0" destOrd="0" presId="urn:microsoft.com/office/officeart/2005/8/layout/orgChart1"/>
    <dgm:cxn modelId="{0D841142-8AFD-4EE1-8954-F81B7B8037E8}" type="presParOf" srcId="{E4AC5A5D-5550-49EB-922A-951467A912B6}" destId="{FD93735B-445A-4F0E-80ED-975072EF8C02}" srcOrd="0" destOrd="0" presId="urn:microsoft.com/office/officeart/2005/8/layout/orgChart1"/>
    <dgm:cxn modelId="{7BFDB6C4-3846-4DD2-967A-39F9CD9354AE}" type="presParOf" srcId="{E4AC5A5D-5550-49EB-922A-951467A912B6}" destId="{6134658F-BB4C-4B5B-8911-55118C78952D}" srcOrd="1" destOrd="0" presId="urn:microsoft.com/office/officeart/2005/8/layout/orgChart1"/>
    <dgm:cxn modelId="{9BD266EC-9302-4C51-A1B1-1FA7B9B45D74}" type="presParOf" srcId="{564A703A-4A8B-45A0-8815-872CDBE8B199}" destId="{7CDDFB1E-3A46-48F3-A7B4-0EBFEEFF902C}" srcOrd="1" destOrd="0" presId="urn:microsoft.com/office/officeart/2005/8/layout/orgChart1"/>
    <dgm:cxn modelId="{8344DEF7-D946-4071-9D7C-207074E04DA7}" type="presParOf" srcId="{564A703A-4A8B-45A0-8815-872CDBE8B199}" destId="{2DA03234-A56C-49C9-9C69-01D2E858EE49}" srcOrd="2" destOrd="0" presId="urn:microsoft.com/office/officeart/2005/8/layout/orgChart1"/>
    <dgm:cxn modelId="{989AD26C-BBFD-4CC9-8809-12DECC036120}" type="presParOf" srcId="{DA480B0B-A83B-48EC-A516-08E67FF912D6}" destId="{0679942A-21F4-478B-997C-DBF5DD84FF6D}" srcOrd="4" destOrd="0" presId="urn:microsoft.com/office/officeart/2005/8/layout/orgChart1"/>
    <dgm:cxn modelId="{2BF7C0B1-41A9-4453-8B9B-3C88D26287CA}" type="presParOf" srcId="{DA480B0B-A83B-48EC-A516-08E67FF912D6}" destId="{34E55783-13D8-401F-8102-AFDA869F1435}" srcOrd="5" destOrd="0" presId="urn:microsoft.com/office/officeart/2005/8/layout/orgChart1"/>
    <dgm:cxn modelId="{FC03EA76-D409-4192-B381-12DD9243CB43}" type="presParOf" srcId="{34E55783-13D8-401F-8102-AFDA869F1435}" destId="{43E96BF5-DACD-415C-A33E-77DCEC6DFA4B}" srcOrd="0" destOrd="0" presId="urn:microsoft.com/office/officeart/2005/8/layout/orgChart1"/>
    <dgm:cxn modelId="{346C8B63-DA3F-4468-BEC2-46E897CB33CC}" type="presParOf" srcId="{43E96BF5-DACD-415C-A33E-77DCEC6DFA4B}" destId="{7EA43075-67C6-4A4E-B2D7-E0BB2BED4C6E}" srcOrd="0" destOrd="0" presId="urn:microsoft.com/office/officeart/2005/8/layout/orgChart1"/>
    <dgm:cxn modelId="{A3E52697-183C-4D08-8449-125CFDE4F081}" type="presParOf" srcId="{43E96BF5-DACD-415C-A33E-77DCEC6DFA4B}" destId="{61563247-F27F-44C4-BC3D-9CC15FFB0EC7}" srcOrd="1" destOrd="0" presId="urn:microsoft.com/office/officeart/2005/8/layout/orgChart1"/>
    <dgm:cxn modelId="{BBA3B53A-0C15-4B08-85F0-E18562CD4E33}" type="presParOf" srcId="{34E55783-13D8-401F-8102-AFDA869F1435}" destId="{0AC76EE7-DE59-43E8-B70E-126584305548}" srcOrd="1" destOrd="0" presId="urn:microsoft.com/office/officeart/2005/8/layout/orgChart1"/>
    <dgm:cxn modelId="{0D34FE4F-2F01-4A0B-8705-1CF256B68DCA}" type="presParOf" srcId="{34E55783-13D8-401F-8102-AFDA869F1435}" destId="{C6820B19-9886-437D-B905-9D6CEA183C6D}" srcOrd="2" destOrd="0" presId="urn:microsoft.com/office/officeart/2005/8/layout/orgChart1"/>
    <dgm:cxn modelId="{A5D08CDE-4A68-48C5-962C-3A3CBDA14BA2}" type="presParOf" srcId="{DA480B0B-A83B-48EC-A516-08E67FF912D6}" destId="{BA6143E2-1293-48AF-AF60-7E6EC3DE75E3}" srcOrd="6" destOrd="0" presId="urn:microsoft.com/office/officeart/2005/8/layout/orgChart1"/>
    <dgm:cxn modelId="{7F1A9F1F-E074-460B-8B74-73BBEDF0080B}" type="presParOf" srcId="{DA480B0B-A83B-48EC-A516-08E67FF912D6}" destId="{E57F9E99-F709-4A3C-A110-08C90EE69FC1}" srcOrd="7" destOrd="0" presId="urn:microsoft.com/office/officeart/2005/8/layout/orgChart1"/>
    <dgm:cxn modelId="{AA84A8EA-5582-413F-B70E-C9ADCE313309}" type="presParOf" srcId="{E57F9E99-F709-4A3C-A110-08C90EE69FC1}" destId="{115FAD08-B661-4413-ADB0-9DC9F2D38486}" srcOrd="0" destOrd="0" presId="urn:microsoft.com/office/officeart/2005/8/layout/orgChart1"/>
    <dgm:cxn modelId="{D120CA1A-DCB6-48E0-AAD3-2FD4ECC314B7}" type="presParOf" srcId="{115FAD08-B661-4413-ADB0-9DC9F2D38486}" destId="{5C0F715C-5257-45CE-A64B-7123AE8FD93E}" srcOrd="0" destOrd="0" presId="urn:microsoft.com/office/officeart/2005/8/layout/orgChart1"/>
    <dgm:cxn modelId="{7F1DF7D4-A0F3-42C8-9198-8AC938E5A276}" type="presParOf" srcId="{115FAD08-B661-4413-ADB0-9DC9F2D38486}" destId="{F06EA278-A6EB-40F2-A04A-45FD773800D7}" srcOrd="1" destOrd="0" presId="urn:microsoft.com/office/officeart/2005/8/layout/orgChart1"/>
    <dgm:cxn modelId="{1198F872-3999-4C20-866F-36961B9295F8}" type="presParOf" srcId="{E57F9E99-F709-4A3C-A110-08C90EE69FC1}" destId="{825B0E3C-D85E-4864-AFE1-CA33AEDDC5AE}" srcOrd="1" destOrd="0" presId="urn:microsoft.com/office/officeart/2005/8/layout/orgChart1"/>
    <dgm:cxn modelId="{E6C494CF-C0D2-492D-8690-FF9A7D01A159}" type="presParOf" srcId="{E57F9E99-F709-4A3C-A110-08C90EE69FC1}" destId="{C41B5E76-106F-4B9A-89EC-7E9467C15149}" srcOrd="2" destOrd="0" presId="urn:microsoft.com/office/officeart/2005/8/layout/orgChart1"/>
    <dgm:cxn modelId="{5E7ED408-D814-4597-A2A4-075063BC580D}" type="presParOf" srcId="{2C4603AE-C964-47FD-BD06-686D8B2A2266}" destId="{D7ACB729-6A64-46F3-944E-4DDFB476F9EC}"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143E2-1293-48AF-AF60-7E6EC3DE75E3}">
      <dsp:nvSpPr>
        <dsp:cNvPr id="0" name=""/>
        <dsp:cNvSpPr/>
      </dsp:nvSpPr>
      <dsp:spPr>
        <a:xfrm>
          <a:off x="4277762" y="1387797"/>
          <a:ext cx="3350370" cy="387646"/>
        </a:xfrm>
        <a:custGeom>
          <a:avLst/>
          <a:gdLst/>
          <a:ahLst/>
          <a:cxnLst/>
          <a:rect l="0" t="0" r="0" b="0"/>
          <a:pathLst>
            <a:path>
              <a:moveTo>
                <a:pt x="0" y="0"/>
              </a:moveTo>
              <a:lnTo>
                <a:pt x="0" y="193823"/>
              </a:lnTo>
              <a:lnTo>
                <a:pt x="3350370" y="193823"/>
              </a:lnTo>
              <a:lnTo>
                <a:pt x="3350370" y="387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79942A-21F4-478B-997C-DBF5DD84FF6D}">
      <dsp:nvSpPr>
        <dsp:cNvPr id="0" name=""/>
        <dsp:cNvSpPr/>
      </dsp:nvSpPr>
      <dsp:spPr>
        <a:xfrm>
          <a:off x="4277762" y="1387797"/>
          <a:ext cx="1152084" cy="387646"/>
        </a:xfrm>
        <a:custGeom>
          <a:avLst/>
          <a:gdLst/>
          <a:ahLst/>
          <a:cxnLst/>
          <a:rect l="0" t="0" r="0" b="0"/>
          <a:pathLst>
            <a:path>
              <a:moveTo>
                <a:pt x="0" y="0"/>
              </a:moveTo>
              <a:lnTo>
                <a:pt x="0" y="193823"/>
              </a:lnTo>
              <a:lnTo>
                <a:pt x="1152084" y="193823"/>
              </a:lnTo>
              <a:lnTo>
                <a:pt x="1152084" y="387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B0053-535B-4C2C-BF67-BD7E552A55AB}">
      <dsp:nvSpPr>
        <dsp:cNvPr id="0" name=""/>
        <dsp:cNvSpPr/>
      </dsp:nvSpPr>
      <dsp:spPr>
        <a:xfrm>
          <a:off x="3222737" y="1387797"/>
          <a:ext cx="1055025" cy="387646"/>
        </a:xfrm>
        <a:custGeom>
          <a:avLst/>
          <a:gdLst/>
          <a:ahLst/>
          <a:cxnLst/>
          <a:rect l="0" t="0" r="0" b="0"/>
          <a:pathLst>
            <a:path>
              <a:moveTo>
                <a:pt x="1055025" y="0"/>
              </a:moveTo>
              <a:lnTo>
                <a:pt x="1055025" y="193823"/>
              </a:lnTo>
              <a:lnTo>
                <a:pt x="0" y="193823"/>
              </a:lnTo>
              <a:lnTo>
                <a:pt x="0" y="387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99769-8E5D-4E84-8899-568BEA688D24}">
      <dsp:nvSpPr>
        <dsp:cNvPr id="0" name=""/>
        <dsp:cNvSpPr/>
      </dsp:nvSpPr>
      <dsp:spPr>
        <a:xfrm>
          <a:off x="922966" y="1387797"/>
          <a:ext cx="3354795" cy="387646"/>
        </a:xfrm>
        <a:custGeom>
          <a:avLst/>
          <a:gdLst/>
          <a:ahLst/>
          <a:cxnLst/>
          <a:rect l="0" t="0" r="0" b="0"/>
          <a:pathLst>
            <a:path>
              <a:moveTo>
                <a:pt x="3354795" y="0"/>
              </a:moveTo>
              <a:lnTo>
                <a:pt x="3354795" y="193823"/>
              </a:lnTo>
              <a:lnTo>
                <a:pt x="0" y="193823"/>
              </a:lnTo>
              <a:lnTo>
                <a:pt x="0" y="387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56502D-B33D-43CD-BF12-3FD9AEA1934B}">
      <dsp:nvSpPr>
        <dsp:cNvPr id="0" name=""/>
        <dsp:cNvSpPr/>
      </dsp:nvSpPr>
      <dsp:spPr>
        <a:xfrm>
          <a:off x="3354795" y="464830"/>
          <a:ext cx="1845933" cy="922966"/>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Division of Analysis and Epidemiology</a:t>
          </a:r>
        </a:p>
      </dsp:txBody>
      <dsp:txXfrm>
        <a:off x="3354795" y="464830"/>
        <a:ext cx="1845933" cy="922966"/>
      </dsp:txXfrm>
    </dsp:sp>
    <dsp:sp modelId="{7104BC4A-6222-4CF3-AFED-3E7C62FD2213}">
      <dsp:nvSpPr>
        <dsp:cNvPr id="0" name=""/>
        <dsp:cNvSpPr/>
      </dsp:nvSpPr>
      <dsp:spPr>
        <a:xfrm>
          <a:off x="0" y="1775444"/>
          <a:ext cx="1845933" cy="922966"/>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Measures Research and Evaluation</a:t>
          </a:r>
        </a:p>
      </dsp:txBody>
      <dsp:txXfrm>
        <a:off x="0" y="1775444"/>
        <a:ext cx="1845933" cy="922966"/>
      </dsp:txXfrm>
    </dsp:sp>
    <dsp:sp modelId="{FD93735B-445A-4F0E-80ED-975072EF8C02}">
      <dsp:nvSpPr>
        <dsp:cNvPr id="0" name=""/>
        <dsp:cNvSpPr/>
      </dsp:nvSpPr>
      <dsp:spPr>
        <a:xfrm>
          <a:off x="2299770" y="1775444"/>
          <a:ext cx="1845933" cy="922966"/>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Data Linkage Methodology and Analysis	</a:t>
          </a:r>
        </a:p>
      </dsp:txBody>
      <dsp:txXfrm>
        <a:off x="2299770" y="1775444"/>
        <a:ext cx="1845933" cy="922966"/>
      </dsp:txXfrm>
    </dsp:sp>
    <dsp:sp modelId="{7EA43075-67C6-4A4E-B2D7-E0BB2BED4C6E}">
      <dsp:nvSpPr>
        <dsp:cNvPr id="0" name=""/>
        <dsp:cNvSpPr/>
      </dsp:nvSpPr>
      <dsp:spPr>
        <a:xfrm>
          <a:off x="4506879" y="1775444"/>
          <a:ext cx="1845933" cy="922966"/>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Population Health Reporting and Dissemination</a:t>
          </a:r>
        </a:p>
      </dsp:txBody>
      <dsp:txXfrm>
        <a:off x="4506879" y="1775444"/>
        <a:ext cx="1845933" cy="922966"/>
      </dsp:txXfrm>
    </dsp:sp>
    <dsp:sp modelId="{5C0F715C-5257-45CE-A64B-7123AE8FD93E}">
      <dsp:nvSpPr>
        <dsp:cNvPr id="0" name=""/>
        <dsp:cNvSpPr/>
      </dsp:nvSpPr>
      <dsp:spPr>
        <a:xfrm>
          <a:off x="6705165" y="1775444"/>
          <a:ext cx="1845933" cy="922966"/>
        </a:xfrm>
        <a:prstGeom prst="rect">
          <a:avLst/>
        </a:prstGeom>
        <a:solidFill>
          <a:srgbClr val="0070C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solidFill>
            </a:rPr>
            <a:t>Health Promotion Statistics</a:t>
          </a:r>
        </a:p>
      </dsp:txBody>
      <dsp:txXfrm>
        <a:off x="6705165" y="1775444"/>
        <a:ext cx="1845933" cy="92296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dirty="0"/>
          </a:p>
        </p:txBody>
      </p:sp>
      <p:sp>
        <p:nvSpPr>
          <p:cNvPr id="3" name="Date Placeholder 2"/>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CCD9D4F3-1CB6-4E57-BC6A-8FDD6DF1AC39}" type="datetimeFigureOut">
              <a:rPr lang="en-US" smtClean="0"/>
              <a:t>11/4/2021</a:t>
            </a:fld>
            <a:endParaRPr lang="en-US" dirty="0"/>
          </a:p>
        </p:txBody>
      </p:sp>
      <p:sp>
        <p:nvSpPr>
          <p:cNvPr id="4" name="Footer Placeholder 3"/>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1"/>
            <a:ext cx="3170238" cy="479425"/>
          </a:xfrm>
          <a:prstGeom prst="rect">
            <a:avLst/>
          </a:prstGeom>
        </p:spPr>
        <p:txBody>
          <a:bodyPr vert="horz" lIns="91427" tIns="45714" rIns="91427" bIns="4571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11/4/2021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27" tIns="45714" rIns="91427" bIns="45714" rtlCol="0" anchor="ctr"/>
          <a:lstStyle/>
          <a:p>
            <a:pPr lvl="0"/>
            <a:endParaRPr lang="en-US" noProof="0" dirty="0"/>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1427" tIns="45714" rIns="91427"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20189"/>
            <a:ext cx="3170238" cy="479425"/>
          </a:xfrm>
          <a:prstGeom prst="rect">
            <a:avLst/>
          </a:prstGeom>
        </p:spPr>
        <p:txBody>
          <a:bodyPr vert="horz" lIns="91427" tIns="45714" rIns="91427" bIns="45714"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427" tIns="45714" rIns="91427" bIns="4571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379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55024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429458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115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cap="all"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302989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160628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216933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65190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353A86A6-0F0E-426D-ACFA-AFD189444959}" type="slidenum">
              <a:rPr lang="en-US" smtClean="0"/>
              <a:t>6</a:t>
            </a:fld>
            <a:endParaRPr lang="en-US" dirty="0"/>
          </a:p>
        </p:txBody>
      </p:sp>
    </p:spTree>
    <p:extLst>
      <p:ext uri="{BB962C8B-B14F-4D97-AF65-F5344CB8AC3E}">
        <p14:creationId xmlns:p14="http://schemas.microsoft.com/office/powerpoint/2010/main" val="120523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157366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82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1477406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7690756" y="4254527"/>
            <a:ext cx="1453243"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7739743" y="-1"/>
            <a:ext cx="1404256" cy="888973"/>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12969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7690756" y="4254527"/>
            <a:ext cx="1453243"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7739743" y="-1"/>
            <a:ext cx="1404256" cy="888973"/>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15935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27"/>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4699013"/>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6251713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4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400">
                <a:solidFill>
                  <a:schemeClr val="accent4">
                    <a:lumMod val="75000"/>
                  </a:schemeClr>
                </a:solidFill>
              </a:defRPr>
            </a:lvl1pPr>
            <a:lvl2pPr>
              <a:buClr>
                <a:srgbClr val="008BB0"/>
              </a:buClr>
              <a:defRPr sz="2400">
                <a:solidFill>
                  <a:schemeClr val="accent4">
                    <a:lumMod val="75000"/>
                  </a:schemeClr>
                </a:solidFill>
              </a:defRPr>
            </a:lvl2pPr>
            <a:lvl3pPr>
              <a:buClr>
                <a:srgbClr val="695E4A"/>
              </a:buCl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0096468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6290725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51232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11695933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30" y="81524"/>
            <a:ext cx="1895548" cy="726447"/>
          </a:xfrm>
          <a:prstGeom prst="rect">
            <a:avLst/>
          </a:prstGeom>
        </p:spPr>
      </p:pic>
    </p:spTree>
    <p:extLst>
      <p:ext uri="{BB962C8B-B14F-4D97-AF65-F5344CB8AC3E}">
        <p14:creationId xmlns:p14="http://schemas.microsoft.com/office/powerpoint/2010/main" val="40419518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dirty="0"/>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92" indent="-342892">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917907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9340B-E386-4D32-8513-161AA0B45AC2}"/>
              </a:ext>
            </a:extLst>
          </p:cNvPr>
          <p:cNvSpPr>
            <a:spLocks noGrp="1"/>
          </p:cNvSpPr>
          <p:nvPr>
            <p:ph type="dt" sz="half" idx="10"/>
          </p:nvPr>
        </p:nvSpPr>
        <p:spPr/>
        <p:txBody>
          <a:bodyPr/>
          <a:lstStyle/>
          <a:p>
            <a:fld id="{3AAD286D-5D5F-4D12-8125-C28392E5AC85}" type="datetimeFigureOut">
              <a:rPr lang="en-US" smtClean="0"/>
              <a:t>11/4/2021</a:t>
            </a:fld>
            <a:endParaRPr lang="en-US" dirty="0"/>
          </a:p>
        </p:txBody>
      </p:sp>
      <p:sp>
        <p:nvSpPr>
          <p:cNvPr id="3" name="Footer Placeholder 2">
            <a:extLst>
              <a:ext uri="{FF2B5EF4-FFF2-40B4-BE49-F238E27FC236}">
                <a16:creationId xmlns:a16="http://schemas.microsoft.com/office/drawing/2014/main" id="{6FC6DC86-EAC7-4FA0-AA50-2DCEAE3534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6349A0-E4E9-4DA5-91E6-9EF29E05A548}"/>
              </a:ext>
            </a:extLst>
          </p:cNvPr>
          <p:cNvSpPr>
            <a:spLocks noGrp="1"/>
          </p:cNvSpPr>
          <p:nvPr>
            <p:ph type="sldNum" sz="quarter" idx="12"/>
          </p:nvPr>
        </p:nvSpPr>
        <p:spPr/>
        <p:txBody>
          <a:bodyPr/>
          <a:lstStyle/>
          <a:p>
            <a:fld id="{6F385BA3-E810-4A54-950D-32EDF6362D33}" type="slidenum">
              <a:rPr lang="en-US" smtClean="0"/>
              <a:t>‹#›</a:t>
            </a:fld>
            <a:endParaRPr lang="en-US" dirty="0"/>
          </a:p>
        </p:txBody>
      </p:sp>
    </p:spTree>
    <p:extLst>
      <p:ext uri="{BB962C8B-B14F-4D97-AF65-F5344CB8AC3E}">
        <p14:creationId xmlns:p14="http://schemas.microsoft.com/office/powerpoint/2010/main" val="440439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064858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27"/>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0" y="-398002"/>
            <a:ext cx="6903076" cy="369332"/>
          </a:xfrm>
          <a:prstGeom prst="rect">
            <a:avLst/>
          </a:prstGeom>
          <a:noFill/>
        </p:spPr>
        <p:txBody>
          <a:bodyPr wrap="square" rtlCol="0">
            <a:spAutoFit/>
          </a:bodyPr>
          <a:lstStyle/>
          <a:p>
            <a:r>
              <a:rPr lang="en-US" b="1" dirty="0">
                <a:solidFill>
                  <a:srgbClr val="006858"/>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7690756" y="4254527"/>
            <a:ext cx="1453243"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7739743" y="-1"/>
            <a:ext cx="1404256" cy="888973"/>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92631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27"/>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4699013"/>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8853340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4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400">
                <a:solidFill>
                  <a:schemeClr val="accent4">
                    <a:lumMod val="75000"/>
                  </a:schemeClr>
                </a:solidFill>
              </a:defRPr>
            </a:lvl1pPr>
            <a:lvl2pPr>
              <a:buClr>
                <a:srgbClr val="008BB0"/>
              </a:buClr>
              <a:defRPr sz="2400">
                <a:solidFill>
                  <a:schemeClr val="accent4">
                    <a:lumMod val="75000"/>
                  </a:schemeClr>
                </a:solidFill>
              </a:defRPr>
            </a:lvl2pPr>
            <a:lvl3pPr>
              <a:buClr>
                <a:srgbClr val="695E4A"/>
              </a:buCl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3409856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1514235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5108639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8315810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dirty="0"/>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0479320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969D-EAB3-42CE-B831-68C85A67B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51C788-1E5F-4C91-B92C-767AEEBE6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0246D-FF6E-4CC8-BEA9-BAA441802AAB}"/>
              </a:ext>
            </a:extLst>
          </p:cNvPr>
          <p:cNvSpPr>
            <a:spLocks noGrp="1"/>
          </p:cNvSpPr>
          <p:nvPr>
            <p:ph type="dt" sz="half" idx="10"/>
          </p:nvPr>
        </p:nvSpPr>
        <p:spPr/>
        <p:txBody>
          <a:bodyPr/>
          <a:lstStyle/>
          <a:p>
            <a:fld id="{C94B6C2E-CD82-4067-BAEE-2CC189561FEE}" type="datetimeFigureOut">
              <a:rPr lang="en-US" smtClean="0"/>
              <a:t>11/4/2021</a:t>
            </a:fld>
            <a:endParaRPr lang="en-US" dirty="0"/>
          </a:p>
        </p:txBody>
      </p:sp>
      <p:sp>
        <p:nvSpPr>
          <p:cNvPr id="5" name="Footer Placeholder 4">
            <a:extLst>
              <a:ext uri="{FF2B5EF4-FFF2-40B4-BE49-F238E27FC236}">
                <a16:creationId xmlns:a16="http://schemas.microsoft.com/office/drawing/2014/main" id="{CA6050C0-A834-434D-A05F-5E6DDE359D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1EE729-5250-4C24-B762-7B6B2339C95E}"/>
              </a:ext>
            </a:extLst>
          </p:cNvPr>
          <p:cNvSpPr>
            <a:spLocks noGrp="1"/>
          </p:cNvSpPr>
          <p:nvPr>
            <p:ph type="sldNum" sz="quarter" idx="12"/>
          </p:nvPr>
        </p:nvSpPr>
        <p:spPr/>
        <p:txBody>
          <a:bodyPr/>
          <a:lstStyle/>
          <a:p>
            <a:fld id="{3637137F-EC93-4AAD-8A55-410C550D02F5}" type="slidenum">
              <a:rPr lang="en-US" smtClean="0"/>
              <a:t>‹#›</a:t>
            </a:fld>
            <a:endParaRPr lang="en-US" dirty="0"/>
          </a:p>
        </p:txBody>
      </p:sp>
    </p:spTree>
    <p:extLst>
      <p:ext uri="{BB962C8B-B14F-4D97-AF65-F5344CB8AC3E}">
        <p14:creationId xmlns:p14="http://schemas.microsoft.com/office/powerpoint/2010/main" val="4042990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E796-9AC6-4F4D-B0B2-F2E88883EA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65BC3-094E-4E7B-8C14-ECBDD7BFE150}"/>
              </a:ext>
            </a:extLst>
          </p:cNvPr>
          <p:cNvSpPr>
            <a:spLocks noGrp="1"/>
          </p:cNvSpPr>
          <p:nvPr>
            <p:ph type="dt" sz="half" idx="10"/>
          </p:nvPr>
        </p:nvSpPr>
        <p:spPr/>
        <p:txBody>
          <a:bodyPr/>
          <a:lstStyle/>
          <a:p>
            <a:fld id="{C94B6C2E-CD82-4067-BAEE-2CC189561FEE}" type="datetimeFigureOut">
              <a:rPr lang="en-US" smtClean="0"/>
              <a:t>11/4/2021</a:t>
            </a:fld>
            <a:endParaRPr lang="en-US" dirty="0"/>
          </a:p>
        </p:txBody>
      </p:sp>
      <p:sp>
        <p:nvSpPr>
          <p:cNvPr id="4" name="Footer Placeholder 3">
            <a:extLst>
              <a:ext uri="{FF2B5EF4-FFF2-40B4-BE49-F238E27FC236}">
                <a16:creationId xmlns:a16="http://schemas.microsoft.com/office/drawing/2014/main" id="{F949B329-3941-4CC1-879C-C8BE8B16B4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9711B5-D9E9-4898-B679-ABF48CC454DE}"/>
              </a:ext>
            </a:extLst>
          </p:cNvPr>
          <p:cNvSpPr>
            <a:spLocks noGrp="1"/>
          </p:cNvSpPr>
          <p:nvPr>
            <p:ph type="sldNum" sz="quarter" idx="12"/>
          </p:nvPr>
        </p:nvSpPr>
        <p:spPr/>
        <p:txBody>
          <a:bodyPr/>
          <a:lstStyle/>
          <a:p>
            <a:fld id="{3637137F-EC93-4AAD-8A55-410C550D02F5}" type="slidenum">
              <a:rPr lang="en-US" smtClean="0"/>
              <a:t>‹#›</a:t>
            </a:fld>
            <a:endParaRPr lang="en-US" dirty="0"/>
          </a:p>
        </p:txBody>
      </p:sp>
    </p:spTree>
    <p:extLst>
      <p:ext uri="{BB962C8B-B14F-4D97-AF65-F5344CB8AC3E}">
        <p14:creationId xmlns:p14="http://schemas.microsoft.com/office/powerpoint/2010/main" val="118780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400">
                <a:solidFill>
                  <a:schemeClr val="accent4">
                    <a:lumMod val="75000"/>
                  </a:schemeClr>
                </a:solidFill>
              </a:defRPr>
            </a:lvl1pPr>
            <a:lvl2pPr>
              <a:buClr>
                <a:srgbClr val="008BB0"/>
              </a:buClr>
              <a:defRPr sz="2400">
                <a:solidFill>
                  <a:schemeClr val="accent4">
                    <a:lumMod val="75000"/>
                  </a:schemeClr>
                </a:solidFill>
              </a:defRPr>
            </a:lvl2pPr>
            <a:lvl3pPr>
              <a:buClr>
                <a:srgbClr val="695E4A"/>
              </a:buClr>
              <a:defRPr sz="24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24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49FECA-E0EA-49E9-AB03-D4B0E0D152BD}" type="slidenum">
              <a:rPr lang="en-US" smtClean="0"/>
              <a:t>‹#›</a:t>
            </a:fld>
            <a:endParaRPr lang="en-US" dirty="0"/>
          </a:p>
        </p:txBody>
      </p:sp>
    </p:spTree>
    <p:extLst>
      <p:ext uri="{BB962C8B-B14F-4D97-AF65-F5344CB8AC3E}">
        <p14:creationId xmlns:p14="http://schemas.microsoft.com/office/powerpoint/2010/main" val="60714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7B02-EAA6-4ECD-9610-052B6FD07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6231A-C5C3-4CAB-9394-511CA293D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58922-3AE3-4D16-A96B-66FD11BC2012}"/>
              </a:ext>
            </a:extLst>
          </p:cNvPr>
          <p:cNvSpPr>
            <a:spLocks noGrp="1"/>
          </p:cNvSpPr>
          <p:nvPr>
            <p:ph type="dt" sz="half" idx="10"/>
          </p:nvPr>
        </p:nvSpPr>
        <p:spPr/>
        <p:txBody>
          <a:bodyPr/>
          <a:lstStyle/>
          <a:p>
            <a:fld id="{97A736C0-5C92-4615-B609-12321F20EC0A}" type="datetimeFigureOut">
              <a:rPr lang="en-US" smtClean="0"/>
              <a:t>11/4/2021</a:t>
            </a:fld>
            <a:endParaRPr lang="en-US" dirty="0"/>
          </a:p>
        </p:txBody>
      </p:sp>
      <p:sp>
        <p:nvSpPr>
          <p:cNvPr id="5" name="Footer Placeholder 4">
            <a:extLst>
              <a:ext uri="{FF2B5EF4-FFF2-40B4-BE49-F238E27FC236}">
                <a16:creationId xmlns:a16="http://schemas.microsoft.com/office/drawing/2014/main" id="{CC2ED048-F8C5-47CD-8946-53C354DAB4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0E6D28-855B-484E-A336-2808CACE5F55}"/>
              </a:ext>
            </a:extLst>
          </p:cNvPr>
          <p:cNvSpPr>
            <a:spLocks noGrp="1"/>
          </p:cNvSpPr>
          <p:nvPr>
            <p:ph type="sldNum" sz="quarter" idx="12"/>
          </p:nvPr>
        </p:nvSpPr>
        <p:spPr/>
        <p:txBody>
          <a:bodyPr/>
          <a:lstStyle/>
          <a:p>
            <a:fld id="{91C9DC9A-3E51-4EC1-AED9-799AD8B67854}" type="slidenum">
              <a:rPr lang="en-US" smtClean="0"/>
              <a:t>‹#›</a:t>
            </a:fld>
            <a:endParaRPr lang="en-US" dirty="0"/>
          </a:p>
        </p:txBody>
      </p:sp>
    </p:spTree>
    <p:extLst>
      <p:ext uri="{BB962C8B-B14F-4D97-AF65-F5344CB8AC3E}">
        <p14:creationId xmlns:p14="http://schemas.microsoft.com/office/powerpoint/2010/main" val="420145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06062" y="75154"/>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795128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1" r:id="rId1"/>
    <p:sldLayoutId id="2147483859" r:id="rId2"/>
    <p:sldLayoutId id="2147483860" r:id="rId3"/>
    <p:sldLayoutId id="2147483852" r:id="rId4"/>
    <p:sldLayoutId id="2147483823" r:id="rId5"/>
    <p:sldLayoutId id="2147483849" r:id="rId6"/>
    <p:sldLayoutId id="2147483883" r:id="rId7"/>
    <p:sldLayoutId id="2147483899" r:id="rId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1217452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94" r:id="rId8"/>
    <p:sldLayoutId id="2147483895" r:id="rId9"/>
    <p:sldLayoutId id="2147483902"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52577375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3" r:id="rId8"/>
    <p:sldLayoutId id="2147483896" r:id="rId9"/>
    <p:sldLayoutId id="2147483898" r:id="rId10"/>
  </p:sldLayoutIdLst>
  <p:transition>
    <p:fade/>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usajobs.gov/GetJob/ViewDetails/616727400" TargetMode="External"/><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261257" y="1264525"/>
            <a:ext cx="8732157" cy="1391590"/>
          </a:xfrm>
        </p:spPr>
        <p:txBody>
          <a:bodyPr/>
          <a:lstStyle/>
          <a:p>
            <a:r>
              <a:rPr lang="en-US" altLang="en-US" dirty="0"/>
              <a:t>Update from the Division of Analysis and Epidemiology</a:t>
            </a:r>
          </a:p>
        </p:txBody>
      </p:sp>
      <p:sp>
        <p:nvSpPr>
          <p:cNvPr id="2" name="Subtitle 1"/>
          <p:cNvSpPr>
            <a:spLocks noGrp="1"/>
          </p:cNvSpPr>
          <p:nvPr>
            <p:ph type="subTitle" idx="1"/>
          </p:nvPr>
        </p:nvSpPr>
        <p:spPr>
          <a:xfrm>
            <a:off x="457200" y="2557750"/>
            <a:ext cx="6400800" cy="1196565"/>
          </a:xfrm>
        </p:spPr>
        <p:txBody>
          <a:bodyPr>
            <a:noAutofit/>
          </a:bodyPr>
          <a:lstStyle/>
          <a:p>
            <a:r>
              <a:rPr lang="en-US" sz="1800" dirty="0"/>
              <a:t>Irma Arispe</a:t>
            </a:r>
          </a:p>
          <a:p>
            <a:r>
              <a:rPr lang="en-US" sz="1800" dirty="0"/>
              <a:t>Board of Scientific Counselors</a:t>
            </a:r>
          </a:p>
          <a:p>
            <a:r>
              <a:rPr lang="en-US" sz="1800" dirty="0"/>
              <a:t>October 22, 2021 </a:t>
            </a:r>
          </a:p>
          <a:p>
            <a:endParaRPr lang="en-US" sz="1800" dirty="0"/>
          </a:p>
          <a:p>
            <a:endParaRPr lang="en-US" sz="1800" dirty="0"/>
          </a:p>
          <a:p>
            <a:endParaRPr lang="en-US" sz="1800" dirty="0"/>
          </a:p>
          <a:p>
            <a:endParaRPr lang="en-US" sz="1800"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6"/>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4315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8240-7896-403C-BC73-F5E5E5F54F70}"/>
              </a:ext>
            </a:extLst>
          </p:cNvPr>
          <p:cNvSpPr>
            <a:spLocks noGrp="1"/>
          </p:cNvSpPr>
          <p:nvPr>
            <p:ph type="title"/>
          </p:nvPr>
        </p:nvSpPr>
        <p:spPr>
          <a:xfrm>
            <a:off x="448812" y="409930"/>
            <a:ext cx="8229600" cy="471268"/>
          </a:xfrm>
        </p:spPr>
        <p:txBody>
          <a:bodyPr>
            <a:normAutofit fontScale="90000"/>
          </a:bodyPr>
          <a:lstStyle/>
          <a:p>
            <a:r>
              <a:rPr lang="en-US" sz="2800" dirty="0"/>
              <a:t>New Developments in the Data Linkage Program: Partnerships are Key</a:t>
            </a:r>
          </a:p>
        </p:txBody>
      </p:sp>
      <p:sp>
        <p:nvSpPr>
          <p:cNvPr id="3" name="Text Placeholder 2">
            <a:extLst>
              <a:ext uri="{FF2B5EF4-FFF2-40B4-BE49-F238E27FC236}">
                <a16:creationId xmlns:a16="http://schemas.microsoft.com/office/drawing/2014/main" id="{95503319-691F-4DED-8AE2-8EAE7DAA981C}"/>
              </a:ext>
            </a:extLst>
          </p:cNvPr>
          <p:cNvSpPr>
            <a:spLocks noGrp="1"/>
          </p:cNvSpPr>
          <p:nvPr>
            <p:ph type="body" sz="quarter" idx="10"/>
          </p:nvPr>
        </p:nvSpPr>
        <p:spPr>
          <a:xfrm>
            <a:off x="448812" y="1102331"/>
            <a:ext cx="8383375" cy="3631239"/>
          </a:xfrm>
        </p:spPr>
        <p:txBody>
          <a:bodyPr/>
          <a:lstStyle/>
          <a:p>
            <a:pPr>
              <a:buClr>
                <a:srgbClr val="0039A6"/>
              </a:buClr>
              <a:buFont typeface="Arial" panose="020B0604020202020204" pitchFamily="34" charset="0"/>
              <a:buChar char="•"/>
            </a:pPr>
            <a:r>
              <a:rPr lang="en-US" sz="1600" dirty="0">
                <a:solidFill>
                  <a:srgbClr val="000000"/>
                </a:solidFill>
              </a:rPr>
              <a:t>New data sources, linkages </a:t>
            </a:r>
          </a:p>
          <a:p>
            <a:pPr lvl="1">
              <a:buClr>
                <a:srgbClr val="0039A6"/>
              </a:buClr>
              <a:buFont typeface="Wingdings" panose="05000000000000000000" pitchFamily="2" charset="2"/>
              <a:buChar char="ü"/>
            </a:pPr>
            <a:r>
              <a:rPr lang="en-US" sz="1600" dirty="0">
                <a:solidFill>
                  <a:srgbClr val="000000"/>
                </a:solidFill>
                <a:ea typeface="Calibri" panose="020F0502020204030204" pitchFamily="34" charset="0"/>
              </a:rPr>
              <a:t>Department of Veterans Affairs health and benefits data</a:t>
            </a:r>
          </a:p>
          <a:p>
            <a:pPr lvl="1">
              <a:buClr>
                <a:srgbClr val="0039A6"/>
              </a:buClr>
              <a:buFont typeface="Wingdings" panose="05000000000000000000" pitchFamily="2" charset="2"/>
              <a:buChar char="ü"/>
            </a:pPr>
            <a:r>
              <a:rPr lang="en-US" sz="1600" dirty="0">
                <a:solidFill>
                  <a:srgbClr val="000000"/>
                </a:solidFill>
                <a:ea typeface="Calibri" panose="020F0502020204030204" pitchFamily="34" charset="0"/>
              </a:rPr>
              <a:t>CMS’ Transformed Medicaid Statistical Information System (T-MSIS)</a:t>
            </a:r>
          </a:p>
          <a:p>
            <a:pPr lvl="1">
              <a:buClr>
                <a:srgbClr val="0039A6"/>
              </a:buClr>
              <a:buFont typeface="Wingdings" panose="05000000000000000000" pitchFamily="2" charset="2"/>
              <a:buChar char="ü"/>
            </a:pPr>
            <a:r>
              <a:rPr lang="en-US" sz="1600" dirty="0">
                <a:solidFill>
                  <a:srgbClr val="000000"/>
                </a:solidFill>
                <a:ea typeface="Calibri" panose="020F0502020204030204" pitchFamily="34" charset="0"/>
              </a:rPr>
              <a:t>Updated linkage with ESRD data</a:t>
            </a:r>
          </a:p>
          <a:p>
            <a:pPr lvl="1">
              <a:buClr>
                <a:srgbClr val="0039A6"/>
              </a:buClr>
              <a:buFont typeface="Arial" panose="020B0604020202020204" pitchFamily="34" charset="0"/>
              <a:buChar char="•"/>
            </a:pPr>
            <a:endParaRPr lang="en-US" sz="1100" dirty="0">
              <a:solidFill>
                <a:srgbClr val="000000"/>
              </a:solidFill>
              <a:ea typeface="Calibri" panose="020F0502020204030204" pitchFamily="34" charset="0"/>
            </a:endParaRPr>
          </a:p>
          <a:p>
            <a:pPr>
              <a:buClr>
                <a:srgbClr val="0039A6"/>
              </a:buClr>
              <a:buFont typeface="Arial" panose="020B0604020202020204" pitchFamily="34" charset="0"/>
              <a:buChar char="•"/>
            </a:pPr>
            <a:r>
              <a:rPr lang="en-US" sz="1600" dirty="0">
                <a:solidFill>
                  <a:srgbClr val="000000"/>
                </a:solidFill>
                <a:ea typeface="Calibri" panose="020F0502020204030204" pitchFamily="34" charset="0"/>
              </a:rPr>
              <a:t>Methodologies for expanding access while protecting privacy</a:t>
            </a:r>
          </a:p>
          <a:p>
            <a:pPr lvl="1">
              <a:buClr>
                <a:srgbClr val="0039A6"/>
              </a:buClr>
              <a:buFont typeface="Wingdings" panose="05000000000000000000" pitchFamily="2" charset="2"/>
              <a:buChar char="ü"/>
            </a:pPr>
            <a:r>
              <a:rPr lang="en-US" sz="1600" dirty="0">
                <a:solidFill>
                  <a:srgbClr val="000000"/>
                </a:solidFill>
                <a:ea typeface="Calibri" panose="020F0502020204030204" pitchFamily="34" charset="0"/>
              </a:rPr>
              <a:t>PPRL</a:t>
            </a:r>
          </a:p>
          <a:p>
            <a:pPr lvl="1">
              <a:buClr>
                <a:srgbClr val="0039A6"/>
              </a:buClr>
              <a:buFont typeface="Wingdings" panose="05000000000000000000" pitchFamily="2" charset="2"/>
              <a:buChar char="ü"/>
            </a:pPr>
            <a:r>
              <a:rPr lang="en-US" sz="1600" dirty="0">
                <a:solidFill>
                  <a:srgbClr val="000000"/>
                </a:solidFill>
                <a:ea typeface="Calibri" panose="020F0502020204030204" pitchFamily="34" charset="0"/>
              </a:rPr>
              <a:t>Synthetic Data files</a:t>
            </a:r>
          </a:p>
          <a:p>
            <a:pPr lvl="1">
              <a:buClr>
                <a:srgbClr val="0039A6"/>
              </a:buClr>
              <a:buFont typeface="Arial" panose="020B0604020202020204" pitchFamily="34" charset="0"/>
              <a:buChar char="•"/>
            </a:pPr>
            <a:endParaRPr lang="en-US" sz="1100" dirty="0">
              <a:solidFill>
                <a:srgbClr val="000000"/>
              </a:solidFill>
              <a:ea typeface="Calibri" panose="020F0502020204030204" pitchFamily="34" charset="0"/>
            </a:endParaRPr>
          </a:p>
          <a:p>
            <a:pPr>
              <a:buClr>
                <a:srgbClr val="0039A6"/>
              </a:buClr>
              <a:buFont typeface="Arial" panose="020B0604020202020204" pitchFamily="34" charset="0"/>
              <a:buChar char="•"/>
            </a:pPr>
            <a:r>
              <a:rPr lang="en-US" sz="1600" dirty="0">
                <a:solidFill>
                  <a:srgbClr val="000000"/>
                </a:solidFill>
                <a:ea typeface="Calibri" panose="020F0502020204030204" pitchFamily="34" charset="0"/>
              </a:rPr>
              <a:t>Leveraging data to improve administrative data on race and ethnicity </a:t>
            </a:r>
          </a:p>
          <a:p>
            <a:pPr>
              <a:buClr>
                <a:srgbClr val="0039A6"/>
              </a:buClr>
              <a:buFont typeface="Arial" panose="020B0604020202020204" pitchFamily="34" charset="0"/>
              <a:buChar char="•"/>
            </a:pPr>
            <a:endParaRPr lang="en-US" sz="1100" dirty="0">
              <a:solidFill>
                <a:srgbClr val="000000"/>
              </a:solidFill>
              <a:ea typeface="Calibri" panose="020F0502020204030204" pitchFamily="34" charset="0"/>
            </a:endParaRPr>
          </a:p>
          <a:p>
            <a:pPr>
              <a:buClr>
                <a:srgbClr val="0039A6"/>
              </a:buClr>
              <a:buFont typeface="Arial" panose="020B0604020202020204" pitchFamily="34" charset="0"/>
              <a:buChar char="•"/>
            </a:pPr>
            <a:r>
              <a:rPr lang="en-US" sz="1600" dirty="0">
                <a:solidFill>
                  <a:srgbClr val="000000"/>
                </a:solidFill>
              </a:rPr>
              <a:t>New partnership with Georgia Tech Research Institute will inform content of publicly available linked data files</a:t>
            </a:r>
          </a:p>
          <a:p>
            <a:pPr marL="0" indent="0">
              <a:buClr>
                <a:srgbClr val="0039A6"/>
              </a:buClr>
              <a:buNone/>
            </a:pPr>
            <a:endParaRPr lang="en-US" sz="1600" dirty="0">
              <a:solidFill>
                <a:srgbClr val="000000"/>
              </a:solidFill>
              <a:ea typeface="Calibri" panose="020F0502020204030204" pitchFamily="34" charset="0"/>
            </a:endParaRPr>
          </a:p>
          <a:p>
            <a:pPr lvl="1"/>
            <a:endParaRPr lang="en-US" sz="1600" dirty="0">
              <a:solidFill>
                <a:srgbClr val="000000"/>
              </a:solidFill>
              <a:ea typeface="Calibri" panose="020F0502020204030204" pitchFamily="34" charset="0"/>
            </a:endParaRPr>
          </a:p>
        </p:txBody>
      </p:sp>
      <p:pic>
        <p:nvPicPr>
          <p:cNvPr id="4" name="Picture 3" descr="This is an icon for the Data Modernization Initiative.">
            <a:extLst>
              <a:ext uri="{FF2B5EF4-FFF2-40B4-BE49-F238E27FC236}">
                <a16:creationId xmlns:a16="http://schemas.microsoft.com/office/drawing/2014/main" id="{64682E53-2E9E-419C-BF1A-C11BD86DDABE}"/>
              </a:ext>
            </a:extLst>
          </p:cNvPr>
          <p:cNvPicPr>
            <a:picLocks noChangeAspect="1"/>
          </p:cNvPicPr>
          <p:nvPr/>
        </p:nvPicPr>
        <p:blipFill rotWithShape="1">
          <a:blip r:embed="rId3"/>
          <a:srcRect t="-1" r="55738" b="-20159"/>
          <a:stretch/>
        </p:blipFill>
        <p:spPr>
          <a:xfrm>
            <a:off x="6070266" y="1126979"/>
            <a:ext cx="937363" cy="460751"/>
          </a:xfrm>
          <a:prstGeom prst="rect">
            <a:avLst/>
          </a:prstGeom>
        </p:spPr>
      </p:pic>
    </p:spTree>
    <p:extLst>
      <p:ext uri="{BB962C8B-B14F-4D97-AF65-F5344CB8AC3E}">
        <p14:creationId xmlns:p14="http://schemas.microsoft.com/office/powerpoint/2010/main" val="3117307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ECD2CA-425D-4167-B21A-4F065F117410}"/>
              </a:ext>
            </a:extLst>
          </p:cNvPr>
          <p:cNvSpPr>
            <a:spLocks noGrp="1"/>
          </p:cNvSpPr>
          <p:nvPr>
            <p:ph type="title"/>
          </p:nvPr>
        </p:nvSpPr>
        <p:spPr>
          <a:xfrm>
            <a:off x="353290" y="509400"/>
            <a:ext cx="8437418" cy="857250"/>
          </a:xfrm>
        </p:spPr>
        <p:txBody>
          <a:bodyPr/>
          <a:lstStyle/>
          <a:p>
            <a:r>
              <a:rPr lang="en-US" dirty="0">
                <a:solidFill>
                  <a:srgbClr val="006858"/>
                </a:solidFill>
              </a:rPr>
              <a:t>Enhancing Analytic Tools for Health Equity</a:t>
            </a:r>
            <a:br>
              <a:rPr lang="en-US" dirty="0">
                <a:solidFill>
                  <a:srgbClr val="006858"/>
                </a:solidFill>
              </a:rPr>
            </a:br>
            <a:br>
              <a:rPr lang="en-US" dirty="0"/>
            </a:br>
            <a:endParaRPr lang="en-US" dirty="0"/>
          </a:p>
        </p:txBody>
      </p:sp>
      <p:pic>
        <p:nvPicPr>
          <p:cNvPr id="8" name="Picture 7" descr="This image is highlighting the Healthy People 2020 Progress by Population Group with is one of the new analytic tools for health equity.">
            <a:extLst>
              <a:ext uri="{FF2B5EF4-FFF2-40B4-BE49-F238E27FC236}">
                <a16:creationId xmlns:a16="http://schemas.microsoft.com/office/drawing/2014/main" id="{53DFE28C-AB72-4087-9053-D5B6217A3308}"/>
              </a:ext>
            </a:extLst>
          </p:cNvPr>
          <p:cNvPicPr>
            <a:picLocks noChangeAspect="1"/>
          </p:cNvPicPr>
          <p:nvPr/>
        </p:nvPicPr>
        <p:blipFill rotWithShape="1">
          <a:blip r:embed="rId2"/>
          <a:srcRect l="-84" b="36688"/>
          <a:stretch/>
        </p:blipFill>
        <p:spPr>
          <a:xfrm>
            <a:off x="98348" y="938025"/>
            <a:ext cx="4232583" cy="594606"/>
          </a:xfrm>
          <a:prstGeom prst="rect">
            <a:avLst/>
          </a:prstGeom>
        </p:spPr>
      </p:pic>
      <p:pic>
        <p:nvPicPr>
          <p:cNvPr id="7" name="Picture 6" descr="This is an image of the Healthy People 2020 Progress by Population Group.">
            <a:extLst>
              <a:ext uri="{FF2B5EF4-FFF2-40B4-BE49-F238E27FC236}">
                <a16:creationId xmlns:a16="http://schemas.microsoft.com/office/drawing/2014/main" id="{F66F83BD-1F44-46CF-BFF0-62E64983343D}"/>
              </a:ext>
            </a:extLst>
          </p:cNvPr>
          <p:cNvPicPr>
            <a:picLocks noChangeAspect="1"/>
          </p:cNvPicPr>
          <p:nvPr/>
        </p:nvPicPr>
        <p:blipFill>
          <a:blip r:embed="rId3"/>
          <a:stretch>
            <a:fillRect/>
          </a:stretch>
        </p:blipFill>
        <p:spPr>
          <a:xfrm>
            <a:off x="98348" y="1577111"/>
            <a:ext cx="4256116" cy="2395953"/>
          </a:xfrm>
          <a:prstGeom prst="rect">
            <a:avLst/>
          </a:prstGeom>
        </p:spPr>
      </p:pic>
      <p:pic>
        <p:nvPicPr>
          <p:cNvPr id="9" name="Picture 8" descr="This is an image for the Healthy People 2020 Disparities Tool.">
            <a:extLst>
              <a:ext uri="{FF2B5EF4-FFF2-40B4-BE49-F238E27FC236}">
                <a16:creationId xmlns:a16="http://schemas.microsoft.com/office/drawing/2014/main" id="{2C4AD309-3C93-4923-906A-68857EA2712A}"/>
              </a:ext>
            </a:extLst>
          </p:cNvPr>
          <p:cNvPicPr>
            <a:picLocks noChangeAspect="1"/>
          </p:cNvPicPr>
          <p:nvPr/>
        </p:nvPicPr>
        <p:blipFill>
          <a:blip r:embed="rId4"/>
          <a:stretch>
            <a:fillRect/>
          </a:stretch>
        </p:blipFill>
        <p:spPr>
          <a:xfrm>
            <a:off x="4447309" y="2029129"/>
            <a:ext cx="4459777" cy="2604971"/>
          </a:xfrm>
          <a:prstGeom prst="rect">
            <a:avLst/>
          </a:prstGeom>
          <a:ln>
            <a:solidFill>
              <a:schemeClr val="accent1"/>
            </a:solidFill>
          </a:ln>
        </p:spPr>
      </p:pic>
    </p:spTree>
    <p:extLst>
      <p:ext uri="{BB962C8B-B14F-4D97-AF65-F5344CB8AC3E}">
        <p14:creationId xmlns:p14="http://schemas.microsoft.com/office/powerpoint/2010/main" val="5064201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5222-AEA0-40CE-AEBF-4A2B9E1E56F0}"/>
              </a:ext>
            </a:extLst>
          </p:cNvPr>
          <p:cNvSpPr>
            <a:spLocks noGrp="1"/>
          </p:cNvSpPr>
          <p:nvPr>
            <p:ph type="ctrTitle"/>
          </p:nvPr>
        </p:nvSpPr>
        <p:spPr>
          <a:xfrm>
            <a:off x="152664" y="149565"/>
            <a:ext cx="8789686" cy="525684"/>
          </a:xfrm>
        </p:spPr>
        <p:txBody>
          <a:bodyPr>
            <a:noAutofit/>
          </a:bodyPr>
          <a:lstStyle/>
          <a:p>
            <a:pPr algn="l"/>
            <a:r>
              <a:rPr lang="en-US" b="1" dirty="0">
                <a:solidFill>
                  <a:srgbClr val="006858"/>
                </a:solidFill>
              </a:rPr>
              <a:t>Informing Health Equity Priorities: Ensure Disability Inclusion</a:t>
            </a:r>
          </a:p>
        </p:txBody>
      </p:sp>
      <p:sp>
        <p:nvSpPr>
          <p:cNvPr id="3" name="Subtitle 2">
            <a:extLst>
              <a:ext uri="{FF2B5EF4-FFF2-40B4-BE49-F238E27FC236}">
                <a16:creationId xmlns:a16="http://schemas.microsoft.com/office/drawing/2014/main" id="{16C7647F-E666-47B0-AF1B-E21D11464B7A}"/>
              </a:ext>
            </a:extLst>
          </p:cNvPr>
          <p:cNvSpPr>
            <a:spLocks noGrp="1"/>
          </p:cNvSpPr>
          <p:nvPr>
            <p:ph type="subTitle" idx="1"/>
          </p:nvPr>
        </p:nvSpPr>
        <p:spPr>
          <a:xfrm>
            <a:off x="4100945" y="839186"/>
            <a:ext cx="4841405" cy="1572187"/>
          </a:xfrm>
        </p:spPr>
        <p:txBody>
          <a:bodyPr>
            <a:noAutofit/>
          </a:bodyPr>
          <a:lstStyle/>
          <a:p>
            <a:pPr marL="171450" indent="-171450" algn="l">
              <a:buClr>
                <a:srgbClr val="008080"/>
              </a:buClr>
              <a:buSzPct val="150000"/>
              <a:buFont typeface="Arial" panose="020B0604020202020204" pitchFamily="34" charset="0"/>
              <a:buChar char="•"/>
            </a:pPr>
            <a:r>
              <a:rPr lang="en-US" sz="1800" dirty="0">
                <a:solidFill>
                  <a:srgbClr val="000000"/>
                </a:solidFill>
              </a:rPr>
              <a:t>Washington Group Short Set measures in Pulse</a:t>
            </a:r>
          </a:p>
          <a:p>
            <a:pPr marL="171450" indent="-171450" algn="l">
              <a:buClr>
                <a:srgbClr val="008080"/>
              </a:buClr>
              <a:buSzPct val="150000"/>
              <a:buFont typeface="Arial" panose="020B0604020202020204" pitchFamily="34" charset="0"/>
              <a:buChar char="•"/>
            </a:pPr>
            <a:endParaRPr lang="en-US" sz="700" dirty="0">
              <a:solidFill>
                <a:srgbClr val="000000"/>
              </a:solidFill>
            </a:endParaRPr>
          </a:p>
          <a:p>
            <a:pPr marL="171450" indent="-171450" algn="l">
              <a:buClr>
                <a:srgbClr val="008080"/>
              </a:buClr>
              <a:buSzPct val="150000"/>
              <a:buFont typeface="Arial" panose="020B0604020202020204" pitchFamily="34" charset="0"/>
              <a:buChar char="•"/>
            </a:pPr>
            <a:r>
              <a:rPr lang="en-US" sz="1800" dirty="0">
                <a:solidFill>
                  <a:srgbClr val="000000"/>
                </a:solidFill>
              </a:rPr>
              <a:t>NCHS and CDC web pages feature data</a:t>
            </a:r>
          </a:p>
          <a:p>
            <a:pPr marL="171450" indent="-171450" algn="l">
              <a:buClr>
                <a:srgbClr val="008080"/>
              </a:buClr>
              <a:buSzPct val="150000"/>
              <a:buFont typeface="Arial" panose="020B0604020202020204" pitchFamily="34" charset="0"/>
              <a:buChar char="•"/>
            </a:pPr>
            <a:endParaRPr lang="en-US" sz="800" dirty="0">
              <a:solidFill>
                <a:srgbClr val="000000"/>
              </a:solidFill>
            </a:endParaRPr>
          </a:p>
          <a:p>
            <a:pPr marL="171450" indent="-171450" algn="l">
              <a:buClr>
                <a:srgbClr val="008080"/>
              </a:buClr>
              <a:buSzPct val="150000"/>
              <a:buFont typeface="Arial" panose="020B0604020202020204" pitchFamily="34" charset="0"/>
              <a:buChar char="•"/>
            </a:pPr>
            <a:r>
              <a:rPr lang="en-US" sz="1800" dirty="0">
                <a:solidFill>
                  <a:srgbClr val="000000"/>
                </a:solidFill>
              </a:rPr>
              <a:t>Disparities in vaccination, mental health, access and utilization</a:t>
            </a:r>
          </a:p>
        </p:txBody>
      </p:sp>
      <p:grpSp>
        <p:nvGrpSpPr>
          <p:cNvPr id="8" name="Group 7" descr="This is an image for the Functioning and Disability webpage for the Household Pulse Survey.">
            <a:extLst>
              <a:ext uri="{FF2B5EF4-FFF2-40B4-BE49-F238E27FC236}">
                <a16:creationId xmlns:a16="http://schemas.microsoft.com/office/drawing/2014/main" id="{643D871E-3E7D-483C-8186-8A861C6931AD}"/>
              </a:ext>
            </a:extLst>
          </p:cNvPr>
          <p:cNvGrpSpPr/>
          <p:nvPr/>
        </p:nvGrpSpPr>
        <p:grpSpPr>
          <a:xfrm>
            <a:off x="284284" y="953167"/>
            <a:ext cx="3548883" cy="1958828"/>
            <a:chOff x="223158" y="1246253"/>
            <a:chExt cx="5753100" cy="3190365"/>
          </a:xfrm>
        </p:grpSpPr>
        <p:pic>
          <p:nvPicPr>
            <p:cNvPr id="5" name="Picture 4">
              <a:extLst>
                <a:ext uri="{FF2B5EF4-FFF2-40B4-BE49-F238E27FC236}">
                  <a16:creationId xmlns:a16="http://schemas.microsoft.com/office/drawing/2014/main" id="{863ACDB3-2499-4617-896D-BE9EBDCDE432}"/>
                </a:ext>
              </a:extLst>
            </p:cNvPr>
            <p:cNvPicPr>
              <a:picLocks noChangeAspect="1"/>
            </p:cNvPicPr>
            <p:nvPr/>
          </p:nvPicPr>
          <p:blipFill rotWithShape="1">
            <a:blip r:embed="rId2"/>
            <a:srcRect b="62241"/>
            <a:stretch/>
          </p:blipFill>
          <p:spPr>
            <a:xfrm>
              <a:off x="223158" y="1246253"/>
              <a:ext cx="5753100" cy="1028861"/>
            </a:xfrm>
            <a:prstGeom prst="rect">
              <a:avLst/>
            </a:prstGeom>
            <a:ln>
              <a:solidFill>
                <a:schemeClr val="accent5">
                  <a:lumMod val="75000"/>
                </a:schemeClr>
              </a:solidFill>
            </a:ln>
          </p:spPr>
        </p:pic>
        <p:pic>
          <p:nvPicPr>
            <p:cNvPr id="7" name="Picture 6">
              <a:extLst>
                <a:ext uri="{FF2B5EF4-FFF2-40B4-BE49-F238E27FC236}">
                  <a16:creationId xmlns:a16="http://schemas.microsoft.com/office/drawing/2014/main" id="{CD6EA559-0D69-4EF8-A433-92FA1C23990D}"/>
                </a:ext>
              </a:extLst>
            </p:cNvPr>
            <p:cNvPicPr>
              <a:picLocks noChangeAspect="1"/>
            </p:cNvPicPr>
            <p:nvPr/>
          </p:nvPicPr>
          <p:blipFill>
            <a:blip r:embed="rId3"/>
            <a:stretch>
              <a:fillRect/>
            </a:stretch>
          </p:blipFill>
          <p:spPr>
            <a:xfrm>
              <a:off x="223158" y="2290091"/>
              <a:ext cx="5753100" cy="2146527"/>
            </a:xfrm>
            <a:prstGeom prst="rect">
              <a:avLst/>
            </a:prstGeom>
            <a:ln>
              <a:solidFill>
                <a:schemeClr val="accent5">
                  <a:lumMod val="75000"/>
                </a:schemeClr>
              </a:solidFill>
            </a:ln>
          </p:spPr>
        </p:pic>
      </p:grpSp>
      <p:sp>
        <p:nvSpPr>
          <p:cNvPr id="10" name="TextBox 9">
            <a:extLst>
              <a:ext uri="{FF2B5EF4-FFF2-40B4-BE49-F238E27FC236}">
                <a16:creationId xmlns:a16="http://schemas.microsoft.com/office/drawing/2014/main" id="{2D6A3066-7769-46DB-B254-F8F3143ECA7C}"/>
              </a:ext>
            </a:extLst>
          </p:cNvPr>
          <p:cNvSpPr txBox="1"/>
          <p:nvPr/>
        </p:nvSpPr>
        <p:spPr>
          <a:xfrm>
            <a:off x="410762" y="3385238"/>
            <a:ext cx="2930979" cy="1361911"/>
          </a:xfrm>
          <a:prstGeom prst="rect">
            <a:avLst/>
          </a:prstGeom>
          <a:noFill/>
        </p:spPr>
        <p:txBody>
          <a:bodyPr wrap="square">
            <a:spAutoFit/>
          </a:bodyPr>
          <a:lstStyle/>
          <a:p>
            <a:pPr marL="171450" indent="-171450">
              <a:buClr>
                <a:srgbClr val="0070C0"/>
              </a:buClr>
              <a:buSzPct val="150000"/>
              <a:buFont typeface="Arial" panose="020B0604020202020204" pitchFamily="34" charset="0"/>
              <a:buChar char="•"/>
            </a:pPr>
            <a:r>
              <a:rPr lang="en-US" sz="1650" dirty="0">
                <a:solidFill>
                  <a:srgbClr val="000000"/>
                </a:solidFill>
              </a:rPr>
              <a:t>Anxiety and Depression</a:t>
            </a:r>
          </a:p>
          <a:p>
            <a:pPr marL="171450" indent="-171450">
              <a:buClr>
                <a:srgbClr val="0070C0"/>
              </a:buClr>
              <a:buSzPct val="150000"/>
              <a:buFont typeface="Arial" panose="020B0604020202020204" pitchFamily="34" charset="0"/>
              <a:buChar char="•"/>
            </a:pPr>
            <a:r>
              <a:rPr lang="en-US" sz="1650" dirty="0">
                <a:solidFill>
                  <a:srgbClr val="000000"/>
                </a:solidFill>
              </a:rPr>
              <a:t>Mental Health Care</a:t>
            </a:r>
          </a:p>
          <a:p>
            <a:pPr marL="171450" indent="-171450">
              <a:buClr>
                <a:srgbClr val="0070C0"/>
              </a:buClr>
              <a:buSzPct val="150000"/>
              <a:buFont typeface="Arial" panose="020B0604020202020204" pitchFamily="34" charset="0"/>
              <a:buChar char="•"/>
            </a:pPr>
            <a:r>
              <a:rPr lang="en-US" sz="1650" dirty="0">
                <a:solidFill>
                  <a:srgbClr val="000000"/>
                </a:solidFill>
              </a:rPr>
              <a:t>Health Insurance Coverage</a:t>
            </a:r>
          </a:p>
          <a:p>
            <a:pPr marL="171450" indent="-171450">
              <a:buClr>
                <a:srgbClr val="0070C0"/>
              </a:buClr>
              <a:buSzPct val="150000"/>
              <a:buFont typeface="Arial" panose="020B0604020202020204" pitchFamily="34" charset="0"/>
              <a:buChar char="•"/>
            </a:pPr>
            <a:r>
              <a:rPr lang="en-US" sz="1650" dirty="0">
                <a:solidFill>
                  <a:srgbClr val="000000"/>
                </a:solidFill>
              </a:rPr>
              <a:t>Access to Health Care</a:t>
            </a:r>
          </a:p>
          <a:p>
            <a:pPr marL="171450" indent="-171450">
              <a:buClr>
                <a:srgbClr val="0070C0"/>
              </a:buClr>
              <a:buSzPct val="150000"/>
              <a:buFont typeface="Arial" panose="020B0604020202020204" pitchFamily="34" charset="0"/>
              <a:buChar char="•"/>
            </a:pPr>
            <a:r>
              <a:rPr lang="en-US" sz="1650" dirty="0">
                <a:solidFill>
                  <a:srgbClr val="000000"/>
                </a:solidFill>
              </a:rPr>
              <a:t>Telemedicine Use</a:t>
            </a:r>
          </a:p>
        </p:txBody>
      </p:sp>
      <p:grpSp>
        <p:nvGrpSpPr>
          <p:cNvPr id="24" name="Group 23" descr="This image shows a bar graph for the percentage of vaccines for people with disabilities and people without disabilities.">
            <a:extLst>
              <a:ext uri="{FF2B5EF4-FFF2-40B4-BE49-F238E27FC236}">
                <a16:creationId xmlns:a16="http://schemas.microsoft.com/office/drawing/2014/main" id="{2AFBEFFA-D31F-4430-8E91-07A5ED4F8608}"/>
              </a:ext>
            </a:extLst>
          </p:cNvPr>
          <p:cNvGrpSpPr/>
          <p:nvPr/>
        </p:nvGrpSpPr>
        <p:grpSpPr>
          <a:xfrm>
            <a:off x="3459634" y="3256765"/>
            <a:ext cx="1497392" cy="1687026"/>
            <a:chOff x="5169003" y="4354862"/>
            <a:chExt cx="1996522" cy="2249368"/>
          </a:xfrm>
        </p:grpSpPr>
        <p:pic>
          <p:nvPicPr>
            <p:cNvPr id="22" name="Picture 21">
              <a:extLst>
                <a:ext uri="{FF2B5EF4-FFF2-40B4-BE49-F238E27FC236}">
                  <a16:creationId xmlns:a16="http://schemas.microsoft.com/office/drawing/2014/main" id="{4223E990-6CD0-402A-9969-7E988572D029}"/>
                </a:ext>
              </a:extLst>
            </p:cNvPr>
            <p:cNvPicPr>
              <a:picLocks noChangeAspect="1"/>
            </p:cNvPicPr>
            <p:nvPr/>
          </p:nvPicPr>
          <p:blipFill>
            <a:blip r:embed="rId4"/>
            <a:stretch>
              <a:fillRect/>
            </a:stretch>
          </p:blipFill>
          <p:spPr>
            <a:xfrm>
              <a:off x="5171393" y="4604487"/>
              <a:ext cx="1994132" cy="1999743"/>
            </a:xfrm>
            <a:prstGeom prst="rect">
              <a:avLst/>
            </a:prstGeom>
            <a:ln>
              <a:solidFill>
                <a:srgbClr val="008080"/>
              </a:solidFill>
            </a:ln>
          </p:spPr>
        </p:pic>
        <p:pic>
          <p:nvPicPr>
            <p:cNvPr id="23" name="Picture 22">
              <a:extLst>
                <a:ext uri="{FF2B5EF4-FFF2-40B4-BE49-F238E27FC236}">
                  <a16:creationId xmlns:a16="http://schemas.microsoft.com/office/drawing/2014/main" id="{9E05C549-0437-44A3-A61B-48F25B3EF1A2}"/>
                </a:ext>
              </a:extLst>
            </p:cNvPr>
            <p:cNvPicPr>
              <a:picLocks noChangeAspect="1"/>
            </p:cNvPicPr>
            <p:nvPr/>
          </p:nvPicPr>
          <p:blipFill>
            <a:blip r:embed="rId5"/>
            <a:stretch>
              <a:fillRect/>
            </a:stretch>
          </p:blipFill>
          <p:spPr>
            <a:xfrm>
              <a:off x="5169003" y="4354862"/>
              <a:ext cx="1994132" cy="241605"/>
            </a:xfrm>
            <a:prstGeom prst="rect">
              <a:avLst/>
            </a:prstGeom>
            <a:ln>
              <a:solidFill>
                <a:srgbClr val="008080"/>
              </a:solidFill>
            </a:ln>
          </p:spPr>
        </p:pic>
      </p:grpSp>
      <p:grpSp>
        <p:nvGrpSpPr>
          <p:cNvPr id="27" name="Group 26" descr="This is an image for the COVID Data Tracker.">
            <a:extLst>
              <a:ext uri="{FF2B5EF4-FFF2-40B4-BE49-F238E27FC236}">
                <a16:creationId xmlns:a16="http://schemas.microsoft.com/office/drawing/2014/main" id="{1AB15437-F2E2-4A19-94BE-EA4EE521DDFE}"/>
              </a:ext>
            </a:extLst>
          </p:cNvPr>
          <p:cNvGrpSpPr/>
          <p:nvPr/>
        </p:nvGrpSpPr>
        <p:grpSpPr>
          <a:xfrm>
            <a:off x="5530927" y="2607434"/>
            <a:ext cx="3143053" cy="2304504"/>
            <a:chOff x="7227442" y="2841173"/>
            <a:chExt cx="4848095" cy="3886200"/>
          </a:xfrm>
        </p:grpSpPr>
        <p:pic>
          <p:nvPicPr>
            <p:cNvPr id="12" name="Picture 11">
              <a:extLst>
                <a:ext uri="{FF2B5EF4-FFF2-40B4-BE49-F238E27FC236}">
                  <a16:creationId xmlns:a16="http://schemas.microsoft.com/office/drawing/2014/main" id="{C7DA4493-594E-48E8-A59B-656FA172C6E9}"/>
                </a:ext>
              </a:extLst>
            </p:cNvPr>
            <p:cNvPicPr>
              <a:picLocks noChangeAspect="1"/>
            </p:cNvPicPr>
            <p:nvPr/>
          </p:nvPicPr>
          <p:blipFill>
            <a:blip r:embed="rId6"/>
            <a:stretch>
              <a:fillRect/>
            </a:stretch>
          </p:blipFill>
          <p:spPr>
            <a:xfrm>
              <a:off x="7227443" y="4635266"/>
              <a:ext cx="4848094" cy="2092107"/>
            </a:xfrm>
            <a:prstGeom prst="rect">
              <a:avLst/>
            </a:prstGeom>
            <a:ln>
              <a:solidFill>
                <a:srgbClr val="008080"/>
              </a:solidFill>
            </a:ln>
          </p:spPr>
        </p:pic>
        <p:pic>
          <p:nvPicPr>
            <p:cNvPr id="14" name="Picture 13">
              <a:extLst>
                <a:ext uri="{FF2B5EF4-FFF2-40B4-BE49-F238E27FC236}">
                  <a16:creationId xmlns:a16="http://schemas.microsoft.com/office/drawing/2014/main" id="{C7395C90-A191-4F11-A401-45F921ECE985}"/>
                </a:ext>
              </a:extLst>
            </p:cNvPr>
            <p:cNvPicPr>
              <a:picLocks noChangeAspect="1"/>
            </p:cNvPicPr>
            <p:nvPr/>
          </p:nvPicPr>
          <p:blipFill>
            <a:blip r:embed="rId7"/>
            <a:stretch>
              <a:fillRect/>
            </a:stretch>
          </p:blipFill>
          <p:spPr>
            <a:xfrm>
              <a:off x="7227442" y="3454736"/>
              <a:ext cx="4848094" cy="1261477"/>
            </a:xfrm>
            <a:prstGeom prst="rect">
              <a:avLst/>
            </a:prstGeom>
            <a:ln>
              <a:solidFill>
                <a:srgbClr val="008080"/>
              </a:solidFill>
            </a:ln>
          </p:spPr>
        </p:pic>
        <p:pic>
          <p:nvPicPr>
            <p:cNvPr id="17" name="Picture 16">
              <a:extLst>
                <a:ext uri="{FF2B5EF4-FFF2-40B4-BE49-F238E27FC236}">
                  <a16:creationId xmlns:a16="http://schemas.microsoft.com/office/drawing/2014/main" id="{58665707-5AF9-48E9-A32D-C4093758EE98}"/>
                </a:ext>
              </a:extLst>
            </p:cNvPr>
            <p:cNvPicPr>
              <a:picLocks noChangeAspect="1"/>
            </p:cNvPicPr>
            <p:nvPr/>
          </p:nvPicPr>
          <p:blipFill>
            <a:blip r:embed="rId8"/>
            <a:stretch>
              <a:fillRect/>
            </a:stretch>
          </p:blipFill>
          <p:spPr>
            <a:xfrm>
              <a:off x="7227442" y="2841173"/>
              <a:ext cx="4848093" cy="626172"/>
            </a:xfrm>
            <a:prstGeom prst="rect">
              <a:avLst/>
            </a:prstGeom>
            <a:ln>
              <a:solidFill>
                <a:srgbClr val="008080"/>
              </a:solidFill>
            </a:ln>
          </p:spPr>
        </p:pic>
      </p:grpSp>
    </p:spTree>
    <p:extLst>
      <p:ext uri="{BB962C8B-B14F-4D97-AF65-F5344CB8AC3E}">
        <p14:creationId xmlns:p14="http://schemas.microsoft.com/office/powerpoint/2010/main" val="335372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9244" y="2442753"/>
            <a:ext cx="8765511" cy="2343778"/>
          </a:xfrm>
        </p:spPr>
        <p:txBody>
          <a:bodyPr>
            <a:normAutofit fontScale="90000"/>
          </a:bodyPr>
          <a:lstStyle/>
          <a:p>
            <a:r>
              <a:rPr lang="en-US" dirty="0"/>
              <a:t>Goal 3: Build on Workforce, Operational Excellence</a:t>
            </a:r>
            <a:br>
              <a:rPr lang="en-US" dirty="0"/>
            </a:br>
            <a:r>
              <a:rPr lang="en-US" dirty="0"/>
              <a:t>	</a:t>
            </a:r>
            <a:r>
              <a:rPr lang="en-US" sz="2200" dirty="0"/>
              <a:t>Strengthen workforce management</a:t>
            </a:r>
            <a:br>
              <a:rPr lang="en-US" sz="2200" dirty="0"/>
            </a:br>
            <a:r>
              <a:rPr lang="en-US" sz="2200" dirty="0"/>
              <a:t>	Improve professional advancement, development, leadership</a:t>
            </a:r>
            <a:br>
              <a:rPr lang="en-US" sz="2200" dirty="0"/>
            </a:br>
            <a:r>
              <a:rPr lang="en-US" sz="2200" dirty="0"/>
              <a:t>	Improve coordination, collaboration, internal communication</a:t>
            </a:r>
            <a:endParaRPr lang="en-US" dirty="0"/>
          </a:p>
        </p:txBody>
      </p:sp>
    </p:spTree>
    <p:extLst>
      <p:ext uri="{BB962C8B-B14F-4D97-AF65-F5344CB8AC3E}">
        <p14:creationId xmlns:p14="http://schemas.microsoft.com/office/powerpoint/2010/main" val="30459862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D57B6-92FF-4660-967E-3239322B9FF8}"/>
              </a:ext>
            </a:extLst>
          </p:cNvPr>
          <p:cNvSpPr>
            <a:spLocks noGrp="1"/>
          </p:cNvSpPr>
          <p:nvPr>
            <p:ph type="title"/>
          </p:nvPr>
        </p:nvSpPr>
        <p:spPr>
          <a:xfrm>
            <a:off x="484292" y="218981"/>
            <a:ext cx="8229600" cy="640688"/>
          </a:xfrm>
        </p:spPr>
        <p:txBody>
          <a:bodyPr/>
          <a:lstStyle/>
          <a:p>
            <a:r>
              <a:rPr lang="en-US" sz="2400" dirty="0"/>
              <a:t>Selected Professional Development and Collaborative  Opportunities</a:t>
            </a:r>
          </a:p>
        </p:txBody>
      </p:sp>
      <p:pic>
        <p:nvPicPr>
          <p:cNvPr id="5" name="Picture 4" descr="This is an image of the DeployCDC logo.">
            <a:extLst>
              <a:ext uri="{FF2B5EF4-FFF2-40B4-BE49-F238E27FC236}">
                <a16:creationId xmlns:a16="http://schemas.microsoft.com/office/drawing/2014/main" id="{28F22A1B-D9C0-40D3-B309-E0D55FDCA089}"/>
              </a:ext>
            </a:extLst>
          </p:cNvPr>
          <p:cNvPicPr>
            <a:picLocks noChangeAspect="1"/>
          </p:cNvPicPr>
          <p:nvPr/>
        </p:nvPicPr>
        <p:blipFill>
          <a:blip r:embed="rId3"/>
          <a:stretch>
            <a:fillRect/>
          </a:stretch>
        </p:blipFill>
        <p:spPr>
          <a:xfrm>
            <a:off x="6349222" y="808439"/>
            <a:ext cx="2464438" cy="546864"/>
          </a:xfrm>
          <a:prstGeom prst="rect">
            <a:avLst/>
          </a:prstGeom>
        </p:spPr>
      </p:pic>
      <p:sp>
        <p:nvSpPr>
          <p:cNvPr id="3" name="Content Placeholder 2">
            <a:extLst>
              <a:ext uri="{FF2B5EF4-FFF2-40B4-BE49-F238E27FC236}">
                <a16:creationId xmlns:a16="http://schemas.microsoft.com/office/drawing/2014/main" id="{2EBB75B7-F8C2-41A3-B328-DA7B709DB08F}"/>
              </a:ext>
            </a:extLst>
          </p:cNvPr>
          <p:cNvSpPr>
            <a:spLocks noGrp="1"/>
          </p:cNvSpPr>
          <p:nvPr>
            <p:ph type="body" sz="quarter" idx="10"/>
          </p:nvPr>
        </p:nvSpPr>
        <p:spPr>
          <a:xfrm>
            <a:off x="484292" y="927948"/>
            <a:ext cx="8229600" cy="3732107"/>
          </a:xfrm>
        </p:spPr>
        <p:txBody>
          <a:bodyPr/>
          <a:lstStyle/>
          <a:p>
            <a:r>
              <a:rPr lang="en-US" sz="1800" dirty="0">
                <a:solidFill>
                  <a:srgbClr val="000000"/>
                </a:solidFill>
              </a:rPr>
              <a:t>COVID deployments</a:t>
            </a:r>
          </a:p>
          <a:p>
            <a:r>
              <a:rPr lang="en-US" sz="1800" dirty="0">
                <a:solidFill>
                  <a:srgbClr val="000000"/>
                </a:solidFill>
              </a:rPr>
              <a:t>Cross coverage, cross training, developmental assignments</a:t>
            </a:r>
          </a:p>
          <a:p>
            <a:r>
              <a:rPr lang="en-US" sz="1800" dirty="0">
                <a:solidFill>
                  <a:srgbClr val="000000"/>
                </a:solidFill>
              </a:rPr>
              <a:t>Mentoring programs:  NCHS, ICSP, HHS</a:t>
            </a:r>
          </a:p>
          <a:p>
            <a:endParaRPr lang="en-US" sz="1800" dirty="0">
              <a:solidFill>
                <a:srgbClr val="000000"/>
              </a:solidFill>
            </a:endParaRPr>
          </a:p>
          <a:p>
            <a:r>
              <a:rPr lang="en-US" sz="1800" dirty="0">
                <a:solidFill>
                  <a:srgbClr val="000000"/>
                </a:solidFill>
              </a:rPr>
              <a:t>Health Communication Early Career Certificate Program</a:t>
            </a:r>
          </a:p>
          <a:p>
            <a:r>
              <a:rPr lang="en-US" sz="1800" dirty="0">
                <a:solidFill>
                  <a:srgbClr val="000000"/>
                </a:solidFill>
              </a:rPr>
              <a:t>Data Science Upskilling Program</a:t>
            </a:r>
          </a:p>
          <a:p>
            <a:r>
              <a:rPr lang="en-US" sz="1800" dirty="0">
                <a:solidFill>
                  <a:srgbClr val="000000"/>
                </a:solidFill>
              </a:rPr>
              <a:t>Data Science Certificate Program</a:t>
            </a:r>
          </a:p>
          <a:p>
            <a:r>
              <a:rPr lang="en-US" sz="1800" dirty="0">
                <a:solidFill>
                  <a:srgbClr val="000000"/>
                </a:solidFill>
              </a:rPr>
              <a:t>Long term education</a:t>
            </a:r>
          </a:p>
          <a:p>
            <a:endParaRPr lang="en-US" sz="1800" dirty="0">
              <a:solidFill>
                <a:srgbClr val="000000"/>
              </a:solidFill>
            </a:endParaRPr>
          </a:p>
          <a:p>
            <a:r>
              <a:rPr lang="en-US" sz="1800" dirty="0">
                <a:solidFill>
                  <a:srgbClr val="000000"/>
                </a:solidFill>
              </a:rPr>
              <a:t>NCHS Data Visualization Group</a:t>
            </a:r>
          </a:p>
          <a:p>
            <a:r>
              <a:rPr lang="en-US" sz="1800" dirty="0">
                <a:solidFill>
                  <a:srgbClr val="000000"/>
                </a:solidFill>
              </a:rPr>
              <a:t>Heath Equity and Disparities Interest Group</a:t>
            </a:r>
          </a:p>
          <a:p>
            <a:r>
              <a:rPr lang="en-US" sz="1800" dirty="0">
                <a:solidFill>
                  <a:srgbClr val="000000"/>
                </a:solidFill>
              </a:rPr>
              <a:t>Invited Presentations </a:t>
            </a:r>
          </a:p>
          <a:p>
            <a:endParaRPr lang="en-US" dirty="0">
              <a:solidFill>
                <a:srgbClr val="000000"/>
              </a:solidFill>
            </a:endParaRPr>
          </a:p>
        </p:txBody>
      </p:sp>
      <p:pic>
        <p:nvPicPr>
          <p:cNvPr id="11" name="Picture 10" descr="This is an image for the Data Modernization Initiative.">
            <a:extLst>
              <a:ext uri="{FF2B5EF4-FFF2-40B4-BE49-F238E27FC236}">
                <a16:creationId xmlns:a16="http://schemas.microsoft.com/office/drawing/2014/main" id="{4DE44348-16F9-4DAB-A544-290F0D26018E}"/>
              </a:ext>
            </a:extLst>
          </p:cNvPr>
          <p:cNvPicPr>
            <a:picLocks noChangeAspect="1"/>
          </p:cNvPicPr>
          <p:nvPr/>
        </p:nvPicPr>
        <p:blipFill rotWithShape="1">
          <a:blip r:embed="rId4"/>
          <a:srcRect t="-1" r="55738" b="-20159"/>
          <a:stretch/>
        </p:blipFill>
        <p:spPr>
          <a:xfrm>
            <a:off x="4795098" y="2687039"/>
            <a:ext cx="1132451" cy="556644"/>
          </a:xfrm>
          <a:prstGeom prst="rect">
            <a:avLst/>
          </a:prstGeom>
        </p:spPr>
      </p:pic>
      <p:pic>
        <p:nvPicPr>
          <p:cNvPr id="8" name="Picture 7" descr="This is an image for the 2021 CDC Data Science Certificate Program.">
            <a:extLst>
              <a:ext uri="{FF2B5EF4-FFF2-40B4-BE49-F238E27FC236}">
                <a16:creationId xmlns:a16="http://schemas.microsoft.com/office/drawing/2014/main" id="{71E3DD0E-E161-4144-9559-4D901B8998F6}"/>
              </a:ext>
            </a:extLst>
          </p:cNvPr>
          <p:cNvPicPr>
            <a:picLocks noChangeAspect="1"/>
          </p:cNvPicPr>
          <p:nvPr/>
        </p:nvPicPr>
        <p:blipFill>
          <a:blip r:embed="rId5"/>
          <a:stretch>
            <a:fillRect/>
          </a:stretch>
        </p:blipFill>
        <p:spPr>
          <a:xfrm>
            <a:off x="5927549" y="2917415"/>
            <a:ext cx="1653892" cy="1217014"/>
          </a:xfrm>
          <a:prstGeom prst="rect">
            <a:avLst/>
          </a:prstGeom>
        </p:spPr>
      </p:pic>
      <p:pic>
        <p:nvPicPr>
          <p:cNvPr id="6" name="Picture 5" descr="This is an image with a picture of the earth with the words &quot;Moving Needle&quot;.">
            <a:extLst>
              <a:ext uri="{FF2B5EF4-FFF2-40B4-BE49-F238E27FC236}">
                <a16:creationId xmlns:a16="http://schemas.microsoft.com/office/drawing/2014/main" id="{324ADDC1-B5DB-4736-9AF2-133B98D3B003}"/>
              </a:ext>
            </a:extLst>
          </p:cNvPr>
          <p:cNvPicPr>
            <a:picLocks noChangeAspect="1"/>
          </p:cNvPicPr>
          <p:nvPr/>
        </p:nvPicPr>
        <p:blipFill>
          <a:blip r:embed="rId6"/>
          <a:stretch>
            <a:fillRect/>
          </a:stretch>
        </p:blipFill>
        <p:spPr>
          <a:xfrm>
            <a:off x="7162822" y="3864078"/>
            <a:ext cx="1828960" cy="941966"/>
          </a:xfrm>
          <a:prstGeom prst="rect">
            <a:avLst/>
          </a:prstGeom>
        </p:spPr>
      </p:pic>
    </p:spTree>
    <p:extLst>
      <p:ext uri="{BB962C8B-B14F-4D97-AF65-F5344CB8AC3E}">
        <p14:creationId xmlns:p14="http://schemas.microsoft.com/office/powerpoint/2010/main" val="1164854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965478-3244-4435-8E7A-89213D38F491}"/>
              </a:ext>
            </a:extLst>
          </p:cNvPr>
          <p:cNvSpPr>
            <a:spLocks noGrp="1"/>
          </p:cNvSpPr>
          <p:nvPr>
            <p:ph type="title"/>
          </p:nvPr>
        </p:nvSpPr>
        <p:spPr>
          <a:xfrm>
            <a:off x="457200" y="219760"/>
            <a:ext cx="8229600" cy="636509"/>
          </a:xfrm>
        </p:spPr>
        <p:txBody>
          <a:bodyPr/>
          <a:lstStyle/>
          <a:p>
            <a:r>
              <a:rPr lang="en-US" dirty="0"/>
              <a:t>Recruiting New Staff: Methodologists </a:t>
            </a:r>
          </a:p>
        </p:txBody>
      </p:sp>
      <p:pic>
        <p:nvPicPr>
          <p:cNvPr id="4" name="Picture 3" descr="This is an image for the website for USA JOBS and it's showing and example link for a  Health Statistician job.">
            <a:extLst>
              <a:ext uri="{FF2B5EF4-FFF2-40B4-BE49-F238E27FC236}">
                <a16:creationId xmlns:a16="http://schemas.microsoft.com/office/drawing/2014/main" id="{57AE1F4D-3981-4885-AEBD-725EF447B730}"/>
              </a:ext>
            </a:extLst>
          </p:cNvPr>
          <p:cNvPicPr>
            <a:picLocks noChangeAspect="1"/>
          </p:cNvPicPr>
          <p:nvPr/>
        </p:nvPicPr>
        <p:blipFill>
          <a:blip r:embed="rId2"/>
          <a:stretch>
            <a:fillRect/>
          </a:stretch>
        </p:blipFill>
        <p:spPr>
          <a:xfrm>
            <a:off x="457200" y="1121884"/>
            <a:ext cx="5587160" cy="3174184"/>
          </a:xfrm>
          <a:prstGeom prst="rect">
            <a:avLst/>
          </a:prstGeom>
          <a:ln>
            <a:solidFill>
              <a:schemeClr val="accent6"/>
            </a:solidFill>
          </a:ln>
        </p:spPr>
      </p:pic>
      <p:sp>
        <p:nvSpPr>
          <p:cNvPr id="5" name="TextBox 4">
            <a:extLst>
              <a:ext uri="{FF2B5EF4-FFF2-40B4-BE49-F238E27FC236}">
                <a16:creationId xmlns:a16="http://schemas.microsoft.com/office/drawing/2014/main" id="{77182CBD-2363-4C3A-9B84-A734E92DE093}"/>
              </a:ext>
            </a:extLst>
          </p:cNvPr>
          <p:cNvSpPr txBox="1"/>
          <p:nvPr/>
        </p:nvSpPr>
        <p:spPr>
          <a:xfrm>
            <a:off x="6277853" y="1252512"/>
            <a:ext cx="2585421" cy="1731243"/>
          </a:xfrm>
          <a:prstGeom prst="rect">
            <a:avLst/>
          </a:prstGeom>
          <a:noFill/>
        </p:spPr>
        <p:txBody>
          <a:bodyPr wrap="square">
            <a:spAutoFit/>
          </a:bodyPr>
          <a:lstStyle/>
          <a:p>
            <a:endParaRPr lang="en-US" sz="1200" dirty="0">
              <a:solidFill>
                <a:srgbClr val="000000"/>
              </a:solidFill>
              <a:latin typeface="Calibri" panose="020F0502020204030204" pitchFamily="34" charset="0"/>
              <a:ea typeface="Calibri" panose="020F0502020204030204" pitchFamily="34" charset="0"/>
            </a:endParaRPr>
          </a:p>
          <a:p>
            <a:pPr>
              <a:spcBef>
                <a:spcPts val="0"/>
              </a:spcBef>
              <a:spcAft>
                <a:spcPts val="0"/>
              </a:spcAft>
            </a:pPr>
            <a:r>
              <a:rPr lang="en-US" sz="1350" u="sng" dirty="0">
                <a:solidFill>
                  <a:srgbClr val="0070C0"/>
                </a:solidFill>
                <a:latin typeface="Times New Roman" panose="02020603050405020304" pitchFamily="18" charset="0"/>
                <a:ea typeface="Calibri" panose="020F0502020204030204" pitchFamily="34" charset="0"/>
              </a:rPr>
              <a:t>The vacancy number is </a:t>
            </a:r>
            <a:r>
              <a:rPr lang="en-US" sz="1350" b="1" u="sng" dirty="0">
                <a:solidFill>
                  <a:srgbClr val="0070C0"/>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HHS-CDC-DH-22-11257013</a:t>
            </a:r>
            <a:r>
              <a:rPr lang="en-US" sz="1350" dirty="0">
                <a:solidFill>
                  <a:srgbClr val="0070C0"/>
                </a:solidFill>
                <a:latin typeface="Times New Roman" panose="02020603050405020304" pitchFamily="18" charset="0"/>
                <a:ea typeface="Calibri" panose="020F0502020204030204" pitchFamily="34" charset="0"/>
              </a:rPr>
              <a:t> </a:t>
            </a:r>
            <a:r>
              <a:rPr lang="en-US" sz="1350" dirty="0">
                <a:solidFill>
                  <a:srgbClr val="000000"/>
                </a:solidFill>
                <a:latin typeface="Times New Roman" panose="02020603050405020304" pitchFamily="18" charset="0"/>
                <a:ea typeface="Calibri" panose="020F0502020204030204" pitchFamily="34" charset="0"/>
              </a:rPr>
              <a:t>and is open from </a:t>
            </a:r>
            <a:r>
              <a:rPr lang="en-US" sz="1350" b="1" dirty="0">
                <a:solidFill>
                  <a:srgbClr val="000000"/>
                </a:solidFill>
                <a:latin typeface="Times New Roman" panose="02020603050405020304" pitchFamily="18" charset="0"/>
                <a:ea typeface="Calibri" panose="020F0502020204030204" pitchFamily="34" charset="0"/>
              </a:rPr>
              <a:t>10/07/2021</a:t>
            </a:r>
            <a:r>
              <a:rPr lang="en-US" sz="1350" dirty="0">
                <a:solidFill>
                  <a:srgbClr val="000000"/>
                </a:solidFill>
                <a:latin typeface="Times New Roman" panose="02020603050405020304" pitchFamily="18" charset="0"/>
                <a:ea typeface="Calibri" panose="020F0502020204030204" pitchFamily="34" charset="0"/>
              </a:rPr>
              <a:t> through </a:t>
            </a:r>
            <a:r>
              <a:rPr lang="en-US" sz="1350" b="1" dirty="0">
                <a:solidFill>
                  <a:srgbClr val="000000"/>
                </a:solidFill>
                <a:latin typeface="Times New Roman" panose="02020603050405020304" pitchFamily="18" charset="0"/>
                <a:ea typeface="Calibri" panose="020F0502020204030204" pitchFamily="34" charset="0"/>
              </a:rPr>
              <a:t>10/27/2021</a:t>
            </a:r>
            <a:r>
              <a:rPr lang="en-US" sz="1350" dirty="0">
                <a:solidFill>
                  <a:srgbClr val="000000"/>
                </a:solidFill>
                <a:latin typeface="Times New Roman" panose="02020603050405020304" pitchFamily="18" charset="0"/>
                <a:ea typeface="Calibri" panose="020F0502020204030204" pitchFamily="34" charset="0"/>
              </a:rPr>
              <a:t>. The vacancy announcement can be found at: </a:t>
            </a:r>
            <a:r>
              <a:rPr lang="en-US" sz="1350" u="sng" dirty="0">
                <a:solidFill>
                  <a:srgbClr val="0070C0"/>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https://www.usajobs.gov/GetJob/ViewDetails/616727400</a:t>
            </a:r>
            <a:endParaRPr lang="en-US" sz="1200" dirty="0">
              <a:solidFill>
                <a:srgbClr val="0070C0"/>
              </a:solidFill>
              <a:latin typeface="Calibri" panose="020F0502020204030204" pitchFamily="34" charset="0"/>
              <a:ea typeface="Calibri" panose="020F0502020204030204" pitchFamily="34" charset="0"/>
            </a:endParaRPr>
          </a:p>
        </p:txBody>
      </p:sp>
      <p:pic>
        <p:nvPicPr>
          <p:cNvPr id="7" name="Picture 6" descr="This gives a summary of the duties required of the methodologists who are new staff recruits. ">
            <a:extLst>
              <a:ext uri="{FF2B5EF4-FFF2-40B4-BE49-F238E27FC236}">
                <a16:creationId xmlns:a16="http://schemas.microsoft.com/office/drawing/2014/main" id="{FB65CF81-782E-44C0-9F4C-84F241AF6805}"/>
              </a:ext>
            </a:extLst>
          </p:cNvPr>
          <p:cNvPicPr>
            <a:picLocks noChangeAspect="1"/>
          </p:cNvPicPr>
          <p:nvPr/>
        </p:nvPicPr>
        <p:blipFill>
          <a:blip r:embed="rId4"/>
          <a:stretch>
            <a:fillRect/>
          </a:stretch>
        </p:blipFill>
        <p:spPr>
          <a:xfrm>
            <a:off x="2274474" y="3658062"/>
            <a:ext cx="6715845" cy="1276011"/>
          </a:xfrm>
          <a:prstGeom prst="rect">
            <a:avLst/>
          </a:prstGeom>
          <a:ln>
            <a:solidFill>
              <a:schemeClr val="accent6"/>
            </a:solidFill>
          </a:ln>
        </p:spPr>
      </p:pic>
    </p:spTree>
    <p:extLst>
      <p:ext uri="{BB962C8B-B14F-4D97-AF65-F5344CB8AC3E}">
        <p14:creationId xmlns:p14="http://schemas.microsoft.com/office/powerpoint/2010/main" val="3475071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91F3-1774-489B-9DCA-E29DACD9B061}"/>
              </a:ext>
            </a:extLst>
          </p:cNvPr>
          <p:cNvSpPr>
            <a:spLocks noGrp="1"/>
          </p:cNvSpPr>
          <p:nvPr>
            <p:ph type="title"/>
          </p:nvPr>
        </p:nvSpPr>
        <p:spPr>
          <a:xfrm>
            <a:off x="457200" y="1627230"/>
            <a:ext cx="8229600" cy="857250"/>
          </a:xfrm>
        </p:spPr>
        <p:txBody>
          <a:bodyPr/>
          <a:lstStyle/>
          <a:p>
            <a:pPr algn="ctr"/>
            <a:r>
              <a:rPr lang="en-US" sz="2800" dirty="0"/>
              <a:t>Thank you! </a:t>
            </a:r>
          </a:p>
        </p:txBody>
      </p:sp>
    </p:spTree>
    <p:extLst>
      <p:ext uri="{BB962C8B-B14F-4D97-AF65-F5344CB8AC3E}">
        <p14:creationId xmlns:p14="http://schemas.microsoft.com/office/powerpoint/2010/main" val="27631357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a:extLst>
              <a:ext uri="{FF2B5EF4-FFF2-40B4-BE49-F238E27FC236}">
                <a16:creationId xmlns:a16="http://schemas.microsoft.com/office/drawing/2014/main" id="{C67FDAB0-2482-4684-9B7A-4E2F307E67C1}"/>
              </a:ext>
            </a:extLst>
          </p:cNvPr>
          <p:cNvSpPr>
            <a:spLocks noGrp="1"/>
          </p:cNvSpPr>
          <p:nvPr>
            <p:ph type="title"/>
          </p:nvPr>
        </p:nvSpPr>
        <p:spPr>
          <a:xfrm>
            <a:off x="360363" y="52051"/>
            <a:ext cx="8229600" cy="857251"/>
          </a:xfrm>
        </p:spPr>
        <p:txBody>
          <a:bodyPr/>
          <a:lstStyle/>
          <a:p>
            <a:pPr algn="ctr"/>
            <a:r>
              <a:rPr lang="en-US" dirty="0"/>
              <a:t>NCHS Division of Analysis and Epidemiology</a:t>
            </a:r>
            <a:br>
              <a:rPr lang="en-US" dirty="0"/>
            </a:br>
            <a:r>
              <a:rPr lang="en-US" dirty="0"/>
              <a:t>Major Program Areas</a:t>
            </a:r>
          </a:p>
        </p:txBody>
      </p:sp>
      <p:graphicFrame>
        <p:nvGraphicFramePr>
          <p:cNvPr id="5" name="Diagram 4" descr="Organizational Chart for Division of Analysis and Epidemiology Program Areas">
            <a:extLst>
              <a:ext uri="{FF2B5EF4-FFF2-40B4-BE49-F238E27FC236}">
                <a16:creationId xmlns:a16="http://schemas.microsoft.com/office/drawing/2014/main" id="{8357A952-C7B9-4111-A94D-97F84A7F8A8B}"/>
              </a:ext>
            </a:extLst>
          </p:cNvPr>
          <p:cNvGraphicFramePr/>
          <p:nvPr>
            <p:extLst>
              <p:ext uri="{D42A27DB-BD31-4B8C-83A1-F6EECF244321}">
                <p14:modId xmlns:p14="http://schemas.microsoft.com/office/powerpoint/2010/main" val="2614471044"/>
              </p:ext>
            </p:extLst>
          </p:nvPr>
        </p:nvGraphicFramePr>
        <p:xfrm>
          <a:off x="289710" y="534154"/>
          <a:ext cx="8555525" cy="3163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Washington Group on Disability Statistics Image">
            <a:extLst>
              <a:ext uri="{FF2B5EF4-FFF2-40B4-BE49-F238E27FC236}">
                <a16:creationId xmlns:a16="http://schemas.microsoft.com/office/drawing/2014/main" id="{84088823-0A7D-4899-94A4-D9802308FC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8562" y="3340836"/>
            <a:ext cx="816261" cy="1160810"/>
          </a:xfrm>
          <a:prstGeom prst="rect">
            <a:avLst/>
          </a:prstGeom>
          <a:ln>
            <a:solidFill>
              <a:schemeClr val="tx1"/>
            </a:solidFill>
          </a:ln>
        </p:spPr>
      </p:pic>
      <p:pic>
        <p:nvPicPr>
          <p:cNvPr id="6" name="Picture 5" descr="Data Linkage System Icon&#10;">
            <a:extLst>
              <a:ext uri="{FF2B5EF4-FFF2-40B4-BE49-F238E27FC236}">
                <a16:creationId xmlns:a16="http://schemas.microsoft.com/office/drawing/2014/main" id="{75800D70-171F-49D5-9A22-BE8EFC783E89}"/>
              </a:ext>
            </a:extLst>
          </p:cNvPr>
          <p:cNvPicPr>
            <a:picLocks noChangeAspect="1"/>
          </p:cNvPicPr>
          <p:nvPr/>
        </p:nvPicPr>
        <p:blipFill>
          <a:blip r:embed="rId9"/>
          <a:stretch>
            <a:fillRect/>
          </a:stretch>
        </p:blipFill>
        <p:spPr>
          <a:xfrm>
            <a:off x="2637085" y="3372814"/>
            <a:ext cx="1741016" cy="353209"/>
          </a:xfrm>
          <a:prstGeom prst="rect">
            <a:avLst/>
          </a:prstGeom>
          <a:solidFill>
            <a:schemeClr val="accent1"/>
          </a:solidFill>
          <a:ln>
            <a:solidFill>
              <a:schemeClr val="accent1"/>
            </a:solidFill>
          </a:ln>
        </p:spPr>
      </p:pic>
      <p:pic>
        <p:nvPicPr>
          <p:cNvPr id="7" name="Picture 6" descr="Health Unites States Book Image">
            <a:extLst>
              <a:ext uri="{FF2B5EF4-FFF2-40B4-BE49-F238E27FC236}">
                <a16:creationId xmlns:a16="http://schemas.microsoft.com/office/drawing/2014/main" id="{7B5479D3-C5B8-4405-81FE-7BA668F65AED}"/>
              </a:ext>
            </a:extLst>
          </p:cNvPr>
          <p:cNvPicPr>
            <a:picLocks noChangeAspect="1"/>
          </p:cNvPicPr>
          <p:nvPr/>
        </p:nvPicPr>
        <p:blipFill rotWithShape="1">
          <a:blip r:embed="rId10"/>
          <a:srcRect b="30123"/>
          <a:stretch/>
        </p:blipFill>
        <p:spPr>
          <a:xfrm>
            <a:off x="5283481" y="3296727"/>
            <a:ext cx="911192" cy="1235655"/>
          </a:xfrm>
          <a:prstGeom prst="rect">
            <a:avLst/>
          </a:prstGeom>
          <a:ln>
            <a:noFill/>
          </a:ln>
        </p:spPr>
      </p:pic>
      <p:pic>
        <p:nvPicPr>
          <p:cNvPr id="11" name="Picture 10" descr="Healthy People 2030 Icon">
            <a:extLst>
              <a:ext uri="{FF2B5EF4-FFF2-40B4-BE49-F238E27FC236}">
                <a16:creationId xmlns:a16="http://schemas.microsoft.com/office/drawing/2014/main" id="{B42C64F4-2971-43AC-A84A-A09821110784}"/>
              </a:ext>
            </a:extLst>
          </p:cNvPr>
          <p:cNvPicPr>
            <a:picLocks noChangeAspect="1"/>
          </p:cNvPicPr>
          <p:nvPr/>
        </p:nvPicPr>
        <p:blipFill>
          <a:blip r:embed="rId11"/>
          <a:stretch>
            <a:fillRect/>
          </a:stretch>
        </p:blipFill>
        <p:spPr>
          <a:xfrm>
            <a:off x="7107738" y="3342077"/>
            <a:ext cx="1632019" cy="408005"/>
          </a:xfrm>
          <a:prstGeom prst="rect">
            <a:avLst/>
          </a:prstGeom>
        </p:spPr>
      </p:pic>
    </p:spTree>
    <p:extLst>
      <p:ext uri="{BB962C8B-B14F-4D97-AF65-F5344CB8AC3E}">
        <p14:creationId xmlns:p14="http://schemas.microsoft.com/office/powerpoint/2010/main" val="23614020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4502" y="2924268"/>
            <a:ext cx="8774995" cy="1811565"/>
          </a:xfrm>
        </p:spPr>
        <p:txBody>
          <a:bodyPr>
            <a:normAutofit fontScale="90000"/>
          </a:bodyPr>
          <a:lstStyle/>
          <a:p>
            <a:r>
              <a:rPr lang="en-US" dirty="0"/>
              <a:t>Goal 1: Expand Relevance, External Engagement</a:t>
            </a:r>
            <a:br>
              <a:rPr lang="en-US" dirty="0"/>
            </a:br>
            <a:r>
              <a:rPr lang="en-US" dirty="0"/>
              <a:t>	</a:t>
            </a:r>
            <a:r>
              <a:rPr lang="en-US" sz="2200" dirty="0"/>
              <a:t>Understand user needs</a:t>
            </a:r>
            <a:br>
              <a:rPr lang="en-US" sz="2200" dirty="0"/>
            </a:br>
            <a:r>
              <a:rPr lang="en-US" sz="2200" dirty="0"/>
              <a:t>	Improve awareness and use of products</a:t>
            </a:r>
            <a:br>
              <a:rPr lang="en-US" sz="2200" dirty="0"/>
            </a:br>
            <a:r>
              <a:rPr lang="en-US" sz="2200" dirty="0"/>
              <a:t>	Build and maintain partnerships</a:t>
            </a:r>
            <a:endParaRPr lang="en-US" dirty="0"/>
          </a:p>
        </p:txBody>
      </p:sp>
    </p:spTree>
    <p:extLst>
      <p:ext uri="{BB962C8B-B14F-4D97-AF65-F5344CB8AC3E}">
        <p14:creationId xmlns:p14="http://schemas.microsoft.com/office/powerpoint/2010/main" val="35587435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33D9-7D45-46ED-88A0-32531CA926A8}"/>
              </a:ext>
            </a:extLst>
          </p:cNvPr>
          <p:cNvSpPr>
            <a:spLocks noGrp="1"/>
          </p:cNvSpPr>
          <p:nvPr>
            <p:ph type="title"/>
          </p:nvPr>
        </p:nvSpPr>
        <p:spPr>
          <a:xfrm>
            <a:off x="181429" y="154202"/>
            <a:ext cx="8781142" cy="535227"/>
          </a:xfrm>
        </p:spPr>
        <p:txBody>
          <a:bodyPr/>
          <a:lstStyle/>
          <a:p>
            <a:pPr algn="ctr"/>
            <a:r>
              <a:rPr lang="en-US" sz="2600" dirty="0"/>
              <a:t>NCHS Products Target Different Audiences in Different Ways</a:t>
            </a:r>
            <a:endParaRPr lang="en-US" dirty="0"/>
          </a:p>
        </p:txBody>
      </p:sp>
      <p:sp>
        <p:nvSpPr>
          <p:cNvPr id="3" name="TextBox 2">
            <a:extLst>
              <a:ext uri="{FF2B5EF4-FFF2-40B4-BE49-F238E27FC236}">
                <a16:creationId xmlns:a16="http://schemas.microsoft.com/office/drawing/2014/main" id="{4B8E7004-3C5E-4763-9994-DDA4EDD47E32}"/>
              </a:ext>
            </a:extLst>
          </p:cNvPr>
          <p:cNvSpPr txBox="1"/>
          <p:nvPr/>
        </p:nvSpPr>
        <p:spPr>
          <a:xfrm>
            <a:off x="1335314" y="849085"/>
            <a:ext cx="6364513" cy="338554"/>
          </a:xfrm>
          <a:prstGeom prst="rect">
            <a:avLst/>
          </a:prstGeom>
          <a:noFill/>
        </p:spPr>
        <p:txBody>
          <a:bodyPr wrap="square" rtlCol="0">
            <a:spAutoFit/>
          </a:bodyPr>
          <a:lstStyle/>
          <a:p>
            <a:r>
              <a:rPr lang="en-US" sz="1600" dirty="0"/>
              <a:t>Citations of Healthy People 2030 and </a:t>
            </a:r>
            <a:r>
              <a:rPr lang="en-US" sz="1600" i="1" dirty="0"/>
              <a:t>Health, United States </a:t>
            </a:r>
            <a:r>
              <a:rPr lang="en-US" sz="1600" dirty="0"/>
              <a:t>FY2021</a:t>
            </a:r>
            <a:endParaRPr lang="en-US" sz="1600" dirty="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B7E92B23-09B3-4330-94C2-3793C5A3B73C}"/>
              </a:ext>
            </a:extLst>
          </p:cNvPr>
          <p:cNvSpPr txBox="1"/>
          <p:nvPr/>
        </p:nvSpPr>
        <p:spPr>
          <a:xfrm>
            <a:off x="1556602" y="1503262"/>
            <a:ext cx="2752848" cy="338554"/>
          </a:xfrm>
          <a:prstGeom prst="rect">
            <a:avLst/>
          </a:prstGeom>
          <a:noFill/>
        </p:spPr>
        <p:txBody>
          <a:bodyPr wrap="square" rtlCol="0">
            <a:spAutoFit/>
          </a:bodyPr>
          <a:lstStyle/>
          <a:p>
            <a:r>
              <a:rPr lang="en-US" sz="1600" b="1" dirty="0">
                <a:solidFill>
                  <a:schemeClr val="accent6"/>
                </a:solidFill>
              </a:rPr>
              <a:t>Healthy People 2030</a:t>
            </a:r>
          </a:p>
        </p:txBody>
      </p:sp>
      <p:graphicFrame>
        <p:nvGraphicFramePr>
          <p:cNvPr id="7" name="Chart 6" descr="This pie chart shows data on how Healthy People 2030 reaches its audiences">
            <a:extLst>
              <a:ext uri="{FF2B5EF4-FFF2-40B4-BE49-F238E27FC236}">
                <a16:creationId xmlns:a16="http://schemas.microsoft.com/office/drawing/2014/main" id="{AED82032-BC84-4EFE-927F-A571DEA8CE78}"/>
              </a:ext>
            </a:extLst>
          </p:cNvPr>
          <p:cNvGraphicFramePr>
            <a:graphicFrameLocks/>
          </p:cNvGraphicFramePr>
          <p:nvPr>
            <p:extLst>
              <p:ext uri="{D42A27DB-BD31-4B8C-83A1-F6EECF244321}">
                <p14:modId xmlns:p14="http://schemas.microsoft.com/office/powerpoint/2010/main" val="401864594"/>
              </p:ext>
            </p:extLst>
          </p:nvPr>
        </p:nvGraphicFramePr>
        <p:xfrm>
          <a:off x="457198" y="1961023"/>
          <a:ext cx="4476941" cy="29278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75A47FE-7620-458A-8976-4FE8E3380C79}"/>
              </a:ext>
            </a:extLst>
          </p:cNvPr>
          <p:cNvSpPr txBox="1"/>
          <p:nvPr/>
        </p:nvSpPr>
        <p:spPr>
          <a:xfrm>
            <a:off x="5933952" y="1449328"/>
            <a:ext cx="2752848" cy="338554"/>
          </a:xfrm>
          <a:prstGeom prst="rect">
            <a:avLst/>
          </a:prstGeom>
          <a:noFill/>
        </p:spPr>
        <p:txBody>
          <a:bodyPr wrap="square" rtlCol="0">
            <a:spAutoFit/>
          </a:bodyPr>
          <a:lstStyle/>
          <a:p>
            <a:r>
              <a:rPr lang="en-US" sz="1600" b="1" i="1" dirty="0">
                <a:solidFill>
                  <a:schemeClr val="accent6"/>
                </a:solidFill>
              </a:rPr>
              <a:t>Health, United States</a:t>
            </a:r>
          </a:p>
        </p:txBody>
      </p:sp>
      <p:graphicFrame>
        <p:nvGraphicFramePr>
          <p:cNvPr id="6" name="Chart 5" descr="This pie chart show data on how Health, United States reaches it audiences">
            <a:extLst>
              <a:ext uri="{FF2B5EF4-FFF2-40B4-BE49-F238E27FC236}">
                <a16:creationId xmlns:a16="http://schemas.microsoft.com/office/drawing/2014/main" id="{50A96181-2B05-4316-AA77-14D64F70C852}"/>
              </a:ext>
            </a:extLst>
          </p:cNvPr>
          <p:cNvGraphicFramePr>
            <a:graphicFrameLocks/>
          </p:cNvGraphicFramePr>
          <p:nvPr>
            <p:extLst>
              <p:ext uri="{D42A27DB-BD31-4B8C-83A1-F6EECF244321}">
                <p14:modId xmlns:p14="http://schemas.microsoft.com/office/powerpoint/2010/main" val="635795703"/>
              </p:ext>
            </p:extLst>
          </p:nvPr>
        </p:nvGraphicFramePr>
        <p:xfrm>
          <a:off x="4934139" y="1896618"/>
          <a:ext cx="3897517" cy="29278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89839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F561-05F0-48A8-A4B6-3527C8304342}"/>
              </a:ext>
            </a:extLst>
          </p:cNvPr>
          <p:cNvSpPr>
            <a:spLocks noGrp="1"/>
          </p:cNvSpPr>
          <p:nvPr>
            <p:ph type="title"/>
          </p:nvPr>
        </p:nvSpPr>
        <p:spPr>
          <a:xfrm>
            <a:off x="342901" y="215878"/>
            <a:ext cx="8090452" cy="444623"/>
          </a:xfrm>
        </p:spPr>
        <p:txBody>
          <a:bodyPr/>
          <a:lstStyle/>
          <a:p>
            <a:r>
              <a:rPr lang="en-US" dirty="0"/>
              <a:t>Monitoring</a:t>
            </a:r>
            <a:r>
              <a:rPr lang="en-US" baseline="0" dirty="0"/>
              <a:t> Use of Health, United States Products</a:t>
            </a:r>
            <a:endParaRPr lang="en-US" dirty="0"/>
          </a:p>
        </p:txBody>
      </p:sp>
      <p:graphicFrame>
        <p:nvGraphicFramePr>
          <p:cNvPr id="10" name="Chart 9" descr="This chart is entitled Monitoring Use of Health, United States and it provides data on three ways users are accessing Health, United States data.  They are Data Finder views, HUS Homepage views, and Report downloads. ">
            <a:extLst>
              <a:ext uri="{FF2B5EF4-FFF2-40B4-BE49-F238E27FC236}">
                <a16:creationId xmlns:a16="http://schemas.microsoft.com/office/drawing/2014/main" id="{1DD3C7C0-7BFE-487B-86E8-E6AFAD05F009}"/>
              </a:ext>
            </a:extLst>
          </p:cNvPr>
          <p:cNvGraphicFramePr/>
          <p:nvPr>
            <p:extLst>
              <p:ext uri="{D42A27DB-BD31-4B8C-83A1-F6EECF244321}">
                <p14:modId xmlns:p14="http://schemas.microsoft.com/office/powerpoint/2010/main" val="1574850677"/>
              </p:ext>
            </p:extLst>
          </p:nvPr>
        </p:nvGraphicFramePr>
        <p:xfrm>
          <a:off x="228602" y="966827"/>
          <a:ext cx="8319050" cy="4049948"/>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FD240792-F136-441A-8AD9-2FAAB4A422CE}"/>
              </a:ext>
              <a:ext uri="{C183D7F6-B498-43B3-948B-1728B52AA6E4}">
                <adec:decorative xmlns:adec="http://schemas.microsoft.com/office/drawing/2017/decorative" val="1"/>
              </a:ext>
            </a:extLst>
          </p:cNvPr>
          <p:cNvCxnSpPr>
            <a:cxnSpLocks/>
          </p:cNvCxnSpPr>
          <p:nvPr/>
        </p:nvCxnSpPr>
        <p:spPr>
          <a:xfrm flipV="1">
            <a:off x="904721" y="2663827"/>
            <a:ext cx="1" cy="1822784"/>
          </a:xfrm>
          <a:prstGeom prst="line">
            <a:avLst/>
          </a:prstGeom>
          <a:ln w="9525">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a16="http://schemas.microsoft.com/office/drawing/2014/main" id="{A3B2FEC2-A927-4ED7-8D89-F58ECF7D5763}"/>
              </a:ext>
            </a:extLst>
          </p:cNvPr>
          <p:cNvSpPr txBox="1"/>
          <p:nvPr/>
        </p:nvSpPr>
        <p:spPr>
          <a:xfrm>
            <a:off x="743906" y="2243038"/>
            <a:ext cx="1434767" cy="4207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rgbClr val="000000"/>
                </a:solidFill>
                <a:latin typeface="+mj-lt"/>
                <a:cs typeface="Albany AMT" panose="020B0604020202020204" pitchFamily="34" charset="0"/>
              </a:rPr>
              <a:t>2017 report &amp;</a:t>
            </a:r>
          </a:p>
          <a:p>
            <a:r>
              <a:rPr lang="en-US" sz="1050" dirty="0">
                <a:solidFill>
                  <a:srgbClr val="000000"/>
                </a:solidFill>
                <a:latin typeface="+mj-lt"/>
                <a:cs typeface="Albany AMT" panose="020B0604020202020204" pitchFamily="34" charset="0"/>
              </a:rPr>
              <a:t>Data Finder launch</a:t>
            </a:r>
          </a:p>
        </p:txBody>
      </p:sp>
      <p:cxnSp>
        <p:nvCxnSpPr>
          <p:cNvPr id="17" name="Straight Connector 16">
            <a:extLst>
              <a:ext uri="{FF2B5EF4-FFF2-40B4-BE49-F238E27FC236}">
                <a16:creationId xmlns:a16="http://schemas.microsoft.com/office/drawing/2014/main" id="{6776BC13-EF76-455B-B758-EA8C47A46A8D}"/>
              </a:ext>
              <a:ext uri="{C183D7F6-B498-43B3-948B-1728B52AA6E4}">
                <adec:decorative xmlns:adec="http://schemas.microsoft.com/office/drawing/2017/decorative" val="1"/>
              </a:ext>
            </a:extLst>
          </p:cNvPr>
          <p:cNvCxnSpPr>
            <a:cxnSpLocks/>
          </p:cNvCxnSpPr>
          <p:nvPr/>
        </p:nvCxnSpPr>
        <p:spPr>
          <a:xfrm flipV="1">
            <a:off x="3561780" y="2816227"/>
            <a:ext cx="1" cy="1822784"/>
          </a:xfrm>
          <a:prstGeom prst="line">
            <a:avLst/>
          </a:prstGeom>
          <a:ln w="9525">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2">
            <a:extLst>
              <a:ext uri="{FF2B5EF4-FFF2-40B4-BE49-F238E27FC236}">
                <a16:creationId xmlns:a16="http://schemas.microsoft.com/office/drawing/2014/main" id="{62E5EDEF-0008-4909-906D-D3AF2EE8A96B}"/>
              </a:ext>
            </a:extLst>
          </p:cNvPr>
          <p:cNvSpPr txBox="1"/>
          <p:nvPr/>
        </p:nvSpPr>
        <p:spPr>
          <a:xfrm>
            <a:off x="3233616" y="2246414"/>
            <a:ext cx="714407" cy="4446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000000"/>
                </a:solidFill>
                <a:latin typeface="+mj-lt"/>
                <a:cs typeface="Albany AMT" panose="020B0604020202020204" pitchFamily="34" charset="0"/>
              </a:rPr>
              <a:t>2018 report</a:t>
            </a:r>
          </a:p>
        </p:txBody>
      </p:sp>
      <p:cxnSp>
        <p:nvCxnSpPr>
          <p:cNvPr id="15" name="Straight Connector 14">
            <a:extLst>
              <a:ext uri="{FF2B5EF4-FFF2-40B4-BE49-F238E27FC236}">
                <a16:creationId xmlns:a16="http://schemas.microsoft.com/office/drawing/2014/main" id="{4C558FC1-0D18-4064-94BA-AE5B030EF179}"/>
              </a:ext>
              <a:ext uri="{C183D7F6-B498-43B3-948B-1728B52AA6E4}">
                <adec:decorative xmlns:adec="http://schemas.microsoft.com/office/drawing/2017/decorative" val="1"/>
              </a:ext>
            </a:extLst>
          </p:cNvPr>
          <p:cNvCxnSpPr>
            <a:cxnSpLocks/>
          </p:cNvCxnSpPr>
          <p:nvPr/>
        </p:nvCxnSpPr>
        <p:spPr>
          <a:xfrm flipV="1">
            <a:off x="4616724" y="1351722"/>
            <a:ext cx="0" cy="3072386"/>
          </a:xfrm>
          <a:prstGeom prst="line">
            <a:avLst/>
          </a:prstGeom>
          <a:ln w="9525">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
            <a:extLst>
              <a:ext uri="{FF2B5EF4-FFF2-40B4-BE49-F238E27FC236}">
                <a16:creationId xmlns:a16="http://schemas.microsoft.com/office/drawing/2014/main" id="{EBC7971C-66FC-4895-A74F-388D054E5B45}"/>
              </a:ext>
            </a:extLst>
          </p:cNvPr>
          <p:cNvSpPr txBox="1"/>
          <p:nvPr/>
        </p:nvSpPr>
        <p:spPr>
          <a:xfrm>
            <a:off x="4159313" y="1022353"/>
            <a:ext cx="914822" cy="273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000000"/>
                </a:solidFill>
                <a:latin typeface="+mj-lt"/>
                <a:cs typeface="Albany AMT" panose="020B0604020202020204" pitchFamily="34" charset="0"/>
              </a:rPr>
              <a:t>COVID-19 </a:t>
            </a:r>
          </a:p>
        </p:txBody>
      </p:sp>
      <p:cxnSp>
        <p:nvCxnSpPr>
          <p:cNvPr id="18" name="Straight Connector 17">
            <a:extLst>
              <a:ext uri="{FF2B5EF4-FFF2-40B4-BE49-F238E27FC236}">
                <a16:creationId xmlns:a16="http://schemas.microsoft.com/office/drawing/2014/main" id="{225A3EAF-B79F-4E26-889B-1BA4D4D0873F}"/>
              </a:ext>
              <a:ext uri="{C183D7F6-B498-43B3-948B-1728B52AA6E4}">
                <adec:decorative xmlns:adec="http://schemas.microsoft.com/office/drawing/2017/decorative" val="1"/>
              </a:ext>
            </a:extLst>
          </p:cNvPr>
          <p:cNvCxnSpPr>
            <a:cxnSpLocks/>
          </p:cNvCxnSpPr>
          <p:nvPr/>
        </p:nvCxnSpPr>
        <p:spPr>
          <a:xfrm flipV="1">
            <a:off x="7040462" y="2736715"/>
            <a:ext cx="1" cy="1822784"/>
          </a:xfrm>
          <a:prstGeom prst="line">
            <a:avLst/>
          </a:prstGeom>
          <a:ln w="9525">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
            <a:extLst>
              <a:ext uri="{FF2B5EF4-FFF2-40B4-BE49-F238E27FC236}">
                <a16:creationId xmlns:a16="http://schemas.microsoft.com/office/drawing/2014/main" id="{D0140FC5-8468-41B6-8DCB-5C0978F6A32D}"/>
              </a:ext>
            </a:extLst>
          </p:cNvPr>
          <p:cNvSpPr txBox="1"/>
          <p:nvPr/>
        </p:nvSpPr>
        <p:spPr>
          <a:xfrm>
            <a:off x="6697572" y="2024102"/>
            <a:ext cx="714407" cy="4446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rgbClr val="000000"/>
                </a:solidFill>
                <a:latin typeface="+mj-lt"/>
                <a:cs typeface="Albany AMT" panose="020B0604020202020204" pitchFamily="34" charset="0"/>
              </a:rPr>
              <a:t>2019 report</a:t>
            </a:r>
          </a:p>
        </p:txBody>
      </p:sp>
      <p:sp>
        <p:nvSpPr>
          <p:cNvPr id="26" name="TextBox 25">
            <a:extLst>
              <a:ext uri="{FF2B5EF4-FFF2-40B4-BE49-F238E27FC236}">
                <a16:creationId xmlns:a16="http://schemas.microsoft.com/office/drawing/2014/main" id="{69E29BCC-35A9-480A-92C3-DF5F83AA3316}"/>
              </a:ext>
            </a:extLst>
          </p:cNvPr>
          <p:cNvSpPr txBox="1"/>
          <p:nvPr/>
        </p:nvSpPr>
        <p:spPr>
          <a:xfrm>
            <a:off x="7473521" y="2605709"/>
            <a:ext cx="1365666" cy="663008"/>
          </a:xfrm>
          <a:prstGeom prst="rect">
            <a:avLst/>
          </a:prstGeom>
          <a:noFill/>
        </p:spPr>
        <p:txBody>
          <a:bodyPr wrap="square">
            <a:spAutoFit/>
          </a:bodyPr>
          <a:lstStyle/>
          <a:p>
            <a:r>
              <a:rPr lang="en-US" sz="1800" dirty="0">
                <a:solidFill>
                  <a:srgbClr val="B45340"/>
                </a:solidFill>
              </a:rPr>
              <a:t>Data Finder views</a:t>
            </a:r>
          </a:p>
        </p:txBody>
      </p:sp>
      <p:sp>
        <p:nvSpPr>
          <p:cNvPr id="28" name="TextBox 27">
            <a:extLst>
              <a:ext uri="{FF2B5EF4-FFF2-40B4-BE49-F238E27FC236}">
                <a16:creationId xmlns:a16="http://schemas.microsoft.com/office/drawing/2014/main" id="{BF62F35C-5A02-4091-B6BB-815C73A69B32}"/>
              </a:ext>
            </a:extLst>
          </p:cNvPr>
          <p:cNvSpPr txBox="1"/>
          <p:nvPr/>
        </p:nvSpPr>
        <p:spPr>
          <a:xfrm>
            <a:off x="4768775" y="3709962"/>
            <a:ext cx="4572000" cy="369332"/>
          </a:xfrm>
          <a:prstGeom prst="rect">
            <a:avLst/>
          </a:prstGeom>
          <a:noFill/>
        </p:spPr>
        <p:txBody>
          <a:bodyPr wrap="square">
            <a:spAutoFit/>
          </a:bodyPr>
          <a:lstStyle/>
          <a:p>
            <a:r>
              <a:rPr lang="en-US" sz="1800" dirty="0">
                <a:solidFill>
                  <a:schemeClr val="accent1">
                    <a:lumMod val="75000"/>
                  </a:schemeClr>
                </a:solidFill>
              </a:rPr>
              <a:t>HUS Homepage views</a:t>
            </a:r>
          </a:p>
        </p:txBody>
      </p:sp>
      <p:sp>
        <p:nvSpPr>
          <p:cNvPr id="30" name="TextBox 29">
            <a:extLst>
              <a:ext uri="{FF2B5EF4-FFF2-40B4-BE49-F238E27FC236}">
                <a16:creationId xmlns:a16="http://schemas.microsoft.com/office/drawing/2014/main" id="{735DF917-1C4D-4984-96F3-B72569AA6A95}"/>
              </a:ext>
            </a:extLst>
          </p:cNvPr>
          <p:cNvSpPr txBox="1"/>
          <p:nvPr/>
        </p:nvSpPr>
        <p:spPr>
          <a:xfrm>
            <a:off x="8175475" y="3966541"/>
            <a:ext cx="1125771" cy="553998"/>
          </a:xfrm>
          <a:prstGeom prst="rect">
            <a:avLst/>
          </a:prstGeom>
          <a:noFill/>
        </p:spPr>
        <p:txBody>
          <a:bodyPr wrap="square">
            <a:spAutoFit/>
          </a:bodyPr>
          <a:lstStyle/>
          <a:p>
            <a:r>
              <a:rPr lang="en-US" sz="1500" dirty="0">
                <a:solidFill>
                  <a:srgbClr val="006858"/>
                </a:solidFill>
              </a:rPr>
              <a:t>Report </a:t>
            </a:r>
            <a:br>
              <a:rPr lang="en-US" sz="1500" dirty="0">
                <a:solidFill>
                  <a:srgbClr val="006858"/>
                </a:solidFill>
              </a:rPr>
            </a:br>
            <a:r>
              <a:rPr lang="en-US" sz="1500" dirty="0">
                <a:solidFill>
                  <a:srgbClr val="006858"/>
                </a:solidFill>
              </a:rPr>
              <a:t>downloads</a:t>
            </a:r>
          </a:p>
        </p:txBody>
      </p:sp>
    </p:spTree>
    <p:extLst>
      <p:ext uri="{BB962C8B-B14F-4D97-AF65-F5344CB8AC3E}">
        <p14:creationId xmlns:p14="http://schemas.microsoft.com/office/powerpoint/2010/main" val="7823165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F3867-557E-4391-88E1-A11FBF98C5EB}"/>
              </a:ext>
            </a:extLst>
          </p:cNvPr>
          <p:cNvSpPr>
            <a:spLocks noGrp="1"/>
          </p:cNvSpPr>
          <p:nvPr>
            <p:ph type="title"/>
          </p:nvPr>
        </p:nvSpPr>
        <p:spPr>
          <a:xfrm>
            <a:off x="470263" y="273844"/>
            <a:ext cx="8445137" cy="994172"/>
          </a:xfrm>
        </p:spPr>
        <p:txBody>
          <a:bodyPr>
            <a:noAutofit/>
          </a:bodyPr>
          <a:lstStyle/>
          <a:p>
            <a:pPr algn="l"/>
            <a:r>
              <a:rPr lang="en-US" sz="2400" b="1" dirty="0">
                <a:solidFill>
                  <a:srgbClr val="006858"/>
                </a:solidFill>
                <a:latin typeface="Calibri" panose="020F0502020204030204" pitchFamily="34" charset="0"/>
                <a:cs typeface="Calibri" panose="020F0502020204030204" pitchFamily="34" charset="0"/>
              </a:rPr>
              <a:t>A </a:t>
            </a:r>
            <a:r>
              <a:rPr lang="en-US" sz="2400" b="1" i="1" dirty="0">
                <a:solidFill>
                  <a:srgbClr val="006858"/>
                </a:solidFill>
                <a:latin typeface="Calibri" panose="020F0502020204030204" pitchFamily="34" charset="0"/>
                <a:cs typeface="Calibri" panose="020F0502020204030204" pitchFamily="34" charset="0"/>
              </a:rPr>
              <a:t>Health, United States </a:t>
            </a:r>
            <a:r>
              <a:rPr lang="en-US" sz="2400" b="1" dirty="0">
                <a:solidFill>
                  <a:srgbClr val="006858"/>
                </a:solidFill>
                <a:latin typeface="Calibri" panose="020F0502020204030204" pitchFamily="34" charset="0"/>
                <a:cs typeface="Calibri" panose="020F0502020204030204" pitchFamily="34" charset="0"/>
              </a:rPr>
              <a:t>Query System Informed by Users’ Needs </a:t>
            </a:r>
          </a:p>
        </p:txBody>
      </p:sp>
      <p:sp>
        <p:nvSpPr>
          <p:cNvPr id="5" name="Content Placeholder 4">
            <a:extLst>
              <a:ext uri="{FF2B5EF4-FFF2-40B4-BE49-F238E27FC236}">
                <a16:creationId xmlns:a16="http://schemas.microsoft.com/office/drawing/2014/main" id="{7AE4D8DC-5A14-44A8-943F-D34475FB7CB8}"/>
              </a:ext>
            </a:extLst>
          </p:cNvPr>
          <p:cNvSpPr>
            <a:spLocks noGrp="1"/>
          </p:cNvSpPr>
          <p:nvPr>
            <p:ph idx="1"/>
          </p:nvPr>
        </p:nvSpPr>
        <p:spPr>
          <a:xfrm>
            <a:off x="882736" y="993703"/>
            <a:ext cx="7490682" cy="1803620"/>
          </a:xfrm>
        </p:spPr>
        <p:txBody>
          <a:bodyPr/>
          <a:lstStyle/>
          <a:p>
            <a:pPr marL="0" indent="0">
              <a:lnSpc>
                <a:spcPct val="150000"/>
              </a:lnSpc>
              <a:buNone/>
            </a:pPr>
            <a:endParaRPr lang="en-US" sz="600" i="1" dirty="0">
              <a:solidFill>
                <a:schemeClr val="accent4">
                  <a:lumMod val="50000"/>
                </a:schemeClr>
              </a:solidFill>
            </a:endParaRPr>
          </a:p>
          <a:p>
            <a:pPr marL="0" indent="0">
              <a:lnSpc>
                <a:spcPct val="150000"/>
              </a:lnSpc>
              <a:buNone/>
            </a:pPr>
            <a:r>
              <a:rPr lang="en-US" sz="1950" i="1" dirty="0">
                <a:solidFill>
                  <a:schemeClr val="accent4">
                    <a:lumMod val="50000"/>
                  </a:schemeClr>
                </a:solidFill>
              </a:rPr>
              <a:t>Health, United States</a:t>
            </a:r>
            <a:r>
              <a:rPr lang="en-US" sz="1950" dirty="0">
                <a:solidFill>
                  <a:schemeClr val="accent4">
                    <a:lumMod val="50000"/>
                  </a:schemeClr>
                </a:solidFill>
              </a:rPr>
              <a:t> redesign’s systematic approach helped us understand </a:t>
            </a:r>
            <a:r>
              <a:rPr lang="en-US" sz="1950" b="1" dirty="0">
                <a:solidFill>
                  <a:schemeClr val="accent4">
                    <a:lumMod val="50000"/>
                  </a:schemeClr>
                </a:solidFill>
              </a:rPr>
              <a:t>who</a:t>
            </a:r>
            <a:r>
              <a:rPr lang="en-US" sz="1950" dirty="0">
                <a:solidFill>
                  <a:schemeClr val="accent4">
                    <a:lumMod val="50000"/>
                  </a:schemeClr>
                </a:solidFill>
              </a:rPr>
              <a:t> was using Health US, </a:t>
            </a:r>
            <a:r>
              <a:rPr lang="en-US" sz="1950" b="1" dirty="0">
                <a:solidFill>
                  <a:schemeClr val="accent4">
                    <a:lumMod val="50000"/>
                  </a:schemeClr>
                </a:solidFill>
              </a:rPr>
              <a:t>what </a:t>
            </a:r>
            <a:r>
              <a:rPr lang="en-US" sz="1950" dirty="0">
                <a:solidFill>
                  <a:schemeClr val="accent4">
                    <a:lumMod val="50000"/>
                  </a:schemeClr>
                </a:solidFill>
              </a:rPr>
              <a:t>topics and analyses were most frequently used, and </a:t>
            </a:r>
            <a:r>
              <a:rPr lang="en-US" sz="1950" b="1" dirty="0">
                <a:solidFill>
                  <a:schemeClr val="accent4">
                    <a:lumMod val="50000"/>
                  </a:schemeClr>
                </a:solidFill>
              </a:rPr>
              <a:t>why</a:t>
            </a:r>
            <a:r>
              <a:rPr lang="en-US" sz="1950" dirty="0">
                <a:solidFill>
                  <a:schemeClr val="accent4">
                    <a:lumMod val="50000"/>
                  </a:schemeClr>
                </a:solidFill>
              </a:rPr>
              <a:t> users selected those data.   </a:t>
            </a:r>
          </a:p>
        </p:txBody>
      </p:sp>
      <p:sp>
        <p:nvSpPr>
          <p:cNvPr id="6" name="Rectangle: Rounded Corners 5" descr="The rectangular box has several icons that defines the who, what, and why for Health, United States users.  These categories are Web analytics, Web user survey, Literature review, Audience research, and Stakeholder interviews.">
            <a:extLst>
              <a:ext uri="{FF2B5EF4-FFF2-40B4-BE49-F238E27FC236}">
                <a16:creationId xmlns:a16="http://schemas.microsoft.com/office/drawing/2014/main" id="{34A4C13E-AE12-4721-94AC-3CC22E660AB1}"/>
              </a:ext>
            </a:extLst>
          </p:cNvPr>
          <p:cNvSpPr/>
          <p:nvPr/>
        </p:nvSpPr>
        <p:spPr>
          <a:xfrm>
            <a:off x="501168" y="3198882"/>
            <a:ext cx="8215151" cy="14728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7" name="Group 6" descr="This icon represents Web analytics">
            <a:extLst>
              <a:ext uri="{FF2B5EF4-FFF2-40B4-BE49-F238E27FC236}">
                <a16:creationId xmlns:a16="http://schemas.microsoft.com/office/drawing/2014/main" id="{F502A872-184D-497C-841B-42152A690970}"/>
              </a:ext>
            </a:extLst>
          </p:cNvPr>
          <p:cNvGrpSpPr/>
          <p:nvPr/>
        </p:nvGrpSpPr>
        <p:grpSpPr>
          <a:xfrm>
            <a:off x="729138" y="3236533"/>
            <a:ext cx="1429442" cy="1219768"/>
            <a:chOff x="5489628" y="3055334"/>
            <a:chExt cx="1905923" cy="1626360"/>
          </a:xfrm>
        </p:grpSpPr>
        <p:pic>
          <p:nvPicPr>
            <p:cNvPr id="8" name="Picture 7">
              <a:extLst>
                <a:ext uri="{FF2B5EF4-FFF2-40B4-BE49-F238E27FC236}">
                  <a16:creationId xmlns:a16="http://schemas.microsoft.com/office/drawing/2014/main" id="{7F3333C4-4A48-4A1D-9897-A5BD476499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2486" y="3055334"/>
              <a:ext cx="1301344" cy="1301344"/>
            </a:xfrm>
            <a:prstGeom prst="rect">
              <a:avLst/>
            </a:prstGeom>
          </p:spPr>
        </p:pic>
        <p:sp>
          <p:nvSpPr>
            <p:cNvPr id="9" name="TextBox 8">
              <a:extLst>
                <a:ext uri="{FF2B5EF4-FFF2-40B4-BE49-F238E27FC236}">
                  <a16:creationId xmlns:a16="http://schemas.microsoft.com/office/drawing/2014/main" id="{CF876BA9-9951-4A54-96F0-092157C2BC56}"/>
                </a:ext>
              </a:extLst>
            </p:cNvPr>
            <p:cNvSpPr txBox="1"/>
            <p:nvPr/>
          </p:nvSpPr>
          <p:spPr>
            <a:xfrm>
              <a:off x="5489628" y="4288936"/>
              <a:ext cx="1905923" cy="392758"/>
            </a:xfrm>
            <a:prstGeom prst="rect">
              <a:avLst/>
            </a:prstGeom>
            <a:noFill/>
          </p:spPr>
          <p:txBody>
            <a:bodyPr wrap="square" rtlCol="0">
              <a:spAutoFit/>
            </a:bodyPr>
            <a:lstStyle/>
            <a:p>
              <a:pPr algn="ctr">
                <a:lnSpc>
                  <a:spcPct val="80000"/>
                </a:lnSpc>
              </a:pPr>
              <a:r>
                <a:rPr lang="en-US" sz="1600" dirty="0"/>
                <a:t>Web analytics</a:t>
              </a:r>
            </a:p>
          </p:txBody>
        </p:sp>
      </p:grpSp>
      <p:grpSp>
        <p:nvGrpSpPr>
          <p:cNvPr id="10" name="Group 9" descr="This icon represents the Web user survey.">
            <a:extLst>
              <a:ext uri="{FF2B5EF4-FFF2-40B4-BE49-F238E27FC236}">
                <a16:creationId xmlns:a16="http://schemas.microsoft.com/office/drawing/2014/main" id="{E78F16AF-FDAD-4A74-ABCC-E94319A696C1}"/>
              </a:ext>
            </a:extLst>
          </p:cNvPr>
          <p:cNvGrpSpPr/>
          <p:nvPr/>
        </p:nvGrpSpPr>
        <p:grpSpPr>
          <a:xfrm>
            <a:off x="2272653" y="3268787"/>
            <a:ext cx="1142367" cy="1402909"/>
            <a:chOff x="5536664" y="1038035"/>
            <a:chExt cx="1633740" cy="2028669"/>
          </a:xfrm>
        </p:grpSpPr>
        <p:pic>
          <p:nvPicPr>
            <p:cNvPr id="11" name="Picture 10">
              <a:extLst>
                <a:ext uri="{FF2B5EF4-FFF2-40B4-BE49-F238E27FC236}">
                  <a16:creationId xmlns:a16="http://schemas.microsoft.com/office/drawing/2014/main" id="{CB8922D4-250F-432A-98E6-A9F10B82425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979" t="15705" r="24871" b="17510"/>
            <a:stretch/>
          </p:blipFill>
          <p:spPr>
            <a:xfrm>
              <a:off x="5830451" y="1038035"/>
              <a:ext cx="923859" cy="1160873"/>
            </a:xfrm>
            <a:prstGeom prst="rect">
              <a:avLst/>
            </a:prstGeom>
            <a:ln>
              <a:noFill/>
            </a:ln>
          </p:spPr>
        </p:pic>
        <p:sp>
          <p:nvSpPr>
            <p:cNvPr id="12" name="TextBox 11">
              <a:extLst>
                <a:ext uri="{FF2B5EF4-FFF2-40B4-BE49-F238E27FC236}">
                  <a16:creationId xmlns:a16="http://schemas.microsoft.com/office/drawing/2014/main" id="{BFA6CC96-B8B6-431B-9B1D-323A45B9A926}"/>
                </a:ext>
              </a:extLst>
            </p:cNvPr>
            <p:cNvSpPr txBox="1"/>
            <p:nvPr/>
          </p:nvSpPr>
          <p:spPr>
            <a:xfrm>
              <a:off x="5536664" y="2204928"/>
              <a:ext cx="1633740" cy="861776"/>
            </a:xfrm>
            <a:prstGeom prst="rect">
              <a:avLst/>
            </a:prstGeom>
            <a:noFill/>
          </p:spPr>
          <p:txBody>
            <a:bodyPr wrap="square" rtlCol="0">
              <a:spAutoFit/>
            </a:bodyPr>
            <a:lstStyle/>
            <a:p>
              <a:pPr algn="ctr"/>
              <a:r>
                <a:rPr lang="en-US" sz="1600" dirty="0"/>
                <a:t>Web user survey</a:t>
              </a:r>
            </a:p>
          </p:txBody>
        </p:sp>
      </p:grpSp>
      <p:grpSp>
        <p:nvGrpSpPr>
          <p:cNvPr id="13" name="Group 12" descr="This icon represents Literature review.">
            <a:extLst>
              <a:ext uri="{FF2B5EF4-FFF2-40B4-BE49-F238E27FC236}">
                <a16:creationId xmlns:a16="http://schemas.microsoft.com/office/drawing/2014/main" id="{DF458810-458E-4A65-9903-0D5DF52F077F}"/>
              </a:ext>
            </a:extLst>
          </p:cNvPr>
          <p:cNvGrpSpPr/>
          <p:nvPr/>
        </p:nvGrpSpPr>
        <p:grpSpPr>
          <a:xfrm>
            <a:off x="3531224" y="3244515"/>
            <a:ext cx="1432732" cy="1396250"/>
            <a:chOff x="7660441" y="1109749"/>
            <a:chExt cx="1910309" cy="1861670"/>
          </a:xfrm>
        </p:grpSpPr>
        <p:pic>
          <p:nvPicPr>
            <p:cNvPr id="14" name="Picture 13">
              <a:extLst>
                <a:ext uri="{FF2B5EF4-FFF2-40B4-BE49-F238E27FC236}">
                  <a16:creationId xmlns:a16="http://schemas.microsoft.com/office/drawing/2014/main" id="{1A078AAF-2125-45C3-8337-0E0D2456C063}"/>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894" t="20287" r="21003" b="25368"/>
            <a:stretch/>
          </p:blipFill>
          <p:spPr>
            <a:xfrm>
              <a:off x="7909234" y="1109749"/>
              <a:ext cx="1213677" cy="1097398"/>
            </a:xfrm>
            <a:prstGeom prst="rect">
              <a:avLst/>
            </a:prstGeom>
          </p:spPr>
        </p:pic>
        <p:sp>
          <p:nvSpPr>
            <p:cNvPr id="15" name="TextBox 14">
              <a:extLst>
                <a:ext uri="{FF2B5EF4-FFF2-40B4-BE49-F238E27FC236}">
                  <a16:creationId xmlns:a16="http://schemas.microsoft.com/office/drawing/2014/main" id="{A280E789-A898-4FCC-92C9-B22E4B745066}"/>
                </a:ext>
              </a:extLst>
            </p:cNvPr>
            <p:cNvSpPr txBox="1"/>
            <p:nvPr/>
          </p:nvSpPr>
          <p:spPr>
            <a:xfrm>
              <a:off x="7660441" y="2191719"/>
              <a:ext cx="1910309" cy="779700"/>
            </a:xfrm>
            <a:prstGeom prst="rect">
              <a:avLst/>
            </a:prstGeom>
            <a:noFill/>
          </p:spPr>
          <p:txBody>
            <a:bodyPr wrap="square" rtlCol="0">
              <a:spAutoFit/>
            </a:bodyPr>
            <a:lstStyle/>
            <a:p>
              <a:pPr algn="ctr"/>
              <a:r>
                <a:rPr lang="en-US" sz="1600" dirty="0"/>
                <a:t>Literature review</a:t>
              </a:r>
            </a:p>
          </p:txBody>
        </p:sp>
      </p:grpSp>
      <p:grpSp>
        <p:nvGrpSpPr>
          <p:cNvPr id="16" name="Group 15" descr="This icon represents Audience research.">
            <a:extLst>
              <a:ext uri="{FF2B5EF4-FFF2-40B4-BE49-F238E27FC236}">
                <a16:creationId xmlns:a16="http://schemas.microsoft.com/office/drawing/2014/main" id="{6B829FE7-03E2-4BEC-9419-88EAFD7CF828}"/>
              </a:ext>
            </a:extLst>
          </p:cNvPr>
          <p:cNvGrpSpPr/>
          <p:nvPr/>
        </p:nvGrpSpPr>
        <p:grpSpPr>
          <a:xfrm>
            <a:off x="5041467" y="3229728"/>
            <a:ext cx="1429442" cy="1405444"/>
            <a:chOff x="7597167" y="3308331"/>
            <a:chExt cx="1905923" cy="1873922"/>
          </a:xfrm>
        </p:grpSpPr>
        <p:pic>
          <p:nvPicPr>
            <p:cNvPr id="17" name="Picture 16">
              <a:extLst>
                <a:ext uri="{FF2B5EF4-FFF2-40B4-BE49-F238E27FC236}">
                  <a16:creationId xmlns:a16="http://schemas.microsoft.com/office/drawing/2014/main" id="{33567D0E-F22D-47DE-B8B5-514C983DAC8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5827" y="3308331"/>
              <a:ext cx="1204991" cy="1204988"/>
            </a:xfrm>
            <a:prstGeom prst="rect">
              <a:avLst/>
            </a:prstGeom>
          </p:spPr>
        </p:pic>
        <p:sp>
          <p:nvSpPr>
            <p:cNvPr id="18" name="TextBox 17">
              <a:extLst>
                <a:ext uri="{FF2B5EF4-FFF2-40B4-BE49-F238E27FC236}">
                  <a16:creationId xmlns:a16="http://schemas.microsoft.com/office/drawing/2014/main" id="{0A69D3DD-FD26-4679-8E02-4265AE470E4D}"/>
                </a:ext>
              </a:extLst>
            </p:cNvPr>
            <p:cNvSpPr txBox="1"/>
            <p:nvPr/>
          </p:nvSpPr>
          <p:spPr>
            <a:xfrm>
              <a:off x="7597167" y="4402555"/>
              <a:ext cx="1905923" cy="779698"/>
            </a:xfrm>
            <a:prstGeom prst="rect">
              <a:avLst/>
            </a:prstGeom>
            <a:noFill/>
          </p:spPr>
          <p:txBody>
            <a:bodyPr wrap="square" rtlCol="0">
              <a:spAutoFit/>
            </a:bodyPr>
            <a:lstStyle/>
            <a:p>
              <a:pPr algn="ctr"/>
              <a:r>
                <a:rPr lang="en-US" sz="1600" dirty="0"/>
                <a:t>Audience research</a:t>
              </a:r>
            </a:p>
          </p:txBody>
        </p:sp>
      </p:grpSp>
      <p:grpSp>
        <p:nvGrpSpPr>
          <p:cNvPr id="19" name="Group 18" descr="This icon represents Stakeholder interviews">
            <a:extLst>
              <a:ext uri="{FF2B5EF4-FFF2-40B4-BE49-F238E27FC236}">
                <a16:creationId xmlns:a16="http://schemas.microsoft.com/office/drawing/2014/main" id="{7259D94B-7823-4717-BE53-69B10727AA0C}"/>
              </a:ext>
            </a:extLst>
          </p:cNvPr>
          <p:cNvGrpSpPr/>
          <p:nvPr/>
        </p:nvGrpSpPr>
        <p:grpSpPr>
          <a:xfrm>
            <a:off x="6460506" y="2989165"/>
            <a:ext cx="2103634" cy="1647986"/>
            <a:chOff x="2690010" y="883751"/>
            <a:chExt cx="2804845" cy="2197318"/>
          </a:xfrm>
        </p:grpSpPr>
        <p:pic>
          <p:nvPicPr>
            <p:cNvPr id="20" name="Picture 19">
              <a:extLst>
                <a:ext uri="{FF2B5EF4-FFF2-40B4-BE49-F238E27FC236}">
                  <a16:creationId xmlns:a16="http://schemas.microsoft.com/office/drawing/2014/main" id="{CDE2DC53-3B1F-4D08-891C-ECCAAEA8658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0754" y="883751"/>
              <a:ext cx="1622900" cy="1825990"/>
            </a:xfrm>
            <a:prstGeom prst="rect">
              <a:avLst/>
            </a:prstGeom>
          </p:spPr>
        </p:pic>
        <p:sp>
          <p:nvSpPr>
            <p:cNvPr id="21" name="TextBox 20">
              <a:extLst>
                <a:ext uri="{FF2B5EF4-FFF2-40B4-BE49-F238E27FC236}">
                  <a16:creationId xmlns:a16="http://schemas.microsoft.com/office/drawing/2014/main" id="{A4832BB7-CD0B-4731-98DC-3FDA0555BAB4}"/>
                </a:ext>
              </a:extLst>
            </p:cNvPr>
            <p:cNvSpPr txBox="1"/>
            <p:nvPr/>
          </p:nvSpPr>
          <p:spPr>
            <a:xfrm>
              <a:off x="2690010" y="2301368"/>
              <a:ext cx="2804845" cy="779701"/>
            </a:xfrm>
            <a:prstGeom prst="rect">
              <a:avLst/>
            </a:prstGeom>
            <a:noFill/>
          </p:spPr>
          <p:txBody>
            <a:bodyPr wrap="square" rtlCol="0">
              <a:spAutoFit/>
            </a:bodyPr>
            <a:lstStyle/>
            <a:p>
              <a:pPr algn="ctr"/>
              <a:r>
                <a:rPr lang="en-US" sz="1600" dirty="0"/>
                <a:t>Stakeholder interviews</a:t>
              </a:r>
            </a:p>
          </p:txBody>
        </p:sp>
      </p:grpSp>
      <p:pic>
        <p:nvPicPr>
          <p:cNvPr id="23" name="Picture 22" descr="This icon is an image representing the Data Modernization Initiative.">
            <a:extLst>
              <a:ext uri="{FF2B5EF4-FFF2-40B4-BE49-F238E27FC236}">
                <a16:creationId xmlns:a16="http://schemas.microsoft.com/office/drawing/2014/main" id="{76EA982F-FE57-4236-828D-3FB8D8800748}"/>
              </a:ext>
            </a:extLst>
          </p:cNvPr>
          <p:cNvPicPr>
            <a:picLocks noChangeAspect="1"/>
          </p:cNvPicPr>
          <p:nvPr/>
        </p:nvPicPr>
        <p:blipFill rotWithShape="1">
          <a:blip r:embed="rId8"/>
          <a:srcRect t="-1" r="55738" b="-20159"/>
          <a:stretch/>
        </p:blipFill>
        <p:spPr>
          <a:xfrm>
            <a:off x="7904736" y="4703867"/>
            <a:ext cx="937363" cy="460751"/>
          </a:xfrm>
          <a:prstGeom prst="rect">
            <a:avLst/>
          </a:prstGeom>
        </p:spPr>
      </p:pic>
    </p:spTree>
    <p:extLst>
      <p:ext uri="{BB962C8B-B14F-4D97-AF65-F5344CB8AC3E}">
        <p14:creationId xmlns:p14="http://schemas.microsoft.com/office/powerpoint/2010/main" val="18322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33D9-7D45-46ED-88A0-32531CA926A8}"/>
              </a:ext>
            </a:extLst>
          </p:cNvPr>
          <p:cNvSpPr>
            <a:spLocks noGrp="1"/>
          </p:cNvSpPr>
          <p:nvPr>
            <p:ph type="title"/>
          </p:nvPr>
        </p:nvSpPr>
        <p:spPr>
          <a:xfrm>
            <a:off x="457200" y="29124"/>
            <a:ext cx="8229600" cy="640830"/>
          </a:xfrm>
        </p:spPr>
        <p:txBody>
          <a:bodyPr/>
          <a:lstStyle/>
          <a:p>
            <a:r>
              <a:rPr lang="en-US" dirty="0"/>
              <a:t>Collaboration and Engagement</a:t>
            </a:r>
          </a:p>
        </p:txBody>
      </p:sp>
      <p:sp>
        <p:nvSpPr>
          <p:cNvPr id="4" name="Content Placeholder 2">
            <a:extLst>
              <a:ext uri="{FF2B5EF4-FFF2-40B4-BE49-F238E27FC236}">
                <a16:creationId xmlns:a16="http://schemas.microsoft.com/office/drawing/2014/main" id="{A0F74671-BA96-4461-B7C5-584AD1403CE2}"/>
              </a:ext>
            </a:extLst>
          </p:cNvPr>
          <p:cNvSpPr txBox="1">
            <a:spLocks/>
          </p:cNvSpPr>
          <p:nvPr/>
        </p:nvSpPr>
        <p:spPr>
          <a:xfrm>
            <a:off x="389431" y="837029"/>
            <a:ext cx="5811864" cy="3917852"/>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Types of Partnerships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Data partners</a:t>
            </a: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Reviewers</a:t>
            </a: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Subject matter/topic</a:t>
            </a: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Methods development</a:t>
            </a: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Technical assistance </a:t>
            </a: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CDC and external agency business partnerships</a:t>
            </a: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Interagency/International analytic or reporting partnerships</a:t>
            </a: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Visionary partnerships</a:t>
            </a:r>
          </a:p>
          <a:p>
            <a:pPr marL="457200" marR="0" lvl="1"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3" name="Group 2" descr="This image displays information for the NCHS/AcademyHealth Data Visualization Challenge.  This is a competition to create interactive data visualizations that address public health issues using NCHS tend data.">
            <a:extLst>
              <a:ext uri="{FF2B5EF4-FFF2-40B4-BE49-F238E27FC236}">
                <a16:creationId xmlns:a16="http://schemas.microsoft.com/office/drawing/2014/main" id="{E213D244-1ED8-4DF9-8E4A-BCEDCD17922C}"/>
              </a:ext>
            </a:extLst>
          </p:cNvPr>
          <p:cNvGrpSpPr/>
          <p:nvPr/>
        </p:nvGrpSpPr>
        <p:grpSpPr>
          <a:xfrm>
            <a:off x="3636235" y="704439"/>
            <a:ext cx="3566500" cy="2651238"/>
            <a:chOff x="3636235" y="704439"/>
            <a:chExt cx="3566500" cy="2651238"/>
          </a:xfrm>
        </p:grpSpPr>
        <p:pic>
          <p:nvPicPr>
            <p:cNvPr id="5" name="Picture 4">
              <a:extLst>
                <a:ext uri="{FF2B5EF4-FFF2-40B4-BE49-F238E27FC236}">
                  <a16:creationId xmlns:a16="http://schemas.microsoft.com/office/drawing/2014/main" id="{9287A442-8E68-48F5-9DA3-357A210102A8}"/>
                </a:ext>
              </a:extLst>
            </p:cNvPr>
            <p:cNvPicPr>
              <a:picLocks noChangeAspect="1"/>
            </p:cNvPicPr>
            <p:nvPr/>
          </p:nvPicPr>
          <p:blipFill>
            <a:blip r:embed="rId2"/>
            <a:stretch>
              <a:fillRect/>
            </a:stretch>
          </p:blipFill>
          <p:spPr>
            <a:xfrm>
              <a:off x="3759420" y="704439"/>
              <a:ext cx="3320129" cy="2651238"/>
            </a:xfrm>
            <a:prstGeom prst="rect">
              <a:avLst/>
            </a:prstGeom>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364603F6-79DB-472A-859B-6B7C1AE4F67E}"/>
                </a:ext>
              </a:extLst>
            </p:cNvPr>
            <p:cNvSpPr txBox="1"/>
            <p:nvPr/>
          </p:nvSpPr>
          <p:spPr>
            <a:xfrm>
              <a:off x="3636235" y="2257821"/>
              <a:ext cx="356650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F56DC"/>
                  </a:solidFill>
                  <a:effectLst/>
                  <a:uLnTx/>
                  <a:uFillTx/>
                  <a:latin typeface="Myriad Web Pro" panose="020B0503030403020204" pitchFamily="34" charset="0"/>
                  <a:ea typeface="+mn-ea"/>
                  <a:cs typeface="+mn-cs"/>
                </a:rPr>
                <a:t>https://academyhealth.org/NCHSData</a:t>
              </a:r>
            </a:p>
          </p:txBody>
        </p:sp>
      </p:grpSp>
      <p:grpSp>
        <p:nvGrpSpPr>
          <p:cNvPr id="9" name="Group 8" descr="This text box shows information on how to submit an application for the NCHS/AcademyHealth Challenge, as well as the Data Modernization Initiative logo.">
            <a:extLst>
              <a:ext uri="{FF2B5EF4-FFF2-40B4-BE49-F238E27FC236}">
                <a16:creationId xmlns:a16="http://schemas.microsoft.com/office/drawing/2014/main" id="{4EDF3D31-1A82-4E03-B947-5315FD34CCB9}"/>
              </a:ext>
            </a:extLst>
          </p:cNvPr>
          <p:cNvGrpSpPr/>
          <p:nvPr/>
        </p:nvGrpSpPr>
        <p:grpSpPr>
          <a:xfrm>
            <a:off x="6857320" y="2835515"/>
            <a:ext cx="2223345" cy="1919366"/>
            <a:chOff x="6857320" y="2835515"/>
            <a:chExt cx="2223345" cy="1919366"/>
          </a:xfrm>
        </p:grpSpPr>
        <p:pic>
          <p:nvPicPr>
            <p:cNvPr id="6" name="Picture 5" descr="This image shows information on where you can apply for the NCHS/AcademyHealth Challenge.">
              <a:extLst>
                <a:ext uri="{FF2B5EF4-FFF2-40B4-BE49-F238E27FC236}">
                  <a16:creationId xmlns:a16="http://schemas.microsoft.com/office/drawing/2014/main" id="{56BF1B45-4199-40CE-89D1-FF168B9D9051}"/>
                </a:ext>
              </a:extLst>
            </p:cNvPr>
            <p:cNvPicPr>
              <a:picLocks noChangeAspect="1"/>
            </p:cNvPicPr>
            <p:nvPr/>
          </p:nvPicPr>
          <p:blipFill>
            <a:blip r:embed="rId3"/>
            <a:stretch>
              <a:fillRect/>
            </a:stretch>
          </p:blipFill>
          <p:spPr>
            <a:xfrm>
              <a:off x="6857320" y="2835515"/>
              <a:ext cx="1935189" cy="1603546"/>
            </a:xfrm>
            <a:prstGeom prst="rect">
              <a:avLst/>
            </a:prstGeom>
            <a:effectLst>
              <a:outerShdw blurRad="50800" dist="38100" dir="8100000" algn="tr" rotWithShape="0">
                <a:prstClr val="black">
                  <a:alpha val="40000"/>
                </a:prstClr>
              </a:outerShdw>
            </a:effectLst>
          </p:spPr>
        </p:pic>
        <p:pic>
          <p:nvPicPr>
            <p:cNvPr id="8" name="Picture 7" descr="This is an image for the Data Modernization Initiative logo.">
              <a:extLst>
                <a:ext uri="{FF2B5EF4-FFF2-40B4-BE49-F238E27FC236}">
                  <a16:creationId xmlns:a16="http://schemas.microsoft.com/office/drawing/2014/main" id="{25882F86-9A89-445D-9108-A908CF4FB61D}"/>
                </a:ext>
              </a:extLst>
            </p:cNvPr>
            <p:cNvPicPr>
              <a:picLocks noChangeAspect="1"/>
            </p:cNvPicPr>
            <p:nvPr/>
          </p:nvPicPr>
          <p:blipFill rotWithShape="1">
            <a:blip r:embed="rId4"/>
            <a:srcRect t="-1" r="55738" b="-20159"/>
            <a:stretch/>
          </p:blipFill>
          <p:spPr>
            <a:xfrm>
              <a:off x="8143302" y="4294130"/>
              <a:ext cx="937363" cy="460751"/>
            </a:xfrm>
            <a:prstGeom prst="rect">
              <a:avLst/>
            </a:prstGeom>
          </p:spPr>
        </p:pic>
      </p:grpSp>
    </p:spTree>
    <p:extLst>
      <p:ext uri="{BB962C8B-B14F-4D97-AF65-F5344CB8AC3E}">
        <p14:creationId xmlns:p14="http://schemas.microsoft.com/office/powerpoint/2010/main" val="21503723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4318" y="2493370"/>
            <a:ext cx="8294913" cy="2351699"/>
          </a:xfrm>
        </p:spPr>
        <p:txBody>
          <a:bodyPr>
            <a:normAutofit/>
          </a:bodyPr>
          <a:lstStyle/>
          <a:p>
            <a:r>
              <a:rPr lang="en-US" dirty="0"/>
              <a:t>Goal 2: Accelerate Data Capabilities</a:t>
            </a:r>
            <a:br>
              <a:rPr lang="en-US" dirty="0"/>
            </a:br>
            <a:r>
              <a:rPr lang="en-US" dirty="0"/>
              <a:t>	</a:t>
            </a:r>
            <a:r>
              <a:rPr lang="en-US" sz="2000" dirty="0"/>
              <a:t>Modernize systems and infrastructure</a:t>
            </a:r>
            <a:br>
              <a:rPr lang="en-US" sz="2000" dirty="0"/>
            </a:br>
            <a:r>
              <a:rPr lang="en-US" sz="2000" dirty="0"/>
              <a:t>	Expand data sources &amp; collection methods	</a:t>
            </a:r>
            <a:br>
              <a:rPr lang="en-US" sz="2000" dirty="0"/>
            </a:br>
            <a:r>
              <a:rPr lang="en-US" sz="2000" dirty="0"/>
              <a:t>	Enhance analytic tools and techniques</a:t>
            </a:r>
            <a:endParaRPr lang="en-US" dirty="0"/>
          </a:p>
        </p:txBody>
      </p:sp>
    </p:spTree>
    <p:extLst>
      <p:ext uri="{BB962C8B-B14F-4D97-AF65-F5344CB8AC3E}">
        <p14:creationId xmlns:p14="http://schemas.microsoft.com/office/powerpoint/2010/main" val="110010066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29F2-A5BF-46B8-B052-8D661EE7FE80}"/>
              </a:ext>
            </a:extLst>
          </p:cNvPr>
          <p:cNvSpPr>
            <a:spLocks noGrp="1"/>
          </p:cNvSpPr>
          <p:nvPr>
            <p:ph type="title"/>
          </p:nvPr>
        </p:nvSpPr>
        <p:spPr>
          <a:xfrm>
            <a:off x="351065" y="212271"/>
            <a:ext cx="8229600" cy="644434"/>
          </a:xfrm>
        </p:spPr>
        <p:txBody>
          <a:bodyPr/>
          <a:lstStyle/>
          <a:p>
            <a:pPr algn="ctr"/>
            <a:r>
              <a:rPr lang="en-US" sz="2800" dirty="0"/>
              <a:t>NCHS Data Linkage Program</a:t>
            </a:r>
          </a:p>
        </p:txBody>
      </p:sp>
      <p:sp>
        <p:nvSpPr>
          <p:cNvPr id="3" name="Text Placeholder 2">
            <a:extLst>
              <a:ext uri="{FF2B5EF4-FFF2-40B4-BE49-F238E27FC236}">
                <a16:creationId xmlns:a16="http://schemas.microsoft.com/office/drawing/2014/main" id="{D605F82E-FD2B-45A7-9431-B618C8EC43E4}"/>
              </a:ext>
            </a:extLst>
          </p:cNvPr>
          <p:cNvSpPr>
            <a:spLocks noGrp="1"/>
          </p:cNvSpPr>
          <p:nvPr>
            <p:ph type="body" sz="quarter" idx="10"/>
          </p:nvPr>
        </p:nvSpPr>
        <p:spPr>
          <a:xfrm>
            <a:off x="242010" y="930730"/>
            <a:ext cx="3927654" cy="4000499"/>
          </a:xfrm>
        </p:spPr>
        <p:txBody>
          <a:bodyPr/>
          <a:lstStyle/>
          <a:p>
            <a:pPr>
              <a:buClr>
                <a:srgbClr val="0039A6"/>
              </a:buClr>
              <a:buFont typeface="Arial" panose="020B0604020202020204" pitchFamily="34" charset="0"/>
              <a:buChar char="•"/>
            </a:pPr>
            <a:r>
              <a:rPr lang="en-US" sz="2000" dirty="0">
                <a:solidFill>
                  <a:srgbClr val="000000"/>
                </a:solidFill>
              </a:rPr>
              <a:t>Linking data can provide policy-relevant information in an efficient way</a:t>
            </a:r>
          </a:p>
          <a:p>
            <a:pPr lvl="0">
              <a:buClr>
                <a:srgbClr val="0039A6"/>
              </a:buClr>
              <a:buFont typeface="Arial" panose="020B0604020202020204" pitchFamily="34" charset="0"/>
              <a:buChar char="•"/>
            </a:pPr>
            <a:endParaRPr lang="en-US" sz="1400" dirty="0">
              <a:solidFill>
                <a:srgbClr val="000000"/>
              </a:solidFill>
            </a:endParaRPr>
          </a:p>
          <a:p>
            <a:pPr lvl="0">
              <a:buClr>
                <a:srgbClr val="0039A6"/>
              </a:buClr>
              <a:buFont typeface="Arial" panose="020B0604020202020204" pitchFamily="34" charset="0"/>
              <a:buChar char="•"/>
            </a:pPr>
            <a:r>
              <a:rPr lang="en-US" sz="2000" dirty="0">
                <a:solidFill>
                  <a:srgbClr val="000000"/>
                </a:solidFill>
              </a:rPr>
              <a:t>NCHS links its surveys to administrative data sources using personally identifiable information (PII)</a:t>
            </a:r>
          </a:p>
          <a:p>
            <a:pPr lvl="0">
              <a:buClr>
                <a:srgbClr val="0039A6"/>
              </a:buClr>
              <a:buFont typeface="Arial" panose="020B0604020202020204" pitchFamily="34" charset="0"/>
              <a:buChar char="•"/>
            </a:pPr>
            <a:endParaRPr lang="en-US" sz="2000" dirty="0">
              <a:solidFill>
                <a:srgbClr val="000000"/>
              </a:solidFill>
            </a:endParaRPr>
          </a:p>
          <a:p>
            <a:pPr lvl="0">
              <a:buClr>
                <a:srgbClr val="0039A6"/>
              </a:buClr>
              <a:buFont typeface="Arial" panose="020B0604020202020204" pitchFamily="34" charset="0"/>
              <a:buChar char="•"/>
            </a:pPr>
            <a:r>
              <a:rPr lang="en-US" sz="2000" dirty="0">
                <a:solidFill>
                  <a:srgbClr val="000000"/>
                </a:solidFill>
              </a:rPr>
              <a:t>NCHS also geocodes its surveys to facilitate merging of contextual variables  </a:t>
            </a:r>
          </a:p>
          <a:p>
            <a:pPr lvl="0"/>
            <a:endParaRPr lang="en-US" sz="2000" dirty="0">
              <a:solidFill>
                <a:srgbClr val="000000"/>
              </a:solidFill>
            </a:endParaRPr>
          </a:p>
          <a:p>
            <a:pPr lvl="0"/>
            <a:endParaRPr lang="en-US" sz="2000" dirty="0">
              <a:solidFill>
                <a:srgbClr val="000000"/>
              </a:solidFill>
            </a:endParaRPr>
          </a:p>
          <a:p>
            <a:endParaRPr lang="en-US" sz="1600" dirty="0">
              <a:solidFill>
                <a:srgbClr val="000000"/>
              </a:solidFill>
              <a:latin typeface="Arial" panose="020B0604020202020204" pitchFamily="34" charset="0"/>
            </a:endParaRPr>
          </a:p>
        </p:txBody>
      </p:sp>
      <p:pic>
        <p:nvPicPr>
          <p:cNvPr id="4" name="Picture 3" descr="This images shows information for the NCHS Data Linkage Program.  ">
            <a:extLst>
              <a:ext uri="{FF2B5EF4-FFF2-40B4-BE49-F238E27FC236}">
                <a16:creationId xmlns:a16="http://schemas.microsoft.com/office/drawing/2014/main" id="{AE3615F7-3F00-4A17-8E46-2729A86F7F50}"/>
              </a:ext>
            </a:extLst>
          </p:cNvPr>
          <p:cNvPicPr>
            <a:picLocks noChangeAspect="1"/>
          </p:cNvPicPr>
          <p:nvPr/>
        </p:nvPicPr>
        <p:blipFill>
          <a:blip r:embed="rId3"/>
          <a:stretch>
            <a:fillRect/>
          </a:stretch>
        </p:blipFill>
        <p:spPr>
          <a:xfrm>
            <a:off x="4076280" y="1371801"/>
            <a:ext cx="4825711" cy="2718484"/>
          </a:xfrm>
          <a:prstGeom prst="rect">
            <a:avLst/>
          </a:prstGeom>
        </p:spPr>
      </p:pic>
    </p:spTree>
    <p:extLst>
      <p:ext uri="{BB962C8B-B14F-4D97-AF65-F5344CB8AC3E}">
        <p14:creationId xmlns:p14="http://schemas.microsoft.com/office/powerpoint/2010/main" val="1740869376"/>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6753</TotalTime>
  <Words>582</Words>
  <Application>Microsoft Office PowerPoint</Application>
  <PresentationFormat>On-screen Show (16:9)</PresentationFormat>
  <Paragraphs>115</Paragraphs>
  <Slides>16</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Courier New</vt:lpstr>
      <vt:lpstr>Myriad Web Pro</vt:lpstr>
      <vt:lpstr>Times New Roman</vt:lpstr>
      <vt:lpstr>Calibri</vt:lpstr>
      <vt:lpstr>Calibri Light</vt:lpstr>
      <vt:lpstr>Wingdings</vt:lpstr>
      <vt:lpstr>NCEH_ATSDR_combined</vt:lpstr>
      <vt:lpstr>1_NCEH_ATSDR_combined</vt:lpstr>
      <vt:lpstr>2_NCEH_ATSDR_combined</vt:lpstr>
      <vt:lpstr>Update from the Division of Analysis and Epidemiology</vt:lpstr>
      <vt:lpstr>NCHS Division of Analysis and Epidemiology Major Program Areas</vt:lpstr>
      <vt:lpstr>Goal 1: Expand Relevance, External Engagement  Understand user needs  Improve awareness and use of products  Build and maintain partnerships</vt:lpstr>
      <vt:lpstr>NCHS Products Target Different Audiences in Different Ways</vt:lpstr>
      <vt:lpstr>Monitoring Use of Health, United States Products</vt:lpstr>
      <vt:lpstr>A Health, United States Query System Informed by Users’ Needs </vt:lpstr>
      <vt:lpstr>Collaboration and Engagement</vt:lpstr>
      <vt:lpstr>Goal 2: Accelerate Data Capabilities  Modernize systems and infrastructure  Expand data sources &amp; collection methods   Enhance analytic tools and techniques</vt:lpstr>
      <vt:lpstr>NCHS Data Linkage Program</vt:lpstr>
      <vt:lpstr>New Developments in the Data Linkage Program: Partnerships are Key</vt:lpstr>
      <vt:lpstr>Enhancing Analytic Tools for Health Equity  </vt:lpstr>
      <vt:lpstr>Informing Health Equity Priorities: Ensure Disability Inclusion</vt:lpstr>
      <vt:lpstr>Goal 3: Build on Workforce, Operational Excellence  Strengthen workforce management  Improve professional advancement, development, leadership  Improve coordination, collaboration, internal communication</vt:lpstr>
      <vt:lpstr>Selected Professional Development and Collaborative  Opportunities</vt:lpstr>
      <vt:lpstr>Recruiting New Staff: Methodologists </vt:lpstr>
      <vt:lpstr>Thank you!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Rose, Cheryl V. (CDC/DDPHSS/NCHS/DAE)</cp:lastModifiedBy>
  <cp:revision>493</cp:revision>
  <cp:lastPrinted>2020-01-28T18:59:20Z</cp:lastPrinted>
  <dcterms:created xsi:type="dcterms:W3CDTF">2011-03-17T17:43:16Z</dcterms:created>
  <dcterms:modified xsi:type="dcterms:W3CDTF">2021-11-04T14:57:52Z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2021-04-20T15:54:44Z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e7872ffe-d046-4c56-b4b2-b49e8364bbb4</vt:lpwstr>
  </property>
  <property fmtid="{D5CDD505-2E9C-101B-9397-08002B2CF9AE}" pid="9" name="MSIP_Label_7b94a7b8-f06c-4dfe-bdcc-9b548fd58c31_ContentBits">
    <vt:lpwstr>0</vt:lpwstr>
  </property>
</Properties>
</file>