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808" r:id="rId1"/>
    <p:sldMasterId id="2147483861" r:id="rId2"/>
  </p:sldMasterIdLst>
  <p:notesMasterIdLst>
    <p:notesMasterId r:id="rId25"/>
  </p:notesMasterIdLst>
  <p:handoutMasterIdLst>
    <p:handoutMasterId r:id="rId26"/>
  </p:handoutMasterIdLst>
  <p:sldIdLst>
    <p:sldId id="327" r:id="rId3"/>
    <p:sldId id="329" r:id="rId4"/>
    <p:sldId id="424" r:id="rId5"/>
    <p:sldId id="429" r:id="rId6"/>
    <p:sldId id="1339" r:id="rId7"/>
    <p:sldId id="1338" r:id="rId8"/>
    <p:sldId id="1343" r:id="rId9"/>
    <p:sldId id="385" r:id="rId10"/>
    <p:sldId id="1344" r:id="rId11"/>
    <p:sldId id="1346" r:id="rId12"/>
    <p:sldId id="1340" r:id="rId13"/>
    <p:sldId id="405" r:id="rId14"/>
    <p:sldId id="1341" r:id="rId15"/>
    <p:sldId id="425" r:id="rId16"/>
    <p:sldId id="426" r:id="rId17"/>
    <p:sldId id="1342" r:id="rId18"/>
    <p:sldId id="409" r:id="rId19"/>
    <p:sldId id="410" r:id="rId20"/>
    <p:sldId id="411" r:id="rId21"/>
    <p:sldId id="412" r:id="rId22"/>
    <p:sldId id="403" r:id="rId23"/>
    <p:sldId id="404" r:id="rId24"/>
  </p:sldIdLst>
  <p:sldSz cx="9144000" cy="5143500" type="screen16x9"/>
  <p:notesSz cx="6985000" cy="9283700"/>
  <p:embeddedFontLst>
    <p:embeddedFont>
      <p:font typeface="Calibri" panose="020F0502020204030204" pitchFamily="34" charset="0"/>
      <p:regular r:id="rId27"/>
      <p:bold r:id="rId28"/>
      <p:italic r:id="rId29"/>
      <p:boldItalic r:id="rId30"/>
    </p:embeddedFont>
    <p:embeddedFont>
      <p:font typeface="Myriad Web Pro" panose="020B0604020202020204" charset="0"/>
      <p:regular r:id="rId31"/>
      <p:bold r:id="rId32"/>
      <p:italic r:id="rId33"/>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agg, Lee Anne (CDC/DDPHSS/NCHS/DVS)" initials="FLA(" lastIdx="5" clrIdx="0">
    <p:extLst>
      <p:ext uri="{19B8F6BF-5375-455C-9EA6-DF929625EA0E}">
        <p15:presenceInfo xmlns:p15="http://schemas.microsoft.com/office/powerpoint/2012/main" userId="S-1-5-21-1207783550-2075000910-922709458-558518" providerId="AD"/>
      </p:ext>
    </p:extLst>
  </p:cmAuthor>
  <p:cmAuthor id="2" name="Brown, Amy (CDC/OPHSS/NCHS)" initials="wri1" lastIdx="5" clrIdx="1">
    <p:extLst>
      <p:ext uri="{19B8F6BF-5375-455C-9EA6-DF929625EA0E}">
        <p15:presenceInfo xmlns:p15="http://schemas.microsoft.com/office/powerpoint/2012/main" userId="Brown, Amy (CDC/OPHSS/NCHS)" providerId="None"/>
      </p:ext>
    </p:extLst>
  </p:cmAuthor>
  <p:cmAuthor id="3" name="Jackson, Geoffrey (CDC/DDPHSS/NCHS/DHCS)" initials="JG(" lastIdx="3" clrIdx="2">
    <p:extLst>
      <p:ext uri="{19B8F6BF-5375-455C-9EA6-DF929625EA0E}">
        <p15:presenceInfo xmlns:p15="http://schemas.microsoft.com/office/powerpoint/2012/main" userId="S-1-5-21-1207783550-2075000910-922709458-564508" providerId="AD"/>
      </p:ext>
    </p:extLst>
  </p:cmAuthor>
  <p:cmAuthor id="4" name="White, Donielle (CDC/DDPHSS/NCHS/DHCS) (CTR)" initials="WD((" lastIdx="2" clrIdx="3">
    <p:extLst>
      <p:ext uri="{19B8F6BF-5375-455C-9EA6-DF929625EA0E}">
        <p15:presenceInfo xmlns:p15="http://schemas.microsoft.com/office/powerpoint/2012/main" userId="S-1-5-21-1207783550-2075000910-922709458-738713" providerId="AD"/>
      </p:ext>
    </p:extLst>
  </p:cmAuthor>
  <p:cmAuthor id="5" name="Williams, Bryan (CDC/DDPHSS/NCHS/DHCS) (CTR)" initials="WB((" lastIdx="17" clrIdx="4">
    <p:extLst>
      <p:ext uri="{19B8F6BF-5375-455C-9EA6-DF929625EA0E}">
        <p15:presenceInfo xmlns:p15="http://schemas.microsoft.com/office/powerpoint/2012/main" userId="S-1-5-21-1207783550-2075000910-922709458-783699" providerId="AD"/>
      </p:ext>
    </p:extLst>
  </p:cmAuthor>
  <p:cmAuthor id="6" name="Jackson, Geoffrey (CDC/DDPHSS/NCHS/DHCS)" initials="JG( [2]" lastIdx="12" clrIdx="5">
    <p:extLst>
      <p:ext uri="{19B8F6BF-5375-455C-9EA6-DF929625EA0E}">
        <p15:presenceInfo xmlns:p15="http://schemas.microsoft.com/office/powerpoint/2012/main" userId="S::mlq2@cdc.gov::f8b94d52-1e35-4f46-ad10-7c6ad9bcc6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000000"/>
    <a:srgbClr val="B45340"/>
    <a:srgbClr val="006858"/>
    <a:srgbClr val="B9B9B9"/>
    <a:srgbClr val="618E7C"/>
    <a:srgbClr val="006166"/>
    <a:srgbClr val="008BB0"/>
    <a:srgbClr val="695E4A"/>
    <a:srgbClr val="0088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0" autoAdjust="0"/>
    <p:restoredTop sz="82948" autoAdjust="0"/>
  </p:normalViewPr>
  <p:slideViewPr>
    <p:cSldViewPr snapToGrid="0">
      <p:cViewPr varScale="1">
        <p:scale>
          <a:sx n="107" d="100"/>
          <a:sy n="107" d="100"/>
        </p:scale>
        <p:origin x="120" y="85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0"/>
    </p:cViewPr>
  </p:sorterViewPr>
  <p:notesViewPr>
    <p:cSldViewPr snapToGrid="0" showGuides="1">
      <p:cViewPr varScale="1">
        <p:scale>
          <a:sx n="121" d="100"/>
          <a:sy n="121" d="100"/>
        </p:scale>
        <p:origin x="357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137" cy="465107"/>
          </a:xfrm>
          <a:prstGeom prst="rect">
            <a:avLst/>
          </a:prstGeom>
        </p:spPr>
        <p:txBody>
          <a:bodyPr vert="horz" lIns="87927" tIns="43964" rIns="87927" bIns="43964" rtlCol="0"/>
          <a:lstStyle>
            <a:lvl1pPr algn="l">
              <a:defRPr sz="1200"/>
            </a:lvl1pPr>
          </a:lstStyle>
          <a:p>
            <a:endParaRPr lang="en-US" dirty="0"/>
          </a:p>
        </p:txBody>
      </p:sp>
      <p:sp>
        <p:nvSpPr>
          <p:cNvPr id="3" name="Date Placeholder 2"/>
          <p:cNvSpPr>
            <a:spLocks noGrp="1"/>
          </p:cNvSpPr>
          <p:nvPr>
            <p:ph type="dt" sz="quarter" idx="1"/>
          </p:nvPr>
        </p:nvSpPr>
        <p:spPr>
          <a:xfrm>
            <a:off x="3956348" y="0"/>
            <a:ext cx="3027137" cy="465107"/>
          </a:xfrm>
          <a:prstGeom prst="rect">
            <a:avLst/>
          </a:prstGeom>
        </p:spPr>
        <p:txBody>
          <a:bodyPr vert="horz" lIns="87927" tIns="43964" rIns="87927" bIns="43964" rtlCol="0"/>
          <a:lstStyle>
            <a:lvl1pPr algn="r">
              <a:defRPr sz="1200"/>
            </a:lvl1pPr>
          </a:lstStyle>
          <a:p>
            <a:fld id="{CCD9D4F3-1CB6-4E57-BC6A-8FDD6DF1AC39}" type="datetimeFigureOut">
              <a:rPr lang="en-US" smtClean="0"/>
              <a:t>12/18/2019</a:t>
            </a:fld>
            <a:endParaRPr lang="en-US" dirty="0"/>
          </a:p>
        </p:txBody>
      </p:sp>
      <p:sp>
        <p:nvSpPr>
          <p:cNvPr id="4" name="Footer Placeholder 3"/>
          <p:cNvSpPr>
            <a:spLocks noGrp="1"/>
          </p:cNvSpPr>
          <p:nvPr>
            <p:ph type="ftr" sz="quarter" idx="2"/>
          </p:nvPr>
        </p:nvSpPr>
        <p:spPr>
          <a:xfrm>
            <a:off x="1" y="8818594"/>
            <a:ext cx="3027137" cy="465106"/>
          </a:xfrm>
          <a:prstGeom prst="rect">
            <a:avLst/>
          </a:prstGeom>
        </p:spPr>
        <p:txBody>
          <a:bodyPr vert="horz" lIns="87927" tIns="43964" rIns="87927" bIns="4396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348" y="8818594"/>
            <a:ext cx="3027137" cy="465106"/>
          </a:xfrm>
          <a:prstGeom prst="rect">
            <a:avLst/>
          </a:prstGeom>
        </p:spPr>
        <p:txBody>
          <a:bodyPr vert="horz" lIns="87927" tIns="43964" rIns="87927" bIns="43964" rtlCol="0" anchor="b"/>
          <a:lstStyle>
            <a:lvl1pPr algn="r">
              <a:defRPr sz="1200"/>
            </a:lvl1pPr>
          </a:lstStyle>
          <a:p>
            <a:fld id="{A352C7E1-5E17-4B76-93F9-C135FF019537}" type="slidenum">
              <a:rPr lang="en-US" smtClean="0"/>
              <a:t>‹#›</a:t>
            </a:fld>
            <a:endParaRPr lang="en-US" dirty="0"/>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7137" cy="463571"/>
          </a:xfrm>
          <a:prstGeom prst="rect">
            <a:avLst/>
          </a:prstGeom>
        </p:spPr>
        <p:txBody>
          <a:bodyPr vert="horz" lIns="87927" tIns="43964" rIns="87927" bIns="43964"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56348" y="1"/>
            <a:ext cx="3027137" cy="463571"/>
          </a:xfrm>
          <a:prstGeom prst="rect">
            <a:avLst/>
          </a:prstGeom>
        </p:spPr>
        <p:txBody>
          <a:bodyPr vert="horz" lIns="87927" tIns="43964" rIns="87927" bIns="43964"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12/18/2019</a:t>
            </a:fld>
            <a:endParaRPr lang="en-US" dirty="0"/>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87927" tIns="43964" rIns="87927" bIns="43964" rtlCol="0" anchor="ctr"/>
          <a:lstStyle/>
          <a:p>
            <a:pPr lvl="0"/>
            <a:endParaRPr lang="en-US" noProof="0" dirty="0"/>
          </a:p>
        </p:txBody>
      </p:sp>
      <p:sp>
        <p:nvSpPr>
          <p:cNvPr id="5" name="Notes Placeholder 4"/>
          <p:cNvSpPr>
            <a:spLocks noGrp="1"/>
          </p:cNvSpPr>
          <p:nvPr>
            <p:ph type="body" sz="quarter" idx="3"/>
          </p:nvPr>
        </p:nvSpPr>
        <p:spPr>
          <a:xfrm>
            <a:off x="698804" y="4410067"/>
            <a:ext cx="5587393" cy="4176743"/>
          </a:xfrm>
          <a:prstGeom prst="rect">
            <a:avLst/>
          </a:prstGeom>
        </p:spPr>
        <p:txBody>
          <a:bodyPr vert="horz" lIns="87927" tIns="43964" rIns="87927" bIns="4396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18596"/>
            <a:ext cx="3027137" cy="463571"/>
          </a:xfrm>
          <a:prstGeom prst="rect">
            <a:avLst/>
          </a:prstGeom>
        </p:spPr>
        <p:txBody>
          <a:bodyPr vert="horz" lIns="87927" tIns="43964" rIns="87927" bIns="43964"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56348" y="8818596"/>
            <a:ext cx="3027137" cy="463571"/>
          </a:xfrm>
          <a:prstGeom prst="rect">
            <a:avLst/>
          </a:prstGeom>
        </p:spPr>
        <p:txBody>
          <a:bodyPr vert="horz" lIns="87927" tIns="43964" rIns="87927" bIns="43964"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dirty="0"/>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14315" indent="-274736">
              <a:defRPr>
                <a:solidFill>
                  <a:schemeClr val="tx1"/>
                </a:solidFill>
                <a:latin typeface="Myriad Web Pro" panose="020B0503030403020204" pitchFamily="34" charset="0"/>
              </a:defRPr>
            </a:lvl2pPr>
            <a:lvl3pPr marL="1098944" indent="-219789">
              <a:defRPr>
                <a:solidFill>
                  <a:schemeClr val="tx1"/>
                </a:solidFill>
                <a:latin typeface="Myriad Web Pro" panose="020B0503030403020204" pitchFamily="34" charset="0"/>
              </a:defRPr>
            </a:lvl3pPr>
            <a:lvl4pPr marL="1538524" indent="-219789">
              <a:defRPr>
                <a:solidFill>
                  <a:schemeClr val="tx1"/>
                </a:solidFill>
                <a:latin typeface="Myriad Web Pro" panose="020B0503030403020204" pitchFamily="34" charset="0"/>
              </a:defRPr>
            </a:lvl4pPr>
            <a:lvl5pPr marL="1978101" indent="-219789">
              <a:defRPr>
                <a:solidFill>
                  <a:schemeClr val="tx1"/>
                </a:solidFill>
                <a:latin typeface="Myriad Web Pro" panose="020B0503030403020204" pitchFamily="34" charset="0"/>
              </a:defRPr>
            </a:lvl5pPr>
            <a:lvl6pPr marL="2417679" indent="-219789" fontAlgn="base">
              <a:spcBef>
                <a:spcPct val="0"/>
              </a:spcBef>
              <a:spcAft>
                <a:spcPct val="0"/>
              </a:spcAft>
              <a:defRPr>
                <a:solidFill>
                  <a:schemeClr val="tx1"/>
                </a:solidFill>
                <a:latin typeface="Myriad Web Pro" panose="020B0503030403020204" pitchFamily="34" charset="0"/>
              </a:defRPr>
            </a:lvl6pPr>
            <a:lvl7pPr marL="2857257" indent="-219789" fontAlgn="base">
              <a:spcBef>
                <a:spcPct val="0"/>
              </a:spcBef>
              <a:spcAft>
                <a:spcPct val="0"/>
              </a:spcAft>
              <a:defRPr>
                <a:solidFill>
                  <a:schemeClr val="tx1"/>
                </a:solidFill>
                <a:latin typeface="Myriad Web Pro" panose="020B0503030403020204" pitchFamily="34" charset="0"/>
              </a:defRPr>
            </a:lvl7pPr>
            <a:lvl8pPr marL="3296836" indent="-219789" fontAlgn="base">
              <a:spcBef>
                <a:spcPct val="0"/>
              </a:spcBef>
              <a:spcAft>
                <a:spcPct val="0"/>
              </a:spcAft>
              <a:defRPr>
                <a:solidFill>
                  <a:schemeClr val="tx1"/>
                </a:solidFill>
                <a:latin typeface="Myriad Web Pro" panose="020B0503030403020204" pitchFamily="34" charset="0"/>
              </a:defRPr>
            </a:lvl8pPr>
            <a:lvl9pPr marL="3736412" indent="-219789"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dirty="0">
              <a:latin typeface="Calibri" panose="020F0502020204030204" pitchFamily="34" charset="0"/>
            </a:endParaRPr>
          </a:p>
        </p:txBody>
      </p:sp>
    </p:spTree>
    <p:extLst>
      <p:ext uri="{BB962C8B-B14F-4D97-AF65-F5344CB8AC3E}">
        <p14:creationId xmlns:p14="http://schemas.microsoft.com/office/powerpoint/2010/main" val="1708580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dirty="0"/>
          </a:p>
        </p:txBody>
      </p:sp>
    </p:spTree>
    <p:extLst>
      <p:ext uri="{BB962C8B-B14F-4D97-AF65-F5344CB8AC3E}">
        <p14:creationId xmlns:p14="http://schemas.microsoft.com/office/powerpoint/2010/main" val="2165857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dirty="0"/>
          </a:p>
        </p:txBody>
      </p:sp>
    </p:spTree>
    <p:extLst>
      <p:ext uri="{BB962C8B-B14F-4D97-AF65-F5344CB8AC3E}">
        <p14:creationId xmlns:p14="http://schemas.microsoft.com/office/powerpoint/2010/main" val="1199375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dirty="0"/>
          </a:p>
        </p:txBody>
      </p:sp>
    </p:spTree>
    <p:extLst>
      <p:ext uri="{BB962C8B-B14F-4D97-AF65-F5344CB8AC3E}">
        <p14:creationId xmlns:p14="http://schemas.microsoft.com/office/powerpoint/2010/main" val="1289220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dirty="0"/>
          </a:p>
        </p:txBody>
      </p:sp>
    </p:spTree>
    <p:extLst>
      <p:ext uri="{BB962C8B-B14F-4D97-AF65-F5344CB8AC3E}">
        <p14:creationId xmlns:p14="http://schemas.microsoft.com/office/powerpoint/2010/main" val="1789027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8</a:t>
            </a:fld>
            <a:endParaRPr lang="en-US" dirty="0"/>
          </a:p>
        </p:txBody>
      </p:sp>
    </p:spTree>
    <p:extLst>
      <p:ext uri="{BB962C8B-B14F-4D97-AF65-F5344CB8AC3E}">
        <p14:creationId xmlns:p14="http://schemas.microsoft.com/office/powerpoint/2010/main" val="2508845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dirty="0"/>
          </a:p>
        </p:txBody>
      </p:sp>
    </p:spTree>
    <p:extLst>
      <p:ext uri="{BB962C8B-B14F-4D97-AF65-F5344CB8AC3E}">
        <p14:creationId xmlns:p14="http://schemas.microsoft.com/office/powerpoint/2010/main" val="2861964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dirty="0"/>
          </a:p>
        </p:txBody>
      </p:sp>
    </p:spTree>
    <p:extLst>
      <p:ext uri="{BB962C8B-B14F-4D97-AF65-F5344CB8AC3E}">
        <p14:creationId xmlns:p14="http://schemas.microsoft.com/office/powerpoint/2010/main" val="769850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22</a:t>
            </a:fld>
            <a:endParaRPr lang="en-US"/>
          </a:p>
        </p:txBody>
      </p:sp>
    </p:spTree>
    <p:extLst>
      <p:ext uri="{BB962C8B-B14F-4D97-AF65-F5344CB8AC3E}">
        <p14:creationId xmlns:p14="http://schemas.microsoft.com/office/powerpoint/2010/main" val="28160952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88973"/>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6858"/>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10866720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008BB0"/>
              </a:buClr>
              <a:defRPr sz="2000">
                <a:solidFill>
                  <a:schemeClr val="accent4">
                    <a:lumMod val="75000"/>
                  </a:schemeClr>
                </a:solidFill>
              </a:defRPr>
            </a:lvl2pPr>
            <a:lvl3pPr>
              <a:buClr>
                <a:srgbClr val="695E4A"/>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128695636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OD">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2824"/>
          <a:stretch/>
        </p:blipFill>
        <p:spPr>
          <a:xfrm>
            <a:off x="1" y="1"/>
            <a:ext cx="9157648" cy="940526"/>
          </a:xfrm>
          <a:prstGeom prst="rect">
            <a:avLst/>
          </a:prstGeom>
        </p:spPr>
      </p:pic>
      <p:sp>
        <p:nvSpPr>
          <p:cNvPr id="11" name="Title 1"/>
          <p:cNvSpPr>
            <a:spLocks noGrp="1"/>
          </p:cNvSpPr>
          <p:nvPr>
            <p:ph type="title"/>
          </p:nvPr>
        </p:nvSpPr>
        <p:spPr>
          <a:xfrm>
            <a:off x="457200" y="956742"/>
            <a:ext cx="8229600" cy="866834"/>
          </a:xfrm>
          <a:prstGeom prst="rect">
            <a:avLst/>
          </a:prstGeom>
        </p:spPr>
        <p:txBody>
          <a:bodyPr/>
          <a:lstStyle>
            <a:lvl1pPr algn="l">
              <a:lnSpc>
                <a:spcPts val="2250"/>
              </a:lnSpc>
              <a:defRPr sz="2100" b="1" baseline="0">
                <a:solidFill>
                  <a:srgbClr val="0039A6"/>
                </a:solidFill>
                <a:effectLst/>
                <a:latin typeface="Calibri" pitchFamily="34" charset="0"/>
              </a:defRPr>
            </a:lvl1pPr>
          </a:lstStyle>
          <a:p>
            <a:endParaRPr lang="en-US" dirty="0"/>
          </a:p>
        </p:txBody>
      </p:sp>
      <p:sp>
        <p:nvSpPr>
          <p:cNvPr id="5" name="Subtitle 2"/>
          <p:cNvSpPr>
            <a:spLocks noGrp="1"/>
          </p:cNvSpPr>
          <p:nvPr>
            <p:ph type="subTitle" idx="1"/>
          </p:nvPr>
        </p:nvSpPr>
        <p:spPr>
          <a:xfrm>
            <a:off x="457200" y="2061700"/>
            <a:ext cx="6400800" cy="342900"/>
          </a:xfrm>
          <a:prstGeom prst="rect">
            <a:avLst/>
          </a:prstGeom>
        </p:spPr>
        <p:txBody>
          <a:bodyPr/>
          <a:lstStyle>
            <a:lvl1pPr marL="0" indent="0" algn="l">
              <a:buNone/>
              <a:defRPr sz="1500" b="1" baseline="0">
                <a:solidFill>
                  <a:srgbClr val="0039A6"/>
                </a:solidFill>
                <a:effectLst/>
                <a:latin typeface="Calibri"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457200" y="2876702"/>
            <a:ext cx="6400800" cy="971550"/>
          </a:xfrm>
          <a:prstGeom prst="rect">
            <a:avLst/>
          </a:prstGeom>
        </p:spPr>
        <p:txBody>
          <a:bodyPr/>
          <a:lstStyle>
            <a:lvl1pPr marL="0" indent="0" algn="l">
              <a:lnSpc>
                <a:spcPts val="1500"/>
              </a:lnSpc>
              <a:buNone/>
              <a:defRPr sz="135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0" name="TextBox 9"/>
          <p:cNvSpPr txBox="1"/>
          <p:nvPr userDrawn="1"/>
        </p:nvSpPr>
        <p:spPr>
          <a:xfrm>
            <a:off x="457200" y="90152"/>
            <a:ext cx="6903076" cy="300082"/>
          </a:xfrm>
          <a:prstGeom prst="rect">
            <a:avLst/>
          </a:prstGeom>
          <a:noFill/>
        </p:spPr>
        <p:txBody>
          <a:bodyPr wrap="square" rtlCol="0">
            <a:spAutoFit/>
          </a:bodyPr>
          <a:lstStyle/>
          <a:p>
            <a:r>
              <a:rPr lang="en-US" sz="1350" b="1" dirty="0">
                <a:solidFill>
                  <a:schemeClr val="tx2">
                    <a:lumMod val="95000"/>
                  </a:schemeClr>
                </a:solidFill>
                <a:latin typeface="Calibri" panose="020F0502020204030204" pitchFamily="34" charset="0"/>
              </a:rPr>
              <a:t>Centers for Disease Control and Prevention</a:t>
            </a:r>
          </a:p>
        </p:txBody>
      </p:sp>
    </p:spTree>
    <p:extLst>
      <p:ext uri="{BB962C8B-B14F-4D97-AF65-F5344CB8AC3E}">
        <p14:creationId xmlns:p14="http://schemas.microsoft.com/office/powerpoint/2010/main" val="17527697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2250"/>
              </a:lnSpc>
              <a:defRPr sz="2100" b="1" baseline="0">
                <a:solidFill>
                  <a:srgbClr val="005DAA"/>
                </a:solidFill>
                <a:effectLst/>
                <a:latin typeface="Calibri" pitchFamily="34" charset="0"/>
              </a:defRPr>
            </a:lvl1pPr>
          </a:lstStyle>
          <a:p>
            <a:r>
              <a:rPr lang="en-US" dirty="0"/>
              <a:t>Bottom band: OD</a:t>
            </a:r>
          </a:p>
        </p:txBody>
      </p:sp>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t="87742" b="-5052"/>
          <a:stretch/>
        </p:blipFill>
        <p:spPr>
          <a:xfrm>
            <a:off x="6440" y="5018218"/>
            <a:ext cx="9144001" cy="186744"/>
          </a:xfrm>
          <a:prstGeom prst="rect">
            <a:avLst/>
          </a:prstGeom>
        </p:spPr>
      </p:pic>
      <p:sp>
        <p:nvSpPr>
          <p:cNvPr id="5" name="Text Placeholder 7"/>
          <p:cNvSpPr>
            <a:spLocks noGrp="1"/>
          </p:cNvSpPr>
          <p:nvPr>
            <p:ph type="body" sz="quarter" idx="10"/>
          </p:nvPr>
        </p:nvSpPr>
        <p:spPr>
          <a:xfrm>
            <a:off x="457200" y="1158875"/>
            <a:ext cx="8229600" cy="3341688"/>
          </a:xfrm>
        </p:spPr>
        <p:txBody>
          <a:bodyPr/>
          <a:lstStyle>
            <a:lvl1pPr marL="257175" indent="-257175">
              <a:buClr>
                <a:srgbClr val="005DAA"/>
              </a:buClr>
              <a:buFont typeface="Wingdings" panose="05000000000000000000" pitchFamily="2" charset="2"/>
              <a:buChar char="§"/>
              <a:defRPr sz="1500">
                <a:solidFill>
                  <a:schemeClr val="accent4">
                    <a:lumMod val="75000"/>
                  </a:schemeClr>
                </a:solidFill>
              </a:defRPr>
            </a:lvl1pPr>
            <a:lvl2pPr>
              <a:buClr>
                <a:srgbClr val="532E63"/>
              </a:buClr>
              <a:defRPr sz="1500">
                <a:solidFill>
                  <a:schemeClr val="accent4">
                    <a:lumMod val="75000"/>
                  </a:schemeClr>
                </a:solidFill>
              </a:defRPr>
            </a:lvl2pPr>
            <a:lvl3pPr>
              <a:buClr>
                <a:srgbClr val="9A3B26"/>
              </a:buClr>
              <a:defRPr sz="1500">
                <a:solidFill>
                  <a:schemeClr val="accent4">
                    <a:lumMod val="75000"/>
                  </a:schemeClr>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4657599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TA SLIDE 2 column_O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2250"/>
              </a:lnSpc>
              <a:defRPr sz="2100"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457202" y="1200151"/>
            <a:ext cx="3879669" cy="3143250"/>
          </a:xfrm>
          <a:prstGeom prst="rect">
            <a:avLst/>
          </a:prstGeom>
        </p:spPr>
        <p:txBody>
          <a:bodyPr/>
          <a:lstStyle>
            <a:lvl1pPr marL="257175" indent="-257175">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213" indent="-214313">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3" y="1200151"/>
            <a:ext cx="3879669" cy="3143250"/>
          </a:xfrm>
          <a:prstGeom prst="rect">
            <a:avLst/>
          </a:prstGeom>
        </p:spPr>
        <p:txBody>
          <a:bodyPr/>
          <a:lstStyle>
            <a:lvl1pPr marL="257175" indent="-257175">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213" indent="-214313">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5039853"/>
            <a:ext cx="9144000" cy="112810"/>
          </a:xfrm>
          <a:prstGeom prst="rect">
            <a:avLst/>
          </a:prstGeom>
        </p:spPr>
      </p:pic>
    </p:spTree>
    <p:extLst>
      <p:ext uri="{BB962C8B-B14F-4D97-AF65-F5344CB8AC3E}">
        <p14:creationId xmlns:p14="http://schemas.microsoft.com/office/powerpoint/2010/main" val="9926223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3" y="3350323"/>
            <a:ext cx="8294913" cy="871538"/>
          </a:xfrm>
          <a:prstGeom prst="rect">
            <a:avLst/>
          </a:prstGeom>
        </p:spPr>
        <p:txBody>
          <a:bodyPr anchor="b"/>
          <a:lstStyle>
            <a:lvl1pPr algn="l">
              <a:defRPr sz="27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1650"/>
              </a:lnSpc>
              <a:buNone/>
              <a:defRPr sz="1500" baseline="0">
                <a:solidFill>
                  <a:schemeClr val="bg2"/>
                </a:solidFill>
                <a:latin typeface="Calibri"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endParaRPr lang="en-US" dirty="0"/>
          </a:p>
        </p:txBody>
      </p:sp>
    </p:spTree>
    <p:extLst>
      <p:ext uri="{BB962C8B-B14F-4D97-AF65-F5344CB8AC3E}">
        <p14:creationId xmlns:p14="http://schemas.microsoft.com/office/powerpoint/2010/main" val="3655829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504" y="4245418"/>
            <a:ext cx="9144000" cy="883169"/>
          </a:xfrm>
          <a:prstGeom prst="rect">
            <a:avLst/>
          </a:prstGeom>
        </p:spPr>
      </p:pic>
      <p:sp>
        <p:nvSpPr>
          <p:cNvPr id="3" name="TextBox 2"/>
          <p:cNvSpPr txBox="1"/>
          <p:nvPr userDrawn="1"/>
        </p:nvSpPr>
        <p:spPr>
          <a:xfrm>
            <a:off x="127220" y="2746825"/>
            <a:ext cx="6639341" cy="1061829"/>
          </a:xfrm>
          <a:prstGeom prst="rect">
            <a:avLst/>
          </a:prstGeom>
          <a:noFill/>
        </p:spPr>
        <p:txBody>
          <a:bodyPr wrap="square" rtlCol="0">
            <a:spAutoFit/>
          </a:bodyPr>
          <a:lstStyle/>
          <a:p>
            <a:r>
              <a:rPr lang="en-US" sz="900" dirty="0">
                <a:solidFill>
                  <a:srgbClr val="695E4A"/>
                </a:solidFill>
                <a:latin typeface="Calibri" panose="020F0502020204030204" pitchFamily="34" charset="0"/>
              </a:rPr>
              <a:t>For more information, contact CDC</a:t>
            </a:r>
            <a:br>
              <a:rPr lang="en-US" sz="900" dirty="0">
                <a:solidFill>
                  <a:srgbClr val="695E4A"/>
                </a:solidFill>
                <a:latin typeface="Calibri" panose="020F0502020204030204" pitchFamily="34" charset="0"/>
              </a:rPr>
            </a:br>
            <a:r>
              <a:rPr lang="en-US" sz="900" dirty="0">
                <a:solidFill>
                  <a:srgbClr val="695E4A"/>
                </a:solidFill>
                <a:latin typeface="Calibri" panose="020F0502020204030204" pitchFamily="34" charset="0"/>
              </a:rPr>
              <a:t>1-800-CDC-INFO (232-4636)</a:t>
            </a:r>
            <a:br>
              <a:rPr lang="en-US" sz="900" dirty="0">
                <a:solidFill>
                  <a:srgbClr val="695E4A"/>
                </a:solidFill>
                <a:latin typeface="Calibri" panose="020F0502020204030204" pitchFamily="34" charset="0"/>
              </a:rPr>
            </a:br>
            <a:r>
              <a:rPr lang="en-US" sz="900" dirty="0">
                <a:solidFill>
                  <a:srgbClr val="695E4A"/>
                </a:solidFill>
                <a:latin typeface="Calibri" panose="020F0502020204030204" pitchFamily="34" charset="0"/>
              </a:rPr>
              <a:t>TTY:  1-888-232-6348    www.cdc.gov</a:t>
            </a:r>
            <a:br>
              <a:rPr lang="en-US" sz="900" dirty="0">
                <a:solidFill>
                  <a:srgbClr val="695E4A"/>
                </a:solidFill>
                <a:latin typeface="Calibri" panose="020F0502020204030204" pitchFamily="34" charset="0"/>
              </a:rPr>
            </a:br>
            <a:br>
              <a:rPr lang="en-US" sz="900" dirty="0">
                <a:solidFill>
                  <a:srgbClr val="695E4A"/>
                </a:solidFill>
                <a:latin typeface="Calibri" panose="020F0502020204030204" pitchFamily="34" charset="0"/>
              </a:rPr>
            </a:br>
            <a:br>
              <a:rPr lang="en-US" sz="900" dirty="0">
                <a:solidFill>
                  <a:srgbClr val="695E4A"/>
                </a:solidFill>
                <a:latin typeface="Calibri" panose="020F0502020204030204" pitchFamily="34" charset="0"/>
              </a:rPr>
            </a:br>
            <a:r>
              <a:rPr lang="en-US" sz="9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81365402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TextBox 1"/>
          <p:cNvSpPr txBox="1"/>
          <p:nvPr userDrawn="1"/>
        </p:nvSpPr>
        <p:spPr>
          <a:xfrm>
            <a:off x="8515350" y="4704687"/>
            <a:ext cx="513116" cy="276999"/>
          </a:xfrm>
          <a:prstGeom prst="rect">
            <a:avLst/>
          </a:prstGeom>
          <a:noFill/>
        </p:spPr>
        <p:txBody>
          <a:bodyPr wrap="square" rtlCol="0">
            <a:spAutoFit/>
          </a:bodyPr>
          <a:lstStyle/>
          <a:p>
            <a:fld id="{DB7A6F73-3370-458E-9E64-E569BEFC6C92}" type="slidenum">
              <a:rPr lang="en-US" sz="1200" smtClean="0">
                <a:solidFill>
                  <a:schemeClr val="tx2">
                    <a:lumMod val="50000"/>
                  </a:schemeClr>
                </a:solidFill>
                <a:latin typeface="Calibri" panose="020F0502020204030204" pitchFamily="34" charset="0"/>
              </a:rPr>
              <a:t>‹#›</a:t>
            </a:fld>
            <a:endParaRPr lang="en-US" sz="1200" dirty="0">
              <a:solidFill>
                <a:schemeClr val="tx2">
                  <a:lumMod val="50000"/>
                </a:schemeClr>
              </a:solidFill>
              <a:latin typeface="Calibri" panose="020F0502020204030204" pitchFamily="34" charset="0"/>
            </a:endParaRP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52" r:id="rId3"/>
    <p:sldLayoutId id="2147483823" r:id="rId4"/>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603429515"/>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Lst>
  <p:transition>
    <p:fade/>
  </p:transition>
  <p:hf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Myriad Web Pro" panose="020B0503030403020204" pitchFamily="34" charset="0"/>
        </a:defRPr>
      </a:lvl2pPr>
      <a:lvl3pPr algn="ctr" rtl="0" eaLnBrk="0" fontAlgn="base" hangingPunct="0">
        <a:spcBef>
          <a:spcPct val="0"/>
        </a:spcBef>
        <a:spcAft>
          <a:spcPct val="0"/>
        </a:spcAft>
        <a:defRPr sz="3300">
          <a:solidFill>
            <a:schemeClr val="tx1"/>
          </a:solidFill>
          <a:latin typeface="Myriad Web Pro" panose="020B0503030403020204" pitchFamily="34" charset="0"/>
        </a:defRPr>
      </a:lvl3pPr>
      <a:lvl4pPr algn="ctr" rtl="0" eaLnBrk="0" fontAlgn="base" hangingPunct="0">
        <a:spcBef>
          <a:spcPct val="0"/>
        </a:spcBef>
        <a:spcAft>
          <a:spcPct val="0"/>
        </a:spcAft>
        <a:defRPr sz="3300">
          <a:solidFill>
            <a:schemeClr val="tx1"/>
          </a:solidFill>
          <a:latin typeface="Myriad Web Pro" panose="020B0503030403020204" pitchFamily="34" charset="0"/>
        </a:defRPr>
      </a:lvl4pPr>
      <a:lvl5pPr algn="ctr" rtl="0" eaLnBrk="0" fontAlgn="base" hangingPunct="0">
        <a:spcBef>
          <a:spcPct val="0"/>
        </a:spcBef>
        <a:spcAft>
          <a:spcPct val="0"/>
        </a:spcAft>
        <a:defRPr sz="3300">
          <a:solidFill>
            <a:schemeClr val="tx1"/>
          </a:solidFill>
          <a:latin typeface="Myriad Web Pro" panose="020B0503030403020204" pitchFamily="34" charset="0"/>
        </a:defRPr>
      </a:lvl5pPr>
      <a:lvl6pPr marL="342900" algn="ctr" rtl="0" fontAlgn="base">
        <a:spcBef>
          <a:spcPct val="0"/>
        </a:spcBef>
        <a:spcAft>
          <a:spcPct val="0"/>
        </a:spcAft>
        <a:defRPr sz="3300">
          <a:solidFill>
            <a:schemeClr val="tx1"/>
          </a:solidFill>
          <a:latin typeface="Myriad Web Pro" panose="020B0503030403020204" pitchFamily="34" charset="0"/>
        </a:defRPr>
      </a:lvl6pPr>
      <a:lvl7pPr marL="685800" algn="ctr" rtl="0" fontAlgn="base">
        <a:spcBef>
          <a:spcPct val="0"/>
        </a:spcBef>
        <a:spcAft>
          <a:spcPct val="0"/>
        </a:spcAft>
        <a:defRPr sz="3300">
          <a:solidFill>
            <a:schemeClr val="tx1"/>
          </a:solidFill>
          <a:latin typeface="Myriad Web Pro" panose="020B0503030403020204" pitchFamily="34" charset="0"/>
        </a:defRPr>
      </a:lvl7pPr>
      <a:lvl8pPr marL="1028700" algn="ctr" rtl="0" fontAlgn="base">
        <a:spcBef>
          <a:spcPct val="0"/>
        </a:spcBef>
        <a:spcAft>
          <a:spcPct val="0"/>
        </a:spcAft>
        <a:defRPr sz="3300">
          <a:solidFill>
            <a:schemeClr val="tx1"/>
          </a:solidFill>
          <a:latin typeface="Myriad Web Pro" panose="020B0503030403020204" pitchFamily="34" charset="0"/>
        </a:defRPr>
      </a:lvl8pPr>
      <a:lvl9pPr marL="1371600" algn="ctr" rtl="0" fontAlgn="base">
        <a:spcBef>
          <a:spcPct val="0"/>
        </a:spcBef>
        <a:spcAft>
          <a:spcPct val="0"/>
        </a:spcAft>
        <a:defRPr sz="3300">
          <a:solidFill>
            <a:schemeClr val="tx1"/>
          </a:solidFill>
          <a:latin typeface="Myriad Web Pro" panose="020B050303040302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rgbClr val="7F7F7F"/>
          </a:solidFill>
          <a:latin typeface="Calibri" panose="020F0502020204030204" pitchFamily="34" charset="0"/>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rgbClr val="7F7F7F"/>
          </a:solidFill>
          <a:latin typeface="Calibri" panose="020F0502020204030204" pitchFamily="34" charset="0"/>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dollarsandsense.sg/three-personal-finance-events-in-may-you-cannot-afford-to-miss/"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a:extLst>
              <a:ext uri="{C183D7F6-B498-43B3-948B-1728B52AA6E4}">
                <adec:decorative xmlns:adec="http://schemas.microsoft.com/office/drawing/2017/decorative" val="0"/>
              </a:ext>
            </a:extLst>
          </p:cNvPr>
          <p:cNvSpPr>
            <a:spLocks noGrp="1"/>
          </p:cNvSpPr>
          <p:nvPr>
            <p:ph type="title"/>
          </p:nvPr>
        </p:nvSpPr>
        <p:spPr>
          <a:xfrm>
            <a:off x="457200" y="1039552"/>
            <a:ext cx="8229600" cy="1104959"/>
          </a:xfrm>
        </p:spPr>
        <p:txBody>
          <a:bodyPr/>
          <a:lstStyle/>
          <a:p>
            <a:r>
              <a:rPr lang="en-US" altLang="en-US" sz="2400" dirty="0"/>
              <a:t>Patient Centered Outcome Research Trust Fund Projects Updates and Response to BSC Recommendations: Division of Health Care Statistics</a:t>
            </a:r>
          </a:p>
        </p:txBody>
      </p:sp>
      <p:sp>
        <p:nvSpPr>
          <p:cNvPr id="2" name="Subtitle 1"/>
          <p:cNvSpPr>
            <a:spLocks noGrp="1"/>
          </p:cNvSpPr>
          <p:nvPr>
            <p:ph type="subTitle" idx="1"/>
          </p:nvPr>
        </p:nvSpPr>
        <p:spPr/>
        <p:txBody>
          <a:bodyPr/>
          <a:lstStyle/>
          <a:p>
            <a:endParaRPr lang="en-US" dirty="0"/>
          </a:p>
          <a:p>
            <a:pPr>
              <a:spcBef>
                <a:spcPts val="0"/>
              </a:spcBef>
            </a:pPr>
            <a:r>
              <a:rPr lang="en-US" dirty="0"/>
              <a:t>Geoff Jackson</a:t>
            </a:r>
          </a:p>
          <a:p>
            <a:pPr>
              <a:spcBef>
                <a:spcPts val="0"/>
              </a:spcBef>
            </a:pPr>
            <a:r>
              <a:rPr lang="en-US" dirty="0"/>
              <a:t>Team Lead, Hospital Care Team </a:t>
            </a:r>
          </a:p>
          <a:p>
            <a:pPr>
              <a:spcBef>
                <a:spcPts val="0"/>
              </a:spcBef>
            </a:pPr>
            <a:r>
              <a:rPr lang="en-US" dirty="0"/>
              <a:t>Division of Health Care Statistics</a:t>
            </a:r>
          </a:p>
          <a:p>
            <a:endParaRPr lang="en-US" dirty="0"/>
          </a:p>
        </p:txBody>
      </p:sp>
      <p:sp>
        <p:nvSpPr>
          <p:cNvPr id="6" name="Text Placeholder 5"/>
          <p:cNvSpPr>
            <a:spLocks noGrp="1"/>
          </p:cNvSpPr>
          <p:nvPr>
            <p:ph type="body" sz="quarter" idx="10"/>
          </p:nvPr>
        </p:nvSpPr>
        <p:spPr>
          <a:xfrm>
            <a:off x="457200" y="3342290"/>
            <a:ext cx="6400800" cy="1019503"/>
          </a:xfrm>
        </p:spPr>
        <p:txBody>
          <a:bodyPr/>
          <a:lstStyle/>
          <a:p>
            <a:pPr marL="0" indent="0"/>
            <a:endParaRPr lang="en-US" dirty="0"/>
          </a:p>
          <a:p>
            <a:pPr marL="0" indent="0"/>
            <a:r>
              <a:rPr lang="en-US" dirty="0"/>
              <a:t>Presentation to the NCHS Board of Scientific Counselors</a:t>
            </a:r>
          </a:p>
          <a:p>
            <a:pPr marL="0" indent="0"/>
            <a:r>
              <a:rPr lang="en-US" dirty="0"/>
              <a:t>January 9, 2020</a:t>
            </a: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000750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90D07-E099-4801-94B0-BE66ED6ECA73}"/>
              </a:ext>
            </a:extLst>
          </p:cNvPr>
          <p:cNvSpPr>
            <a:spLocks noGrp="1"/>
          </p:cNvSpPr>
          <p:nvPr>
            <p:ph type="title"/>
          </p:nvPr>
        </p:nvSpPr>
        <p:spPr/>
        <p:txBody>
          <a:bodyPr/>
          <a:lstStyle/>
          <a:p>
            <a:r>
              <a:rPr lang="en-US" dirty="0"/>
              <a:t>Develop Enhanced Algorithm</a:t>
            </a:r>
          </a:p>
        </p:txBody>
      </p:sp>
      <p:pic>
        <p:nvPicPr>
          <p:cNvPr id="12" name="Content Placeholder 11" descr="Illustrates the melding of codes and natural language processes to develop an enhanced opioid identification algorithm.">
            <a:extLst>
              <a:ext uri="{FF2B5EF4-FFF2-40B4-BE49-F238E27FC236}">
                <a16:creationId xmlns:a16="http://schemas.microsoft.com/office/drawing/2014/main" id="{6978D0DB-962A-4768-9E72-C1240AF2B10F}"/>
              </a:ext>
            </a:extLst>
          </p:cNvPr>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2016580" y="1191985"/>
            <a:ext cx="4260384" cy="3471425"/>
          </a:xfrm>
        </p:spPr>
      </p:pic>
    </p:spTree>
    <p:extLst>
      <p:ext uri="{BB962C8B-B14F-4D97-AF65-F5344CB8AC3E}">
        <p14:creationId xmlns:p14="http://schemas.microsoft.com/office/powerpoint/2010/main" val="284423417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BE8F5-6057-416C-8FB8-34D74680499D}"/>
              </a:ext>
            </a:extLst>
          </p:cNvPr>
          <p:cNvSpPr>
            <a:spLocks noGrp="1"/>
          </p:cNvSpPr>
          <p:nvPr>
            <p:ph type="title"/>
          </p:nvPr>
        </p:nvSpPr>
        <p:spPr/>
        <p:txBody>
          <a:bodyPr/>
          <a:lstStyle/>
          <a:p>
            <a:r>
              <a:rPr lang="en-US" dirty="0"/>
              <a:t>Validation Study</a:t>
            </a:r>
          </a:p>
        </p:txBody>
      </p:sp>
      <p:sp>
        <p:nvSpPr>
          <p:cNvPr id="3" name="Text Placeholder 2">
            <a:extLst>
              <a:ext uri="{FF2B5EF4-FFF2-40B4-BE49-F238E27FC236}">
                <a16:creationId xmlns:a16="http://schemas.microsoft.com/office/drawing/2014/main" id="{0EA11D7F-52D8-43CF-A029-A1F0CD2C91F6}"/>
              </a:ext>
            </a:extLst>
          </p:cNvPr>
          <p:cNvSpPr>
            <a:spLocks noGrp="1"/>
          </p:cNvSpPr>
          <p:nvPr>
            <p:ph type="body" sz="quarter" idx="10"/>
          </p:nvPr>
        </p:nvSpPr>
        <p:spPr/>
        <p:txBody>
          <a:bodyPr/>
          <a:lstStyle/>
          <a:p>
            <a:r>
              <a:rPr lang="en-US" dirty="0"/>
              <a:t>Validate the results of the enhanced opioid-involved identification algorithm by utilizing the actual hospital records.</a:t>
            </a:r>
          </a:p>
          <a:p>
            <a:r>
              <a:rPr lang="en-US" dirty="0"/>
              <a:t>Investigate if an enhanced algorithm can be produced that would assist researchers in identifying hospital encounters involving opioids.</a:t>
            </a:r>
          </a:p>
          <a:p>
            <a:r>
              <a:rPr lang="en-US" dirty="0"/>
              <a:t>Findings from this study will be used to identify the highest performing iterations of both sets of algorithms.</a:t>
            </a:r>
          </a:p>
          <a:p>
            <a:r>
              <a:rPr lang="en-US" dirty="0"/>
              <a:t>Field in late 2020.</a:t>
            </a:r>
          </a:p>
        </p:txBody>
      </p:sp>
    </p:spTree>
    <p:extLst>
      <p:ext uri="{BB962C8B-B14F-4D97-AF65-F5344CB8AC3E}">
        <p14:creationId xmlns:p14="http://schemas.microsoft.com/office/powerpoint/2010/main" val="48327190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B481B7-CF49-420A-A797-8F12F2E207FA}"/>
              </a:ext>
            </a:extLst>
          </p:cNvPr>
          <p:cNvSpPr>
            <a:spLocks noGrp="1"/>
          </p:cNvSpPr>
          <p:nvPr>
            <p:ph type="body" sz="quarter" idx="10"/>
          </p:nvPr>
        </p:nvSpPr>
        <p:spPr/>
        <p:txBody>
          <a:bodyPr/>
          <a:lstStyle/>
          <a:p>
            <a:r>
              <a:rPr lang="en-US" dirty="0"/>
              <a:t>January 15, 2020 at 11 AM EST.</a:t>
            </a:r>
          </a:p>
          <a:p>
            <a:r>
              <a:rPr lang="en-US" dirty="0"/>
              <a:t>Provide feedback on the abstraction form that will be used in FY19 PCORTF validation study. </a:t>
            </a:r>
          </a:p>
        </p:txBody>
      </p:sp>
      <p:sp>
        <p:nvSpPr>
          <p:cNvPr id="5" name="Title 1">
            <a:extLst>
              <a:ext uri="{FF2B5EF4-FFF2-40B4-BE49-F238E27FC236}">
                <a16:creationId xmlns:a16="http://schemas.microsoft.com/office/drawing/2014/main" id="{42A9E20C-F966-476C-A622-DABCDD3168AC}"/>
              </a:ext>
            </a:extLst>
          </p:cNvPr>
          <p:cNvSpPr>
            <a:spLocks noGrp="1"/>
          </p:cNvSpPr>
          <p:nvPr>
            <p:ph type="title"/>
          </p:nvPr>
        </p:nvSpPr>
        <p:spPr>
          <a:xfrm>
            <a:off x="457200" y="213862"/>
            <a:ext cx="8229600" cy="663816"/>
          </a:xfrm>
        </p:spPr>
        <p:txBody>
          <a:bodyPr/>
          <a:lstStyle/>
          <a:p>
            <a:r>
              <a:rPr lang="en-US" dirty="0"/>
              <a:t>Upcoming BSC Drug Work Group</a:t>
            </a:r>
          </a:p>
        </p:txBody>
      </p:sp>
      <p:pic>
        <p:nvPicPr>
          <p:cNvPr id="4" name="Picture 3">
            <a:extLst>
              <a:ext uri="{FF2B5EF4-FFF2-40B4-BE49-F238E27FC236}">
                <a16:creationId xmlns:a16="http://schemas.microsoft.com/office/drawing/2014/main" id="{E5D3A800-1580-4081-8496-76EE476F230A}"/>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41901" y="2571750"/>
            <a:ext cx="3060198" cy="1389891"/>
          </a:xfrm>
          <a:prstGeom prst="rect">
            <a:avLst/>
          </a:prstGeom>
        </p:spPr>
      </p:pic>
    </p:spTree>
    <p:extLst>
      <p:ext uri="{BB962C8B-B14F-4D97-AF65-F5344CB8AC3E}">
        <p14:creationId xmlns:p14="http://schemas.microsoft.com/office/powerpoint/2010/main" val="269475032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05A01-8497-49FC-A52B-F1E4D5A6E91A}"/>
              </a:ext>
            </a:extLst>
          </p:cNvPr>
          <p:cNvSpPr>
            <a:spLocks noGrp="1"/>
          </p:cNvSpPr>
          <p:nvPr>
            <p:ph type="title"/>
          </p:nvPr>
        </p:nvSpPr>
        <p:spPr/>
        <p:txBody>
          <a:bodyPr/>
          <a:lstStyle/>
          <a:p>
            <a:r>
              <a:rPr lang="en-US" dirty="0"/>
              <a:t>PCORTF Products Updates</a:t>
            </a:r>
          </a:p>
        </p:txBody>
      </p:sp>
      <p:sp>
        <p:nvSpPr>
          <p:cNvPr id="3" name="Text Placeholder 2">
            <a:extLst>
              <a:ext uri="{FF2B5EF4-FFF2-40B4-BE49-F238E27FC236}">
                <a16:creationId xmlns:a16="http://schemas.microsoft.com/office/drawing/2014/main" id="{5A6D5EEB-669B-483B-A81A-C741323BF8E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1691124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39830-7E7A-4565-AC38-5A1FAB5770F4}"/>
              </a:ext>
            </a:extLst>
          </p:cNvPr>
          <p:cNvSpPr>
            <a:spLocks noGrp="1"/>
          </p:cNvSpPr>
          <p:nvPr>
            <p:ph type="title"/>
          </p:nvPr>
        </p:nvSpPr>
        <p:spPr/>
        <p:txBody>
          <a:bodyPr/>
          <a:lstStyle/>
          <a:p>
            <a:r>
              <a:rPr lang="en-US" dirty="0"/>
              <a:t>PCORTF Products Available</a:t>
            </a:r>
          </a:p>
        </p:txBody>
      </p:sp>
      <p:sp>
        <p:nvSpPr>
          <p:cNvPr id="3" name="Text Placeholder 2">
            <a:extLst>
              <a:ext uri="{FF2B5EF4-FFF2-40B4-BE49-F238E27FC236}">
                <a16:creationId xmlns:a16="http://schemas.microsoft.com/office/drawing/2014/main" id="{256E9CF1-9B55-4D6F-9436-7D07D5977A43}"/>
              </a:ext>
            </a:extLst>
          </p:cNvPr>
          <p:cNvSpPr>
            <a:spLocks noGrp="1"/>
          </p:cNvSpPr>
          <p:nvPr>
            <p:ph type="body" sz="quarter" idx="10"/>
          </p:nvPr>
        </p:nvSpPr>
        <p:spPr/>
        <p:txBody>
          <a:bodyPr/>
          <a:lstStyle/>
          <a:p>
            <a:r>
              <a:rPr lang="en-US" dirty="0"/>
              <a:t>With support from the Office of the Secretary PCORTF, the following NHCS files were linked and are currently available in the NCHS Research Data Center:</a:t>
            </a:r>
          </a:p>
          <a:p>
            <a:pPr lvl="1"/>
            <a:r>
              <a:rPr lang="en-US" dirty="0"/>
              <a:t>2014 NHCS data with the 2014-2015 NDI </a:t>
            </a:r>
            <a:r>
              <a:rPr lang="en-US" b="1" i="1" dirty="0"/>
              <a:t>(FY17)</a:t>
            </a:r>
          </a:p>
          <a:p>
            <a:pPr lvl="1"/>
            <a:r>
              <a:rPr lang="en-US" dirty="0"/>
              <a:t>2014 NHCS data with the 2014-2015 NDI linked to the 2014-2015 Drug Involved in Mortality (DIM) file </a:t>
            </a:r>
            <a:r>
              <a:rPr lang="en-US" b="1" i="1" dirty="0"/>
              <a:t>(FY18)</a:t>
            </a:r>
            <a:endParaRPr lang="en-US" dirty="0"/>
          </a:p>
          <a:p>
            <a:pPr lvl="1"/>
            <a:r>
              <a:rPr lang="en-US" dirty="0"/>
              <a:t>2014 NHCS data with the 2014-2015 CMS Master Beneficiary Summary File (MBSF) </a:t>
            </a:r>
            <a:r>
              <a:rPr lang="en-US" b="1" i="1" dirty="0"/>
              <a:t>(FY17)</a:t>
            </a:r>
            <a:endParaRPr lang="en-US" dirty="0"/>
          </a:p>
          <a:p>
            <a:pPr lvl="1"/>
            <a:r>
              <a:rPr lang="en-US" dirty="0"/>
              <a:t>2016 NHCS data with the 2016-2017 NDI </a:t>
            </a:r>
            <a:r>
              <a:rPr lang="en-US" b="1" i="1" dirty="0"/>
              <a:t>(FY17)</a:t>
            </a:r>
          </a:p>
          <a:p>
            <a:pPr lvl="1"/>
            <a:endParaRPr lang="en-US" dirty="0"/>
          </a:p>
          <a:p>
            <a:endParaRPr lang="en-US" dirty="0"/>
          </a:p>
        </p:txBody>
      </p:sp>
    </p:spTree>
    <p:extLst>
      <p:ext uri="{BB962C8B-B14F-4D97-AF65-F5344CB8AC3E}">
        <p14:creationId xmlns:p14="http://schemas.microsoft.com/office/powerpoint/2010/main" val="252178843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80F9-906D-4E71-AD44-55482A6B28BD}"/>
              </a:ext>
            </a:extLst>
          </p:cNvPr>
          <p:cNvSpPr>
            <a:spLocks noGrp="1"/>
          </p:cNvSpPr>
          <p:nvPr>
            <p:ph type="title"/>
          </p:nvPr>
        </p:nvSpPr>
        <p:spPr/>
        <p:txBody>
          <a:bodyPr/>
          <a:lstStyle/>
          <a:p>
            <a:r>
              <a:rPr lang="en-US" dirty="0"/>
              <a:t>Upcoming PCORTF Products</a:t>
            </a:r>
          </a:p>
        </p:txBody>
      </p:sp>
      <p:sp>
        <p:nvSpPr>
          <p:cNvPr id="3" name="Text Placeholder 2">
            <a:extLst>
              <a:ext uri="{FF2B5EF4-FFF2-40B4-BE49-F238E27FC236}">
                <a16:creationId xmlns:a16="http://schemas.microsoft.com/office/drawing/2014/main" id="{852FC741-A624-4D68-BB85-19D0ED05CA25}"/>
              </a:ext>
            </a:extLst>
          </p:cNvPr>
          <p:cNvSpPr>
            <a:spLocks noGrp="1"/>
          </p:cNvSpPr>
          <p:nvPr>
            <p:ph type="body" sz="quarter" idx="10"/>
          </p:nvPr>
        </p:nvSpPr>
        <p:spPr/>
        <p:txBody>
          <a:bodyPr/>
          <a:lstStyle/>
          <a:p>
            <a:pPr marL="0" indent="0">
              <a:buNone/>
            </a:pPr>
            <a:r>
              <a:rPr lang="en-US" b="1" dirty="0"/>
              <a:t>FY18</a:t>
            </a:r>
          </a:p>
          <a:p>
            <a:r>
              <a:rPr lang="en-US" dirty="0"/>
              <a:t>2016 NHCS data with the 2016-2017 NDI linked to the 2016-2017 Drug Involved in Mortality (DIM) file with enhanced opioid-identification</a:t>
            </a:r>
            <a:endParaRPr lang="en-US" b="1" i="1" dirty="0"/>
          </a:p>
          <a:p>
            <a:r>
              <a:rPr lang="en-US" dirty="0"/>
              <a:t>Enhanced opioid-identification algorithm </a:t>
            </a:r>
          </a:p>
          <a:p>
            <a:pPr marL="0" indent="0">
              <a:buNone/>
            </a:pPr>
            <a:r>
              <a:rPr lang="en-US" b="1" dirty="0"/>
              <a:t>FY19</a:t>
            </a:r>
          </a:p>
          <a:p>
            <a:r>
              <a:rPr lang="en-US" dirty="0"/>
              <a:t>2016 NHCS data with the 2016-2017 NDI linked to the 2016-2017 Drug Involved in Mortality (DIM) file with enhanced opioid and co-occurring disorders identification </a:t>
            </a:r>
          </a:p>
          <a:p>
            <a:r>
              <a:rPr lang="en-US" dirty="0"/>
              <a:t>Report on validation study results </a:t>
            </a:r>
          </a:p>
          <a:p>
            <a:r>
              <a:rPr lang="en-US" dirty="0"/>
              <a:t>Enhanced co-occurring disorders algorithm </a:t>
            </a:r>
            <a:endParaRPr lang="en-US" b="1" i="1" dirty="0"/>
          </a:p>
        </p:txBody>
      </p:sp>
    </p:spTree>
    <p:extLst>
      <p:ext uri="{BB962C8B-B14F-4D97-AF65-F5344CB8AC3E}">
        <p14:creationId xmlns:p14="http://schemas.microsoft.com/office/powerpoint/2010/main" val="323020097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05A01-8497-49FC-A52B-F1E4D5A6E91A}"/>
              </a:ext>
            </a:extLst>
          </p:cNvPr>
          <p:cNvSpPr>
            <a:spLocks noGrp="1"/>
          </p:cNvSpPr>
          <p:nvPr>
            <p:ph type="title"/>
          </p:nvPr>
        </p:nvSpPr>
        <p:spPr/>
        <p:txBody>
          <a:bodyPr/>
          <a:lstStyle/>
          <a:p>
            <a:r>
              <a:rPr lang="en-US" dirty="0"/>
              <a:t>Addressing the BSC Work Group’s Recommendations</a:t>
            </a:r>
          </a:p>
        </p:txBody>
      </p:sp>
      <p:sp>
        <p:nvSpPr>
          <p:cNvPr id="3" name="Text Placeholder 2">
            <a:extLst>
              <a:ext uri="{FF2B5EF4-FFF2-40B4-BE49-F238E27FC236}">
                <a16:creationId xmlns:a16="http://schemas.microsoft.com/office/drawing/2014/main" id="{5A6D5EEB-669B-483B-A81A-C741323BF8E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0255761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4B17EF-F622-409B-BD57-F444C78C730C}"/>
              </a:ext>
            </a:extLst>
          </p:cNvPr>
          <p:cNvSpPr>
            <a:spLocks noGrp="1"/>
          </p:cNvSpPr>
          <p:nvPr>
            <p:ph type="body" sz="quarter" idx="10"/>
          </p:nvPr>
        </p:nvSpPr>
        <p:spPr/>
        <p:txBody>
          <a:bodyPr/>
          <a:lstStyle/>
          <a:p>
            <a:pPr marL="457200" indent="-457200">
              <a:buFont typeface="+mj-lt"/>
              <a:buAutoNum type="arabicPeriod"/>
            </a:pPr>
            <a:r>
              <a:rPr lang="en-US" dirty="0"/>
              <a:t>Generate interest in the use of PCOR-generated datasets.</a:t>
            </a:r>
          </a:p>
          <a:p>
            <a:pPr marL="457200" indent="-457200">
              <a:buFont typeface="+mj-lt"/>
              <a:buAutoNum type="arabicPeriod"/>
            </a:pPr>
            <a:r>
              <a:rPr lang="en-US" dirty="0"/>
              <a:t>NCHS should provide support in the use of data, such as transparent documentation of methods, guidance on data use, and publication of validation studies.</a:t>
            </a:r>
          </a:p>
          <a:p>
            <a:pPr marL="457200" indent="-457200">
              <a:buFont typeface="+mj-lt"/>
              <a:buAutoNum type="arabicPeriod"/>
            </a:pPr>
            <a:r>
              <a:rPr lang="en-US" dirty="0"/>
              <a:t>The sharing of the data and its documentation needs to be enhanced. Explore the use of different documentation sites such as GitHub.</a:t>
            </a:r>
          </a:p>
          <a:p>
            <a:pPr marL="457200" indent="-457200">
              <a:buFont typeface="+mj-lt"/>
              <a:buAutoNum type="arabicPeriod"/>
            </a:pPr>
            <a:r>
              <a:rPr lang="en-US" dirty="0"/>
              <a:t>Enhancements to datasets and data tools. Improvements to logical operator selection in WONDER. </a:t>
            </a:r>
          </a:p>
          <a:p>
            <a:pPr marL="457200" indent="-457200">
              <a:buFont typeface="+mj-lt"/>
              <a:buAutoNum type="arabicPeriod"/>
            </a:pPr>
            <a:r>
              <a:rPr lang="en-US" dirty="0"/>
              <a:t>Expanding the user base of the PCOR dataset would be helpful. </a:t>
            </a:r>
          </a:p>
          <a:p>
            <a:endParaRPr lang="en-US" dirty="0"/>
          </a:p>
        </p:txBody>
      </p:sp>
      <p:sp>
        <p:nvSpPr>
          <p:cNvPr id="5" name="Title 1">
            <a:extLst>
              <a:ext uri="{FF2B5EF4-FFF2-40B4-BE49-F238E27FC236}">
                <a16:creationId xmlns:a16="http://schemas.microsoft.com/office/drawing/2014/main" id="{8206666E-9C75-4D34-A90F-87DAABC2BACD}"/>
              </a:ext>
            </a:extLst>
          </p:cNvPr>
          <p:cNvSpPr>
            <a:spLocks noGrp="1"/>
          </p:cNvSpPr>
          <p:nvPr>
            <p:ph type="title"/>
          </p:nvPr>
        </p:nvSpPr>
        <p:spPr>
          <a:xfrm>
            <a:off x="457200" y="213862"/>
            <a:ext cx="8229600" cy="663816"/>
          </a:xfrm>
        </p:spPr>
        <p:txBody>
          <a:bodyPr/>
          <a:lstStyle/>
          <a:p>
            <a:r>
              <a:rPr lang="en-US" dirty="0"/>
              <a:t>BSC Work Group recommendations</a:t>
            </a:r>
          </a:p>
        </p:txBody>
      </p:sp>
    </p:spTree>
    <p:extLst>
      <p:ext uri="{BB962C8B-B14F-4D97-AF65-F5344CB8AC3E}">
        <p14:creationId xmlns:p14="http://schemas.microsoft.com/office/powerpoint/2010/main" val="414561838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8C3864-B4DC-47D3-91BB-B1D3E59E7F5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93154" y="3946102"/>
            <a:ext cx="1247098" cy="983536"/>
          </a:xfrm>
          <a:prstGeom prst="rect">
            <a:avLst/>
          </a:prstGeom>
        </p:spPr>
      </p:pic>
      <p:sp>
        <p:nvSpPr>
          <p:cNvPr id="3" name="Text Placeholder 2">
            <a:extLst>
              <a:ext uri="{FF2B5EF4-FFF2-40B4-BE49-F238E27FC236}">
                <a16:creationId xmlns:a16="http://schemas.microsoft.com/office/drawing/2014/main" id="{0C983603-9C03-4096-83E2-609A432B73B2}"/>
              </a:ext>
            </a:extLst>
          </p:cNvPr>
          <p:cNvSpPr>
            <a:spLocks noGrp="1"/>
          </p:cNvSpPr>
          <p:nvPr>
            <p:ph type="body" sz="quarter" idx="10"/>
          </p:nvPr>
        </p:nvSpPr>
        <p:spPr/>
        <p:txBody>
          <a:bodyPr/>
          <a:lstStyle/>
          <a:p>
            <a:r>
              <a:rPr lang="en-US" dirty="0"/>
              <a:t>October 24-25, 2019</a:t>
            </a:r>
          </a:p>
          <a:p>
            <a:r>
              <a:rPr lang="en-US" dirty="0"/>
              <a:t>Paul Sutton (Division of Vital Statistics), Carol DeFrances (DHCS), Amy Brown (DHCS), and Geoff Jackson (DHCS) presented on PCORTF work related to the NHCS and vital statistics data. </a:t>
            </a:r>
          </a:p>
          <a:p>
            <a:r>
              <a:rPr lang="en-US" dirty="0"/>
              <a:t>Workshop on application tips for the research data center (RDC) access for NHCS data.</a:t>
            </a:r>
          </a:p>
          <a:p>
            <a:r>
              <a:rPr lang="en-US" dirty="0"/>
              <a:t>The University of Kentucky agreed to fund up to four RDC requests using the NHCS and DVS death data. </a:t>
            </a:r>
          </a:p>
          <a:p>
            <a:pPr marL="690563" indent="-233363"/>
            <a:r>
              <a:rPr lang="en-US" dirty="0"/>
              <a:t>One RDC request has been submitted and is under review.</a:t>
            </a:r>
          </a:p>
          <a:p>
            <a:endParaRPr lang="en-US" dirty="0"/>
          </a:p>
        </p:txBody>
      </p:sp>
      <p:sp>
        <p:nvSpPr>
          <p:cNvPr id="6" name="Title 1">
            <a:extLst>
              <a:ext uri="{FF2B5EF4-FFF2-40B4-BE49-F238E27FC236}">
                <a16:creationId xmlns:a16="http://schemas.microsoft.com/office/drawing/2014/main" id="{D91CF323-8D16-45E2-8424-45B9926E7375}"/>
              </a:ext>
            </a:extLst>
          </p:cNvPr>
          <p:cNvSpPr>
            <a:spLocks noGrp="1"/>
          </p:cNvSpPr>
          <p:nvPr>
            <p:ph type="title"/>
          </p:nvPr>
        </p:nvSpPr>
        <p:spPr>
          <a:xfrm>
            <a:off x="457200" y="213862"/>
            <a:ext cx="8229600" cy="663816"/>
          </a:xfrm>
        </p:spPr>
        <p:txBody>
          <a:bodyPr/>
          <a:lstStyle/>
          <a:p>
            <a:r>
              <a:rPr lang="en-US" dirty="0"/>
              <a:t>Visit and seminar at the University of Kentucky</a:t>
            </a:r>
          </a:p>
        </p:txBody>
      </p:sp>
    </p:spTree>
    <p:extLst>
      <p:ext uri="{BB962C8B-B14F-4D97-AF65-F5344CB8AC3E}">
        <p14:creationId xmlns:p14="http://schemas.microsoft.com/office/powerpoint/2010/main" val="173704922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6E21146-CFB7-419C-A470-8873A107B584}"/>
              </a:ext>
            </a:extLst>
          </p:cNvPr>
          <p:cNvSpPr>
            <a:spLocks noGrp="1"/>
          </p:cNvSpPr>
          <p:nvPr>
            <p:ph type="body" sz="quarter" idx="10"/>
          </p:nvPr>
        </p:nvSpPr>
        <p:spPr/>
        <p:txBody>
          <a:bodyPr/>
          <a:lstStyle/>
          <a:p>
            <a:r>
              <a:rPr lang="en-US" dirty="0"/>
              <a:t>“Opioid-involved Emergency Department Visits, Hospitalizations, and Deaths: Analysis of Linked Data from the NCHS” poster at the 2019 Data Linkage Day (October 19, 2019).</a:t>
            </a:r>
          </a:p>
          <a:p>
            <a:r>
              <a:rPr lang="en-US" dirty="0"/>
              <a:t>“Mortality for Women within One Year after Delivery in the National Hospital Care Survey, 2016” poster at the 2020 International Conference on Health Policy Statistics (January 6, 2020).</a:t>
            </a:r>
          </a:p>
          <a:p>
            <a:r>
              <a:rPr lang="en-US" dirty="0"/>
              <a:t>“Identification of Opioid Involved Health Outcomes using Linked Hospital Care and Mortality Data” presented at the 2020 International Conference on Health Policy Statistics (January 8, 2020).</a:t>
            </a:r>
          </a:p>
        </p:txBody>
      </p:sp>
      <p:sp>
        <p:nvSpPr>
          <p:cNvPr id="5" name="Title 1">
            <a:extLst>
              <a:ext uri="{FF2B5EF4-FFF2-40B4-BE49-F238E27FC236}">
                <a16:creationId xmlns:a16="http://schemas.microsoft.com/office/drawing/2014/main" id="{E6B43A24-13EC-4E37-8A91-63A53EC7E3D4}"/>
              </a:ext>
            </a:extLst>
          </p:cNvPr>
          <p:cNvSpPr>
            <a:spLocks noGrp="1"/>
          </p:cNvSpPr>
          <p:nvPr>
            <p:ph type="title"/>
          </p:nvPr>
        </p:nvSpPr>
        <p:spPr>
          <a:xfrm>
            <a:off x="457200" y="213862"/>
            <a:ext cx="8229600" cy="663816"/>
          </a:xfrm>
        </p:spPr>
        <p:txBody>
          <a:bodyPr/>
          <a:lstStyle/>
          <a:p>
            <a:r>
              <a:rPr lang="en-US" dirty="0"/>
              <a:t>Promotion of </a:t>
            </a:r>
            <a:r>
              <a:rPr lang="en-US" dirty="0" err="1"/>
              <a:t>PCORTF</a:t>
            </a:r>
            <a:r>
              <a:rPr lang="en-US" dirty="0"/>
              <a:t> funded projects and datafiles</a:t>
            </a:r>
          </a:p>
        </p:txBody>
      </p:sp>
    </p:spTree>
    <p:extLst>
      <p:ext uri="{BB962C8B-B14F-4D97-AF65-F5344CB8AC3E}">
        <p14:creationId xmlns:p14="http://schemas.microsoft.com/office/powerpoint/2010/main" val="289365763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7203"/>
            <a:ext cx="8229600" cy="663816"/>
          </a:xfrm>
        </p:spPr>
        <p:txBody>
          <a:bodyPr/>
          <a:lstStyle/>
          <a:p>
            <a:r>
              <a:rPr lang="en-US" dirty="0"/>
              <a:t>Division of Health Care Statistics PCORTF Project Status</a:t>
            </a:r>
          </a:p>
        </p:txBody>
      </p:sp>
      <p:sp>
        <p:nvSpPr>
          <p:cNvPr id="4" name="Text Placeholder 3">
            <a:extLst>
              <a:ext uri="{FF2B5EF4-FFF2-40B4-BE49-F238E27FC236}">
                <a16:creationId xmlns:a16="http://schemas.microsoft.com/office/drawing/2014/main" id="{2D6D0BB8-D720-42EE-A718-0A9AF974CB4C}"/>
              </a:ext>
            </a:extLst>
          </p:cNvPr>
          <p:cNvSpPr>
            <a:spLocks noGrp="1"/>
          </p:cNvSpPr>
          <p:nvPr>
            <p:ph type="body" sz="quarter" idx="10"/>
          </p:nvPr>
        </p:nvSpPr>
        <p:spPr/>
        <p:txBody>
          <a:bodyPr/>
          <a:lstStyle/>
          <a:p>
            <a:r>
              <a:rPr lang="en-US" b="1" dirty="0">
                <a:solidFill>
                  <a:srgbClr val="006858"/>
                </a:solidFill>
              </a:rPr>
              <a:t>FY17</a:t>
            </a:r>
            <a:r>
              <a:rPr lang="en-US" dirty="0"/>
              <a:t>:  Enhancing Data Resources for Studying Patterns and Correlates of Mortality in Patient-Centered Outcomes Research: Project 1 - Adding Cause-Specific Mortality to NCHS’s National Hospital Care Survey by Linking to the National death index</a:t>
            </a:r>
          </a:p>
          <a:p>
            <a:pPr lvl="1"/>
            <a:r>
              <a:rPr lang="en-US" b="1" i="1" dirty="0"/>
              <a:t>Project completed</a:t>
            </a:r>
            <a:r>
              <a:rPr lang="en-US" i="1" dirty="0"/>
              <a:t>. </a:t>
            </a:r>
            <a:r>
              <a:rPr lang="en-US" dirty="0"/>
              <a:t>National Hospital Care Survey (NHCS) data linked to the National Death Index (NDI) and CMS Master Beneficiary Summary File (MBSF) available in the NCHS Research Data Center (RDC).</a:t>
            </a:r>
          </a:p>
          <a:p>
            <a:pPr lvl="1"/>
            <a:endParaRPr lang="en-US" b="1" i="1" dirty="0"/>
          </a:p>
          <a:p>
            <a:endParaRPr lang="en-US" dirty="0"/>
          </a:p>
        </p:txBody>
      </p:sp>
    </p:spTree>
    <p:extLst>
      <p:ext uri="{BB962C8B-B14F-4D97-AF65-F5344CB8AC3E}">
        <p14:creationId xmlns:p14="http://schemas.microsoft.com/office/powerpoint/2010/main" val="200275382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AE3C08F-DABA-451A-97E8-0AAD9827DB08}"/>
              </a:ext>
            </a:extLst>
          </p:cNvPr>
          <p:cNvSpPr>
            <a:spLocks noGrp="1"/>
          </p:cNvSpPr>
          <p:nvPr>
            <p:ph type="body" sz="quarter" idx="10"/>
          </p:nvPr>
        </p:nvSpPr>
        <p:spPr/>
        <p:txBody>
          <a:bodyPr/>
          <a:lstStyle/>
          <a:p>
            <a:r>
              <a:rPr lang="en-US" dirty="0"/>
              <a:t>Breakout session at the 2020 National Rx Drug Abuse and Heroin Summit (April 13-16, 2020) discussing the development of the enhanced opioid and co-occurring disorder algorithm and available research files.</a:t>
            </a:r>
          </a:p>
          <a:p>
            <a:endParaRPr lang="en-US" dirty="0"/>
          </a:p>
          <a:p>
            <a:r>
              <a:rPr lang="en-US" dirty="0"/>
              <a:t>Abstracts submitted to the 2020 Sixth International Conference on Establishment Statistics and 2020 Academy Health Research Meeting.</a:t>
            </a:r>
          </a:p>
          <a:p>
            <a:endParaRPr lang="en-US" dirty="0"/>
          </a:p>
        </p:txBody>
      </p:sp>
      <p:sp>
        <p:nvSpPr>
          <p:cNvPr id="5" name="Title 1">
            <a:extLst>
              <a:ext uri="{FF2B5EF4-FFF2-40B4-BE49-F238E27FC236}">
                <a16:creationId xmlns:a16="http://schemas.microsoft.com/office/drawing/2014/main" id="{3D94D329-3D46-467D-9D18-0A47816B736C}"/>
              </a:ext>
            </a:extLst>
          </p:cNvPr>
          <p:cNvSpPr>
            <a:spLocks noGrp="1"/>
          </p:cNvSpPr>
          <p:nvPr>
            <p:ph type="title"/>
          </p:nvPr>
        </p:nvSpPr>
        <p:spPr>
          <a:xfrm>
            <a:off x="457200" y="213862"/>
            <a:ext cx="8229600" cy="663816"/>
          </a:xfrm>
        </p:spPr>
        <p:txBody>
          <a:bodyPr/>
          <a:lstStyle/>
          <a:p>
            <a:r>
              <a:rPr lang="en-US" sz="2400" dirty="0"/>
              <a:t>Upcoming promotion of </a:t>
            </a:r>
            <a:r>
              <a:rPr lang="en-US" sz="2400" dirty="0" err="1"/>
              <a:t>PCORTF</a:t>
            </a:r>
            <a:r>
              <a:rPr lang="en-US" sz="2400" dirty="0"/>
              <a:t> funded projects and data files</a:t>
            </a:r>
          </a:p>
        </p:txBody>
      </p:sp>
    </p:spTree>
    <p:extLst>
      <p:ext uri="{BB962C8B-B14F-4D97-AF65-F5344CB8AC3E}">
        <p14:creationId xmlns:p14="http://schemas.microsoft.com/office/powerpoint/2010/main" val="44542594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descr="Screenshot of GitHub">
            <a:extLst>
              <a:ext uri="{FF2B5EF4-FFF2-40B4-BE49-F238E27FC236}">
                <a16:creationId xmlns:a16="http://schemas.microsoft.com/office/drawing/2014/main" id="{A56CA485-65CF-4DDE-872A-C3A03DB1E1AD}"/>
              </a:ext>
            </a:extLst>
          </p:cNvPr>
          <p:cNvSpPr>
            <a:spLocks noGrp="1"/>
          </p:cNvSpPr>
          <p:nvPr>
            <p:ph type="body" sz="quarter" idx="10"/>
          </p:nvPr>
        </p:nvSpPr>
        <p:spPr/>
        <p:txBody>
          <a:bodyPr/>
          <a:lstStyle/>
          <a:p>
            <a:r>
              <a:rPr lang="en-US" dirty="0"/>
              <a:t>Various CDC centers are using GitHub to make code publicly available. </a:t>
            </a:r>
          </a:p>
          <a:p>
            <a:r>
              <a:rPr lang="en-US" dirty="0"/>
              <a:t>We are actively exploring using GitHub as a way to disseminate the code for the enhanced opioid and co-occurring disorders.</a:t>
            </a:r>
          </a:p>
        </p:txBody>
      </p:sp>
      <p:pic>
        <p:nvPicPr>
          <p:cNvPr id="4" name="Picture 3" descr="Screenshot of GitHub.">
            <a:extLst>
              <a:ext uri="{FF2B5EF4-FFF2-40B4-BE49-F238E27FC236}">
                <a16:creationId xmlns:a16="http://schemas.microsoft.com/office/drawing/2014/main" id="{0F5F161A-0E8D-4632-80C9-F7E89B93D02E}"/>
              </a:ext>
            </a:extLst>
          </p:cNvPr>
          <p:cNvPicPr>
            <a:picLocks noChangeAspect="1"/>
          </p:cNvPicPr>
          <p:nvPr/>
        </p:nvPicPr>
        <p:blipFill>
          <a:blip r:embed="rId2"/>
          <a:stretch>
            <a:fillRect/>
          </a:stretch>
        </p:blipFill>
        <p:spPr>
          <a:xfrm>
            <a:off x="2482215" y="2491740"/>
            <a:ext cx="4179570" cy="2204970"/>
          </a:xfrm>
          <a:prstGeom prst="rect">
            <a:avLst/>
          </a:prstGeom>
        </p:spPr>
      </p:pic>
      <p:sp>
        <p:nvSpPr>
          <p:cNvPr id="6" name="Title 1">
            <a:extLst>
              <a:ext uri="{FF2B5EF4-FFF2-40B4-BE49-F238E27FC236}">
                <a16:creationId xmlns:a16="http://schemas.microsoft.com/office/drawing/2014/main" id="{4D8CAC77-B358-470D-A45B-41B1CEE7CD0F}"/>
              </a:ext>
            </a:extLst>
          </p:cNvPr>
          <p:cNvSpPr>
            <a:spLocks noGrp="1"/>
          </p:cNvSpPr>
          <p:nvPr>
            <p:ph type="title"/>
          </p:nvPr>
        </p:nvSpPr>
        <p:spPr>
          <a:xfrm>
            <a:off x="457200" y="213862"/>
            <a:ext cx="8229600" cy="663816"/>
          </a:xfrm>
        </p:spPr>
        <p:txBody>
          <a:bodyPr/>
          <a:lstStyle/>
          <a:p>
            <a:r>
              <a:rPr lang="en-US" dirty="0"/>
              <a:t>GitHub as a promotional tool</a:t>
            </a:r>
          </a:p>
        </p:txBody>
      </p:sp>
    </p:spTree>
    <p:extLst>
      <p:ext uri="{BB962C8B-B14F-4D97-AF65-F5344CB8AC3E}">
        <p14:creationId xmlns:p14="http://schemas.microsoft.com/office/powerpoint/2010/main" val="267853372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Text Placeholder 2"/>
          <p:cNvSpPr>
            <a:spLocks noGrp="1"/>
          </p:cNvSpPr>
          <p:nvPr>
            <p:ph type="body" sz="quarter" idx="10"/>
          </p:nvPr>
        </p:nvSpPr>
        <p:spPr/>
        <p:txBody>
          <a:bodyPr/>
          <a:lstStyle/>
          <a:p>
            <a:r>
              <a:rPr lang="en-US" b="1" dirty="0"/>
              <a:t>Geoff Jackson</a:t>
            </a:r>
          </a:p>
          <a:p>
            <a:pPr marL="0" indent="0">
              <a:buNone/>
            </a:pPr>
            <a:r>
              <a:rPr lang="en-US" dirty="0"/>
              <a:t>      </a:t>
            </a:r>
            <a:r>
              <a:rPr lang="en-US" u="sng" dirty="0"/>
              <a:t>email</a:t>
            </a:r>
            <a:r>
              <a:rPr lang="en-US" dirty="0"/>
              <a:t>: mlq2@cdc.gov  </a:t>
            </a:r>
          </a:p>
          <a:p>
            <a:pPr marL="0" indent="0">
              <a:buNone/>
            </a:pPr>
            <a:r>
              <a:rPr lang="en-US" dirty="0"/>
              <a:t>      </a:t>
            </a:r>
            <a:r>
              <a:rPr lang="en-US" u="sng" dirty="0"/>
              <a:t>phone number</a:t>
            </a:r>
            <a:r>
              <a:rPr lang="en-US" dirty="0"/>
              <a:t>: 301-458-4703</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7091074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DF1D8-87E1-4AF9-B174-B920046410A3}"/>
              </a:ext>
            </a:extLst>
          </p:cNvPr>
          <p:cNvSpPr>
            <a:spLocks noGrp="1"/>
          </p:cNvSpPr>
          <p:nvPr>
            <p:ph type="title"/>
          </p:nvPr>
        </p:nvSpPr>
        <p:spPr/>
        <p:txBody>
          <a:bodyPr/>
          <a:lstStyle/>
          <a:p>
            <a:r>
              <a:rPr lang="en-US" dirty="0"/>
              <a:t>Division of Health Care Statistics PCORTF Project Status</a:t>
            </a:r>
          </a:p>
        </p:txBody>
      </p:sp>
      <p:sp>
        <p:nvSpPr>
          <p:cNvPr id="3" name="Text Placeholder 2">
            <a:extLst>
              <a:ext uri="{FF2B5EF4-FFF2-40B4-BE49-F238E27FC236}">
                <a16:creationId xmlns:a16="http://schemas.microsoft.com/office/drawing/2014/main" id="{E60C7669-9557-426B-BEB7-3B340873C5E2}"/>
              </a:ext>
            </a:extLst>
          </p:cNvPr>
          <p:cNvSpPr>
            <a:spLocks noGrp="1"/>
          </p:cNvSpPr>
          <p:nvPr>
            <p:ph type="body" sz="quarter" idx="10"/>
          </p:nvPr>
        </p:nvSpPr>
        <p:spPr/>
        <p:txBody>
          <a:bodyPr/>
          <a:lstStyle/>
          <a:p>
            <a:r>
              <a:rPr lang="en-US" b="1" dirty="0">
                <a:solidFill>
                  <a:srgbClr val="006858"/>
                </a:solidFill>
              </a:rPr>
              <a:t>FY18</a:t>
            </a:r>
            <a:r>
              <a:rPr lang="en-US" dirty="0"/>
              <a:t>:  Enhancing Identification of Opioid-Involved Health Outcomes Using Linked Hospital Care and Mortality Data</a:t>
            </a:r>
          </a:p>
          <a:p>
            <a:pPr lvl="1"/>
            <a:r>
              <a:rPr lang="en-US" dirty="0"/>
              <a:t>2014 NHCS and NDI linked data linked to the Drug Involved in Mortality (DIM) file. Development continues on the enhanced opioid-involved algorithm. </a:t>
            </a:r>
          </a:p>
          <a:p>
            <a:r>
              <a:rPr lang="en-US" b="1" dirty="0">
                <a:solidFill>
                  <a:srgbClr val="006858"/>
                </a:solidFill>
              </a:rPr>
              <a:t>FY19</a:t>
            </a:r>
            <a:r>
              <a:rPr lang="en-US" dirty="0"/>
              <a:t>:  Identifying Co-Occurring Disorders among Opioid Users Using Linked Hospital Care and Mortality Data: Capstone to an Existing FY18 PCORTF Project</a:t>
            </a:r>
          </a:p>
          <a:p>
            <a:pPr lvl="1"/>
            <a:r>
              <a:rPr lang="en-US" dirty="0"/>
              <a:t>Development of the co-occurring disorders algorithm happening co-currently with the opioid algorithm. Planning of validation study is underway.</a:t>
            </a:r>
          </a:p>
        </p:txBody>
      </p:sp>
    </p:spTree>
    <p:extLst>
      <p:ext uri="{BB962C8B-B14F-4D97-AF65-F5344CB8AC3E}">
        <p14:creationId xmlns:p14="http://schemas.microsoft.com/office/powerpoint/2010/main" val="301041202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D3EE-8009-46AF-B56E-38063288AD50}"/>
              </a:ext>
            </a:extLst>
          </p:cNvPr>
          <p:cNvSpPr>
            <a:spLocks noGrp="1"/>
          </p:cNvSpPr>
          <p:nvPr>
            <p:ph type="title"/>
          </p:nvPr>
        </p:nvSpPr>
        <p:spPr/>
        <p:txBody>
          <a:bodyPr/>
          <a:lstStyle/>
          <a:p>
            <a:r>
              <a:rPr lang="en-US" dirty="0"/>
              <a:t>Enhanced Methodology Process for Identification of  Opioids and Co-occurring Disorders (FY18 &amp; F19)</a:t>
            </a:r>
          </a:p>
        </p:txBody>
      </p:sp>
      <p:pic>
        <p:nvPicPr>
          <p:cNvPr id="18" name="Content Placeholder 17" descr="Illustrates the process for developing the enhanced identification of opioids and co-occurring disorders methodology: 1. Case Definition, 2. Select Relevant Codes, 3. Annotation, 4. Develop Enhanced Algorithm, 5. Validation Study, and 6. Modify Enhanced Algorithm.">
            <a:extLst>
              <a:ext uri="{FF2B5EF4-FFF2-40B4-BE49-F238E27FC236}">
                <a16:creationId xmlns:a16="http://schemas.microsoft.com/office/drawing/2014/main" id="{A15B6715-08FE-4E1B-A2DD-8D3CFC49084C}"/>
              </a:ext>
            </a:extLst>
          </p:cNvPr>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980749" y="1445079"/>
            <a:ext cx="6725302" cy="2853524"/>
          </a:xfrm>
        </p:spPr>
      </p:pic>
      <p:sp>
        <p:nvSpPr>
          <p:cNvPr id="5" name="Star: 5 Points 4">
            <a:extLst>
              <a:ext uri="{FF2B5EF4-FFF2-40B4-BE49-F238E27FC236}">
                <a16:creationId xmlns:a16="http://schemas.microsoft.com/office/drawing/2014/main" id="{10A64551-D406-43EF-A715-33D0AEDC2CE9}"/>
              </a:ext>
              <a:ext uri="{C183D7F6-B498-43B3-948B-1728B52AA6E4}">
                <adec:decorative xmlns:adec="http://schemas.microsoft.com/office/drawing/2017/decorative" val="1"/>
              </a:ext>
            </a:extLst>
          </p:cNvPr>
          <p:cNvSpPr/>
          <p:nvPr/>
        </p:nvSpPr>
        <p:spPr>
          <a:xfrm>
            <a:off x="3595562" y="2951496"/>
            <a:ext cx="433754" cy="422030"/>
          </a:xfrm>
          <a:prstGeom prst="star5">
            <a:avLst/>
          </a:prstGeom>
          <a:solidFill>
            <a:schemeClr val="bg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77433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C8C08-A82F-4DF8-9317-8D5672ADA3D1}"/>
              </a:ext>
            </a:extLst>
          </p:cNvPr>
          <p:cNvSpPr>
            <a:spLocks noGrp="1"/>
          </p:cNvSpPr>
          <p:nvPr>
            <p:ph type="title"/>
          </p:nvPr>
        </p:nvSpPr>
        <p:spPr/>
        <p:txBody>
          <a:bodyPr/>
          <a:lstStyle/>
          <a:p>
            <a:r>
              <a:rPr lang="en-US" dirty="0"/>
              <a:t>Case Definition: Opioid-Involvement (FY18)</a:t>
            </a:r>
          </a:p>
        </p:txBody>
      </p:sp>
      <p:pic>
        <p:nvPicPr>
          <p:cNvPr id="8" name="Content Placeholder 7" descr="Eligible Opioids in case definition: Prescription opioids, such as: Morphine, Oxycodone, Meperidine. Illicit opioids, such as: Heroin and Illicitly manufactured fentanyl/fentanyl analogs. Medication-Assisted Treatment (MAT), such as: Methadone, Buprenorphine, Naltrexone. Substances with Opioid-Like Effects, such as: Kratom, Loperamide, and Tianeptine.">
            <a:extLst>
              <a:ext uri="{FF2B5EF4-FFF2-40B4-BE49-F238E27FC236}">
                <a16:creationId xmlns:a16="http://schemas.microsoft.com/office/drawing/2014/main" id="{7CA7C941-8D96-4C23-B235-927771B38DB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6279" y="1200149"/>
            <a:ext cx="4221613" cy="3881761"/>
          </a:xfrm>
        </p:spPr>
      </p:pic>
      <p:pic>
        <p:nvPicPr>
          <p:cNvPr id="10" name="Content Placeholder 9" descr="Defines Opioid use: Overall Use: Patient used an opioid at any time prior to presenting at the hospital. Overdose: Patient used an opioid recently and presented with acute opioid poisoning.">
            <a:extLst>
              <a:ext uri="{FF2B5EF4-FFF2-40B4-BE49-F238E27FC236}">
                <a16:creationId xmlns:a16="http://schemas.microsoft.com/office/drawing/2014/main" id="{7D7D6710-8B1B-4AD4-B935-E866F561968C}"/>
              </a:ext>
            </a:extLst>
          </p:cNvPr>
          <p:cNvPicPr>
            <a:picLocks noGrp="1" noChangeAspect="1"/>
          </p:cNvPicPr>
          <p:nvPr>
            <p:ph idx="10"/>
          </p:nvPr>
        </p:nvPicPr>
        <p:blipFill>
          <a:blip r:embed="rId4">
            <a:extLst>
              <a:ext uri="{28A0092B-C50C-407E-A947-70E740481C1C}">
                <a14:useLocalDpi xmlns:a14="http://schemas.microsoft.com/office/drawing/2010/main" val="0"/>
              </a:ext>
            </a:extLst>
          </a:blip>
          <a:stretch>
            <a:fillRect/>
          </a:stretch>
        </p:blipFill>
        <p:spPr>
          <a:xfrm>
            <a:off x="4700161" y="1665514"/>
            <a:ext cx="4221613" cy="2036387"/>
          </a:xfrm>
        </p:spPr>
      </p:pic>
    </p:spTree>
    <p:extLst>
      <p:ext uri="{BB962C8B-B14F-4D97-AF65-F5344CB8AC3E}">
        <p14:creationId xmlns:p14="http://schemas.microsoft.com/office/powerpoint/2010/main" val="303336550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C8C08-A82F-4DF8-9317-8D5672ADA3D1}"/>
              </a:ext>
            </a:extLst>
          </p:cNvPr>
          <p:cNvSpPr>
            <a:spLocks noGrp="1"/>
          </p:cNvSpPr>
          <p:nvPr>
            <p:ph type="title"/>
          </p:nvPr>
        </p:nvSpPr>
        <p:spPr/>
        <p:txBody>
          <a:bodyPr/>
          <a:lstStyle/>
          <a:p>
            <a:r>
              <a:rPr lang="en-US" dirty="0"/>
              <a:t>Case Definition: Co-Occurring Disorders (FY19)</a:t>
            </a:r>
          </a:p>
        </p:txBody>
      </p:sp>
      <p:pic>
        <p:nvPicPr>
          <p:cNvPr id="8" name="Content Placeholder 7" descr="Substance Use Disorders: Alcohol Use Disorder, Cannabis Use Disorder, Cocaine Use Disorder, Opioid Use, Disorder, Hallucinogen Use Disorder, Inhalant Use Disorder, Amphetamine Use Disorder, Sedative, Hypnotic or Anxiolytic Use Disorder, Tobacco Use Disorder, and Psychoactive Use Disorder.">
            <a:extLst>
              <a:ext uri="{FF2B5EF4-FFF2-40B4-BE49-F238E27FC236}">
                <a16:creationId xmlns:a16="http://schemas.microsoft.com/office/drawing/2014/main" id="{5DFB3E85-7401-4A64-91F3-1A1534DE7C8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7295" y="1116635"/>
            <a:ext cx="3601559" cy="3820886"/>
          </a:xfrm>
        </p:spPr>
      </p:pic>
      <p:pic>
        <p:nvPicPr>
          <p:cNvPr id="10" name="Content Placeholder 9" descr="Selected Mental Health Issues: Depressive Disorders including: Major depression (single and current episodes), Premenstrual dysphoric disorder, All other depressive disorders and Suicidal ideation. Anxiety Disorders including: Acute stress reaction, Generalized anxiety disorders, Obsessive compulsive disorders, Panic disorders, Posttraumatic stress disorder (PTSD), and Social anxiety disorders/social phobias.">
            <a:extLst>
              <a:ext uri="{FF2B5EF4-FFF2-40B4-BE49-F238E27FC236}">
                <a16:creationId xmlns:a16="http://schemas.microsoft.com/office/drawing/2014/main" id="{3196D1AF-846B-4C68-8613-EE9B39DAB1EA}"/>
              </a:ext>
            </a:extLst>
          </p:cNvPr>
          <p:cNvPicPr>
            <a:picLocks noGrp="1" noChangeAspect="1"/>
          </p:cNvPicPr>
          <p:nvPr>
            <p:ph idx="10"/>
          </p:nvPr>
        </p:nvPicPr>
        <p:blipFill>
          <a:blip r:embed="rId4">
            <a:extLst>
              <a:ext uri="{28A0092B-C50C-407E-A947-70E740481C1C}">
                <a14:useLocalDpi xmlns:a14="http://schemas.microsoft.com/office/drawing/2010/main" val="0"/>
              </a:ext>
            </a:extLst>
          </a:blip>
          <a:stretch>
            <a:fillRect/>
          </a:stretch>
        </p:blipFill>
        <p:spPr>
          <a:xfrm>
            <a:off x="4620870" y="1200149"/>
            <a:ext cx="3699646" cy="3478111"/>
          </a:xfrm>
        </p:spPr>
      </p:pic>
    </p:spTree>
    <p:extLst>
      <p:ext uri="{BB962C8B-B14F-4D97-AF65-F5344CB8AC3E}">
        <p14:creationId xmlns:p14="http://schemas.microsoft.com/office/powerpoint/2010/main" val="7448265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E0870-8030-43C8-99D9-04E862E73306}"/>
              </a:ext>
            </a:extLst>
          </p:cNvPr>
          <p:cNvSpPr>
            <a:spLocks noGrp="1"/>
          </p:cNvSpPr>
          <p:nvPr>
            <p:ph type="title"/>
          </p:nvPr>
        </p:nvSpPr>
        <p:spPr/>
        <p:txBody>
          <a:bodyPr/>
          <a:lstStyle/>
          <a:p>
            <a:r>
              <a:rPr lang="en-US" dirty="0"/>
              <a:t>Select Relevant Opioid Codes</a:t>
            </a:r>
          </a:p>
        </p:txBody>
      </p:sp>
      <p:sp>
        <p:nvSpPr>
          <p:cNvPr id="3" name="Text Placeholder 2">
            <a:extLst>
              <a:ext uri="{FF2B5EF4-FFF2-40B4-BE49-F238E27FC236}">
                <a16:creationId xmlns:a16="http://schemas.microsoft.com/office/drawing/2014/main" id="{7AE75B1A-34A2-42BD-8FD1-08297812F4BA}"/>
              </a:ext>
            </a:extLst>
          </p:cNvPr>
          <p:cNvSpPr>
            <a:spLocks noGrp="1"/>
          </p:cNvSpPr>
          <p:nvPr>
            <p:ph type="body" sz="quarter" idx="10"/>
          </p:nvPr>
        </p:nvSpPr>
        <p:spPr/>
        <p:txBody>
          <a:bodyPr/>
          <a:lstStyle/>
          <a:p>
            <a:r>
              <a:rPr lang="en-US" dirty="0"/>
              <a:t>Created a comprehensive list of opioids and selected stimulants. </a:t>
            </a:r>
          </a:p>
          <a:p>
            <a:pPr lvl="1"/>
            <a:r>
              <a:rPr lang="en-US" dirty="0"/>
              <a:t>Division of Vital Statistics </a:t>
            </a:r>
          </a:p>
          <a:p>
            <a:pPr lvl="1"/>
            <a:r>
              <a:rPr lang="en-US" dirty="0"/>
              <a:t>CDC’s Enhanced State Opioid Overdose Surveillance </a:t>
            </a:r>
          </a:p>
          <a:p>
            <a:pPr lvl="1"/>
            <a:r>
              <a:rPr lang="en-US" dirty="0"/>
              <a:t>National Electronic Injury Surveillance System-Cooperative Adverse Drug Event Surveillance Project </a:t>
            </a:r>
          </a:p>
          <a:p>
            <a:pPr lvl="1"/>
            <a:r>
              <a:rPr lang="en-US" dirty="0"/>
              <a:t>Drug Enforcement Administration</a:t>
            </a:r>
          </a:p>
          <a:p>
            <a:pPr lvl="1"/>
            <a:r>
              <a:rPr lang="en-US" dirty="0"/>
              <a:t>Technical Expert Panel-identified drugs</a:t>
            </a:r>
          </a:p>
          <a:p>
            <a:r>
              <a:rPr lang="en-US" dirty="0"/>
              <a:t>Includes brand &amp; generic names, street names, alternate spellings &amp; misspellings.</a:t>
            </a:r>
          </a:p>
          <a:p>
            <a:endParaRPr lang="en-US" dirty="0"/>
          </a:p>
        </p:txBody>
      </p:sp>
    </p:spTree>
    <p:extLst>
      <p:ext uri="{BB962C8B-B14F-4D97-AF65-F5344CB8AC3E}">
        <p14:creationId xmlns:p14="http://schemas.microsoft.com/office/powerpoint/2010/main" val="333420419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Enhanced Methodology: Data Annotation</a:t>
            </a:r>
          </a:p>
        </p:txBody>
      </p:sp>
      <p:sp>
        <p:nvSpPr>
          <p:cNvPr id="3" name="Text Placeholder 2"/>
          <p:cNvSpPr>
            <a:spLocks noGrp="1"/>
          </p:cNvSpPr>
          <p:nvPr>
            <p:ph type="body" sz="quarter" idx="10"/>
          </p:nvPr>
        </p:nvSpPr>
        <p:spPr/>
        <p:txBody>
          <a:bodyPr/>
          <a:lstStyle/>
          <a:p>
            <a:r>
              <a:rPr lang="en-US" sz="1800" dirty="0"/>
              <a:t>Natural Language Processing (NLP) provides a complimentary and efficient way to query both structured and unstructured mentions of opioid-involvement</a:t>
            </a:r>
          </a:p>
          <a:p>
            <a:r>
              <a:rPr lang="en-US" sz="1800" dirty="0"/>
              <a:t>Human-annotated data are needed to train a </a:t>
            </a:r>
            <a:r>
              <a:rPr lang="en-US" sz="1800" b="1" dirty="0">
                <a:solidFill>
                  <a:schemeClr val="accent2">
                    <a:lumMod val="50000"/>
                  </a:schemeClr>
                </a:solidFill>
              </a:rPr>
              <a:t>machine classifier</a:t>
            </a:r>
            <a:r>
              <a:rPr lang="en-US" sz="1800" dirty="0"/>
              <a:t>.</a:t>
            </a:r>
            <a:r>
              <a:rPr lang="en-US" sz="1800" b="1" dirty="0">
                <a:solidFill>
                  <a:schemeClr val="accent2">
                    <a:lumMod val="50000"/>
                  </a:schemeClr>
                </a:solidFill>
              </a:rPr>
              <a:t> </a:t>
            </a:r>
          </a:p>
          <a:p>
            <a:r>
              <a:rPr lang="en-US" sz="1800" dirty="0"/>
              <a:t>Clinical data annotation involves:</a:t>
            </a:r>
          </a:p>
          <a:p>
            <a:pPr lvl="1">
              <a:buClr>
                <a:schemeClr val="accent2">
                  <a:lumMod val="50000"/>
                </a:schemeClr>
              </a:buClr>
            </a:pPr>
            <a:r>
              <a:rPr lang="en-US" sz="1800" dirty="0"/>
              <a:t>A team of annotators with clinical expertise. </a:t>
            </a:r>
          </a:p>
          <a:p>
            <a:pPr lvl="1">
              <a:buClr>
                <a:schemeClr val="accent2">
                  <a:lumMod val="50000"/>
                </a:schemeClr>
              </a:buClr>
            </a:pPr>
            <a:r>
              <a:rPr lang="en-US" sz="1800" dirty="0">
                <a:solidFill>
                  <a:srgbClr val="5F5F5F"/>
                </a:solidFill>
              </a:rPr>
              <a:t>Development</a:t>
            </a:r>
            <a:r>
              <a:rPr lang="en-US" sz="1800" dirty="0"/>
              <a:t> of an annotation guide, form, and workflow.</a:t>
            </a:r>
          </a:p>
          <a:p>
            <a:pPr lvl="1">
              <a:buClr>
                <a:schemeClr val="accent2">
                  <a:lumMod val="50000"/>
                </a:schemeClr>
              </a:buClr>
            </a:pPr>
            <a:r>
              <a:rPr lang="en-US" sz="1800" dirty="0"/>
              <a:t>Annotating encounters as true or false cases.</a:t>
            </a:r>
          </a:p>
          <a:p>
            <a:pPr marL="0" indent="0">
              <a:buNone/>
            </a:pPr>
            <a:r>
              <a:rPr lang="en-US" sz="1800" b="1" dirty="0">
                <a:solidFill>
                  <a:schemeClr val="accent4">
                    <a:lumMod val="50000"/>
                  </a:schemeClr>
                </a:solidFill>
              </a:rPr>
              <a:t>DESIRED INFORMATION:</a:t>
            </a:r>
          </a:p>
          <a:p>
            <a:r>
              <a:rPr lang="en-US" sz="1800" dirty="0"/>
              <a:t>Did the patient use an opioid?</a:t>
            </a:r>
          </a:p>
          <a:p>
            <a:r>
              <a:rPr lang="en-US" sz="1800" dirty="0"/>
              <a:t>If so, what specific opioid agent was used?</a:t>
            </a:r>
          </a:p>
          <a:p>
            <a:r>
              <a:rPr lang="en-US" sz="1800" dirty="0"/>
              <a:t>Did the encounter involved an acute opioid overdose?  </a:t>
            </a:r>
          </a:p>
          <a:p>
            <a:endParaRPr lang="en-US" dirty="0"/>
          </a:p>
          <a:p>
            <a:pPr lvl="1"/>
            <a:endParaRPr lang="en-US" dirty="0"/>
          </a:p>
        </p:txBody>
      </p:sp>
    </p:spTree>
    <p:extLst>
      <p:ext uri="{BB962C8B-B14F-4D97-AF65-F5344CB8AC3E}">
        <p14:creationId xmlns:p14="http://schemas.microsoft.com/office/powerpoint/2010/main" val="179616681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FC462-F089-4D56-9E90-36359CA842EA}"/>
              </a:ext>
            </a:extLst>
          </p:cNvPr>
          <p:cNvSpPr>
            <a:spLocks noGrp="1"/>
          </p:cNvSpPr>
          <p:nvPr>
            <p:ph type="title"/>
          </p:nvPr>
        </p:nvSpPr>
        <p:spPr/>
        <p:txBody>
          <a:bodyPr/>
          <a:lstStyle/>
          <a:p>
            <a:r>
              <a:rPr lang="en-US" dirty="0"/>
              <a:t>Annotation Process</a:t>
            </a:r>
          </a:p>
        </p:txBody>
      </p:sp>
      <p:sp>
        <p:nvSpPr>
          <p:cNvPr id="3" name="Text Placeholder 2" descr="Illustrates the annotation process: Annotation form (guide), pretesting, annotation encounters, enhanced opioid algorithm.">
            <a:extLst>
              <a:ext uri="{FF2B5EF4-FFF2-40B4-BE49-F238E27FC236}">
                <a16:creationId xmlns:a16="http://schemas.microsoft.com/office/drawing/2014/main" id="{2F46D96A-D8EE-43D2-A7C7-32AF70BB68A7}"/>
              </a:ext>
            </a:extLst>
          </p:cNvPr>
          <p:cNvSpPr>
            <a:spLocks noGrp="1"/>
          </p:cNvSpPr>
          <p:nvPr>
            <p:ph idx="1"/>
          </p:nvPr>
        </p:nvSpPr>
        <p:spPr>
          <a:xfrm>
            <a:off x="253093" y="1200151"/>
            <a:ext cx="7111093" cy="1020535"/>
          </a:xfrm>
        </p:spPr>
        <p:txBody>
          <a:bodyPr/>
          <a:lstStyle/>
          <a:p>
            <a:r>
              <a:rPr lang="en-US" sz="2000" b="0" dirty="0">
                <a:solidFill>
                  <a:srgbClr val="5F5F5F"/>
                </a:solidFill>
              </a:rPr>
              <a:t>4 clinically trained annotators</a:t>
            </a:r>
          </a:p>
          <a:p>
            <a:r>
              <a:rPr lang="en-US" sz="2000" b="0" dirty="0">
                <a:solidFill>
                  <a:srgbClr val="5F5F5F"/>
                </a:solidFill>
              </a:rPr>
              <a:t>2,000 NHCS hospital encounters</a:t>
            </a:r>
          </a:p>
        </p:txBody>
      </p:sp>
      <p:pic>
        <p:nvPicPr>
          <p:cNvPr id="31" name="Content Placeholder 30" descr="Illustrates the annotation process: Annotation form (guide), pretesting, annotation encounters, enhanced opioid algorithm.">
            <a:extLst>
              <a:ext uri="{FF2B5EF4-FFF2-40B4-BE49-F238E27FC236}">
                <a16:creationId xmlns:a16="http://schemas.microsoft.com/office/drawing/2014/main" id="{371162CE-792C-4BD1-A72A-3C6391E04C34}"/>
              </a:ext>
            </a:extLst>
          </p:cNvPr>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674065" y="2220686"/>
            <a:ext cx="8012735" cy="2302329"/>
          </a:xfrm>
        </p:spPr>
      </p:pic>
    </p:spTree>
    <p:extLst>
      <p:ext uri="{BB962C8B-B14F-4D97-AF65-F5344CB8AC3E}">
        <p14:creationId xmlns:p14="http://schemas.microsoft.com/office/powerpoint/2010/main" val="3838895879"/>
      </p:ext>
    </p:extLst>
  </p:cSld>
  <p:clrMapOvr>
    <a:masterClrMapping/>
  </p:clrMapOvr>
  <p:transition>
    <p:fade/>
  </p:transition>
</p:sld>
</file>

<file path=ppt/theme/theme1.xml><?xml version="1.0" encoding="utf-8"?>
<a:theme xmlns:a="http://schemas.openxmlformats.org/drawingml/2006/main" name="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1_NCEH_ATSDR_combined">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28459</TotalTime>
  <Words>1086</Words>
  <Application>Microsoft Office PowerPoint</Application>
  <PresentationFormat>On-screen Show (16:9)</PresentationFormat>
  <Paragraphs>102</Paragraphs>
  <Slides>22</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Courier New</vt:lpstr>
      <vt:lpstr>Myriad Web Pro</vt:lpstr>
      <vt:lpstr>Wingdings</vt:lpstr>
      <vt:lpstr>Arial</vt:lpstr>
      <vt:lpstr>Calibri</vt:lpstr>
      <vt:lpstr>NCEH_ATSDR_combined</vt:lpstr>
      <vt:lpstr>1_NCEH_ATSDR_combined</vt:lpstr>
      <vt:lpstr>Patient Centered Outcome Research Trust Fund Projects Updates and Response to BSC Recommendations: Division of Health Care Statistics</vt:lpstr>
      <vt:lpstr>Division of Health Care Statistics PCORTF Project Status</vt:lpstr>
      <vt:lpstr>Division of Health Care Statistics PCORTF Project Status</vt:lpstr>
      <vt:lpstr>Enhanced Methodology Process for Identification of  Opioids and Co-occurring Disorders (FY18 &amp; F19)</vt:lpstr>
      <vt:lpstr>Case Definition: Opioid-Involvement (FY18)</vt:lpstr>
      <vt:lpstr>Case Definition: Co-Occurring Disorders (FY19)</vt:lpstr>
      <vt:lpstr>Select Relevant Opioid Codes</vt:lpstr>
      <vt:lpstr>Enhanced Methodology: Data Annotation</vt:lpstr>
      <vt:lpstr>Annotation Process</vt:lpstr>
      <vt:lpstr>Develop Enhanced Algorithm</vt:lpstr>
      <vt:lpstr>Validation Study</vt:lpstr>
      <vt:lpstr>Upcoming BSC Drug Work Group</vt:lpstr>
      <vt:lpstr>PCORTF Products Updates</vt:lpstr>
      <vt:lpstr>PCORTF Products Available</vt:lpstr>
      <vt:lpstr>Upcoming PCORTF Products</vt:lpstr>
      <vt:lpstr>Addressing the BSC Work Group’s Recommendations</vt:lpstr>
      <vt:lpstr>BSC Work Group recommendations</vt:lpstr>
      <vt:lpstr>Visit and seminar at the University of Kentucky</vt:lpstr>
      <vt:lpstr>Promotion of PCORTF funded projects and datafiles</vt:lpstr>
      <vt:lpstr>Upcoming promotion of PCORTF funded projects and data files</vt:lpstr>
      <vt:lpstr>GitHub as a promotional tool</vt:lpstr>
      <vt:lpstr>Contact Information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Jackson, Geoffrey (CDC/DDPHSS/NCHS/DHCS)</cp:lastModifiedBy>
  <cp:revision>658</cp:revision>
  <cp:lastPrinted>2019-11-29T13:08:59Z</cp:lastPrinted>
  <dcterms:created xsi:type="dcterms:W3CDTF">2011-03-17T17:43:16Z</dcterms:created>
  <dcterms:modified xsi:type="dcterms:W3CDTF">2019-12-18T17:57:10Z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