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3" r:id="rId3"/>
    <p:sldId id="1521" r:id="rId4"/>
    <p:sldId id="1527" r:id="rId5"/>
    <p:sldId id="938" r:id="rId6"/>
    <p:sldId id="68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04" userDrawn="1">
          <p15:clr>
            <a:srgbClr val="A4A3A4"/>
          </p15:clr>
        </p15:guide>
        <p15:guide id="4" orient="horz" pos="768" userDrawn="1">
          <p15:clr>
            <a:srgbClr val="A4A3A4"/>
          </p15:clr>
        </p15:guide>
        <p15:guide id="6" orient="horz" pos="4200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9" pos="37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C5D"/>
    <a:srgbClr val="16666F"/>
    <a:srgbClr val="0000CC"/>
    <a:srgbClr val="FF9900"/>
    <a:srgbClr val="E54C53"/>
    <a:srgbClr val="CCFFCC"/>
    <a:srgbClr val="D9484F"/>
    <a:srgbClr val="5D9741"/>
    <a:srgbClr val="FFFFCC"/>
    <a:srgbClr val="017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4980" autoAdjust="0"/>
  </p:normalViewPr>
  <p:slideViewPr>
    <p:cSldViewPr snapToGrid="0" snapToObjects="1">
      <p:cViewPr varScale="1">
        <p:scale>
          <a:sx n="105" d="100"/>
          <a:sy n="105" d="100"/>
        </p:scale>
        <p:origin x="744" y="108"/>
      </p:cViewPr>
      <p:guideLst>
        <p:guide orient="horz" pos="504"/>
        <p:guide orient="horz" pos="768"/>
        <p:guide orient="horz" pos="4200"/>
        <p:guide pos="7224"/>
        <p:guide pos="3792"/>
      </p:guideLst>
    </p:cSldViewPr>
  </p:slideViewPr>
  <p:outlineViewPr>
    <p:cViewPr>
      <p:scale>
        <a:sx n="33" d="100"/>
        <a:sy n="33" d="100"/>
      </p:scale>
      <p:origin x="0" y="-28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9" d="100"/>
          <a:sy n="159" d="100"/>
        </p:scale>
        <p:origin x="268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bg1"/>
                </a:solidFill>
              </a:ln>
              <a:effectLst/>
            </c:spPr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11</c:v>
                </c:pt>
                <c:pt idx="1">
                  <c:v>7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DD0-4AAA-878F-A9E05E06D2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9596591"/>
        <c:axId val="811328207"/>
      </c:scatterChart>
      <c:valAx>
        <c:axId val="809596591"/>
        <c:scaling>
          <c:orientation val="maxMin"/>
          <c:max val="11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en-US"/>
          </a:p>
        </c:txPr>
        <c:crossAx val="811328207"/>
        <c:crosses val="autoZero"/>
        <c:crossBetween val="midCat"/>
        <c:majorUnit val="1"/>
      </c:valAx>
      <c:valAx>
        <c:axId val="811328207"/>
        <c:scaling>
          <c:orientation val="minMax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959659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8045A-837E-0248-9B7A-57336FCCD5A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ABC434-2A17-0248-8E27-09DB7CA0DC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59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078B5-A89A-164A-A230-7276E643A37C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9C88A-263A-5D4B-A762-9174405490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2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9C88A-263A-5D4B-A762-917440549080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33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9C88A-263A-5D4B-A762-9174405490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9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B9C88A-263A-5D4B-A762-91744054908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2040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9C88A-263A-5D4B-A762-9174405490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59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Say leaning to w3 regardless  w2 or w3 and further tweaking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38CAEC-4554-485B-9189-C45C7447A4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22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B9C88A-263A-5D4B-A762-9174405490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7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B5120E-07E6-F14E-9DE3-B95CAA272552}"/>
              </a:ext>
            </a:extLst>
          </p:cNvPr>
          <p:cNvSpPr/>
          <p:nvPr userDrawn="1"/>
        </p:nvSpPr>
        <p:spPr>
          <a:xfrm>
            <a:off x="0" y="1809946"/>
            <a:ext cx="12188954" cy="5048054"/>
          </a:xfrm>
          <a:prstGeom prst="rect">
            <a:avLst/>
          </a:prstGeom>
          <a:solidFill>
            <a:srgbClr val="0073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699" y="2973455"/>
            <a:ext cx="10079007" cy="1518715"/>
          </a:xfrm>
          <a:prstGeom prst="rect">
            <a:avLst/>
          </a:prstGeom>
        </p:spPr>
        <p:txBody>
          <a:bodyPr anchor="t"/>
          <a:lstStyle>
            <a:lvl1pPr algn="l">
              <a:defRPr sz="4400" b="1" cap="none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9699" y="4775202"/>
            <a:ext cx="10079008" cy="1277049"/>
          </a:xfrm>
          <a:prstGeom prst="rect">
            <a:avLst/>
          </a:prstGeom>
        </p:spPr>
        <p:txBody>
          <a:bodyPr lIns="108000" t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  <a:defRPr sz="1600">
                <a:solidFill>
                  <a:schemeClr val="bg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6E2A767-F8DA-5543-B172-2A87B1CC2E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9699" y="243282"/>
            <a:ext cx="2290215" cy="13215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6511BA-24C0-034F-A58E-AAA9CE6E13B5}"/>
              </a:ext>
            </a:extLst>
          </p:cNvPr>
          <p:cNvSpPr/>
          <p:nvPr userDrawn="1"/>
        </p:nvSpPr>
        <p:spPr>
          <a:xfrm>
            <a:off x="0" y="1789278"/>
            <a:ext cx="12188954" cy="58603"/>
          </a:xfrm>
          <a:prstGeom prst="rect">
            <a:avLst/>
          </a:prstGeom>
          <a:solidFill>
            <a:srgbClr val="D9484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76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36" userDrawn="1">
          <p15:clr>
            <a:srgbClr val="FBAE40"/>
          </p15:clr>
        </p15:guide>
        <p15:guide id="2" pos="724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CB9BD40-7CEA-404E-8135-32A5606E8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752D782-E7F9-2348-B59A-4C871F917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40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pic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AC22BDD-7476-EA4C-A6EF-355C8D8CA744}"/>
              </a:ext>
            </a:extLst>
          </p:cNvPr>
          <p:cNvSpPr/>
          <p:nvPr userDrawn="1"/>
        </p:nvSpPr>
        <p:spPr>
          <a:xfrm>
            <a:off x="0" y="0"/>
            <a:ext cx="12188954" cy="6843667"/>
          </a:xfrm>
          <a:prstGeom prst="rect">
            <a:avLst/>
          </a:prstGeom>
          <a:solidFill>
            <a:srgbClr val="017B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2E2DD7-435F-9844-ADB4-BAB0B12D8E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11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7243" y="221615"/>
            <a:ext cx="4442551" cy="631591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09699" y="2900885"/>
            <a:ext cx="10079007" cy="1518715"/>
          </a:xfrm>
          <a:prstGeom prst="rect">
            <a:avLst/>
          </a:prstGeom>
        </p:spPr>
        <p:txBody>
          <a:bodyPr anchor="t"/>
          <a:lstStyle>
            <a:lvl1pPr algn="l">
              <a:defRPr sz="4400" b="0" i="0" cap="none" baseline="0">
                <a:solidFill>
                  <a:schemeClr val="bg1"/>
                </a:solidFill>
                <a:latin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E49C931A-2805-FE43-B77E-5D5AB5180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800" y="6434051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687F002-E876-D845-97A5-8FCBEA7B9C3A}"/>
              </a:ext>
            </a:extLst>
          </p:cNvPr>
          <p:cNvSpPr/>
          <p:nvPr userDrawn="1"/>
        </p:nvSpPr>
        <p:spPr>
          <a:xfrm>
            <a:off x="0" y="6759146"/>
            <a:ext cx="12192000" cy="98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3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4000"/>
              </a:lnSpc>
              <a:defRPr sz="3733" b="1" baseline="0">
                <a:solidFill>
                  <a:srgbClr val="006858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 dirty="0"/>
              <a:t>Bottom band: NCHS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22"/>
          <a:stretch/>
        </p:blipFill>
        <p:spPr>
          <a:xfrm>
            <a:off x="0" y="6674440"/>
            <a:ext cx="12192000" cy="183560"/>
          </a:xfrm>
          <a:prstGeom prst="rect">
            <a:avLst/>
          </a:prstGeom>
        </p:spPr>
      </p:pic>
      <p:sp>
        <p:nvSpPr>
          <p:cNvPr id="6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09600" y="1545167"/>
            <a:ext cx="10972800" cy="4455584"/>
          </a:xfrm>
        </p:spPr>
        <p:txBody>
          <a:bodyPr/>
          <a:lstStyle>
            <a:lvl1pPr marL="457178" indent="-457178">
              <a:buClr>
                <a:srgbClr val="006A71"/>
              </a:buClr>
              <a:buFont typeface="Wingdings" panose="05000000000000000000" pitchFamily="2" charset="2"/>
              <a:buChar char="§"/>
              <a:defRPr sz="3200">
                <a:solidFill>
                  <a:srgbClr val="000000"/>
                </a:solidFill>
              </a:defRPr>
            </a:lvl1pPr>
            <a:lvl2pPr>
              <a:buClr>
                <a:srgbClr val="008BB0"/>
              </a:buClr>
              <a:defRPr sz="2933">
                <a:solidFill>
                  <a:srgbClr val="000000"/>
                </a:solidFill>
              </a:defRPr>
            </a:lvl2pPr>
            <a:lvl3pPr>
              <a:buClr>
                <a:srgbClr val="695E4A"/>
              </a:buClr>
              <a:defRPr sz="2667">
                <a:solidFill>
                  <a:srgbClr val="000000"/>
                </a:solidFill>
              </a:defRPr>
            </a:lvl3pPr>
            <a:lvl4pPr>
              <a:defRPr sz="2667">
                <a:solidFill>
                  <a:schemeClr val="accent4">
                    <a:lumMod val="75000"/>
                  </a:schemeClr>
                </a:solidFill>
              </a:defRPr>
            </a:lvl4pPr>
            <a:lvl5pPr>
              <a:defRPr sz="2667">
                <a:solidFill>
                  <a:schemeClr val="accent4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07A9AF-2757-4500-B87F-59A251E0EA2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0943063" y="6027212"/>
            <a:ext cx="907224" cy="62076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C3CA8E-ED50-4BCD-A8A8-E372A99DB38D}"/>
              </a:ext>
            </a:extLst>
          </p:cNvPr>
          <p:cNvSpPr txBox="1"/>
          <p:nvPr userDrawn="1"/>
        </p:nvSpPr>
        <p:spPr>
          <a:xfrm>
            <a:off x="11273053" y="6247279"/>
            <a:ext cx="8370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4694281-C284-4306-9CB3-4BEFFCFE71D3}" type="slidenum">
              <a:rPr lang="en-US" sz="1600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‹#›</a:t>
            </a:fld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69564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10515600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301905D9-8FCB-814A-BBA8-268ECEFD0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8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4926795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BC4DE196-483E-EA42-B675-FE2009F69F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7418" y="1392037"/>
            <a:ext cx="4926795" cy="414337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5F57699C-B5C7-D046-B17E-2AF74C97C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4061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2029977"/>
            <a:ext cx="4926795" cy="3574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BC4DE196-483E-EA42-B675-FE2009F69F1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97418" y="2029977"/>
            <a:ext cx="4926795" cy="357463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BAE4C29-A83F-7745-BF1B-4259C9CB92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55650" y="1376056"/>
            <a:ext cx="4927600" cy="40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6718CA15-4F49-B84C-B44D-1CEC98E2C8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06000" y="1376056"/>
            <a:ext cx="4927600" cy="406400"/>
          </a:xfrm>
        </p:spPr>
        <p:txBody>
          <a:bodyPr/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AD8793EA-7528-644E-A73C-081F2EE98A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69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1392037"/>
            <a:ext cx="10515600" cy="2983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A97EA1-E1C0-5F4C-A0EF-CF7D7DC237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4582928"/>
            <a:ext cx="10394950" cy="11572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E2111852-53C7-914B-A11C-2BD89BC429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8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FEB5595-0500-A145-9919-12FE40A5581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6375" y="2943044"/>
            <a:ext cx="10515600" cy="298319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870574-659B-FC40-8ED7-E878C592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2A97EA1-E1C0-5F4C-A0EF-CF7D7DC237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300" y="1491662"/>
            <a:ext cx="10394950" cy="115728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80B24796-917B-A84A-BD3F-8EFEDEFBE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4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Line with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2463798" y="1849424"/>
            <a:ext cx="7264404" cy="3458413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870870AB-908C-5040-80CE-11BC1AF597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37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Line with Pictur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56375" y="152882"/>
            <a:ext cx="10355321" cy="990599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1230284"/>
            <a:ext cx="12192000" cy="5627716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7">
            <a:extLst>
              <a:ext uri="{FF2B5EF4-FFF2-40B4-BE49-F238E27FC236}">
                <a16:creationId xmlns:a16="http://schemas.microsoft.com/office/drawing/2014/main" id="{598B9C5D-7180-7140-81FD-03AE4FE4D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51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5688A52-435F-D949-8619-2CE9B3188F9C}"/>
              </a:ext>
            </a:extLst>
          </p:cNvPr>
          <p:cNvSpPr txBox="1">
            <a:spLocks/>
          </p:cNvSpPr>
          <p:nvPr userDrawn="1"/>
        </p:nvSpPr>
        <p:spPr>
          <a:xfrm>
            <a:off x="756375" y="245751"/>
            <a:ext cx="10470425" cy="804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lang="en-US" sz="3000" b="1" kern="120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182437AC-B2AD-5C4F-9E4A-A94C18B83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50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A86586-5256-9347-B17A-85790410D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375" y="312516"/>
            <a:ext cx="10515600" cy="671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BE024-0F4F-ED4B-A35B-841A0BDD6A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075" y="138696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687388" lvl="1" indent="-230188" algn="l" defTabSz="457200" rtl="0" eaLnBrk="1" latinLnBrk="0" hangingPunct="1">
              <a:lnSpc>
                <a:spcPct val="100000"/>
              </a:lnSpc>
              <a:spcBef>
                <a:spcPts val="480"/>
              </a:spcBef>
              <a:spcAft>
                <a:spcPts val="600"/>
              </a:spcAft>
              <a:buClr>
                <a:srgbClr val="00737F"/>
              </a:buClr>
              <a:buSzPct val="120000"/>
              <a:buFont typeface="Helvetica" charset="0"/>
              <a:buChar char="⁃"/>
              <a:tabLst/>
            </a:pPr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1600200" lvl="3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00737F"/>
              </a:buClr>
              <a:buFont typeface="Arial"/>
              <a:buChar char="–"/>
            </a:pPr>
            <a:r>
              <a:rPr lang="en-US" dirty="0"/>
              <a:t>Fourth level</a:t>
            </a:r>
          </a:p>
          <a:p>
            <a:pPr marL="2057400" lvl="4" indent="-228600" algn="l" defTabSz="457200" rtl="0" eaLnBrk="1" latinLnBrk="0" hangingPunct="1">
              <a:spcBef>
                <a:spcPct val="20000"/>
              </a:spcBef>
              <a:buClr>
                <a:srgbClr val="00737F"/>
              </a:buClr>
              <a:buFont typeface="Arial"/>
              <a:buChar char="»"/>
            </a:pPr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406057" y="6324310"/>
            <a:ext cx="965200" cy="4239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 b="0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EAB13C80-551E-B145-B184-7D9427B50C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98A55D2-2B29-6743-B7A0-7BF51AC90AFD}"/>
              </a:ext>
            </a:extLst>
          </p:cNvPr>
          <p:cNvSpPr/>
          <p:nvPr userDrawn="1"/>
        </p:nvSpPr>
        <p:spPr>
          <a:xfrm>
            <a:off x="0" y="6759146"/>
            <a:ext cx="12192000" cy="9885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BE1C30D-E0BE-7941-BA92-C9AD958FEA7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8022" y="5912798"/>
            <a:ext cx="1339773" cy="77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6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7" r:id="rId2"/>
    <p:sldLayoutId id="2147483678" r:id="rId3"/>
    <p:sldLayoutId id="2147483682" r:id="rId4"/>
    <p:sldLayoutId id="2147483679" r:id="rId5"/>
    <p:sldLayoutId id="2147483680" r:id="rId6"/>
    <p:sldLayoutId id="2147483671" r:id="rId7"/>
    <p:sldLayoutId id="2147483670" r:id="rId8"/>
    <p:sldLayoutId id="2147483674" r:id="rId9"/>
    <p:sldLayoutId id="2147483675" r:id="rId10"/>
    <p:sldLayoutId id="2147483676" r:id="rId11"/>
    <p:sldLayoutId id="2147483683" r:id="rId12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US" sz="3000" b="1" kern="1200" dirty="0">
          <a:solidFill>
            <a:srgbClr val="00737F"/>
          </a:solidFill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spcBef>
          <a:spcPts val="600"/>
        </a:spcBef>
        <a:spcAft>
          <a:spcPts val="600"/>
        </a:spcAft>
        <a:buClr>
          <a:srgbClr val="017B89"/>
        </a:buClr>
        <a:buFont typeface="Arial"/>
        <a:buChar char="•"/>
        <a:tabLst/>
        <a:defRPr lang="en-US" sz="2400" kern="1200" dirty="0" smtClean="0">
          <a:solidFill>
            <a:srgbClr val="575C5D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ts val="600"/>
        </a:spcBef>
        <a:spcAft>
          <a:spcPts val="600"/>
        </a:spcAft>
        <a:buFont typeface="Arial"/>
        <a:buChar char="–"/>
        <a:defRPr lang="en-US" sz="2200" b="0" i="0" kern="1200" dirty="0" smtClean="0">
          <a:solidFill>
            <a:srgbClr val="575C5D"/>
          </a:solidFill>
          <a:latin typeface="ITC Franklin Gothic Std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600"/>
        </a:spcBef>
        <a:spcAft>
          <a:spcPts val="600"/>
        </a:spcAft>
        <a:buClr>
          <a:srgbClr val="575C5D"/>
        </a:buClr>
        <a:buFont typeface="Arial"/>
        <a:buChar char="•"/>
        <a:defRPr lang="en-US" sz="2000" b="0" i="0" kern="1200" dirty="0" smtClean="0">
          <a:solidFill>
            <a:srgbClr val="575C5D"/>
          </a:solidFill>
          <a:latin typeface="ITC Franklin Gothic Std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lang="en-US" sz="1800" kern="1200" dirty="0" smtClean="0">
          <a:solidFill>
            <a:srgbClr val="575C5D"/>
          </a:solidFill>
          <a:latin typeface="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lang="en-US" sz="1600" kern="1200" baseline="0" dirty="0">
          <a:solidFill>
            <a:srgbClr val="575C5D"/>
          </a:solidFill>
          <a:latin typeface="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00" userDrawn="1">
          <p15:clr>
            <a:srgbClr val="F26B43"/>
          </p15:clr>
        </p15:guide>
        <p15:guide id="3" pos="5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409699" y="2973455"/>
            <a:ext cx="10079007" cy="1518715"/>
          </a:xfrm>
        </p:spPr>
        <p:txBody>
          <a:bodyPr>
            <a:normAutofit/>
          </a:bodyPr>
          <a:lstStyle/>
          <a:p>
            <a:r>
              <a:rPr lang="en-US" dirty="0"/>
              <a:t>2017-20 Pre-Pandemic Data – </a:t>
            </a:r>
            <a:br>
              <a:rPr lang="en-US" dirty="0"/>
            </a:br>
            <a:r>
              <a:rPr lang="en-US" dirty="0"/>
              <a:t>Data Release Plan </a:t>
            </a:r>
          </a:p>
        </p:txBody>
      </p:sp>
    </p:spTree>
    <p:extLst>
      <p:ext uri="{BB962C8B-B14F-4D97-AF65-F5344CB8AC3E}">
        <p14:creationId xmlns:p14="http://schemas.microsoft.com/office/powerpoint/2010/main" val="161740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2"/>
          </p:nvPr>
        </p:nvSpPr>
        <p:spPr>
          <a:xfrm>
            <a:off x="1057934" y="1707303"/>
            <a:ext cx="9629731" cy="4828981"/>
          </a:xfrm>
          <a:prstGeom prst="rect">
            <a:avLst/>
          </a:prstGeom>
        </p:spPr>
        <p:txBody>
          <a:bodyPr wrap="square"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ITC Franklin Gothic Std Book"/>
              </a:rPr>
              <a:t>For components that were collected in both 2017-2018 and 2019-2020:  </a:t>
            </a:r>
          </a:p>
          <a:p>
            <a:r>
              <a:rPr lang="en-US" sz="2000" dirty="0">
                <a:latin typeface="ITC Franklin Gothic Std Book"/>
              </a:rPr>
              <a:t>Combine data from NHANES 2019-2020 with the NHANES 2017-18 data to form a 4-year nationally representative sample of NHANES 2017-2020.</a:t>
            </a:r>
          </a:p>
          <a:p>
            <a:pPr marL="0" lvl="0" indent="0">
              <a:spcBef>
                <a:spcPts val="180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ITC Franklin Gothic Std Book"/>
              </a:rPr>
              <a:t>For new components in 2019-2020:  </a:t>
            </a:r>
          </a:p>
          <a:p>
            <a:pPr lvl="0"/>
            <a:r>
              <a:rPr lang="en-US" sz="2000" dirty="0">
                <a:latin typeface="ITC Franklin Gothic Std Book"/>
              </a:rPr>
              <a:t>Make data available as a convenience sample since the completed data collection in 2019-2020 did not yield a nationally representative sample.</a:t>
            </a:r>
          </a:p>
          <a:p>
            <a:pPr marL="0" indent="0">
              <a:buNone/>
            </a:pPr>
            <a:endParaRPr lang="en-US" sz="2000" dirty="0">
              <a:latin typeface="ITC Franklin Gothic Std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75" y="538659"/>
            <a:ext cx="10515600" cy="671332"/>
          </a:xfrm>
        </p:spPr>
        <p:txBody>
          <a:bodyPr>
            <a:normAutofit/>
          </a:bodyPr>
          <a:lstStyle/>
          <a:p>
            <a:r>
              <a:rPr lang="en-US" sz="2800" dirty="0"/>
              <a:t>2017-20 Pre-Pandemic Data – Data Release Plan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6475" y="6324310"/>
            <a:ext cx="965200" cy="423948"/>
          </a:xfrm>
        </p:spPr>
        <p:txBody>
          <a:bodyPr/>
          <a:lstStyle/>
          <a:p>
            <a:fld id="{EAB13C80-551E-B145-B184-7D9427B50C1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4EEEAB2-DC52-4988-BEBD-B20911D8B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23" y="533232"/>
            <a:ext cx="10865918" cy="671332"/>
          </a:xfrm>
        </p:spPr>
        <p:txBody>
          <a:bodyPr>
            <a:noAutofit/>
          </a:bodyPr>
          <a:lstStyle/>
          <a:p>
            <a:r>
              <a:rPr lang="en-US" sz="2800" dirty="0"/>
              <a:t>Timeline – First Wave Release for 2017-20 Pre-Pandemic Data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44D05-1D89-4D81-A1BC-1F6AE010AF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13C80-551E-B145-B184-7D9427B50C1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1D8894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D8894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7" name="Picture 4" descr="time">
            <a:extLst>
              <a:ext uri="{FF2B5EF4-FFF2-40B4-BE49-F238E27FC236}">
                <a16:creationId xmlns:a16="http://schemas.microsoft.com/office/drawing/2014/main" id="{D06223DB-093B-49E7-B9FF-96F8B201C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605" y="1550486"/>
            <a:ext cx="2409536" cy="159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B6B3E6A-D703-4FF3-AB77-39DEAC300351}"/>
              </a:ext>
            </a:extLst>
          </p:cNvPr>
          <p:cNvGrpSpPr/>
          <p:nvPr/>
        </p:nvGrpSpPr>
        <p:grpSpPr>
          <a:xfrm>
            <a:off x="1048762" y="1553584"/>
            <a:ext cx="8564683" cy="4843863"/>
            <a:chOff x="1246191" y="1553584"/>
            <a:chExt cx="8564683" cy="4843863"/>
          </a:xfrm>
        </p:grpSpPr>
        <p:sp>
          <p:nvSpPr>
            <p:cNvPr id="8" name="Text Box 5">
              <a:extLst>
                <a:ext uri="{FF2B5EF4-FFF2-40B4-BE49-F238E27FC236}">
                  <a16:creationId xmlns:a16="http://schemas.microsoft.com/office/drawing/2014/main" id="{9846F84A-8445-4C06-949E-E0DB9D186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70777" y="5997337"/>
              <a:ext cx="522667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FF80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3490913" rtl="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ITC Franklin Gothic Std Book"/>
                  <a:ea typeface="+mn-ea"/>
                  <a:cs typeface="+mn-cs"/>
                </a:rPr>
                <a:t>2020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16666F"/>
                  </a:solidFill>
                  <a:effectLst/>
                  <a:uLnTx/>
                  <a:uFillTx/>
                  <a:latin typeface="ITC Franklin Gothic Std Book"/>
                  <a:ea typeface="+mn-ea"/>
                  <a:cs typeface="+mn-cs"/>
                </a:rPr>
                <a:t>	2021</a:t>
              </a:r>
            </a:p>
          </p:txBody>
        </p:sp>
        <p:graphicFrame>
          <p:nvGraphicFramePr>
            <p:cNvPr id="15" name="Chart 14">
              <a:extLst>
                <a:ext uri="{FF2B5EF4-FFF2-40B4-BE49-F238E27FC236}">
                  <a16:creationId xmlns:a16="http://schemas.microsoft.com/office/drawing/2014/main" id="{32B733D8-CF8F-4B73-84F7-62D48F51951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893180977"/>
                </p:ext>
              </p:extLst>
            </p:nvPr>
          </p:nvGraphicFramePr>
          <p:xfrm>
            <a:off x="1874627" y="1553584"/>
            <a:ext cx="7049655" cy="46316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3C621B0-191F-4929-81D9-8EA9E31F6E40}"/>
                </a:ext>
              </a:extLst>
            </p:cNvPr>
            <p:cNvCxnSpPr/>
            <p:nvPr/>
          </p:nvCxnSpPr>
          <p:spPr>
            <a:xfrm>
              <a:off x="2474988" y="2481976"/>
              <a:ext cx="0" cy="3200400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9D1FCDBF-95F0-42D9-9865-2F9ECFE3E70E}"/>
                </a:ext>
              </a:extLst>
            </p:cNvPr>
            <p:cNvCxnSpPr/>
            <p:nvPr/>
          </p:nvCxnSpPr>
          <p:spPr>
            <a:xfrm>
              <a:off x="2147328" y="5705236"/>
              <a:ext cx="6949440" cy="0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6C520483-B59B-4611-A8E8-A47AF6EAC694}"/>
                </a:ext>
              </a:extLst>
            </p:cNvPr>
            <p:cNvCxnSpPr/>
            <p:nvPr/>
          </p:nvCxnSpPr>
          <p:spPr>
            <a:xfrm>
              <a:off x="5079296" y="3035995"/>
              <a:ext cx="0" cy="2651760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F3053F0E-413B-403F-A9C3-9587B4BAB5DF}"/>
                </a:ext>
              </a:extLst>
            </p:cNvPr>
            <p:cNvCxnSpPr/>
            <p:nvPr/>
          </p:nvCxnSpPr>
          <p:spPr>
            <a:xfrm>
              <a:off x="5767632" y="3534328"/>
              <a:ext cx="0" cy="2148840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68B5E861-E424-46B7-93E3-CC2D7EF5B909}"/>
                </a:ext>
              </a:extLst>
            </p:cNvPr>
            <p:cNvCxnSpPr/>
            <p:nvPr/>
          </p:nvCxnSpPr>
          <p:spPr>
            <a:xfrm>
              <a:off x="7401374" y="4079935"/>
              <a:ext cx="0" cy="1600200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35A44134-71C5-46FF-B4DE-0DC4CD46B79A}"/>
                </a:ext>
              </a:extLst>
            </p:cNvPr>
            <p:cNvCxnSpPr/>
            <p:nvPr/>
          </p:nvCxnSpPr>
          <p:spPr>
            <a:xfrm>
              <a:off x="7728270" y="4611945"/>
              <a:ext cx="0" cy="1069848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2C00857-3DCF-41FD-A039-459D48FB5DA6}"/>
                </a:ext>
              </a:extLst>
            </p:cNvPr>
            <p:cNvSpPr/>
            <p:nvPr/>
          </p:nvSpPr>
          <p:spPr>
            <a:xfrm>
              <a:off x="1246191" y="2024001"/>
              <a:ext cx="243374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575B5D">
                      <a:lumMod val="75000"/>
                    </a:srgbClr>
                  </a:solidFill>
                  <a:effectLst/>
                  <a:uLnTx/>
                  <a:uFillTx/>
                  <a:latin typeface="ITC Franklin Gothic Std Book"/>
                  <a:ea typeface="+mn-ea"/>
                  <a:cs typeface="+mn-cs"/>
                </a:rPr>
                <a:t>Data Production Start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9A08BB25-3671-4E69-98D9-44B259FEA567}"/>
                </a:ext>
              </a:extLst>
            </p:cNvPr>
            <p:cNvSpPr/>
            <p:nvPr/>
          </p:nvSpPr>
          <p:spPr>
            <a:xfrm>
              <a:off x="4039366" y="2561436"/>
              <a:ext cx="207152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575B5D">
                      <a:lumMod val="75000"/>
                    </a:srgbClr>
                  </a:solidFill>
                  <a:effectLst/>
                  <a:uLnTx/>
                  <a:uFillTx/>
                  <a:latin typeface="ITC Franklin Gothic Std Book"/>
                  <a:ea typeface="+mn-ea"/>
                  <a:cs typeface="+mn-cs"/>
                </a:rPr>
                <a:t>Weight Evaluation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A3E1C13-9494-45C8-9267-02BF8BE3086F}"/>
                </a:ext>
              </a:extLst>
            </p:cNvPr>
            <p:cNvSpPr/>
            <p:nvPr/>
          </p:nvSpPr>
          <p:spPr>
            <a:xfrm>
              <a:off x="5824441" y="3632349"/>
              <a:ext cx="3755973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defTabSz="914400">
                <a:defRPr/>
              </a:pPr>
              <a:r>
                <a:rPr lang="en-US" altLang="en-US" sz="2000" dirty="0">
                  <a:solidFill>
                    <a:srgbClr val="575B5D">
                      <a:lumMod val="75000"/>
                    </a:srgbClr>
                  </a:solidFill>
                  <a:latin typeface="ITC Franklin Gothic Std Book"/>
                </a:rPr>
                <a:t>Disclosure Review Board Approval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8EB5747A-DC20-46B9-AFBE-4D00672D6F84}"/>
                </a:ext>
              </a:extLst>
            </p:cNvPr>
            <p:cNvSpPr/>
            <p:nvPr/>
          </p:nvSpPr>
          <p:spPr>
            <a:xfrm>
              <a:off x="5060378" y="3075435"/>
              <a:ext cx="312860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575B5D">
                      <a:lumMod val="75000"/>
                    </a:srgbClr>
                  </a:solidFill>
                  <a:effectLst/>
                  <a:uLnTx/>
                  <a:uFillTx/>
                  <a:latin typeface="ITC Franklin Gothic Std Book"/>
                  <a:ea typeface="+mn-ea"/>
                  <a:cs typeface="+mn-cs"/>
                </a:rPr>
                <a:t>Disclosure Risk Assessment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912AB8EE-FD05-44F9-887A-F50CE8299E50}"/>
                </a:ext>
              </a:extLst>
            </p:cNvPr>
            <p:cNvSpPr/>
            <p:nvPr/>
          </p:nvSpPr>
          <p:spPr>
            <a:xfrm>
              <a:off x="7431099" y="4136498"/>
              <a:ext cx="228504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575B5D">
                      <a:lumMod val="75000"/>
                    </a:srgbClr>
                  </a:solidFill>
                  <a:effectLst/>
                  <a:uLnTx/>
                  <a:uFillTx/>
                  <a:latin typeface="ITC Franklin Gothic Std Book"/>
                  <a:ea typeface="+mn-ea"/>
                  <a:cs typeface="+mn-cs"/>
                </a:rPr>
                <a:t>Collaborator Review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4157406B-47F1-4E31-87CE-F1FFD46D0072}"/>
                </a:ext>
              </a:extLst>
            </p:cNvPr>
            <p:cNvCxnSpPr/>
            <p:nvPr/>
          </p:nvCxnSpPr>
          <p:spPr>
            <a:xfrm>
              <a:off x="8721366" y="5139115"/>
              <a:ext cx="0" cy="548640"/>
            </a:xfrm>
            <a:prstGeom prst="straightConnector1">
              <a:avLst/>
            </a:prstGeom>
            <a:ln w="38100"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AC4EF05-65F9-4D8B-925C-16AD43FAF983}"/>
                </a:ext>
              </a:extLst>
            </p:cNvPr>
            <p:cNvSpPr txBox="1"/>
            <p:nvPr/>
          </p:nvSpPr>
          <p:spPr>
            <a:xfrm>
              <a:off x="1933390" y="5710243"/>
              <a:ext cx="75008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58368"/>
              <a:r>
                <a:rPr lang="en-US" sz="1600" b="1" dirty="0">
                  <a:solidFill>
                    <a:schemeClr val="accent2"/>
                  </a:solidFill>
                  <a:latin typeface="ITC Franklin Gothic Std Book"/>
                </a:rPr>
                <a:t>Jun	Jul	Aug	Sep	Oct	Nov	Dec</a:t>
              </a:r>
              <a:r>
                <a:rPr lang="en-US" sz="1600" b="1" dirty="0">
                  <a:solidFill>
                    <a:srgbClr val="16666F"/>
                  </a:solidFill>
                  <a:latin typeface="ITC Franklin Gothic Std Book"/>
                </a:rPr>
                <a:t>	Jan	Feb	Mar	Apr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38066FD-CBA9-48B5-AF4B-AA0319B3D042}"/>
                </a:ext>
              </a:extLst>
            </p:cNvPr>
            <p:cNvCxnSpPr>
              <a:cxnSpLocks/>
            </p:cNvCxnSpPr>
            <p:nvPr/>
          </p:nvCxnSpPr>
          <p:spPr>
            <a:xfrm>
              <a:off x="2006830" y="6041177"/>
              <a:ext cx="4297680" cy="0"/>
            </a:xfrm>
            <a:prstGeom prst="line">
              <a:avLst/>
            </a:prstGeom>
            <a:ln w="19050">
              <a:solidFill>
                <a:schemeClr val="accent2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624B920-DE7B-45F2-A93C-E1D34F3E4B17}"/>
                </a:ext>
              </a:extLst>
            </p:cNvPr>
            <p:cNvCxnSpPr>
              <a:cxnSpLocks/>
            </p:cNvCxnSpPr>
            <p:nvPr/>
          </p:nvCxnSpPr>
          <p:spPr>
            <a:xfrm>
              <a:off x="6605776" y="6041177"/>
              <a:ext cx="2377440" cy="0"/>
            </a:xfrm>
            <a:prstGeom prst="line">
              <a:avLst/>
            </a:prstGeom>
            <a:ln w="19050">
              <a:solidFill>
                <a:srgbClr val="16666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6E70F9C-8CEA-460A-AD64-A09102FD5CCF}"/>
                </a:ext>
              </a:extLst>
            </p:cNvPr>
            <p:cNvSpPr/>
            <p:nvPr/>
          </p:nvSpPr>
          <p:spPr>
            <a:xfrm>
              <a:off x="7798464" y="4672186"/>
              <a:ext cx="20124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ITC Franklin Gothic Std Book"/>
                  <a:ea typeface="+mn-ea"/>
                  <a:cs typeface="+mn-cs"/>
                </a:rPr>
                <a:t>Public Release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7194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2"/>
          </p:nvPr>
        </p:nvSpPr>
        <p:spPr>
          <a:xfrm>
            <a:off x="1057934" y="1431368"/>
            <a:ext cx="10214042" cy="1252840"/>
          </a:xfrm>
          <a:prstGeom prst="rect">
            <a:avLst/>
          </a:prstGeom>
        </p:spPr>
        <p:txBody>
          <a:bodyPr wrap="square" numCol="1"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ITC Franklin Gothic Std Book"/>
              </a:rPr>
              <a:t>Priority datasets planned to be released in the first wave: 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200" dirty="0">
                <a:solidFill>
                  <a:srgbClr val="0070C0"/>
                </a:solidFill>
                <a:latin typeface="ITC Franklin Gothic Std Book"/>
              </a:rPr>
              <a:t>Demographic Variables and Sample Weights</a:t>
            </a:r>
          </a:p>
          <a:p>
            <a:pPr marL="227012" indent="0">
              <a:spcBef>
                <a:spcPts val="0"/>
              </a:spcBef>
              <a:buNone/>
            </a:pPr>
            <a:endParaRPr lang="en-US" sz="2000" dirty="0">
              <a:latin typeface="ITC Franklin Gothic Std Boo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75" y="538659"/>
            <a:ext cx="10515600" cy="671332"/>
          </a:xfrm>
        </p:spPr>
        <p:txBody>
          <a:bodyPr>
            <a:normAutofit/>
          </a:bodyPr>
          <a:lstStyle/>
          <a:p>
            <a:r>
              <a:rPr lang="en-US" sz="2800" dirty="0"/>
              <a:t>2017-20 Pre-Pandemic Data – Data Release Plan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286475" y="6324310"/>
            <a:ext cx="965200" cy="423948"/>
          </a:xfrm>
        </p:spPr>
        <p:txBody>
          <a:bodyPr/>
          <a:lstStyle/>
          <a:p>
            <a:fld id="{EAB13C80-551E-B145-B184-7D9427B50C1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588CD72-2BD3-4670-BE57-AB2B2479984C}"/>
              </a:ext>
            </a:extLst>
          </p:cNvPr>
          <p:cNvSpPr txBox="1">
            <a:spLocks/>
          </p:cNvSpPr>
          <p:nvPr/>
        </p:nvSpPr>
        <p:spPr>
          <a:xfrm>
            <a:off x="1057934" y="2540931"/>
            <a:ext cx="10735748" cy="3867665"/>
          </a:xfrm>
          <a:prstGeom prst="rect">
            <a:avLst/>
          </a:prstGeom>
        </p:spPr>
        <p:txBody>
          <a:bodyPr vert="horz" wrap="square" lIns="91440" tIns="45720" rIns="91440" bIns="45720" numCol="2" rtlCol="0">
            <a:noAutofit/>
          </a:bodyPr>
          <a:lstStyle>
            <a:lvl1pPr marL="230188" indent="-230188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17B89"/>
              </a:buClr>
              <a:buFont typeface="Arial"/>
              <a:buChar char="•"/>
              <a:tabLst/>
              <a:defRPr lang="en-US" sz="2400" kern="1200" dirty="0" smtClean="0">
                <a:solidFill>
                  <a:srgbClr val="575C5D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Font typeface="Arial"/>
              <a:buChar char="–"/>
              <a:defRPr lang="en-US" sz="2200" b="0" i="0" kern="1200" dirty="0" smtClean="0">
                <a:solidFill>
                  <a:srgbClr val="575C5D"/>
                </a:solidFill>
                <a:latin typeface="ITC Franklin Gothic Std Book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575C5D"/>
              </a:buClr>
              <a:buFont typeface="Arial"/>
              <a:buChar char="•"/>
              <a:defRPr lang="en-US" sz="2000" b="0" i="0" kern="1200" dirty="0" smtClean="0">
                <a:solidFill>
                  <a:srgbClr val="575C5D"/>
                </a:solidFill>
                <a:latin typeface="ITC Franklin Gothic Std Book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lang="en-US" sz="1800" kern="1200" dirty="0" smtClean="0">
                <a:solidFill>
                  <a:srgbClr val="575C5D"/>
                </a:solidFill>
                <a:latin typeface="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lang="en-US" sz="1600" kern="1200" baseline="0" dirty="0">
                <a:solidFill>
                  <a:srgbClr val="575C5D"/>
                </a:solidFill>
                <a:latin typeface="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Font typeface="Arial"/>
              <a:buNone/>
            </a:pPr>
            <a:r>
              <a:rPr lang="en-US" sz="2200" dirty="0">
                <a:solidFill>
                  <a:srgbClr val="0070C0"/>
                </a:solidFill>
                <a:latin typeface="ITC Franklin Gothic Std Book"/>
              </a:rPr>
              <a:t>Examination Data</a:t>
            </a:r>
          </a:p>
          <a:p>
            <a:pPr marL="457200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Body Measurements </a:t>
            </a:r>
          </a:p>
          <a:p>
            <a:pPr marL="457200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Blood Pressure - </a:t>
            </a:r>
            <a:r>
              <a:rPr lang="en-US" sz="2000" dirty="0" err="1">
                <a:latin typeface="ITC Franklin Gothic Std Book"/>
              </a:rPr>
              <a:t>Oscillometric</a:t>
            </a:r>
            <a:r>
              <a:rPr lang="en-US" sz="2000" dirty="0">
                <a:latin typeface="ITC Franklin Gothic Std Book"/>
              </a:rPr>
              <a:t> Measurements</a:t>
            </a:r>
          </a:p>
          <a:p>
            <a:pPr marL="457200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Oral Health - Dentition </a:t>
            </a:r>
          </a:p>
          <a:p>
            <a:pPr marL="457200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Oral Health - Recommendation of Care</a:t>
            </a:r>
            <a:r>
              <a:rPr lang="en-US" sz="2200" dirty="0">
                <a:latin typeface="ITC Franklin Gothic Std Book"/>
              </a:rPr>
              <a:t> </a:t>
            </a:r>
          </a:p>
          <a:p>
            <a:pPr marL="0" indent="0">
              <a:spcBef>
                <a:spcPts val="1200"/>
              </a:spcBef>
              <a:buFont typeface="Arial"/>
              <a:buNone/>
            </a:pPr>
            <a:r>
              <a:rPr lang="en-US" sz="2200" dirty="0">
                <a:solidFill>
                  <a:srgbClr val="0070C0"/>
                </a:solidFill>
                <a:latin typeface="ITC Franklin Gothic Std Book"/>
              </a:rPr>
              <a:t>Questionnaire Data</a:t>
            </a:r>
          </a:p>
          <a:p>
            <a:pPr marL="457200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Blood Pressure and Cholesterol</a:t>
            </a:r>
          </a:p>
          <a:p>
            <a:pPr marL="457200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Diabetes</a:t>
            </a:r>
          </a:p>
          <a:p>
            <a:pPr marL="457200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Oral Health</a:t>
            </a:r>
          </a:p>
          <a:p>
            <a:pPr marL="914400" indent="0">
              <a:spcBef>
                <a:spcPts val="1200"/>
              </a:spcBef>
              <a:buFont typeface="Arial"/>
              <a:buNone/>
            </a:pPr>
            <a:r>
              <a:rPr lang="en-US" sz="2200" dirty="0">
                <a:solidFill>
                  <a:srgbClr val="0070C0"/>
                </a:solidFill>
                <a:latin typeface="ITC Franklin Gothic Std Book"/>
              </a:rPr>
              <a:t>Lab Data</a:t>
            </a:r>
          </a:p>
          <a:p>
            <a:pPr marL="1376363" indent="-227013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Fasting Information</a:t>
            </a:r>
          </a:p>
          <a:p>
            <a:pPr marL="1376363" indent="-227013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Glycohemoglobin</a:t>
            </a:r>
          </a:p>
          <a:p>
            <a:pPr marL="1376363" indent="-227013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Plasma Fasting Glucose</a:t>
            </a:r>
          </a:p>
          <a:p>
            <a:pPr marL="1376363" indent="-227013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Cholesterol – HDL</a:t>
            </a:r>
          </a:p>
          <a:p>
            <a:pPr marL="1376363" indent="-227013">
              <a:spcBef>
                <a:spcPts val="0"/>
              </a:spcBef>
            </a:pPr>
            <a:r>
              <a:rPr lang="en-US" sz="2000" dirty="0">
                <a:latin typeface="ITC Franklin Gothic Std Book"/>
              </a:rPr>
              <a:t>Cholesterol – Total</a:t>
            </a:r>
          </a:p>
          <a:p>
            <a:pPr marL="0" indent="0">
              <a:spcBef>
                <a:spcPts val="1200"/>
              </a:spcBef>
              <a:buFont typeface="Arial"/>
              <a:buNone/>
            </a:pPr>
            <a:endParaRPr lang="en-US" sz="2200" dirty="0">
              <a:solidFill>
                <a:srgbClr val="0070C0"/>
              </a:solidFill>
              <a:latin typeface="ITC Franklin Gothic Std Book"/>
            </a:endParaRPr>
          </a:p>
          <a:p>
            <a:pPr marL="227012" indent="0">
              <a:spcBef>
                <a:spcPts val="0"/>
              </a:spcBef>
              <a:buFont typeface="Arial"/>
              <a:buNone/>
            </a:pPr>
            <a:endParaRPr lang="en-US" sz="2200" dirty="0">
              <a:latin typeface="ITC Franklin Gothic Std Book"/>
            </a:endParaRPr>
          </a:p>
        </p:txBody>
      </p:sp>
    </p:spTree>
    <p:extLst>
      <p:ext uri="{BB962C8B-B14F-4D97-AF65-F5344CB8AC3E}">
        <p14:creationId xmlns:p14="http://schemas.microsoft.com/office/powerpoint/2010/main" val="337821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C7CE2-B12A-437B-BE50-FB9696ED8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BSC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AD392-E06D-4BF8-977C-1CB8A49590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trike="sngStrike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Thoughts related to messaging about the file</a:t>
            </a:r>
          </a:p>
          <a:p>
            <a:pPr lvl="1">
              <a:buClr>
                <a:srgbClr val="007D57"/>
              </a:buClr>
              <a:buFont typeface="Calibri" panose="020F0502020204030204" pitchFamily="34" charset="0"/>
              <a:buChar char="−"/>
            </a:pPr>
            <a:r>
              <a:rPr lang="en-US" sz="2667" dirty="0">
                <a:solidFill>
                  <a:schemeClr val="tx1"/>
                </a:solidFill>
              </a:rPr>
              <a:t>Stand-alone analysis of 2019-2020 data not possible (implications for trend analyses)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Interpretation of estimates</a:t>
            </a:r>
          </a:p>
          <a:p>
            <a:pPr lvl="1">
              <a:buClr>
                <a:srgbClr val="007D57"/>
              </a:buClr>
              <a:buFont typeface="Calibri" panose="020F0502020204030204" pitchFamily="34" charset="0"/>
              <a:buChar char="−"/>
            </a:pPr>
            <a:r>
              <a:rPr lang="en-US" sz="2667" dirty="0">
                <a:solidFill>
                  <a:schemeClr val="tx1"/>
                </a:solidFill>
              </a:rPr>
              <a:t>What language should be  used about the time period represented (i.e., most of 2020 missing)</a:t>
            </a:r>
          </a:p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93FDF6-B21B-4ED9-BE52-F2DDAB56DB6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0328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711470"/>
      </p:ext>
    </p:extLst>
  </p:cSld>
  <p:clrMapOvr>
    <a:masterClrMapping/>
  </p:clrMapOvr>
</p:sld>
</file>

<file path=ppt/theme/theme1.xml><?xml version="1.0" encoding="utf-8"?>
<a:theme xmlns:a="http://schemas.openxmlformats.org/drawingml/2006/main" name="Inside Slide Master">
  <a:themeElements>
    <a:clrScheme name="NHANES">
      <a:dk1>
        <a:srgbClr val="575B5D"/>
      </a:dk1>
      <a:lt1>
        <a:srgbClr val="FFFFFF"/>
      </a:lt1>
      <a:dk2>
        <a:srgbClr val="027A89"/>
      </a:dk2>
      <a:lt2>
        <a:srgbClr val="EEECE1"/>
      </a:lt2>
      <a:accent1>
        <a:srgbClr val="F0515A"/>
      </a:accent1>
      <a:accent2>
        <a:srgbClr val="1D8894"/>
      </a:accent2>
      <a:accent3>
        <a:srgbClr val="91D14F"/>
      </a:accent3>
      <a:accent4>
        <a:srgbClr val="23C8DA"/>
      </a:accent4>
      <a:accent5>
        <a:srgbClr val="CACACA"/>
      </a:accent5>
      <a:accent6>
        <a:srgbClr val="575B84"/>
      </a:accent6>
      <a:hlink>
        <a:srgbClr val="027A89"/>
      </a:hlink>
      <a:folHlink>
        <a:srgbClr val="1D8894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6118</TotalTime>
  <Words>255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ITC Franklin Gothic Std Book</vt:lpstr>
      <vt:lpstr>Wingdings</vt:lpstr>
      <vt:lpstr>Inside Slide Master</vt:lpstr>
      <vt:lpstr>2017-20 Pre-Pandemic Data –  Data Release Plan </vt:lpstr>
      <vt:lpstr>2017-20 Pre-Pandemic Data – Data Release Plan </vt:lpstr>
      <vt:lpstr>Timeline – First Wave Release for 2017-20 Pre-Pandemic Data </vt:lpstr>
      <vt:lpstr>2017-20 Pre-Pandemic Data – Data Release Plan </vt:lpstr>
      <vt:lpstr>Questions for BSC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it all Together  in an Urban Setting</dc:title>
  <dc:subject/>
  <dc:creator>Linda Beatty</dc:creator>
  <cp:keywords/>
  <dc:description/>
  <cp:lastModifiedBy>Paulose, Ryne (CDC/DDPHSS/NCHS/DHNES)</cp:lastModifiedBy>
  <cp:revision>265</cp:revision>
  <cp:lastPrinted>2019-06-03T15:39:44Z</cp:lastPrinted>
  <dcterms:created xsi:type="dcterms:W3CDTF">2017-11-13T17:02:11Z</dcterms:created>
  <dcterms:modified xsi:type="dcterms:W3CDTF">2021-01-27T19:06:20Z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2020-11-16T18:29:05Z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5198ac37-8b4c-4140-b367-5392be7bb665</vt:lpwstr>
  </property>
  <property fmtid="{D5CDD505-2E9C-101B-9397-08002B2CF9AE}" pid="8" name="MSIP_Label_7b94a7b8-f06c-4dfe-bdcc-9b548fd58c31_ContentBits">
    <vt:lpwstr>0</vt:lpwstr>
  </property>
</Properties>
</file>