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58" r:id="rId5"/>
    <p:sldId id="1387" r:id="rId6"/>
    <p:sldId id="1388" r:id="rId7"/>
    <p:sldId id="256" r:id="rId8"/>
    <p:sldId id="385" r:id="rId9"/>
    <p:sldId id="386" r:id="rId10"/>
    <p:sldId id="391" r:id="rId11"/>
    <p:sldId id="257" r:id="rId12"/>
    <p:sldId id="383" r:id="rId13"/>
    <p:sldId id="348" r:id="rId14"/>
    <p:sldId id="261" r:id="rId15"/>
    <p:sldId id="387" r:id="rId16"/>
    <p:sldId id="389" r:id="rId17"/>
    <p:sldId id="390" r:id="rId18"/>
    <p:sldId id="392" r:id="rId19"/>
    <p:sldId id="259" r:id="rId20"/>
    <p:sldId id="299" r:id="rId21"/>
    <p:sldId id="260" r:id="rId22"/>
    <p:sldId id="393" r:id="rId23"/>
    <p:sldId id="268" r:id="rId24"/>
    <p:sldId id="1390" r:id="rId25"/>
    <p:sldId id="258" r:id="rId26"/>
    <p:sldId id="13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DE772-05BA-4BE6-BD9D-E60EE82ECAD8}" v="542" dt="2021-02-02T17:39:03.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4" autoAdjust="0"/>
    <p:restoredTop sz="79827" autoAdjust="0"/>
  </p:normalViewPr>
  <p:slideViewPr>
    <p:cSldViewPr snapToGrid="0">
      <p:cViewPr varScale="1">
        <p:scale>
          <a:sx n="65" d="100"/>
          <a:sy n="65" d="100"/>
        </p:scale>
        <p:origin x="1358" y="48"/>
      </p:cViewPr>
      <p:guideLst/>
    </p:cSldViewPr>
  </p:slideViewPr>
  <p:outlineViewPr>
    <p:cViewPr>
      <p:scale>
        <a:sx n="33" d="100"/>
        <a:sy n="33" d="100"/>
      </p:scale>
      <p:origin x="0" y="-7232"/>
    </p:cViewPr>
  </p:outlineViewPr>
  <p:notesTextViewPr>
    <p:cViewPr>
      <p:scale>
        <a:sx n="1" d="1"/>
        <a:sy n="1" d="1"/>
      </p:scale>
      <p:origin x="0" y="0"/>
    </p:cViewPr>
  </p:notesTextViewPr>
  <p:sorterViewPr>
    <p:cViewPr>
      <p:scale>
        <a:sx n="100" d="100"/>
        <a:sy n="100" d="100"/>
      </p:scale>
      <p:origin x="0" y="-46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cdc-my.sharepoint.com/personal/qrd5_cdc_gov/Documents/Copy%20of%20Counts_NCHS_DataScienceInvento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dc-my.sharepoint.com/personal/qrd5_cdc_gov/Documents/Copy%20of%20Counts_NCHS_DataScienceInvento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dc-my.sharepoint.com/personal/qrd5_cdc_gov/Documents/Copy%20of%20Counts_NCHS_DataScienceInventor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chemeClr val="accent1">
                  <a:tint val="46000"/>
                </a:schemeClr>
              </a:solidFill>
              <a:ln w="19050">
                <a:solidFill>
                  <a:schemeClr val="lt1"/>
                </a:solidFill>
              </a:ln>
              <a:effectLst/>
            </c:spPr>
            <c:extLst>
              <c:ext xmlns:c16="http://schemas.microsoft.com/office/drawing/2014/chart" uri="{C3380CC4-5D6E-409C-BE32-E72D297353CC}">
                <c16:uniqueId val="{00000001-18B9-40DA-978A-0FCBA5F91287}"/>
              </c:ext>
            </c:extLst>
          </c:dPt>
          <c:dPt>
            <c:idx val="1"/>
            <c:invertIfNegative val="0"/>
            <c:bubble3D val="0"/>
            <c:spPr>
              <a:solidFill>
                <a:schemeClr val="accent1">
                  <a:tint val="62000"/>
                </a:schemeClr>
              </a:solidFill>
              <a:ln w="19050">
                <a:solidFill>
                  <a:schemeClr val="lt1"/>
                </a:solidFill>
              </a:ln>
              <a:effectLst/>
            </c:spPr>
            <c:extLst>
              <c:ext xmlns:c16="http://schemas.microsoft.com/office/drawing/2014/chart" uri="{C3380CC4-5D6E-409C-BE32-E72D297353CC}">
                <c16:uniqueId val="{00000003-18B9-40DA-978A-0FCBA5F91287}"/>
              </c:ext>
            </c:extLst>
          </c:dPt>
          <c:dPt>
            <c:idx val="2"/>
            <c:invertIfNegative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5-18B9-40DA-978A-0FCBA5F91287}"/>
              </c:ext>
            </c:extLst>
          </c:dPt>
          <c:dPt>
            <c:idx val="3"/>
            <c:invertIfNegative val="0"/>
            <c:bubble3D val="0"/>
            <c:spPr>
              <a:solidFill>
                <a:schemeClr val="accent1">
                  <a:tint val="93000"/>
                </a:schemeClr>
              </a:solidFill>
              <a:ln w="19050">
                <a:solidFill>
                  <a:schemeClr val="lt1"/>
                </a:solidFill>
              </a:ln>
              <a:effectLst/>
            </c:spPr>
            <c:extLst>
              <c:ext xmlns:c16="http://schemas.microsoft.com/office/drawing/2014/chart" uri="{C3380CC4-5D6E-409C-BE32-E72D297353CC}">
                <c16:uniqueId val="{00000007-18B9-40DA-978A-0FCBA5F91287}"/>
              </c:ext>
            </c:extLst>
          </c:dPt>
          <c:dPt>
            <c:idx val="4"/>
            <c:invertIfNegative val="0"/>
            <c:bubble3D val="0"/>
            <c:spPr>
              <a:solidFill>
                <a:schemeClr val="accent1">
                  <a:shade val="92000"/>
                </a:schemeClr>
              </a:solidFill>
              <a:ln w="19050">
                <a:solidFill>
                  <a:schemeClr val="lt1"/>
                </a:solidFill>
              </a:ln>
              <a:effectLst/>
            </c:spPr>
            <c:extLst>
              <c:ext xmlns:c16="http://schemas.microsoft.com/office/drawing/2014/chart" uri="{C3380CC4-5D6E-409C-BE32-E72D297353CC}">
                <c16:uniqueId val="{00000009-18B9-40DA-978A-0FCBA5F91287}"/>
              </c:ext>
            </c:extLst>
          </c:dPt>
          <c:dPt>
            <c:idx val="5"/>
            <c:invertIfNegative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B-18B9-40DA-978A-0FCBA5F91287}"/>
              </c:ext>
            </c:extLst>
          </c:dPt>
          <c:dPt>
            <c:idx val="6"/>
            <c:invertIfNegative val="0"/>
            <c:bubble3D val="0"/>
            <c:spPr>
              <a:solidFill>
                <a:schemeClr val="accent1">
                  <a:shade val="61000"/>
                </a:schemeClr>
              </a:solidFill>
              <a:ln w="19050">
                <a:solidFill>
                  <a:schemeClr val="lt1"/>
                </a:solidFill>
              </a:ln>
              <a:effectLst/>
            </c:spPr>
            <c:extLst>
              <c:ext xmlns:c16="http://schemas.microsoft.com/office/drawing/2014/chart" uri="{C3380CC4-5D6E-409C-BE32-E72D297353CC}">
                <c16:uniqueId val="{0000000D-18B9-40DA-978A-0FCBA5F91287}"/>
              </c:ext>
            </c:extLst>
          </c:dPt>
          <c:dPt>
            <c:idx val="7"/>
            <c:invertIfNegative val="0"/>
            <c:bubble3D val="0"/>
            <c:spPr>
              <a:solidFill>
                <a:schemeClr val="accent1">
                  <a:shade val="45000"/>
                </a:schemeClr>
              </a:solidFill>
              <a:ln w="19050">
                <a:solidFill>
                  <a:schemeClr val="lt1"/>
                </a:solidFill>
              </a:ln>
              <a:effectLst/>
            </c:spPr>
            <c:extLst>
              <c:ext xmlns:c16="http://schemas.microsoft.com/office/drawing/2014/chart" uri="{C3380CC4-5D6E-409C-BE32-E72D297353CC}">
                <c16:uniqueId val="{0000000F-18B9-40DA-978A-0FCBA5F91287}"/>
              </c:ext>
            </c:extLst>
          </c:dPt>
          <c:dLbls>
            <c:dLbl>
              <c:idx val="0"/>
              <c:layout>
                <c:manualLayout>
                  <c:x val="2.4589300498511518E-2"/>
                  <c:y val="-2.6345601935442466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7746076203561805"/>
                      <c:h val="6.7254331544873452E-2"/>
                    </c:manualLayout>
                  </c15:layout>
                </c:ext>
                <c:ext xmlns:c16="http://schemas.microsoft.com/office/drawing/2014/chart" uri="{C3380CC4-5D6E-409C-BE32-E72D297353CC}">
                  <c16:uniqueId val="{00000001-18B9-40DA-978A-0FCBA5F91287}"/>
                </c:ext>
              </c:extLst>
            </c:dLbl>
            <c:dLbl>
              <c:idx val="1"/>
              <c:layout>
                <c:manualLayout>
                  <c:x val="0.13730446194225721"/>
                  <c:y val="-3.4972295129775476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1387024608501116"/>
                      <c:h val="5.765517157889153E-2"/>
                    </c:manualLayout>
                  </c15:layout>
                </c:ext>
                <c:ext xmlns:c16="http://schemas.microsoft.com/office/drawing/2014/chart" uri="{C3380CC4-5D6E-409C-BE32-E72D297353CC}">
                  <c16:uniqueId val="{00000003-18B9-40DA-978A-0FCBA5F91287}"/>
                </c:ext>
              </c:extLst>
            </c:dLbl>
            <c:dLbl>
              <c:idx val="2"/>
              <c:layout>
                <c:manualLayout>
                  <c:x val="0.13473146325459315"/>
                  <c:y val="-4.9015748031496064E-3"/>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1366879921259841"/>
                      <c:h val="6.5231408573928257E-2"/>
                    </c:manualLayout>
                  </c15:layout>
                </c:ext>
                <c:ext xmlns:c16="http://schemas.microsoft.com/office/drawing/2014/chart" uri="{C3380CC4-5D6E-409C-BE32-E72D297353CC}">
                  <c16:uniqueId val="{00000005-18B9-40DA-978A-0FCBA5F91287}"/>
                </c:ext>
              </c:extLst>
            </c:dLbl>
            <c:dLbl>
              <c:idx val="3"/>
              <c:layout>
                <c:manualLayout>
                  <c:x val="0.13259235564304461"/>
                  <c:y val="-2.7759915427238192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0093405511811026"/>
                      <c:h val="5.8477836103820346E-2"/>
                    </c:manualLayout>
                  </c15:layout>
                </c:ext>
                <c:ext xmlns:c16="http://schemas.microsoft.com/office/drawing/2014/chart" uri="{C3380CC4-5D6E-409C-BE32-E72D297353CC}">
                  <c16:uniqueId val="{00000007-18B9-40DA-978A-0FCBA5F91287}"/>
                </c:ext>
              </c:extLst>
            </c:dLbl>
            <c:dLbl>
              <c:idx val="4"/>
              <c:layout>
                <c:manualLayout>
                  <c:x val="0.18174950787401575"/>
                  <c:y val="-9.2635899679206768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9358841863517061"/>
                      <c:h val="8.726625838436862E-2"/>
                    </c:manualLayout>
                  </c15:layout>
                </c:ext>
                <c:ext xmlns:c16="http://schemas.microsoft.com/office/drawing/2014/chart" uri="{C3380CC4-5D6E-409C-BE32-E72D297353CC}">
                  <c16:uniqueId val="{00000009-18B9-40DA-978A-0FCBA5F91287}"/>
                </c:ext>
              </c:extLst>
            </c:dLbl>
            <c:dLbl>
              <c:idx val="5"/>
              <c:layout>
                <c:manualLayout>
                  <c:x val="0.10592847769028871"/>
                  <c:y val="-6.5450860309128028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0991617454068241"/>
                      <c:h val="7.3323272090988628E-2"/>
                    </c:manualLayout>
                  </c15:layout>
                </c:ext>
                <c:ext xmlns:c16="http://schemas.microsoft.com/office/drawing/2014/chart" uri="{C3380CC4-5D6E-409C-BE32-E72D297353CC}">
                  <c16:uniqueId val="{0000000B-18B9-40DA-978A-0FCBA5F91287}"/>
                </c:ext>
              </c:extLst>
            </c:dLbl>
            <c:dLbl>
              <c:idx val="6"/>
              <c:layout>
                <c:manualLayout>
                  <c:x val="2.2371452729482558E-2"/>
                  <c:y val="-5.4620688864213028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2505592841163305"/>
                      <c:h val="6.4391723205477813E-2"/>
                    </c:manualLayout>
                  </c15:layout>
                </c:ext>
                <c:ext xmlns:c16="http://schemas.microsoft.com/office/drawing/2014/chart" uri="{C3380CC4-5D6E-409C-BE32-E72D297353CC}">
                  <c16:uniqueId val="{0000000D-18B9-40DA-978A-0FCBA5F91287}"/>
                </c:ext>
              </c:extLst>
            </c:dLbl>
            <c:spPr>
              <a:noFill/>
              <a:ln>
                <a:noFill/>
              </a:ln>
              <a:effectLst/>
            </c:spPr>
            <c:txPr>
              <a:bodyPr rot="0" spcFirstLastPara="1" vertOverflow="overflow" horzOverflow="overflow"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Data!$D$2:$D$9</c:f>
              <c:strCache>
                <c:ptCount val="8"/>
                <c:pt idx="0">
                  <c:v>Statistical Modeling</c:v>
                </c:pt>
                <c:pt idx="1">
                  <c:v>Algorithm/Software Development</c:v>
                </c:pt>
                <c:pt idx="2">
                  <c:v>Data Visualization</c:v>
                </c:pt>
                <c:pt idx="3">
                  <c:v>Machine Learning</c:v>
                </c:pt>
                <c:pt idx="4">
                  <c:v>Qualitative Data Analysis</c:v>
                </c:pt>
                <c:pt idx="5">
                  <c:v>Bayesian Methods</c:v>
                </c:pt>
                <c:pt idx="6">
                  <c:v>“Data linkage”</c:v>
                </c:pt>
                <c:pt idx="7">
                  <c:v>“NLP”</c:v>
                </c:pt>
              </c:strCache>
            </c:strRef>
          </c:cat>
          <c:val>
            <c:numRef>
              <c:f>Data!$E$2:$E$9</c:f>
              <c:numCache>
                <c:formatCode>General</c:formatCode>
                <c:ptCount val="8"/>
                <c:pt idx="0">
                  <c:v>35</c:v>
                </c:pt>
                <c:pt idx="1">
                  <c:v>27</c:v>
                </c:pt>
                <c:pt idx="2">
                  <c:v>22</c:v>
                </c:pt>
                <c:pt idx="3">
                  <c:v>13</c:v>
                </c:pt>
                <c:pt idx="4">
                  <c:v>6</c:v>
                </c:pt>
                <c:pt idx="5">
                  <c:v>4</c:v>
                </c:pt>
                <c:pt idx="6">
                  <c:v>2</c:v>
                </c:pt>
                <c:pt idx="7">
                  <c:v>2</c:v>
                </c:pt>
              </c:numCache>
            </c:numRef>
          </c:val>
          <c:extLst>
            <c:ext xmlns:c16="http://schemas.microsoft.com/office/drawing/2014/chart" uri="{C3380CC4-5D6E-409C-BE32-E72D297353CC}">
              <c16:uniqueId val="{00000010-18B9-40DA-978A-0FCBA5F91287}"/>
            </c:ext>
          </c:extLst>
        </c:ser>
        <c:dLbls>
          <c:showLegendKey val="0"/>
          <c:showVal val="0"/>
          <c:showCatName val="0"/>
          <c:showSerName val="0"/>
          <c:showPercent val="0"/>
          <c:showBubbleSize val="0"/>
        </c:dLbls>
        <c:gapWidth val="100"/>
        <c:axId val="2087253071"/>
        <c:axId val="438973823"/>
      </c:barChart>
      <c:catAx>
        <c:axId val="2087253071"/>
        <c:scaling>
          <c:orientation val="minMax"/>
        </c:scaling>
        <c:delete val="1"/>
        <c:axPos val="b"/>
        <c:numFmt formatCode="General" sourceLinked="1"/>
        <c:majorTickMark val="out"/>
        <c:minorTickMark val="none"/>
        <c:tickLblPos val="nextTo"/>
        <c:crossAx val="438973823"/>
        <c:crosses val="autoZero"/>
        <c:auto val="1"/>
        <c:lblAlgn val="ctr"/>
        <c:lblOffset val="100"/>
        <c:noMultiLvlLbl val="0"/>
      </c:catAx>
      <c:valAx>
        <c:axId val="4389738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253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chemeClr val="accent1">
                  <a:tint val="42000"/>
                </a:schemeClr>
              </a:solidFill>
              <a:ln w="19050">
                <a:solidFill>
                  <a:schemeClr val="lt1"/>
                </a:solidFill>
              </a:ln>
              <a:effectLst/>
            </c:spPr>
            <c:extLst>
              <c:ext xmlns:c16="http://schemas.microsoft.com/office/drawing/2014/chart" uri="{C3380CC4-5D6E-409C-BE32-E72D297353CC}">
                <c16:uniqueId val="{00000001-6626-429A-AF40-B4961F7DDC7C}"/>
              </c:ext>
            </c:extLst>
          </c:dPt>
          <c:dPt>
            <c:idx val="1"/>
            <c:invertIfNegative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3-6626-429A-AF40-B4961F7DDC7C}"/>
              </c:ext>
            </c:extLst>
          </c:dPt>
          <c:dPt>
            <c:idx val="2"/>
            <c:invertIfNegative val="0"/>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5-6626-429A-AF40-B4961F7DDC7C}"/>
              </c:ext>
            </c:extLst>
          </c:dPt>
          <c:dPt>
            <c:idx val="3"/>
            <c:invertIfNegative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6626-429A-AF40-B4961F7DDC7C}"/>
              </c:ext>
            </c:extLst>
          </c:dPt>
          <c:dPt>
            <c:idx val="4"/>
            <c:invertIfNegative val="0"/>
            <c:bubble3D val="0"/>
            <c:spPr>
              <a:solidFill>
                <a:schemeClr val="accent1">
                  <a:tint val="89000"/>
                </a:schemeClr>
              </a:solidFill>
              <a:ln w="19050">
                <a:solidFill>
                  <a:schemeClr val="lt1"/>
                </a:solidFill>
              </a:ln>
              <a:effectLst/>
            </c:spPr>
            <c:extLst>
              <c:ext xmlns:c16="http://schemas.microsoft.com/office/drawing/2014/chart" uri="{C3380CC4-5D6E-409C-BE32-E72D297353CC}">
                <c16:uniqueId val="{00000009-6626-429A-AF40-B4961F7DDC7C}"/>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B-6626-429A-AF40-B4961F7DDC7C}"/>
              </c:ext>
            </c:extLst>
          </c:dPt>
          <c:dPt>
            <c:idx val="6"/>
            <c:invertIfNegative val="0"/>
            <c:bubble3D val="0"/>
            <c:spPr>
              <a:solidFill>
                <a:schemeClr val="accent1">
                  <a:shade val="88000"/>
                </a:schemeClr>
              </a:solidFill>
              <a:ln w="19050">
                <a:solidFill>
                  <a:schemeClr val="lt1"/>
                </a:solidFill>
              </a:ln>
              <a:effectLst/>
            </c:spPr>
            <c:extLst>
              <c:ext xmlns:c16="http://schemas.microsoft.com/office/drawing/2014/chart" uri="{C3380CC4-5D6E-409C-BE32-E72D297353CC}">
                <c16:uniqueId val="{0000000D-6626-429A-AF40-B4961F7DDC7C}"/>
              </c:ext>
            </c:extLst>
          </c:dPt>
          <c:dPt>
            <c:idx val="7"/>
            <c:invertIfNegative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F-6626-429A-AF40-B4961F7DDC7C}"/>
              </c:ext>
            </c:extLst>
          </c:dPt>
          <c:dPt>
            <c:idx val="8"/>
            <c:invertIfNegative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11-6626-429A-AF40-B4961F7DDC7C}"/>
              </c:ext>
            </c:extLst>
          </c:dPt>
          <c:dPt>
            <c:idx val="9"/>
            <c:invertIfNegative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13-6626-429A-AF40-B4961F7DDC7C}"/>
              </c:ext>
            </c:extLst>
          </c:dPt>
          <c:dPt>
            <c:idx val="10"/>
            <c:invertIfNegative val="0"/>
            <c:bubble3D val="0"/>
            <c:spPr>
              <a:solidFill>
                <a:schemeClr val="accent1">
                  <a:shade val="41000"/>
                </a:schemeClr>
              </a:solidFill>
              <a:ln w="19050">
                <a:solidFill>
                  <a:schemeClr val="lt1"/>
                </a:solidFill>
              </a:ln>
              <a:effectLst/>
            </c:spPr>
            <c:extLst>
              <c:ext xmlns:c16="http://schemas.microsoft.com/office/drawing/2014/chart" uri="{C3380CC4-5D6E-409C-BE32-E72D297353CC}">
                <c16:uniqueId val="{00000015-6626-429A-AF40-B4961F7DDC7C}"/>
              </c:ext>
            </c:extLst>
          </c:dPt>
          <c:dLbls>
            <c:dLbl>
              <c:idx val="0"/>
              <c:layout>
                <c:manualLayout>
                  <c:x val="1.9047621904405235E-3"/>
                  <c:y val="-8.2407407407407401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9312388348314712"/>
                      <c:h val="3.3787109944590263E-2"/>
                    </c:manualLayout>
                  </c15:layout>
                </c:ext>
                <c:ext xmlns:c16="http://schemas.microsoft.com/office/drawing/2014/chart" uri="{C3380CC4-5D6E-409C-BE32-E72D297353CC}">
                  <c16:uniqueId val="{00000001-6626-429A-AF40-B4961F7DDC7C}"/>
                </c:ext>
              </c:extLst>
            </c:dLbl>
            <c:dLbl>
              <c:idx val="1"/>
              <c:layout>
                <c:manualLayout>
                  <c:x val="0.2658952029839074"/>
                  <c:y val="-3.8125619714202391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73315241592087232"/>
                      <c:h val="5.4611111111111103E-2"/>
                    </c:manualLayout>
                  </c15:layout>
                </c:ext>
                <c:ext xmlns:c16="http://schemas.microsoft.com/office/drawing/2014/chart" uri="{C3380CC4-5D6E-409C-BE32-E72D297353CC}">
                  <c16:uniqueId val="{00000003-6626-429A-AF40-B4961F7DDC7C}"/>
                </c:ext>
              </c:extLst>
            </c:dLbl>
            <c:dLbl>
              <c:idx val="2"/>
              <c:layout>
                <c:manualLayout>
                  <c:x val="0.22857138786222539"/>
                  <c:y val="-2.7777777777777794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8169531034050389"/>
                      <c:h val="5.3074074074074072E-2"/>
                    </c:manualLayout>
                  </c15:layout>
                </c:ext>
                <c:ext xmlns:c16="http://schemas.microsoft.com/office/drawing/2014/chart" uri="{C3380CC4-5D6E-409C-BE32-E72D297353CC}">
                  <c16:uniqueId val="{00000005-6626-429A-AF40-B4961F7DDC7C}"/>
                </c:ext>
              </c:extLst>
            </c:dLbl>
            <c:dLbl>
              <c:idx val="3"/>
              <c:layout>
                <c:manualLayout>
                  <c:x val="0.25714297070010811"/>
                  <c:y val="-8.1481335666375068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62457152224544754"/>
                      <c:h val="6.8657480314960634E-2"/>
                    </c:manualLayout>
                  </c15:layout>
                </c:ext>
                <c:ext xmlns:c16="http://schemas.microsoft.com/office/drawing/2014/chart" uri="{C3380CC4-5D6E-409C-BE32-E72D297353CC}">
                  <c16:uniqueId val="{00000007-6626-429A-AF40-B4961F7DDC7C}"/>
                </c:ext>
              </c:extLst>
            </c:dLbl>
            <c:dLbl>
              <c:idx val="4"/>
              <c:layout>
                <c:manualLayout>
                  <c:x val="0.2552382085096675"/>
                  <c:y val="-0.19617344706911644"/>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5471337903462744"/>
                      <c:h val="6.641119860017497E-2"/>
                    </c:manualLayout>
                  </c15:layout>
                </c:ext>
                <c:ext xmlns:c16="http://schemas.microsoft.com/office/drawing/2014/chart" uri="{C3380CC4-5D6E-409C-BE32-E72D297353CC}">
                  <c16:uniqueId val="{00000009-6626-429A-AF40-B4961F7DDC7C}"/>
                </c:ext>
              </c:extLst>
            </c:dLbl>
            <c:dLbl>
              <c:idx val="5"/>
              <c:layout>
                <c:manualLayout>
                  <c:x val="0.31238099923224588"/>
                  <c:y val="-5.8926582093904931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4719135315955801"/>
                      <c:h val="0.13671259842519684"/>
                    </c:manualLayout>
                  </c15:layout>
                </c:ext>
                <c:ext xmlns:c16="http://schemas.microsoft.com/office/drawing/2014/chart" uri="{C3380CC4-5D6E-409C-BE32-E72D297353CC}">
                  <c16:uniqueId val="{0000000B-6626-429A-AF40-B4961F7DDC7C}"/>
                </c:ext>
              </c:extLst>
            </c:dLbl>
            <c:dLbl>
              <c:idx val="6"/>
              <c:layout>
                <c:manualLayout>
                  <c:x val="0.1926612962371648"/>
                  <c:y val="-7.0016768737241174E-3"/>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1932379742389164"/>
                      <c:h val="7.0824146981627284E-2"/>
                    </c:manualLayout>
                  </c15:layout>
                </c:ext>
                <c:ext xmlns:c16="http://schemas.microsoft.com/office/drawing/2014/chart" uri="{C3380CC4-5D6E-409C-BE32-E72D297353CC}">
                  <c16:uniqueId val="{0000000D-6626-429A-AF40-B4961F7DDC7C}"/>
                </c:ext>
              </c:extLst>
            </c:dLbl>
            <c:dLbl>
              <c:idx val="7"/>
              <c:layout>
                <c:manualLayout>
                  <c:x val="0.17321397423531659"/>
                  <c:y val="4.2257946923301253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8945366171033549"/>
                      <c:h val="0.1311570428696413"/>
                    </c:manualLayout>
                  </c15:layout>
                </c:ext>
                <c:ext xmlns:c16="http://schemas.microsoft.com/office/drawing/2014/chart" uri="{C3380CC4-5D6E-409C-BE32-E72D297353CC}">
                  <c16:uniqueId val="{0000000F-6626-429A-AF40-B4961F7DDC7C}"/>
                </c:ext>
              </c:extLst>
            </c:dLbl>
            <c:dLbl>
              <c:idx val="8"/>
              <c:delete val="1"/>
              <c:extLst>
                <c:ext xmlns:c15="http://schemas.microsoft.com/office/drawing/2012/chart" uri="{CE6537A1-D6FC-4f65-9D91-7224C49458BB}"/>
                <c:ext xmlns:c16="http://schemas.microsoft.com/office/drawing/2014/chart" uri="{C3380CC4-5D6E-409C-BE32-E72D297353CC}">
                  <c16:uniqueId val="{00000011-6626-429A-AF40-B4961F7DDC7C}"/>
                </c:ext>
              </c:extLst>
            </c:dLbl>
            <c:dLbl>
              <c:idx val="9"/>
              <c:delete val="1"/>
              <c:extLst>
                <c:ext xmlns:c15="http://schemas.microsoft.com/office/drawing/2012/chart" uri="{CE6537A1-D6FC-4f65-9D91-7224C49458BB}"/>
                <c:ext xmlns:c16="http://schemas.microsoft.com/office/drawing/2014/chart" uri="{C3380CC4-5D6E-409C-BE32-E72D297353CC}">
                  <c16:uniqueId val="{00000013-6626-429A-AF40-B4961F7DDC7C}"/>
                </c:ext>
              </c:extLst>
            </c:dLbl>
            <c:dLbl>
              <c:idx val="10"/>
              <c:delete val="1"/>
              <c:extLst>
                <c:ext xmlns:c15="http://schemas.microsoft.com/office/drawing/2012/chart" uri="{CE6537A1-D6FC-4f65-9D91-7224C49458BB}"/>
                <c:ext xmlns:c16="http://schemas.microsoft.com/office/drawing/2014/chart" uri="{C3380CC4-5D6E-409C-BE32-E72D297353CC}">
                  <c16:uniqueId val="{00000015-6626-429A-AF40-B4961F7DDC7C}"/>
                </c:ext>
              </c:extLst>
            </c:dLbl>
            <c:spPr>
              <a:noFill/>
              <a:ln>
                <a:noFill/>
              </a:ln>
              <a:effectLst/>
            </c:spPr>
            <c:txPr>
              <a:bodyPr rot="0" spcFirstLastPara="1" vertOverflow="overflow" horzOverflow="overflow"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Data!$G$2:$G$12</c:f>
              <c:strCache>
                <c:ptCount val="11"/>
                <c:pt idx="0">
                  <c:v>Enhancing data quality</c:v>
                </c:pt>
                <c:pt idx="1">
                  <c:v>Expanding data survey/system information</c:v>
                </c:pt>
                <c:pt idx="2">
                  <c:v>Methodological research</c:v>
                </c:pt>
                <c:pt idx="3">
                  <c:v>Process improvement / efficiency</c:v>
                </c:pt>
                <c:pt idx="4">
                  <c:v>Enhancing data access while protecting privacy</c:v>
                </c:pt>
                <c:pt idx="5">
                  <c:v>Web dashboards, query systems, API</c:v>
                </c:pt>
                <c:pt idx="6">
                  <c:v>Substantive research</c:v>
                </c:pt>
                <c:pt idx="7">
                  <c:v>Process improvement, operations-related</c:v>
                </c:pt>
                <c:pt idx="8">
                  <c:v>User outreach, tutorials, satisfaction surveys</c:v>
                </c:pt>
                <c:pt idx="9">
                  <c:v>Web scraping/web harvesting</c:v>
                </c:pt>
                <c:pt idx="10">
                  <c:v>Interagency committees and taskforces</c:v>
                </c:pt>
              </c:strCache>
            </c:strRef>
          </c:cat>
          <c:val>
            <c:numRef>
              <c:f>Data!$H$2:$H$12</c:f>
              <c:numCache>
                <c:formatCode>General</c:formatCode>
                <c:ptCount val="11"/>
                <c:pt idx="0">
                  <c:v>39</c:v>
                </c:pt>
                <c:pt idx="1">
                  <c:v>38</c:v>
                </c:pt>
                <c:pt idx="2">
                  <c:v>35</c:v>
                </c:pt>
                <c:pt idx="3">
                  <c:v>27</c:v>
                </c:pt>
                <c:pt idx="4">
                  <c:v>16</c:v>
                </c:pt>
                <c:pt idx="5">
                  <c:v>15</c:v>
                </c:pt>
                <c:pt idx="6">
                  <c:v>14</c:v>
                </c:pt>
                <c:pt idx="7">
                  <c:v>7</c:v>
                </c:pt>
                <c:pt idx="8">
                  <c:v>4</c:v>
                </c:pt>
                <c:pt idx="9">
                  <c:v>3</c:v>
                </c:pt>
                <c:pt idx="10">
                  <c:v>2</c:v>
                </c:pt>
              </c:numCache>
            </c:numRef>
          </c:val>
          <c:extLst>
            <c:ext xmlns:c16="http://schemas.microsoft.com/office/drawing/2014/chart" uri="{C3380CC4-5D6E-409C-BE32-E72D297353CC}">
              <c16:uniqueId val="{00000016-6626-429A-AF40-B4961F7DDC7C}"/>
            </c:ext>
          </c:extLst>
        </c:ser>
        <c:dLbls>
          <c:showLegendKey val="0"/>
          <c:showVal val="0"/>
          <c:showCatName val="0"/>
          <c:showSerName val="0"/>
          <c:showPercent val="0"/>
          <c:showBubbleSize val="0"/>
        </c:dLbls>
        <c:gapWidth val="100"/>
        <c:axId val="2087253871"/>
        <c:axId val="2069166559"/>
      </c:barChart>
      <c:catAx>
        <c:axId val="2087253871"/>
        <c:scaling>
          <c:orientation val="minMax"/>
        </c:scaling>
        <c:delete val="1"/>
        <c:axPos val="b"/>
        <c:numFmt formatCode="General" sourceLinked="1"/>
        <c:majorTickMark val="out"/>
        <c:minorTickMark val="none"/>
        <c:tickLblPos val="nextTo"/>
        <c:crossAx val="2069166559"/>
        <c:crosses val="autoZero"/>
        <c:auto val="1"/>
        <c:lblAlgn val="ctr"/>
        <c:lblOffset val="100"/>
        <c:noMultiLvlLbl val="0"/>
      </c:catAx>
      <c:valAx>
        <c:axId val="2069166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253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1-1DB7-47CD-A52B-E21B99D39672}"/>
              </c:ext>
            </c:extLst>
          </c:dPt>
          <c:dPt>
            <c:idx val="1"/>
            <c:invertIfNegative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1DB7-47CD-A52B-E21B99D39672}"/>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1DB7-47CD-A52B-E21B99D39672}"/>
              </c:ext>
            </c:extLst>
          </c:dPt>
          <c:dPt>
            <c:idx val="3"/>
            <c:invertIfNegative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1DB7-47CD-A52B-E21B99D39672}"/>
              </c:ext>
            </c:extLst>
          </c:dPt>
          <c:dPt>
            <c:idx val="4"/>
            <c:invertIfNegative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1DB7-47CD-A52B-E21B99D39672}"/>
              </c:ext>
            </c:extLst>
          </c:dPt>
          <c:dLbls>
            <c:dLbl>
              <c:idx val="0"/>
              <c:layout>
                <c:manualLayout>
                  <c:x val="6.5648636912919694E-2"/>
                  <c:y val="-5.5150189559638393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5789466656004252"/>
                      <c:h val="4.3046369203849522E-2"/>
                    </c:manualLayout>
                  </c15:layout>
                </c:ext>
                <c:ext xmlns:c16="http://schemas.microsoft.com/office/drawing/2014/chart" uri="{C3380CC4-5D6E-409C-BE32-E72D297353CC}">
                  <c16:uniqueId val="{00000001-1DB7-47CD-A52B-E21B99D39672}"/>
                </c:ext>
              </c:extLst>
            </c:dLbl>
            <c:dLbl>
              <c:idx val="1"/>
              <c:layout>
                <c:manualLayout>
                  <c:x val="8.7192201625116789E-2"/>
                  <c:y val="-8.3413969087197434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5303105815243691"/>
                      <c:h val="4.0425925925925928E-2"/>
                    </c:manualLayout>
                  </c15:layout>
                </c:ext>
                <c:ext xmlns:c16="http://schemas.microsoft.com/office/drawing/2014/chart" uri="{C3380CC4-5D6E-409C-BE32-E72D297353CC}">
                  <c16:uniqueId val="{00000003-1DB7-47CD-A52B-E21B99D39672}"/>
                </c:ext>
              </c:extLst>
            </c:dLbl>
            <c:dLbl>
              <c:idx val="2"/>
              <c:layout>
                <c:manualLayout>
                  <c:x val="0.17234091996424913"/>
                  <c:y val="-4.9941090696996211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50701746603774822"/>
                      <c:h val="7.4527850685331007E-2"/>
                    </c:manualLayout>
                  </c15:layout>
                </c:ext>
                <c:ext xmlns:c16="http://schemas.microsoft.com/office/drawing/2014/chart" uri="{C3380CC4-5D6E-409C-BE32-E72D297353CC}">
                  <c16:uniqueId val="{00000005-1DB7-47CD-A52B-E21B99D39672}"/>
                </c:ext>
              </c:extLst>
            </c:dLbl>
            <c:dLbl>
              <c:idx val="3"/>
              <c:layout>
                <c:manualLayout>
                  <c:x val="0.10197531857142353"/>
                  <c:y val="-0.13174963546223395"/>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9537023294036416"/>
                      <c:h val="5.3388888888888889E-2"/>
                    </c:manualLayout>
                  </c15:layout>
                </c:ext>
                <c:ext xmlns:c16="http://schemas.microsoft.com/office/drawing/2014/chart" uri="{C3380CC4-5D6E-409C-BE32-E72D297353CC}">
                  <c16:uniqueId val="{00000007-1DB7-47CD-A52B-E21B99D39672}"/>
                </c:ext>
              </c:extLst>
            </c:dLbl>
            <c:dLbl>
              <c:idx val="4"/>
              <c:layout>
                <c:manualLayout>
                  <c:x val="-7.6744781086279401E-8"/>
                  <c:y val="-2.407400116652085E-2"/>
                </c:manualLayout>
              </c:layout>
              <c:spPr>
                <a:noFill/>
                <a:ln>
                  <a:noFill/>
                </a:ln>
                <a:effectLst/>
              </c:spPr>
              <c:txPr>
                <a:bodyPr rot="0" spcFirstLastPara="1" vertOverflow="overflow" horzOverflow="overflow"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382307350262105"/>
                      <c:h val="8.6240157480314938E-2"/>
                    </c:manualLayout>
                  </c15:layout>
                </c:ext>
                <c:ext xmlns:c16="http://schemas.microsoft.com/office/drawing/2014/chart" uri="{C3380CC4-5D6E-409C-BE32-E72D297353CC}">
                  <c16:uniqueId val="{00000009-1DB7-47CD-A52B-E21B99D39672}"/>
                </c:ext>
              </c:extLst>
            </c:dLbl>
            <c:spPr>
              <a:noFill/>
              <a:ln>
                <a:noFill/>
              </a:ln>
              <a:effectLst/>
            </c:spPr>
            <c:txPr>
              <a:bodyPr rot="0" spcFirstLastPara="1" vertOverflow="overflow" horzOverflow="overflow"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Data!$P$2:$P$6</c:f>
              <c:strCache>
                <c:ptCount val="5"/>
                <c:pt idx="0">
                  <c:v>Restricted Access File</c:v>
                </c:pt>
                <c:pt idx="1">
                  <c:v>Public Use File</c:v>
                </c:pt>
                <c:pt idx="2">
                  <c:v>Complete Documentation</c:v>
                </c:pt>
                <c:pt idx="3">
                  <c:v>Machine Readable</c:v>
                </c:pt>
                <c:pt idx="4">
                  <c:v>“Documentation and metadata”</c:v>
                </c:pt>
              </c:strCache>
            </c:strRef>
          </c:cat>
          <c:val>
            <c:numRef>
              <c:f>Data!$Q$2:$Q$6</c:f>
              <c:numCache>
                <c:formatCode>General</c:formatCode>
                <c:ptCount val="5"/>
                <c:pt idx="0">
                  <c:v>25</c:v>
                </c:pt>
                <c:pt idx="1">
                  <c:v>16</c:v>
                </c:pt>
                <c:pt idx="2">
                  <c:v>14</c:v>
                </c:pt>
                <c:pt idx="3">
                  <c:v>8</c:v>
                </c:pt>
                <c:pt idx="4">
                  <c:v>8</c:v>
                </c:pt>
              </c:numCache>
            </c:numRef>
          </c:val>
          <c:extLst>
            <c:ext xmlns:c16="http://schemas.microsoft.com/office/drawing/2014/chart" uri="{C3380CC4-5D6E-409C-BE32-E72D297353CC}">
              <c16:uniqueId val="{0000000A-1DB7-47CD-A52B-E21B99D39672}"/>
            </c:ext>
          </c:extLst>
        </c:ser>
        <c:dLbls>
          <c:showLegendKey val="0"/>
          <c:showVal val="0"/>
          <c:showCatName val="0"/>
          <c:showSerName val="0"/>
          <c:showPercent val="0"/>
          <c:showBubbleSize val="0"/>
        </c:dLbls>
        <c:gapWidth val="100"/>
        <c:axId val="607978159"/>
        <c:axId val="2099294847"/>
      </c:barChart>
      <c:catAx>
        <c:axId val="607978159"/>
        <c:scaling>
          <c:orientation val="minMax"/>
        </c:scaling>
        <c:delete val="1"/>
        <c:axPos val="b"/>
        <c:numFmt formatCode="General" sourceLinked="1"/>
        <c:majorTickMark val="out"/>
        <c:minorTickMark val="none"/>
        <c:tickLblPos val="nextTo"/>
        <c:crossAx val="2099294847"/>
        <c:crosses val="autoZero"/>
        <c:auto val="1"/>
        <c:lblAlgn val="ctr"/>
        <c:lblOffset val="100"/>
        <c:noMultiLvlLbl val="0"/>
      </c:catAx>
      <c:valAx>
        <c:axId val="2099294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7978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F290F-2C47-4E92-89F4-14D2BDF8D285}" type="datetimeFigureOut">
              <a:rPr lang="en-US" smtClean="0"/>
              <a:t>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EFBA6-F7DA-4229-9CBD-D3E825CC7291}" type="slidenum">
              <a:rPr lang="en-US" smtClean="0"/>
              <a:t>‹#›</a:t>
            </a:fld>
            <a:endParaRPr lang="en-US" dirty="0"/>
          </a:p>
        </p:txBody>
      </p:sp>
    </p:spTree>
    <p:extLst>
      <p:ext uri="{BB962C8B-B14F-4D97-AF65-F5344CB8AC3E}">
        <p14:creationId xmlns:p14="http://schemas.microsoft.com/office/powerpoint/2010/main" val="371735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352707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12</a:t>
            </a:fld>
            <a:endParaRPr lang="en-US" dirty="0"/>
          </a:p>
        </p:txBody>
      </p:sp>
    </p:spTree>
    <p:extLst>
      <p:ext uri="{BB962C8B-B14F-4D97-AF65-F5344CB8AC3E}">
        <p14:creationId xmlns:p14="http://schemas.microsoft.com/office/powerpoint/2010/main" val="386086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13</a:t>
            </a:fld>
            <a:endParaRPr lang="en-US" dirty="0"/>
          </a:p>
        </p:txBody>
      </p:sp>
    </p:spTree>
    <p:extLst>
      <p:ext uri="{BB962C8B-B14F-4D97-AF65-F5344CB8AC3E}">
        <p14:creationId xmlns:p14="http://schemas.microsoft.com/office/powerpoint/2010/main" val="303047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14</a:t>
            </a:fld>
            <a:endParaRPr lang="en-US" dirty="0"/>
          </a:p>
        </p:txBody>
      </p:sp>
    </p:spTree>
    <p:extLst>
      <p:ext uri="{BB962C8B-B14F-4D97-AF65-F5344CB8AC3E}">
        <p14:creationId xmlns:p14="http://schemas.microsoft.com/office/powerpoint/2010/main" val="225370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15</a:t>
            </a:fld>
            <a:endParaRPr lang="en-US" dirty="0"/>
          </a:p>
        </p:txBody>
      </p:sp>
    </p:spTree>
    <p:extLst>
      <p:ext uri="{BB962C8B-B14F-4D97-AF65-F5344CB8AC3E}">
        <p14:creationId xmlns:p14="http://schemas.microsoft.com/office/powerpoint/2010/main" val="42666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16</a:t>
            </a:fld>
            <a:endParaRPr lang="en-US" dirty="0"/>
          </a:p>
        </p:txBody>
      </p:sp>
    </p:spTree>
    <p:extLst>
      <p:ext uri="{BB962C8B-B14F-4D97-AF65-F5344CB8AC3E}">
        <p14:creationId xmlns:p14="http://schemas.microsoft.com/office/powerpoint/2010/main" val="2358693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200" b="0" i="0" kern="1200" dirty="0">
                <a:solidFill>
                  <a:schemeClr val="tx1"/>
                </a:solidFill>
                <a:effectLst/>
                <a:latin typeface="+mn-lt"/>
                <a:ea typeface="+mn-ea"/>
                <a:cs typeface="+mn-cs"/>
              </a:rPr>
              <a:t>Sam Varghese. Submitted for United Nations Global Call Out To Creatives - help stop the spread of COVID-19.</a:t>
            </a:r>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18</a:t>
            </a:fld>
            <a:endParaRPr lang="en-US" dirty="0"/>
          </a:p>
        </p:txBody>
      </p:sp>
    </p:spTree>
    <p:extLst>
      <p:ext uri="{BB962C8B-B14F-4D97-AF65-F5344CB8AC3E}">
        <p14:creationId xmlns:p14="http://schemas.microsoft.com/office/powerpoint/2010/main" val="3870157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19</a:t>
            </a:fld>
            <a:endParaRPr lang="en-US" dirty="0"/>
          </a:p>
        </p:txBody>
      </p:sp>
    </p:spTree>
    <p:extLst>
      <p:ext uri="{BB962C8B-B14F-4D97-AF65-F5344CB8AC3E}">
        <p14:creationId xmlns:p14="http://schemas.microsoft.com/office/powerpoint/2010/main" val="161651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20</a:t>
            </a:fld>
            <a:endParaRPr lang="en-US" dirty="0"/>
          </a:p>
        </p:txBody>
      </p:sp>
    </p:spTree>
    <p:extLst>
      <p:ext uri="{BB962C8B-B14F-4D97-AF65-F5344CB8AC3E}">
        <p14:creationId xmlns:p14="http://schemas.microsoft.com/office/powerpoint/2010/main" val="3875193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21</a:t>
            </a:fld>
            <a:endParaRPr lang="en-US" dirty="0"/>
          </a:p>
        </p:txBody>
      </p:sp>
    </p:spTree>
    <p:extLst>
      <p:ext uri="{BB962C8B-B14F-4D97-AF65-F5344CB8AC3E}">
        <p14:creationId xmlns:p14="http://schemas.microsoft.com/office/powerpoint/2010/main" val="3650466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22</a:t>
            </a:fld>
            <a:endParaRPr lang="en-US" dirty="0"/>
          </a:p>
        </p:txBody>
      </p:sp>
    </p:spTree>
    <p:extLst>
      <p:ext uri="{BB962C8B-B14F-4D97-AF65-F5344CB8AC3E}">
        <p14:creationId xmlns:p14="http://schemas.microsoft.com/office/powerpoint/2010/main" val="1987583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4</a:t>
            </a:fld>
            <a:endParaRPr lang="en-US" dirty="0"/>
          </a:p>
        </p:txBody>
      </p:sp>
    </p:spTree>
    <p:extLst>
      <p:ext uri="{BB962C8B-B14F-4D97-AF65-F5344CB8AC3E}">
        <p14:creationId xmlns:p14="http://schemas.microsoft.com/office/powerpoint/2010/main" val="3258666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EFBA6-F7DA-4229-9CBD-D3E825CC7291}" type="slidenum">
              <a:rPr lang="en-US" smtClean="0"/>
              <a:t>23</a:t>
            </a:fld>
            <a:endParaRPr lang="en-US" dirty="0"/>
          </a:p>
        </p:txBody>
      </p:sp>
    </p:spTree>
    <p:extLst>
      <p:ext uri="{BB962C8B-B14F-4D97-AF65-F5344CB8AC3E}">
        <p14:creationId xmlns:p14="http://schemas.microsoft.com/office/powerpoint/2010/main" val="252372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5</a:t>
            </a:fld>
            <a:endParaRPr lang="en-US" dirty="0"/>
          </a:p>
        </p:txBody>
      </p:sp>
    </p:spTree>
    <p:extLst>
      <p:ext uri="{BB962C8B-B14F-4D97-AF65-F5344CB8AC3E}">
        <p14:creationId xmlns:p14="http://schemas.microsoft.com/office/powerpoint/2010/main" val="136271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6</a:t>
            </a:fld>
            <a:endParaRPr lang="en-US" dirty="0"/>
          </a:p>
        </p:txBody>
      </p:sp>
    </p:spTree>
    <p:extLst>
      <p:ext uri="{BB962C8B-B14F-4D97-AF65-F5344CB8AC3E}">
        <p14:creationId xmlns:p14="http://schemas.microsoft.com/office/powerpoint/2010/main" val="377873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get there? How do we move data science forwards? How do we identify and address the problems along the way? We are thinking </a:t>
            </a:r>
            <a:r>
              <a:rPr lang="en-US" i="1" dirty="0"/>
              <a:t>deeply</a:t>
            </a:r>
            <a:r>
              <a:rPr lang="en-US" dirty="0"/>
              <a:t> about these problems!</a:t>
            </a:r>
          </a:p>
        </p:txBody>
      </p:sp>
      <p:sp>
        <p:nvSpPr>
          <p:cNvPr id="4" name="Slide Number Placeholder 3"/>
          <p:cNvSpPr>
            <a:spLocks noGrp="1"/>
          </p:cNvSpPr>
          <p:nvPr>
            <p:ph type="sldNum" sz="quarter" idx="5"/>
          </p:nvPr>
        </p:nvSpPr>
        <p:spPr/>
        <p:txBody>
          <a:bodyPr/>
          <a:lstStyle/>
          <a:p>
            <a:fld id="{6D2EFBA6-F7DA-4229-9CBD-D3E825CC7291}" type="slidenum">
              <a:rPr lang="en-US" smtClean="0"/>
              <a:t>7</a:t>
            </a:fld>
            <a:endParaRPr lang="en-US" dirty="0"/>
          </a:p>
        </p:txBody>
      </p:sp>
    </p:spTree>
    <p:extLst>
      <p:ext uri="{BB962C8B-B14F-4D97-AF65-F5344CB8AC3E}">
        <p14:creationId xmlns:p14="http://schemas.microsoft.com/office/powerpoint/2010/main" val="79748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8</a:t>
            </a:fld>
            <a:endParaRPr lang="en-US" dirty="0"/>
          </a:p>
        </p:txBody>
      </p:sp>
    </p:spTree>
    <p:extLst>
      <p:ext uri="{BB962C8B-B14F-4D97-AF65-F5344CB8AC3E}">
        <p14:creationId xmlns:p14="http://schemas.microsoft.com/office/powerpoint/2010/main" val="231767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9</a:t>
            </a:fld>
            <a:endParaRPr lang="en-US" dirty="0"/>
          </a:p>
        </p:txBody>
      </p:sp>
    </p:spTree>
    <p:extLst>
      <p:ext uri="{BB962C8B-B14F-4D97-AF65-F5344CB8AC3E}">
        <p14:creationId xmlns:p14="http://schemas.microsoft.com/office/powerpoint/2010/main" val="327060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EFBA6-F7DA-4229-9CBD-D3E825CC7291}" type="slidenum">
              <a:rPr lang="en-US" smtClean="0"/>
              <a:t>10</a:t>
            </a:fld>
            <a:endParaRPr lang="en-US" dirty="0"/>
          </a:p>
        </p:txBody>
      </p:sp>
    </p:spTree>
    <p:extLst>
      <p:ext uri="{BB962C8B-B14F-4D97-AF65-F5344CB8AC3E}">
        <p14:creationId xmlns:p14="http://schemas.microsoft.com/office/powerpoint/2010/main" val="126380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71047C-F1D4-47E6-8738-661FD3844045}" type="slidenum">
              <a:rPr lang="en-US" smtClean="0"/>
              <a:t>11</a:t>
            </a:fld>
            <a:endParaRPr lang="en-US" dirty="0"/>
          </a:p>
        </p:txBody>
      </p:sp>
    </p:spTree>
    <p:extLst>
      <p:ext uri="{BB962C8B-B14F-4D97-AF65-F5344CB8AC3E}">
        <p14:creationId xmlns:p14="http://schemas.microsoft.com/office/powerpoint/2010/main" val="50779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2292-14AB-4DB8-A769-132336D34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14202A-B99E-4C07-9065-874C05B8DC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1F890D-CC72-4510-8567-9BEB6EC658E2}"/>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5" name="Footer Placeholder 4">
            <a:extLst>
              <a:ext uri="{FF2B5EF4-FFF2-40B4-BE49-F238E27FC236}">
                <a16:creationId xmlns:a16="http://schemas.microsoft.com/office/drawing/2014/main" id="{81CE5C34-3B82-4426-8CE2-B51CBF2997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581D73-66E6-4442-9B15-A09B4079FFC3}"/>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394268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4B4C-94CB-42D2-BAFF-84F0637C14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8546E-667F-470B-A4B9-BC81B51EBC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B0BB4-1414-48DC-BD0B-DB21EE3FDA2F}"/>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5" name="Footer Placeholder 4">
            <a:extLst>
              <a:ext uri="{FF2B5EF4-FFF2-40B4-BE49-F238E27FC236}">
                <a16:creationId xmlns:a16="http://schemas.microsoft.com/office/drawing/2014/main" id="{32054308-843D-413C-B00B-6D8C200450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79BA2D-DE05-4C1E-88CC-F92D24775201}"/>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387403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B6392-E083-47C1-BCE0-0AAF22200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1A4F6D-8490-4252-ACA6-01B00806A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7BDC0-B9B5-4952-B3E1-B75AD9FB4743}"/>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5" name="Footer Placeholder 4">
            <a:extLst>
              <a:ext uri="{FF2B5EF4-FFF2-40B4-BE49-F238E27FC236}">
                <a16:creationId xmlns:a16="http://schemas.microsoft.com/office/drawing/2014/main" id="{81EC21DC-8C32-432E-B645-1838FEC32A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784278-EF94-4A52-B38C-080F057D21D4}"/>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3077725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_TITLE_NCHS">
    <p:bg>
      <p:bgPr>
        <a:solidFill>
          <a:schemeClr val="bg2"/>
        </a:solidFill>
        <a:effectLst/>
      </p:bgPr>
    </p:bg>
    <p:spTree>
      <p:nvGrpSpPr>
        <p:cNvPr id="1" name=""/>
        <p:cNvGrpSpPr/>
        <p:nvPr/>
      </p:nvGrpSpPr>
      <p:grpSpPr>
        <a:xfrm>
          <a:off x="0" y="0"/>
          <a:ext cx="0" cy="0"/>
          <a:chOff x="0" y="0"/>
          <a:chExt cx="0" cy="0"/>
        </a:xfrm>
      </p:grpSpPr>
      <p:pic>
        <p:nvPicPr>
          <p:cNvPr id="9" name="Picture 8"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006858"/>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6858"/>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6858"/>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274750" y="100206"/>
            <a:ext cx="9204101" cy="461665"/>
          </a:xfrm>
          <a:prstGeom prst="rect">
            <a:avLst/>
          </a:prstGeom>
          <a:noFill/>
        </p:spPr>
        <p:txBody>
          <a:bodyPr wrap="square" rtlCol="0">
            <a:spAutoFit/>
          </a:bodyPr>
          <a:lstStyle/>
          <a:p>
            <a:r>
              <a:rPr lang="en-US" sz="2400" b="1" dirty="0">
                <a:solidFill>
                  <a:schemeClr val="bg2"/>
                </a:solidFill>
                <a:latin typeface="Calibri" panose="020F0502020204030204" pitchFamily="34" charset="0"/>
              </a:rPr>
              <a:t>National Center for Health Statistics</a:t>
            </a:r>
          </a:p>
        </p:txBody>
      </p:sp>
    </p:spTree>
    <p:extLst>
      <p:ext uri="{BB962C8B-B14F-4D97-AF65-F5344CB8AC3E}">
        <p14:creationId xmlns:p14="http://schemas.microsoft.com/office/powerpoint/2010/main" val="3889431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858"/>
                </a:solidFill>
                <a:effectLst/>
                <a:latin typeface="Calibri" pitchFamily="34" charset="0"/>
              </a:defRPr>
            </a:lvl1pPr>
          </a:lstStyle>
          <a:p>
            <a:r>
              <a:rPr lang="en-US" dirty="0"/>
              <a:t>Bottom band: NCHS</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008BB0"/>
              </a:buClr>
              <a:defRPr sz="2667">
                <a:solidFill>
                  <a:schemeClr val="accent4">
                    <a:lumMod val="75000"/>
                  </a:schemeClr>
                </a:solidFill>
              </a:defRPr>
            </a:lvl2pPr>
            <a:lvl3pPr>
              <a:buClr>
                <a:srgbClr val="695E4A"/>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61"/>
            <a:ext cx="12192000" cy="120739"/>
          </a:xfrm>
          <a:prstGeom prst="rect">
            <a:avLst/>
          </a:prstGeom>
        </p:spPr>
      </p:pic>
    </p:spTree>
    <p:extLst>
      <p:ext uri="{BB962C8B-B14F-4D97-AF65-F5344CB8AC3E}">
        <p14:creationId xmlns:p14="http://schemas.microsoft.com/office/powerpoint/2010/main" val="32484985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8D84-D9CB-4377-ABE3-530815FC0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05F28-78CB-4860-B56D-F96CE21DA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35526-33F9-4F79-9BB2-4527136A73AD}"/>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5" name="Footer Placeholder 4">
            <a:extLst>
              <a:ext uri="{FF2B5EF4-FFF2-40B4-BE49-F238E27FC236}">
                <a16:creationId xmlns:a16="http://schemas.microsoft.com/office/drawing/2014/main" id="{C8521684-D794-40C8-98C7-4866AE3232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0752B4-60A6-4E65-9ACA-39936540A61F}"/>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17965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4F2-C5EF-47CA-8B87-5FB5C79DD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269F01-E6FA-4754-9C6C-89DB645E62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0CE9FA-11BC-4A8B-9CE6-7AE542147A3F}"/>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5" name="Footer Placeholder 4">
            <a:extLst>
              <a:ext uri="{FF2B5EF4-FFF2-40B4-BE49-F238E27FC236}">
                <a16:creationId xmlns:a16="http://schemas.microsoft.com/office/drawing/2014/main" id="{14111A0F-D33C-4A9C-A568-7F3F34050A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1173B6-8342-4DC0-A6CE-F07AF2DF7171}"/>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243097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46B0-BCA4-4AAE-9FCF-4D574126F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A9BAC-DCFD-49DF-90F4-3E949523D4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F32DC-0D2F-49EC-ACDE-C7565344B2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054DD5-6945-4DD0-8DFA-7AE226D87987}"/>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6" name="Footer Placeholder 5">
            <a:extLst>
              <a:ext uri="{FF2B5EF4-FFF2-40B4-BE49-F238E27FC236}">
                <a16:creationId xmlns:a16="http://schemas.microsoft.com/office/drawing/2014/main" id="{C07B11FD-36FD-4A73-A30D-6F190876F0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B815E8-D185-40A5-BD05-35E3E36E4FAF}"/>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226282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0FB7-43D3-4D40-80B7-C30E247646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08E745-2547-4005-BAC2-7B87AD6B9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7373B4-3661-4C93-93A1-CB10E43A2A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C1E4A6-4F5F-4958-96DB-40591EFE65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2FA75-52FD-4722-8770-E48E7808FD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CE0D42-5C50-4C88-A7DD-2BBF6737B81B}"/>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8" name="Footer Placeholder 7">
            <a:extLst>
              <a:ext uri="{FF2B5EF4-FFF2-40B4-BE49-F238E27FC236}">
                <a16:creationId xmlns:a16="http://schemas.microsoft.com/office/drawing/2014/main" id="{AF6724E7-162B-409A-8164-631F4F77C3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24473D-132C-4C00-9071-871D478572DB}"/>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51248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EAD3-1E32-4342-89AC-139FCD8516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DECA1C-13A6-42E1-BCB6-F1CBB307172D}"/>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4" name="Footer Placeholder 3">
            <a:extLst>
              <a:ext uri="{FF2B5EF4-FFF2-40B4-BE49-F238E27FC236}">
                <a16:creationId xmlns:a16="http://schemas.microsoft.com/office/drawing/2014/main" id="{AAB3A17B-36A5-420E-9BFC-11F7193497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7AAFB26-4A19-409E-96FB-DD5D5A44CE51}"/>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306110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DB630-A201-4E2D-9CF0-69AAE6E915D0}"/>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3" name="Footer Placeholder 2">
            <a:extLst>
              <a:ext uri="{FF2B5EF4-FFF2-40B4-BE49-F238E27FC236}">
                <a16:creationId xmlns:a16="http://schemas.microsoft.com/office/drawing/2014/main" id="{75313A8B-BB9E-4D73-A6D5-D62F9000B8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06CE5A-0A96-48EE-82FD-8EAF8C4C15FC}"/>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366522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28C4E-5FE3-4278-9FB7-CF0E00C74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A4DD7-55F1-4699-9C4A-5EB367183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1B5FCA-692D-42BF-B4A3-0AB2613E7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0115B-0C47-4BEB-97E7-408D5E3A920B}"/>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6" name="Footer Placeholder 5">
            <a:extLst>
              <a:ext uri="{FF2B5EF4-FFF2-40B4-BE49-F238E27FC236}">
                <a16:creationId xmlns:a16="http://schemas.microsoft.com/office/drawing/2014/main" id="{C6D9AA25-854E-4788-BBCA-250CB78654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69E703-D839-434F-88CA-1415A59CD598}"/>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3680529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5D22-A224-4467-86DF-4D97FDEE6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807CAD-D1AD-4808-9259-A994E6A3B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57EA8C-6613-4E0D-998B-979BCC2DB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19AE7-A91E-4700-B7DC-22B41D2F4B4E}"/>
              </a:ext>
            </a:extLst>
          </p:cNvPr>
          <p:cNvSpPr>
            <a:spLocks noGrp="1"/>
          </p:cNvSpPr>
          <p:nvPr>
            <p:ph type="dt" sz="half" idx="10"/>
          </p:nvPr>
        </p:nvSpPr>
        <p:spPr/>
        <p:txBody>
          <a:bodyPr/>
          <a:lstStyle/>
          <a:p>
            <a:fld id="{9A770D7E-FB2A-42D3-A346-D9CE7C4709BB}" type="datetimeFigureOut">
              <a:rPr lang="en-US" smtClean="0"/>
              <a:t>3/1/2021</a:t>
            </a:fld>
            <a:endParaRPr lang="en-US" dirty="0"/>
          </a:p>
        </p:txBody>
      </p:sp>
      <p:sp>
        <p:nvSpPr>
          <p:cNvPr id="6" name="Footer Placeholder 5">
            <a:extLst>
              <a:ext uri="{FF2B5EF4-FFF2-40B4-BE49-F238E27FC236}">
                <a16:creationId xmlns:a16="http://schemas.microsoft.com/office/drawing/2014/main" id="{0CDC8EE5-7562-4DE9-9CCF-08E36EB52D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38FBB4-DE27-43A0-A906-787A40904398}"/>
              </a:ext>
            </a:extLst>
          </p:cNvPr>
          <p:cNvSpPr>
            <a:spLocks noGrp="1"/>
          </p:cNvSpPr>
          <p:nvPr>
            <p:ph type="sldNum" sz="quarter" idx="12"/>
          </p:nvPr>
        </p:nvSpPr>
        <p:spPr/>
        <p:txBody>
          <a:bodyPr/>
          <a:lstStyle/>
          <a:p>
            <a:fld id="{68E814BE-2E3D-4D33-8566-79052F5F41B9}" type="slidenum">
              <a:rPr lang="en-US" smtClean="0"/>
              <a:t>‹#›</a:t>
            </a:fld>
            <a:endParaRPr lang="en-US" dirty="0"/>
          </a:p>
        </p:txBody>
      </p:sp>
    </p:spTree>
    <p:extLst>
      <p:ext uri="{BB962C8B-B14F-4D97-AF65-F5344CB8AC3E}">
        <p14:creationId xmlns:p14="http://schemas.microsoft.com/office/powerpoint/2010/main" val="1531677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48E527-A9EA-456F-A307-67D557DC4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890E36-2A51-4816-B018-6916D9514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47D5-FE6C-4BC0-A533-48A2C4368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70D7E-FB2A-42D3-A346-D9CE7C4709BB}" type="datetimeFigureOut">
              <a:rPr lang="en-US" smtClean="0"/>
              <a:t>3/1/2021</a:t>
            </a:fld>
            <a:endParaRPr lang="en-US" dirty="0"/>
          </a:p>
        </p:txBody>
      </p:sp>
      <p:sp>
        <p:nvSpPr>
          <p:cNvPr id="5" name="Footer Placeholder 4">
            <a:extLst>
              <a:ext uri="{FF2B5EF4-FFF2-40B4-BE49-F238E27FC236}">
                <a16:creationId xmlns:a16="http://schemas.microsoft.com/office/drawing/2014/main" id="{C5C3A9BD-0FB9-4432-8381-E57B43E76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1955E2-E25B-4977-82A2-5E258B0FD1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814BE-2E3D-4D33-8566-79052F5F41B9}" type="slidenum">
              <a:rPr lang="en-US" smtClean="0"/>
              <a:t>‹#›</a:t>
            </a:fld>
            <a:endParaRPr lang="en-US" dirty="0"/>
          </a:p>
        </p:txBody>
      </p:sp>
    </p:spTree>
    <p:extLst>
      <p:ext uri="{BB962C8B-B14F-4D97-AF65-F5344CB8AC3E}">
        <p14:creationId xmlns:p14="http://schemas.microsoft.com/office/powerpoint/2010/main" val="462095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s://medium.com/agile-government-leadership/lessons-learned-from-hosting-a-virtual-conference-18a1a73d10b8" TargetMode="External"/><Relationship Id="rId7" Type="http://schemas.openxmlformats.org/officeDocument/2006/relationships/hyperlink" Target="http://insightextractor.com/2015/12/22/great-read-doing-data-science-at-twitter-datascience-analytics/" TargetMode="External"/><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hyperlink" Target="https://www.aliem.com/2011/06/paucis-verbis-lifetime-attributable-risk-of-cancer-from-ct/" TargetMode="External"/><Relationship Id="rId5" Type="http://schemas.openxmlformats.org/officeDocument/2006/relationships/hyperlink" Target="https://technofaq.org/posts/2017/10/4-things-you-need-to-know-about-online-reputation-management/" TargetMode="External"/><Relationship Id="rId10" Type="http://schemas.openxmlformats.org/officeDocument/2006/relationships/image" Target="../media/image9.jpg"/><Relationship Id="rId4" Type="http://schemas.openxmlformats.org/officeDocument/2006/relationships/image" Target="../media/image6.png"/><Relationship Id="rId9" Type="http://schemas.openxmlformats.org/officeDocument/2006/relationships/hyperlink" Target="http://www.creative-commons-images.com/clipboard/budget.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9C054C-D3E4-4529-880F-2BB57F766AFC}"/>
              </a:ext>
            </a:extLst>
          </p:cNvPr>
          <p:cNvSpPr/>
          <p:nvPr/>
        </p:nvSpPr>
        <p:spPr>
          <a:xfrm>
            <a:off x="0" y="1186248"/>
            <a:ext cx="12192000" cy="5671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7117D-CAD7-4EBD-B4DB-E4C947991162}"/>
              </a:ext>
            </a:extLst>
          </p:cNvPr>
          <p:cNvSpPr>
            <a:spLocks noGrp="1"/>
          </p:cNvSpPr>
          <p:nvPr>
            <p:ph type="title"/>
          </p:nvPr>
        </p:nvSpPr>
        <p:spPr>
          <a:xfrm>
            <a:off x="609600" y="1665064"/>
            <a:ext cx="10972800" cy="1155779"/>
          </a:xfrm>
        </p:spPr>
        <p:txBody>
          <a:bodyPr>
            <a:normAutofit fontScale="90000"/>
          </a:bodyPr>
          <a:lstStyle/>
          <a:p>
            <a:pPr algn="ctr">
              <a:lnSpc>
                <a:spcPct val="100000"/>
              </a:lnSpc>
            </a:pPr>
            <a:r>
              <a:rPr lang="en-US" sz="5400" dirty="0"/>
              <a:t>Board of Scientific Counselors</a:t>
            </a:r>
            <a:br>
              <a:rPr lang="en-US" sz="5400" dirty="0"/>
            </a:br>
            <a:r>
              <a:rPr lang="en-US" sz="5400" dirty="0"/>
              <a:t>NCHS Strategic Planning</a:t>
            </a:r>
          </a:p>
        </p:txBody>
      </p:sp>
      <p:sp>
        <p:nvSpPr>
          <p:cNvPr id="3" name="Subtitle 2">
            <a:extLst>
              <a:ext uri="{FF2B5EF4-FFF2-40B4-BE49-F238E27FC236}">
                <a16:creationId xmlns:a16="http://schemas.microsoft.com/office/drawing/2014/main" id="{2CBBA87F-9D9C-4864-A0A2-E752DD8A7520}"/>
              </a:ext>
            </a:extLst>
          </p:cNvPr>
          <p:cNvSpPr>
            <a:spLocks noGrp="1"/>
          </p:cNvSpPr>
          <p:nvPr>
            <p:ph type="subTitle" idx="1"/>
          </p:nvPr>
        </p:nvSpPr>
        <p:spPr>
          <a:xfrm>
            <a:off x="609600" y="4174344"/>
            <a:ext cx="8534400" cy="457200"/>
          </a:xfrm>
        </p:spPr>
        <p:txBody>
          <a:bodyPr>
            <a:normAutofit lnSpcReduction="10000"/>
          </a:bodyPr>
          <a:lstStyle/>
          <a:p>
            <a:r>
              <a:rPr lang="en-US" dirty="0"/>
              <a:t>Brian C. Moyer, Ph.D., NCHS Director</a:t>
            </a:r>
          </a:p>
        </p:txBody>
      </p:sp>
      <p:sp>
        <p:nvSpPr>
          <p:cNvPr id="4" name="Text Placeholder 3">
            <a:extLst>
              <a:ext uri="{FF2B5EF4-FFF2-40B4-BE49-F238E27FC236}">
                <a16:creationId xmlns:a16="http://schemas.microsoft.com/office/drawing/2014/main" id="{CBB8B8B0-E7FF-4B76-AEF9-E4A0BE49A510}"/>
              </a:ext>
            </a:extLst>
          </p:cNvPr>
          <p:cNvSpPr>
            <a:spLocks noGrp="1"/>
          </p:cNvSpPr>
          <p:nvPr>
            <p:ph type="body" sz="quarter" idx="10"/>
          </p:nvPr>
        </p:nvSpPr>
        <p:spPr>
          <a:xfrm>
            <a:off x="609600" y="4951305"/>
            <a:ext cx="8534400" cy="1295400"/>
          </a:xfrm>
        </p:spPr>
        <p:txBody>
          <a:bodyPr/>
          <a:lstStyle/>
          <a:p>
            <a:r>
              <a:rPr lang="en-US" dirty="0"/>
              <a:t>January 27, 2021</a:t>
            </a:r>
          </a:p>
        </p:txBody>
      </p:sp>
      <p:pic>
        <p:nvPicPr>
          <p:cNvPr id="5" name="Picture 3" descr="Stock art image of bar charts">
            <a:extLst>
              <a:ext uri="{FF2B5EF4-FFF2-40B4-BE49-F238E27FC236}">
                <a16:creationId xmlns:a16="http://schemas.microsoft.com/office/drawing/2014/main" id="{DD62433F-F792-4FDE-AB4C-856544DAFB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8200" y="4951305"/>
            <a:ext cx="2495599" cy="17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7782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E6DB-CCD4-4362-BB2F-2DCB4AA2C425}"/>
              </a:ext>
            </a:extLst>
          </p:cNvPr>
          <p:cNvSpPr>
            <a:spLocks noGrp="1"/>
          </p:cNvSpPr>
          <p:nvPr>
            <p:ph type="title"/>
          </p:nvPr>
        </p:nvSpPr>
        <p:spPr>
          <a:xfrm>
            <a:off x="481013" y="4079081"/>
            <a:ext cx="3290887" cy="2452687"/>
          </a:xfrm>
        </p:spPr>
        <p:txBody>
          <a:bodyPr anchor="ctr">
            <a:normAutofit/>
          </a:bodyPr>
          <a:lstStyle/>
          <a:p>
            <a:pPr algn="ctr"/>
            <a:r>
              <a:rPr lang="en-US" b="1" dirty="0"/>
              <a:t>NCHS 2020 Innovation survey</a:t>
            </a:r>
          </a:p>
        </p:txBody>
      </p:sp>
      <p:pic>
        <p:nvPicPr>
          <p:cNvPr id="4" name="Picture 3" descr="Screenshot of NCHS Data Science Inventory survey">
            <a:extLst>
              <a:ext uri="{FF2B5EF4-FFF2-40B4-BE49-F238E27FC236}">
                <a16:creationId xmlns:a16="http://schemas.microsoft.com/office/drawing/2014/main" id="{E137A7B7-193C-4BED-9D52-613607695CBB}"/>
              </a:ext>
            </a:extLst>
          </p:cNvPr>
          <p:cNvPicPr>
            <a:picLocks noChangeAspect="1"/>
          </p:cNvPicPr>
          <p:nvPr/>
        </p:nvPicPr>
        <p:blipFill rotWithShape="1">
          <a:blip r:embed="rId3"/>
          <a:srcRect t="5261" b="271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99EFCB4-71D6-4E2F-8585-5086FC570414}"/>
              </a:ext>
            </a:extLst>
          </p:cNvPr>
          <p:cNvSpPr>
            <a:spLocks noGrp="1"/>
          </p:cNvSpPr>
          <p:nvPr>
            <p:ph idx="1"/>
          </p:nvPr>
        </p:nvSpPr>
        <p:spPr>
          <a:xfrm>
            <a:off x="4223982" y="3752850"/>
            <a:ext cx="7769235" cy="3105150"/>
          </a:xfrm>
        </p:spPr>
        <p:txBody>
          <a:bodyPr anchor="ctr">
            <a:normAutofit/>
          </a:bodyPr>
          <a:lstStyle/>
          <a:p>
            <a:r>
              <a:rPr lang="en-US" dirty="0"/>
              <a:t>Broaden perspective on the range of activities within the Center</a:t>
            </a:r>
          </a:p>
          <a:p>
            <a:r>
              <a:rPr lang="en-US" dirty="0"/>
              <a:t>Learn about concrete projects underway</a:t>
            </a:r>
          </a:p>
          <a:p>
            <a:r>
              <a:rPr lang="en-US" dirty="0"/>
              <a:t>Identify new cross-center collaborations</a:t>
            </a:r>
          </a:p>
          <a:p>
            <a:r>
              <a:rPr lang="en-US" dirty="0"/>
              <a:t>Identify ongoing and prospective R&amp;D within the Center</a:t>
            </a:r>
          </a:p>
        </p:txBody>
      </p:sp>
    </p:spTree>
    <p:extLst>
      <p:ext uri="{BB962C8B-B14F-4D97-AF65-F5344CB8AC3E}">
        <p14:creationId xmlns:p14="http://schemas.microsoft.com/office/powerpoint/2010/main" val="3436460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g chart illustrating the number of responses from each division">
            <a:extLst>
              <a:ext uri="{FF2B5EF4-FFF2-40B4-BE49-F238E27FC236}">
                <a16:creationId xmlns:a16="http://schemas.microsoft.com/office/drawing/2014/main" id="{BBFD5669-826B-423E-91D1-034DDF41D4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2" t="11015" r="870" b="30820"/>
          <a:stretch/>
        </p:blipFill>
        <p:spPr bwMode="auto">
          <a:xfrm>
            <a:off x="172276" y="1265583"/>
            <a:ext cx="12095228" cy="55924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BF692A9-DE42-47CC-98FC-2D6994429C8F}"/>
              </a:ext>
            </a:extLst>
          </p:cNvPr>
          <p:cNvSpPr>
            <a:spLocks noGrp="1"/>
          </p:cNvSpPr>
          <p:nvPr>
            <p:ph type="title"/>
          </p:nvPr>
        </p:nvSpPr>
        <p:spPr>
          <a:xfrm>
            <a:off x="838200" y="91681"/>
            <a:ext cx="10515600" cy="1325563"/>
          </a:xfrm>
        </p:spPr>
        <p:txBody>
          <a:bodyPr>
            <a:normAutofit/>
          </a:bodyPr>
          <a:lstStyle/>
          <a:p>
            <a:r>
              <a:rPr lang="en-US" dirty="0"/>
              <a:t>Responses per division (72 total)</a:t>
            </a:r>
          </a:p>
        </p:txBody>
      </p:sp>
      <p:sp>
        <p:nvSpPr>
          <p:cNvPr id="10" name="Rectangle 9">
            <a:extLst>
              <a:ext uri="{FF2B5EF4-FFF2-40B4-BE49-F238E27FC236}">
                <a16:creationId xmlns:a16="http://schemas.microsoft.com/office/drawing/2014/main" id="{9FA24E41-E5D9-40D2-A38A-C76283AB6F63}"/>
              </a:ext>
            </a:extLst>
          </p:cNvPr>
          <p:cNvSpPr/>
          <p:nvPr/>
        </p:nvSpPr>
        <p:spPr>
          <a:xfrm>
            <a:off x="220661" y="3578087"/>
            <a:ext cx="1700901" cy="19083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9AED46C-C7CE-4A11-9BD4-2DED3C4CAC0C}"/>
              </a:ext>
            </a:extLst>
          </p:cNvPr>
          <p:cNvSpPr/>
          <p:nvPr/>
        </p:nvSpPr>
        <p:spPr>
          <a:xfrm>
            <a:off x="6720852" y="3578086"/>
            <a:ext cx="1700901" cy="19083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27AFEE5-D109-4801-8A94-1E35FD4A1CE3}"/>
              </a:ext>
            </a:extLst>
          </p:cNvPr>
          <p:cNvSpPr/>
          <p:nvPr/>
        </p:nvSpPr>
        <p:spPr>
          <a:xfrm>
            <a:off x="10338696" y="3578085"/>
            <a:ext cx="1700901" cy="19083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803B7D-9302-44DB-9D5B-1B79EE9AAF1D}"/>
              </a:ext>
            </a:extLst>
          </p:cNvPr>
          <p:cNvSpPr/>
          <p:nvPr/>
        </p:nvSpPr>
        <p:spPr>
          <a:xfrm>
            <a:off x="669307" y="4531564"/>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15</a:t>
            </a:r>
          </a:p>
        </p:txBody>
      </p:sp>
      <p:sp>
        <p:nvSpPr>
          <p:cNvPr id="15" name="Rectangle 14">
            <a:extLst>
              <a:ext uri="{FF2B5EF4-FFF2-40B4-BE49-F238E27FC236}">
                <a16:creationId xmlns:a16="http://schemas.microsoft.com/office/drawing/2014/main" id="{452B0EE9-34CD-41D9-B939-FEC22C4BD101}"/>
              </a:ext>
            </a:extLst>
          </p:cNvPr>
          <p:cNvSpPr/>
          <p:nvPr/>
        </p:nvSpPr>
        <p:spPr>
          <a:xfrm>
            <a:off x="2642315" y="4532241"/>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6</a:t>
            </a:r>
          </a:p>
        </p:txBody>
      </p:sp>
      <p:sp>
        <p:nvSpPr>
          <p:cNvPr id="16" name="Rectangle 15">
            <a:extLst>
              <a:ext uri="{FF2B5EF4-FFF2-40B4-BE49-F238E27FC236}">
                <a16:creationId xmlns:a16="http://schemas.microsoft.com/office/drawing/2014/main" id="{FF22B2E0-FEE4-4667-90C3-C94BC66AEFD1}"/>
              </a:ext>
            </a:extLst>
          </p:cNvPr>
          <p:cNvSpPr/>
          <p:nvPr/>
        </p:nvSpPr>
        <p:spPr>
          <a:xfrm>
            <a:off x="4748319" y="4531564"/>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6</a:t>
            </a:r>
          </a:p>
        </p:txBody>
      </p:sp>
      <p:sp>
        <p:nvSpPr>
          <p:cNvPr id="17" name="Rectangle 16">
            <a:extLst>
              <a:ext uri="{FF2B5EF4-FFF2-40B4-BE49-F238E27FC236}">
                <a16:creationId xmlns:a16="http://schemas.microsoft.com/office/drawing/2014/main" id="{38C65C65-4697-4BBD-8CA6-C02CBC39E09E}"/>
              </a:ext>
            </a:extLst>
          </p:cNvPr>
          <p:cNvSpPr/>
          <p:nvPr/>
        </p:nvSpPr>
        <p:spPr>
          <a:xfrm>
            <a:off x="6720852" y="4531564"/>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rPr>
              <a:t>8</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Rectangle 17">
            <a:extLst>
              <a:ext uri="{FF2B5EF4-FFF2-40B4-BE49-F238E27FC236}">
                <a16:creationId xmlns:a16="http://schemas.microsoft.com/office/drawing/2014/main" id="{B544E942-0C13-4618-A195-25198829045B}"/>
              </a:ext>
            </a:extLst>
          </p:cNvPr>
          <p:cNvSpPr/>
          <p:nvPr/>
        </p:nvSpPr>
        <p:spPr>
          <a:xfrm>
            <a:off x="8665737" y="4532241"/>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16</a:t>
            </a:r>
          </a:p>
        </p:txBody>
      </p:sp>
      <p:sp>
        <p:nvSpPr>
          <p:cNvPr id="19" name="Rectangle 18">
            <a:extLst>
              <a:ext uri="{FF2B5EF4-FFF2-40B4-BE49-F238E27FC236}">
                <a16:creationId xmlns:a16="http://schemas.microsoft.com/office/drawing/2014/main" id="{4526F073-4EBE-4A6F-9C2A-A68675566FC8}"/>
              </a:ext>
            </a:extLst>
          </p:cNvPr>
          <p:cNvSpPr/>
          <p:nvPr/>
        </p:nvSpPr>
        <p:spPr>
          <a:xfrm>
            <a:off x="10638595" y="4532241"/>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15</a:t>
            </a:r>
          </a:p>
        </p:txBody>
      </p:sp>
      <p:sp>
        <p:nvSpPr>
          <p:cNvPr id="20" name="Rectangle 19">
            <a:extLst>
              <a:ext uri="{FF2B5EF4-FFF2-40B4-BE49-F238E27FC236}">
                <a16:creationId xmlns:a16="http://schemas.microsoft.com/office/drawing/2014/main" id="{FCA109C5-168C-487B-AA85-D5F59738DD92}"/>
              </a:ext>
            </a:extLst>
          </p:cNvPr>
          <p:cNvSpPr/>
          <p:nvPr/>
        </p:nvSpPr>
        <p:spPr>
          <a:xfrm>
            <a:off x="5381654" y="2628850"/>
            <a:ext cx="1119261" cy="646331"/>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3</a:t>
            </a:r>
          </a:p>
        </p:txBody>
      </p:sp>
      <p:sp>
        <p:nvSpPr>
          <p:cNvPr id="22" name="Rectangle 21">
            <a:extLst>
              <a:ext uri="{FF2B5EF4-FFF2-40B4-BE49-F238E27FC236}">
                <a16:creationId xmlns:a16="http://schemas.microsoft.com/office/drawing/2014/main" id="{2F0BB662-23A0-4417-B4BB-E6283EE4514D}"/>
              </a:ext>
            </a:extLst>
          </p:cNvPr>
          <p:cNvSpPr/>
          <p:nvPr/>
        </p:nvSpPr>
        <p:spPr>
          <a:xfrm>
            <a:off x="9099690" y="1428395"/>
            <a:ext cx="1119261" cy="70788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3</a:t>
            </a:r>
          </a:p>
        </p:txBody>
      </p:sp>
    </p:spTree>
    <p:extLst>
      <p:ext uri="{BB962C8B-B14F-4D97-AF65-F5344CB8AC3E}">
        <p14:creationId xmlns:p14="http://schemas.microsoft.com/office/powerpoint/2010/main" val="1174791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2AFA1D48-6AC1-428A-AFF7-383417EBF49E}"/>
              </a:ext>
            </a:extLst>
          </p:cNvPr>
          <p:cNvSpPr>
            <a:spLocks noGrp="1"/>
          </p:cNvSpPr>
          <p:nvPr>
            <p:ph type="title"/>
          </p:nvPr>
        </p:nvSpPr>
        <p:spPr>
          <a:xfrm>
            <a:off x="594359" y="290079"/>
            <a:ext cx="3876848" cy="4064925"/>
          </a:xfrm>
        </p:spPr>
        <p:txBody>
          <a:bodyPr anchor="ctr">
            <a:normAutofit/>
          </a:bodyPr>
          <a:lstStyle/>
          <a:p>
            <a:r>
              <a:rPr lang="en-US" sz="4800" dirty="0"/>
              <a:t>Data Analytics</a:t>
            </a:r>
            <a:br>
              <a:rPr lang="en-US" sz="5400" dirty="0"/>
            </a:br>
            <a:r>
              <a:rPr lang="en-US" sz="2000" dirty="0">
                <a:solidFill>
                  <a:prstClr val="black"/>
                </a:solidFill>
              </a:rPr>
              <a:t>multi-response question, </a:t>
            </a:r>
            <a:br>
              <a:rPr lang="en-US" sz="2000" dirty="0">
                <a:solidFill>
                  <a:prstClr val="black"/>
                </a:solidFill>
              </a:rPr>
            </a:br>
            <a:r>
              <a:rPr lang="en-US" sz="2000" dirty="0">
                <a:solidFill>
                  <a:prstClr val="black"/>
                </a:solidFill>
              </a:rPr>
              <a:t>single responses omitted</a:t>
            </a:r>
            <a:endParaRPr lang="en-US" sz="5000" dirty="0"/>
          </a:p>
        </p:txBody>
      </p:sp>
      <p:graphicFrame>
        <p:nvGraphicFramePr>
          <p:cNvPr id="4" name="Chart 3" descr="Bar chat showing &quot;data analytics&quot; responses">
            <a:extLst>
              <a:ext uri="{FF2B5EF4-FFF2-40B4-BE49-F238E27FC236}">
                <a16:creationId xmlns:a16="http://schemas.microsoft.com/office/drawing/2014/main" id="{92981FCF-195C-45A1-89A8-93AF042FE7A1}"/>
              </a:ext>
            </a:extLst>
          </p:cNvPr>
          <p:cNvGraphicFramePr>
            <a:graphicFrameLocks noGrp="1"/>
          </p:cNvGraphicFramePr>
          <p:nvPr>
            <p:extLst>
              <p:ext uri="{D42A27DB-BD31-4B8C-83A1-F6EECF244321}">
                <p14:modId xmlns:p14="http://schemas.microsoft.com/office/powerpoint/2010/main" val="2032641759"/>
              </p:ext>
            </p:extLst>
          </p:nvPr>
        </p:nvGraphicFramePr>
        <p:xfrm>
          <a:off x="6096000" y="1"/>
          <a:ext cx="6096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D81D7DBF-ADEE-49EE-BE4F-6872E065FC15}"/>
              </a:ext>
            </a:extLst>
          </p:cNvPr>
          <p:cNvSpPr txBox="1">
            <a:spLocks/>
          </p:cNvSpPr>
          <p:nvPr/>
        </p:nvSpPr>
        <p:spPr>
          <a:xfrm>
            <a:off x="594359" y="4951563"/>
            <a:ext cx="5823694" cy="161635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t>Data Science is already active in the Center</a:t>
            </a:r>
            <a:endParaRPr lang="en-US" sz="5000" b="1" dirty="0"/>
          </a:p>
        </p:txBody>
      </p:sp>
    </p:spTree>
    <p:extLst>
      <p:ext uri="{BB962C8B-B14F-4D97-AF65-F5344CB8AC3E}">
        <p14:creationId xmlns:p14="http://schemas.microsoft.com/office/powerpoint/2010/main" val="250340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2AFA1D48-6AC1-428A-AFF7-383417EBF49E}"/>
              </a:ext>
            </a:extLst>
          </p:cNvPr>
          <p:cNvSpPr>
            <a:spLocks noGrp="1"/>
          </p:cNvSpPr>
          <p:nvPr>
            <p:ph type="title"/>
          </p:nvPr>
        </p:nvSpPr>
        <p:spPr>
          <a:xfrm>
            <a:off x="594360" y="290079"/>
            <a:ext cx="3876848" cy="4064925"/>
          </a:xfrm>
        </p:spPr>
        <p:txBody>
          <a:bodyPr anchor="ctr">
            <a:normAutofit/>
          </a:bodyPr>
          <a:lstStyle/>
          <a:p>
            <a:r>
              <a:rPr lang="en-US" sz="4800" dirty="0"/>
              <a:t>Activity Type</a:t>
            </a:r>
            <a:br>
              <a:rPr lang="en-US" sz="5400" dirty="0"/>
            </a:br>
            <a:r>
              <a:rPr lang="en-US" sz="2000" dirty="0">
                <a:solidFill>
                  <a:prstClr val="black"/>
                </a:solidFill>
              </a:rPr>
              <a:t>multi-response question, </a:t>
            </a:r>
            <a:br>
              <a:rPr lang="en-US" sz="2000" dirty="0">
                <a:solidFill>
                  <a:prstClr val="black"/>
                </a:solidFill>
              </a:rPr>
            </a:br>
            <a:r>
              <a:rPr lang="en-US" sz="2000" dirty="0">
                <a:solidFill>
                  <a:prstClr val="black"/>
                </a:solidFill>
              </a:rPr>
              <a:t>single responses omitted</a:t>
            </a:r>
            <a:endParaRPr lang="en-US" sz="5000" dirty="0"/>
          </a:p>
        </p:txBody>
      </p:sp>
      <p:graphicFrame>
        <p:nvGraphicFramePr>
          <p:cNvPr id="4" name="Chart 3" descr="Bar chat showing &quot;activity type&quot; responses">
            <a:extLst>
              <a:ext uri="{FF2B5EF4-FFF2-40B4-BE49-F238E27FC236}">
                <a16:creationId xmlns:a16="http://schemas.microsoft.com/office/drawing/2014/main" id="{A94BBB93-217B-44BD-B881-4C1923EBFB45}"/>
              </a:ext>
            </a:extLst>
          </p:cNvPr>
          <p:cNvGraphicFramePr>
            <a:graphicFrameLocks noGrp="1"/>
          </p:cNvGraphicFramePr>
          <p:nvPr>
            <p:extLst>
              <p:ext uri="{D42A27DB-BD31-4B8C-83A1-F6EECF244321}">
                <p14:modId xmlns:p14="http://schemas.microsoft.com/office/powerpoint/2010/main" val="593172806"/>
              </p:ext>
            </p:extLst>
          </p:nvPr>
        </p:nvGraphicFramePr>
        <p:xfrm>
          <a:off x="5524500" y="1"/>
          <a:ext cx="6667499"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2821BA0A-36B7-4D84-B1C1-DAB3DC3DCFCA}"/>
              </a:ext>
            </a:extLst>
          </p:cNvPr>
          <p:cNvSpPr txBox="1">
            <a:spLocks/>
          </p:cNvSpPr>
          <p:nvPr/>
        </p:nvSpPr>
        <p:spPr>
          <a:xfrm>
            <a:off x="594360" y="5141345"/>
            <a:ext cx="5823694" cy="1616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t>Viz, linkage, privacy, pipelines, and more!</a:t>
            </a:r>
          </a:p>
        </p:txBody>
      </p:sp>
    </p:spTree>
    <p:extLst>
      <p:ext uri="{BB962C8B-B14F-4D97-AF65-F5344CB8AC3E}">
        <p14:creationId xmlns:p14="http://schemas.microsoft.com/office/powerpoint/2010/main" val="39955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BF311C-D966-4E9B-A002-E7E725085666}"/>
              </a:ext>
            </a:extLst>
          </p:cNvPr>
          <p:cNvSpPr txBox="1">
            <a:spLocks/>
          </p:cNvSpPr>
          <p:nvPr/>
        </p:nvSpPr>
        <p:spPr>
          <a:xfrm>
            <a:off x="729232" y="290079"/>
            <a:ext cx="3876848" cy="406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Data Output</a:t>
            </a:r>
            <a:br>
              <a:rPr lang="en-US" sz="5400" dirty="0"/>
            </a:br>
            <a:r>
              <a:rPr lang="en-US" sz="2000" dirty="0">
                <a:solidFill>
                  <a:prstClr val="black"/>
                </a:solidFill>
              </a:rPr>
              <a:t>multi-response question, </a:t>
            </a:r>
            <a:br>
              <a:rPr lang="en-US" sz="2000" dirty="0">
                <a:solidFill>
                  <a:prstClr val="black"/>
                </a:solidFill>
              </a:rPr>
            </a:br>
            <a:r>
              <a:rPr lang="en-US" sz="2000" dirty="0">
                <a:solidFill>
                  <a:prstClr val="black"/>
                </a:solidFill>
              </a:rPr>
              <a:t>single responses omitted</a:t>
            </a:r>
            <a:endParaRPr lang="en-US" sz="5000" dirty="0"/>
          </a:p>
        </p:txBody>
      </p:sp>
      <p:graphicFrame>
        <p:nvGraphicFramePr>
          <p:cNvPr id="8" name="Chart 7" descr="Bar chat showing &quot;data output&quot; responses">
            <a:extLst>
              <a:ext uri="{FF2B5EF4-FFF2-40B4-BE49-F238E27FC236}">
                <a16:creationId xmlns:a16="http://schemas.microsoft.com/office/drawing/2014/main" id="{7B8F3A40-71EF-4904-8FD0-D5BFC870B2C2}"/>
              </a:ext>
            </a:extLst>
          </p:cNvPr>
          <p:cNvGraphicFramePr>
            <a:graphicFrameLocks noGrp="1"/>
          </p:cNvGraphicFramePr>
          <p:nvPr>
            <p:extLst>
              <p:ext uri="{D42A27DB-BD31-4B8C-83A1-F6EECF244321}">
                <p14:modId xmlns:p14="http://schemas.microsoft.com/office/powerpoint/2010/main" val="1884769570"/>
              </p:ext>
            </p:extLst>
          </p:nvPr>
        </p:nvGraphicFramePr>
        <p:xfrm>
          <a:off x="5676899" y="1"/>
          <a:ext cx="6515101"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E78950E2-B2C8-40BD-AE6C-64B0248F3DA9}"/>
              </a:ext>
            </a:extLst>
          </p:cNvPr>
          <p:cNvSpPr txBox="1">
            <a:spLocks/>
          </p:cNvSpPr>
          <p:nvPr/>
        </p:nvSpPr>
        <p:spPr>
          <a:xfrm>
            <a:off x="594359" y="5089586"/>
            <a:ext cx="6203255" cy="1616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t>Different outputs, different stakeholders</a:t>
            </a:r>
          </a:p>
        </p:txBody>
      </p:sp>
    </p:spTree>
    <p:extLst>
      <p:ext uri="{BB962C8B-B14F-4D97-AF65-F5344CB8AC3E}">
        <p14:creationId xmlns:p14="http://schemas.microsoft.com/office/powerpoint/2010/main" val="80694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061238-30CA-4303-B47D-F36FB4E7FE9D}"/>
              </a:ext>
            </a:extLst>
          </p:cNvPr>
          <p:cNvSpPr txBox="1">
            <a:spLocks/>
          </p:cNvSpPr>
          <p:nvPr/>
        </p:nvSpPr>
        <p:spPr>
          <a:xfrm>
            <a:off x="1524000" y="1978741"/>
            <a:ext cx="9144000" cy="2900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Active highlights</a:t>
            </a:r>
          </a:p>
        </p:txBody>
      </p:sp>
    </p:spTree>
    <p:extLst>
      <p:ext uri="{BB962C8B-B14F-4D97-AF65-F5344CB8AC3E}">
        <p14:creationId xmlns:p14="http://schemas.microsoft.com/office/powerpoint/2010/main" val="69222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 of &quot;Health, US&quot;, 2018">
            <a:extLst>
              <a:ext uri="{FF2B5EF4-FFF2-40B4-BE49-F238E27FC236}">
                <a16:creationId xmlns:a16="http://schemas.microsoft.com/office/drawing/2014/main" id="{89E2712F-2CDB-43B1-ACE8-89301B4DC1FD}"/>
              </a:ext>
            </a:extLst>
          </p:cNvPr>
          <p:cNvPicPr>
            <a:picLocks noChangeAspect="1" noChangeArrowheads="1"/>
          </p:cNvPicPr>
          <p:nvPr/>
        </p:nvPicPr>
        <p:blipFill>
          <a:blip r:embed="rId3">
            <a:alphaModFix amt="83000"/>
            <a:extLst>
              <a:ext uri="{28A0092B-C50C-407E-A947-70E740481C1C}">
                <a14:useLocalDpi xmlns:a14="http://schemas.microsoft.com/office/drawing/2010/main" val="0"/>
              </a:ext>
            </a:extLst>
          </a:blip>
          <a:srcRect/>
          <a:stretch>
            <a:fillRect/>
          </a:stretch>
        </p:blipFill>
        <p:spPr bwMode="auto">
          <a:xfrm>
            <a:off x="6895679" y="-9478"/>
            <a:ext cx="5296321" cy="68674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DF93F6-2A45-4CE6-A598-0AAE72F72AAF}"/>
              </a:ext>
            </a:extLst>
          </p:cNvPr>
          <p:cNvSpPr>
            <a:spLocks noGrp="1"/>
          </p:cNvSpPr>
          <p:nvPr>
            <p:ph type="title"/>
          </p:nvPr>
        </p:nvSpPr>
        <p:spPr/>
        <p:txBody>
          <a:bodyPr/>
          <a:lstStyle/>
          <a:p>
            <a:r>
              <a:rPr lang="en-US" dirty="0"/>
              <a:t>Health, US Redesign </a:t>
            </a:r>
          </a:p>
        </p:txBody>
      </p:sp>
      <p:sp>
        <p:nvSpPr>
          <p:cNvPr id="4" name="Rectangle 3">
            <a:extLst>
              <a:ext uri="{FF2B5EF4-FFF2-40B4-BE49-F238E27FC236}">
                <a16:creationId xmlns:a16="http://schemas.microsoft.com/office/drawing/2014/main" id="{82679A9D-63E9-4886-A225-2EDE49D4221C}"/>
              </a:ext>
            </a:extLst>
          </p:cNvPr>
          <p:cNvSpPr/>
          <p:nvPr/>
        </p:nvSpPr>
        <p:spPr>
          <a:xfrm>
            <a:off x="838199" y="1314219"/>
            <a:ext cx="5630840" cy="1015663"/>
          </a:xfrm>
          <a:prstGeom prst="rect">
            <a:avLst/>
          </a:prstGeom>
        </p:spPr>
        <p:txBody>
          <a:bodyPr wrap="square">
            <a:spAutoFit/>
          </a:bodyPr>
          <a:lstStyle/>
          <a:p>
            <a:r>
              <a:rPr lang="en-US" sz="2000" dirty="0"/>
              <a:t>Topic based taxonomy to organize data, report key findings across NCHS major data systems, and a development of a robust API.</a:t>
            </a:r>
            <a:endParaRPr lang="en-US" sz="2000" dirty="0">
              <a:solidFill>
                <a:srgbClr val="000000"/>
              </a:solidFill>
              <a:latin typeface="Calibri" panose="020F0502020204030204" pitchFamily="34" charset="0"/>
            </a:endParaRPr>
          </a:p>
        </p:txBody>
      </p:sp>
      <p:sp>
        <p:nvSpPr>
          <p:cNvPr id="9" name="Title 1">
            <a:extLst>
              <a:ext uri="{FF2B5EF4-FFF2-40B4-BE49-F238E27FC236}">
                <a16:creationId xmlns:a16="http://schemas.microsoft.com/office/drawing/2014/main" id="{8C0702F2-05C4-429A-9E3C-05945A650144}"/>
              </a:ext>
            </a:extLst>
          </p:cNvPr>
          <p:cNvSpPr txBox="1">
            <a:spLocks/>
          </p:cNvSpPr>
          <p:nvPr/>
        </p:nvSpPr>
        <p:spPr>
          <a:xfrm>
            <a:off x="838199" y="2921029"/>
            <a:ext cx="56308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Small Area Estimation for Cancer Risk</a:t>
            </a:r>
          </a:p>
        </p:txBody>
      </p:sp>
      <p:sp>
        <p:nvSpPr>
          <p:cNvPr id="10" name="Rectangle 9">
            <a:extLst>
              <a:ext uri="{FF2B5EF4-FFF2-40B4-BE49-F238E27FC236}">
                <a16:creationId xmlns:a16="http://schemas.microsoft.com/office/drawing/2014/main" id="{A8EF197F-D48F-490F-B3C8-E40D76AA1E98}"/>
              </a:ext>
            </a:extLst>
          </p:cNvPr>
          <p:cNvSpPr/>
          <p:nvPr/>
        </p:nvSpPr>
        <p:spPr>
          <a:xfrm>
            <a:off x="838199" y="4371663"/>
            <a:ext cx="5630839" cy="1938992"/>
          </a:xfrm>
          <a:prstGeom prst="rect">
            <a:avLst/>
          </a:prstGeom>
        </p:spPr>
        <p:txBody>
          <a:bodyPr wrap="square">
            <a:spAutoFit/>
          </a:bodyPr>
          <a:lstStyle/>
          <a:p>
            <a:r>
              <a:rPr lang="en-US" sz="2000" dirty="0"/>
              <a:t>Hierarchical Bayesian model to produce county-level estimates of cancer screening rates, current/former smoking prevalence, and hysterectomy prevalence. Combines information from the National Health Interview Survey (NHIS) and the Behavioral Risk Factors Surveillance Survey (BRFSS).  </a:t>
            </a:r>
          </a:p>
        </p:txBody>
      </p:sp>
      <p:cxnSp>
        <p:nvCxnSpPr>
          <p:cNvPr id="5" name="Straight Connector 4">
            <a:extLst>
              <a:ext uri="{FF2B5EF4-FFF2-40B4-BE49-F238E27FC236}">
                <a16:creationId xmlns:a16="http://schemas.microsoft.com/office/drawing/2014/main" id="{D883BA6E-DB66-4FF2-8348-AEBBD0DFDF14}"/>
              </a:ext>
            </a:extLst>
          </p:cNvPr>
          <p:cNvCxnSpPr>
            <a:cxnSpLocks/>
          </p:cNvCxnSpPr>
          <p:nvPr/>
        </p:nvCxnSpPr>
        <p:spPr>
          <a:xfrm>
            <a:off x="902041" y="2594919"/>
            <a:ext cx="546814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240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 National Death Index">
            <a:extLst>
              <a:ext uri="{FF2B5EF4-FFF2-40B4-BE49-F238E27FC236}">
                <a16:creationId xmlns:a16="http://schemas.microsoft.com/office/drawing/2014/main" id="{39692D27-9DD5-4044-84D4-82E01D9B5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7145" y="259763"/>
            <a:ext cx="2619375" cy="16478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DBB720B-19A3-46B4-8856-E7ECBAF799D5}"/>
              </a:ext>
            </a:extLst>
          </p:cNvPr>
          <p:cNvSpPr txBox="1">
            <a:spLocks/>
          </p:cNvSpPr>
          <p:nvPr/>
        </p:nvSpPr>
        <p:spPr>
          <a:xfrm>
            <a:off x="838200" y="420895"/>
            <a:ext cx="873442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Identification of Opioid-Involved Health Outcomes </a:t>
            </a:r>
          </a:p>
        </p:txBody>
      </p:sp>
      <p:sp>
        <p:nvSpPr>
          <p:cNvPr id="9" name="Rectangle 8">
            <a:extLst>
              <a:ext uri="{FF2B5EF4-FFF2-40B4-BE49-F238E27FC236}">
                <a16:creationId xmlns:a16="http://schemas.microsoft.com/office/drawing/2014/main" id="{B1A210F1-4E34-4665-B391-C80A38CE8113}"/>
              </a:ext>
            </a:extLst>
          </p:cNvPr>
          <p:cNvSpPr/>
          <p:nvPr/>
        </p:nvSpPr>
        <p:spPr>
          <a:xfrm>
            <a:off x="838201" y="1981997"/>
            <a:ext cx="10515599" cy="1323439"/>
          </a:xfrm>
          <a:prstGeom prst="rect">
            <a:avLst/>
          </a:prstGeom>
        </p:spPr>
        <p:txBody>
          <a:bodyPr wrap="square">
            <a:spAutoFit/>
          </a:bodyPr>
          <a:lstStyle/>
          <a:p>
            <a:r>
              <a:rPr lang="en-US" sz="2000" dirty="0"/>
              <a:t>Make use of all available structured and unstructured data from the National Hospital Care Survey (NHCS), the National Death Index (NDI), and the National Vital Statistics System restricted mortality data (NVSS-M) to identify specific opioids (e.g., fentanyl and heroin) involved in outcomes such as drug-related hospital visits and drug poisoning deaths.</a:t>
            </a:r>
          </a:p>
        </p:txBody>
      </p:sp>
      <p:sp>
        <p:nvSpPr>
          <p:cNvPr id="11" name="Title 1">
            <a:extLst>
              <a:ext uri="{FF2B5EF4-FFF2-40B4-BE49-F238E27FC236}">
                <a16:creationId xmlns:a16="http://schemas.microsoft.com/office/drawing/2014/main" id="{F53FAFCB-F6DC-4910-864B-EC6596BB6CE0}"/>
              </a:ext>
            </a:extLst>
          </p:cNvPr>
          <p:cNvSpPr>
            <a:spLocks noGrp="1"/>
          </p:cNvSpPr>
          <p:nvPr>
            <p:ph type="title"/>
          </p:nvPr>
        </p:nvSpPr>
        <p:spPr>
          <a:xfrm>
            <a:off x="838203" y="3730476"/>
            <a:ext cx="7708942" cy="1325563"/>
          </a:xfrm>
        </p:spPr>
        <p:txBody>
          <a:bodyPr>
            <a:normAutofit/>
          </a:bodyPr>
          <a:lstStyle/>
          <a:p>
            <a:r>
              <a:rPr lang="en-US" dirty="0"/>
              <a:t>Natural Language Processing to classify drowning deaths </a:t>
            </a:r>
          </a:p>
        </p:txBody>
      </p:sp>
      <p:sp>
        <p:nvSpPr>
          <p:cNvPr id="12" name="Rectangle 11">
            <a:extLst>
              <a:ext uri="{FF2B5EF4-FFF2-40B4-BE49-F238E27FC236}">
                <a16:creationId xmlns:a16="http://schemas.microsoft.com/office/drawing/2014/main" id="{86342920-DF7F-4C71-9362-0E636BE4A9DD}"/>
              </a:ext>
            </a:extLst>
          </p:cNvPr>
          <p:cNvSpPr/>
          <p:nvPr/>
        </p:nvSpPr>
        <p:spPr>
          <a:xfrm>
            <a:off x="838202" y="5186277"/>
            <a:ext cx="10515598" cy="1015663"/>
          </a:xfrm>
          <a:prstGeom prst="rect">
            <a:avLst/>
          </a:prstGeom>
        </p:spPr>
        <p:txBody>
          <a:bodyPr wrap="square">
            <a:spAutoFit/>
          </a:bodyPr>
          <a:lstStyle/>
          <a:p>
            <a:r>
              <a:rPr lang="en-US" sz="2000" dirty="0"/>
              <a:t>Ascertain places of drowning using literal text fields from death certificate records received from the National Vital Statistics System, Mortality (NVSS-M) using modern Natural Language Processing (NLP).</a:t>
            </a:r>
          </a:p>
        </p:txBody>
      </p:sp>
      <p:pic>
        <p:nvPicPr>
          <p:cNvPr id="3" name="Picture 2" descr="Logo: National Vital Statistics System">
            <a:extLst>
              <a:ext uri="{FF2B5EF4-FFF2-40B4-BE49-F238E27FC236}">
                <a16:creationId xmlns:a16="http://schemas.microsoft.com/office/drawing/2014/main" id="{F1075C67-DEF3-4807-921A-525B6D85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319" y="3857431"/>
            <a:ext cx="2930478" cy="1198608"/>
          </a:xfrm>
          <a:prstGeom prst="rect">
            <a:avLst/>
          </a:prstGeom>
        </p:spPr>
      </p:pic>
    </p:spTree>
    <p:extLst>
      <p:ext uri="{BB962C8B-B14F-4D97-AF65-F5344CB8AC3E}">
        <p14:creationId xmlns:p14="http://schemas.microsoft.com/office/powerpoint/2010/main" val="86654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93F6-2A45-4CE6-A598-0AAE72F72AAF}"/>
              </a:ext>
            </a:extLst>
          </p:cNvPr>
          <p:cNvSpPr>
            <a:spLocks noGrp="1"/>
          </p:cNvSpPr>
          <p:nvPr>
            <p:ph type="title"/>
          </p:nvPr>
        </p:nvSpPr>
        <p:spPr>
          <a:xfrm>
            <a:off x="838200" y="365125"/>
            <a:ext cx="6464643" cy="1325563"/>
          </a:xfrm>
        </p:spPr>
        <p:txBody>
          <a:bodyPr>
            <a:normAutofit/>
          </a:bodyPr>
          <a:lstStyle/>
          <a:p>
            <a:r>
              <a:rPr lang="en-US" dirty="0"/>
              <a:t>Nowcasting and </a:t>
            </a:r>
            <a:br>
              <a:rPr lang="en-US" dirty="0"/>
            </a:br>
            <a:r>
              <a:rPr lang="en-US" dirty="0"/>
              <a:t>Geospatial Analyses </a:t>
            </a:r>
          </a:p>
        </p:txBody>
      </p:sp>
      <p:sp>
        <p:nvSpPr>
          <p:cNvPr id="4" name="Rectangle 3">
            <a:extLst>
              <a:ext uri="{FF2B5EF4-FFF2-40B4-BE49-F238E27FC236}">
                <a16:creationId xmlns:a16="http://schemas.microsoft.com/office/drawing/2014/main" id="{82679A9D-63E9-4886-A225-2EDE49D4221C}"/>
              </a:ext>
            </a:extLst>
          </p:cNvPr>
          <p:cNvSpPr/>
          <p:nvPr/>
        </p:nvSpPr>
        <p:spPr>
          <a:xfrm>
            <a:off x="838200" y="1801901"/>
            <a:ext cx="6464642" cy="1323439"/>
          </a:xfrm>
          <a:prstGeom prst="rect">
            <a:avLst/>
          </a:prstGeom>
        </p:spPr>
        <p:txBody>
          <a:bodyPr wrap="square">
            <a:spAutoFit/>
          </a:bodyPr>
          <a:lstStyle/>
          <a:p>
            <a:r>
              <a:rPr lang="en-US" sz="2000" dirty="0"/>
              <a:t>Tools and analytic methods from NVSS (Vital Statistics) data to provide more accurate estimates of COVID-19 mortality at the state and county-level in near-real time, mitigating the impact of reporting delays.</a:t>
            </a:r>
          </a:p>
        </p:txBody>
      </p:sp>
      <p:sp>
        <p:nvSpPr>
          <p:cNvPr id="7" name="Title 1">
            <a:extLst>
              <a:ext uri="{FF2B5EF4-FFF2-40B4-BE49-F238E27FC236}">
                <a16:creationId xmlns:a16="http://schemas.microsoft.com/office/drawing/2014/main" id="{41848C20-5245-47A0-AEE5-A5234E84B7E2}"/>
              </a:ext>
            </a:extLst>
          </p:cNvPr>
          <p:cNvSpPr txBox="1">
            <a:spLocks/>
          </p:cNvSpPr>
          <p:nvPr/>
        </p:nvSpPr>
        <p:spPr>
          <a:xfrm>
            <a:off x="838198" y="3631200"/>
            <a:ext cx="646464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Enhancing the identification of COVID-19 deaths</a:t>
            </a:r>
          </a:p>
        </p:txBody>
      </p:sp>
      <p:sp>
        <p:nvSpPr>
          <p:cNvPr id="8" name="Rectangle 7">
            <a:extLst>
              <a:ext uri="{FF2B5EF4-FFF2-40B4-BE49-F238E27FC236}">
                <a16:creationId xmlns:a16="http://schemas.microsoft.com/office/drawing/2014/main" id="{623DDB02-CFB0-4811-97F1-6C204137EB9C}"/>
              </a:ext>
            </a:extLst>
          </p:cNvPr>
          <p:cNvSpPr/>
          <p:nvPr/>
        </p:nvSpPr>
        <p:spPr>
          <a:xfrm>
            <a:off x="838198" y="5172377"/>
            <a:ext cx="6464643" cy="1015663"/>
          </a:xfrm>
          <a:prstGeom prst="rect">
            <a:avLst/>
          </a:prstGeom>
        </p:spPr>
        <p:txBody>
          <a:bodyPr wrap="square">
            <a:spAutoFit/>
          </a:bodyPr>
          <a:lstStyle/>
          <a:p>
            <a:r>
              <a:rPr lang="en-US" sz="2000" dirty="0">
                <a:solidFill>
                  <a:srgbClr val="000000"/>
                </a:solidFill>
                <a:latin typeface="Calibri" panose="020F0502020204030204" pitchFamily="34" charset="0"/>
              </a:rPr>
              <a:t>Identify COVID-19 deaths from unstructured text to enhance COVID-19 surveillance using the provisional mortality data. </a:t>
            </a:r>
          </a:p>
          <a:p>
            <a:endParaRPr lang="en-US" sz="2000" dirty="0">
              <a:solidFill>
                <a:srgbClr val="000000"/>
              </a:solidFill>
              <a:latin typeface="Calibri" panose="020F0502020204030204" pitchFamily="34" charset="0"/>
            </a:endParaRPr>
          </a:p>
        </p:txBody>
      </p:sp>
      <p:pic>
        <p:nvPicPr>
          <p:cNvPr id="11" name="Picture 10" descr="Picture of a man wearing a mask.&#10;Image credit: Sam Varghese. Submitted for United Nations Global Call Out To Creatives - help stop the spread of COVID-19.">
            <a:extLst>
              <a:ext uri="{FF2B5EF4-FFF2-40B4-BE49-F238E27FC236}">
                <a16:creationId xmlns:a16="http://schemas.microsoft.com/office/drawing/2014/main" id="{9DAD401C-CEE5-48CD-ABFD-5BFF5C136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120" y="-1"/>
            <a:ext cx="4616880" cy="6858000"/>
          </a:xfrm>
          <a:prstGeom prst="rect">
            <a:avLst/>
          </a:prstGeom>
        </p:spPr>
      </p:pic>
      <p:cxnSp>
        <p:nvCxnSpPr>
          <p:cNvPr id="9" name="Straight Connector 8">
            <a:extLst>
              <a:ext uri="{FF2B5EF4-FFF2-40B4-BE49-F238E27FC236}">
                <a16:creationId xmlns:a16="http://schemas.microsoft.com/office/drawing/2014/main" id="{A4C46124-4DC6-4AD6-9BA0-396442EB4CEB}"/>
              </a:ext>
            </a:extLst>
          </p:cNvPr>
          <p:cNvCxnSpPr>
            <a:cxnSpLocks/>
          </p:cNvCxnSpPr>
          <p:nvPr/>
        </p:nvCxnSpPr>
        <p:spPr>
          <a:xfrm>
            <a:off x="838198" y="3391929"/>
            <a:ext cx="646464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504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061238-30CA-4303-B47D-F36FB4E7FE9D}"/>
              </a:ext>
            </a:extLst>
          </p:cNvPr>
          <p:cNvSpPr txBox="1">
            <a:spLocks/>
          </p:cNvSpPr>
          <p:nvPr/>
        </p:nvSpPr>
        <p:spPr>
          <a:xfrm>
            <a:off x="1524000" y="1978741"/>
            <a:ext cx="9144000" cy="2900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Expanding beyond </a:t>
            </a:r>
          </a:p>
          <a:p>
            <a:pPr algn="ctr"/>
            <a:r>
              <a:rPr lang="en-US" sz="5400" dirty="0"/>
              <a:t>traditional statistics</a:t>
            </a:r>
          </a:p>
        </p:txBody>
      </p:sp>
    </p:spTree>
    <p:extLst>
      <p:ext uri="{BB962C8B-B14F-4D97-AF65-F5344CB8AC3E}">
        <p14:creationId xmlns:p14="http://schemas.microsoft.com/office/powerpoint/2010/main" val="401510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lar word cloud for the Strategic Planning process: Budget, Communications, data science, and modernization ">
            <a:extLst>
              <a:ext uri="{FF2B5EF4-FFF2-40B4-BE49-F238E27FC236}">
                <a16:creationId xmlns:a16="http://schemas.microsoft.com/office/drawing/2014/main" id="{F13954D5-F43E-4ECD-803D-3ECDC418364B}"/>
              </a:ext>
            </a:extLst>
          </p:cNvPr>
          <p:cNvPicPr>
            <a:picLocks noChangeAspect="1"/>
          </p:cNvPicPr>
          <p:nvPr/>
        </p:nvPicPr>
        <p:blipFill>
          <a:blip r:embed="rId3"/>
          <a:stretch>
            <a:fillRect/>
          </a:stretch>
        </p:blipFill>
        <p:spPr>
          <a:xfrm>
            <a:off x="3586357" y="103288"/>
            <a:ext cx="8338579" cy="6637765"/>
          </a:xfrm>
          <a:prstGeom prst="rect">
            <a:avLst/>
          </a:prstGeom>
        </p:spPr>
      </p:pic>
      <p:sp>
        <p:nvSpPr>
          <p:cNvPr id="2" name="Title 1">
            <a:extLst>
              <a:ext uri="{FF2B5EF4-FFF2-40B4-BE49-F238E27FC236}">
                <a16:creationId xmlns:a16="http://schemas.microsoft.com/office/drawing/2014/main" id="{2B98DBCD-D5AB-446E-8146-EC0099D1B2CB}"/>
              </a:ext>
            </a:extLst>
          </p:cNvPr>
          <p:cNvSpPr>
            <a:spLocks noGrp="1"/>
          </p:cNvSpPr>
          <p:nvPr>
            <p:ph type="title"/>
          </p:nvPr>
        </p:nvSpPr>
        <p:spPr>
          <a:xfrm>
            <a:off x="609600" y="274639"/>
            <a:ext cx="3751385" cy="2920737"/>
          </a:xfrm>
        </p:spPr>
        <p:txBody>
          <a:bodyPr/>
          <a:lstStyle/>
          <a:p>
            <a:pPr algn="ctr">
              <a:lnSpc>
                <a:spcPct val="100000"/>
              </a:lnSpc>
              <a:buClr>
                <a:srgbClr val="0039A6"/>
              </a:buClr>
            </a:pPr>
            <a:r>
              <a:rPr lang="en-US" sz="4800" dirty="0"/>
              <a:t>Strategic Planning Process</a:t>
            </a:r>
          </a:p>
        </p:txBody>
      </p:sp>
    </p:spTree>
    <p:extLst>
      <p:ext uri="{BB962C8B-B14F-4D97-AF65-F5344CB8AC3E}">
        <p14:creationId xmlns:p14="http://schemas.microsoft.com/office/powerpoint/2010/main" val="13665976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DD47-F170-4E43-BB10-DF465142A831}"/>
              </a:ext>
            </a:extLst>
          </p:cNvPr>
          <p:cNvSpPr>
            <a:spLocks noGrp="1"/>
          </p:cNvSpPr>
          <p:nvPr>
            <p:ph type="title"/>
          </p:nvPr>
        </p:nvSpPr>
        <p:spPr/>
        <p:txBody>
          <a:bodyPr/>
          <a:lstStyle/>
          <a:p>
            <a:r>
              <a:rPr lang="en-US" dirty="0"/>
              <a:t>New areas of growth</a:t>
            </a:r>
          </a:p>
        </p:txBody>
      </p:sp>
      <p:sp>
        <p:nvSpPr>
          <p:cNvPr id="3" name="Content Placeholder 2">
            <a:extLst>
              <a:ext uri="{FF2B5EF4-FFF2-40B4-BE49-F238E27FC236}">
                <a16:creationId xmlns:a16="http://schemas.microsoft.com/office/drawing/2014/main" id="{32B6FC16-8354-440D-A9E1-7AF10CC7CC94}"/>
              </a:ext>
            </a:extLst>
          </p:cNvPr>
          <p:cNvSpPr>
            <a:spLocks noGrp="1"/>
          </p:cNvSpPr>
          <p:nvPr>
            <p:ph idx="1"/>
          </p:nvPr>
        </p:nvSpPr>
        <p:spPr>
          <a:xfrm>
            <a:off x="677334" y="1692880"/>
            <a:ext cx="10676466" cy="5010064"/>
          </a:xfrm>
        </p:spPr>
        <p:txBody>
          <a:bodyPr>
            <a:normAutofit/>
          </a:bodyPr>
          <a:lstStyle/>
          <a:p>
            <a:r>
              <a:rPr lang="en-US" sz="3200" dirty="0"/>
              <a:t>Predictive analytics: small area estimations, nowcasting, … </a:t>
            </a:r>
          </a:p>
          <a:p>
            <a:r>
              <a:rPr lang="en-US" sz="3200" dirty="0"/>
              <a:t>Classification tasks: EHR, RANDS, …</a:t>
            </a:r>
          </a:p>
          <a:p>
            <a:r>
              <a:rPr lang="en-US" sz="3200" dirty="0"/>
              <a:t>Remote Access: public APIs, data enclaves, …</a:t>
            </a:r>
          </a:p>
          <a:p>
            <a:r>
              <a:rPr lang="en-US" sz="3200" dirty="0"/>
              <a:t>Named entity recognition: opioids, ICD-10 coding, … </a:t>
            </a:r>
          </a:p>
          <a:p>
            <a:r>
              <a:rPr lang="en-US" sz="3200" dirty="0"/>
              <a:t>Differential privacy: synthetic data, federated learning, …</a:t>
            </a:r>
          </a:p>
          <a:p>
            <a:r>
              <a:rPr lang="en-US" sz="3200" dirty="0"/>
              <a:t>New datasets: DXA, PAM, Retinal imaging, …</a:t>
            </a:r>
          </a:p>
          <a:p>
            <a:r>
              <a:rPr lang="en-US" sz="3200" dirty="0"/>
              <a:t>Bibliometric analysis: NCHS publications, reports, and linked data, and social media engagement</a:t>
            </a:r>
          </a:p>
        </p:txBody>
      </p:sp>
    </p:spTree>
    <p:extLst>
      <p:ext uri="{BB962C8B-B14F-4D97-AF65-F5344CB8AC3E}">
        <p14:creationId xmlns:p14="http://schemas.microsoft.com/office/powerpoint/2010/main" val="66152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Stock image of a laptop">
            <a:extLst>
              <a:ext uri="{FF2B5EF4-FFF2-40B4-BE49-F238E27FC236}">
                <a16:creationId xmlns:a16="http://schemas.microsoft.com/office/drawing/2014/main" id="{4568C493-EE9E-4880-88A6-3943D2DE10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0238" y="1"/>
            <a:ext cx="9051761" cy="6857999"/>
          </a:xfrm>
          <a:prstGeom prst="rect">
            <a:avLst/>
          </a:prstGeom>
        </p:spPr>
      </p:pic>
      <p:sp>
        <p:nvSpPr>
          <p:cNvPr id="39" name="Freeform: Shape 3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5ED06-2489-4D4D-AACB-938121D1BEE0}"/>
              </a:ext>
            </a:extLst>
          </p:cNvPr>
          <p:cNvSpPr>
            <a:spLocks noGrp="1"/>
          </p:cNvSpPr>
          <p:nvPr>
            <p:ph type="ctrTitle"/>
          </p:nvPr>
        </p:nvSpPr>
        <p:spPr>
          <a:xfrm>
            <a:off x="654360" y="342006"/>
            <a:ext cx="3879232" cy="1412653"/>
          </a:xfrm>
        </p:spPr>
        <p:txBody>
          <a:bodyPr anchor="b">
            <a:normAutofit fontScale="90000"/>
          </a:bodyPr>
          <a:lstStyle/>
          <a:p>
            <a:pPr algn="l"/>
            <a:r>
              <a:rPr lang="en-US" sz="5400" b="1" dirty="0"/>
              <a:t>NCHS: State of </a:t>
            </a:r>
            <a:br>
              <a:rPr lang="en-US" sz="5400" b="1" dirty="0"/>
            </a:br>
            <a:r>
              <a:rPr lang="en-US" sz="5400" b="1" dirty="0"/>
              <a:t>Data Science</a:t>
            </a:r>
            <a:endParaRPr lang="en-US" sz="5400" b="1" i="1" dirty="0"/>
          </a:p>
        </p:txBody>
      </p:sp>
      <p:sp>
        <p:nvSpPr>
          <p:cNvPr id="3" name="Subtitle 2">
            <a:extLst>
              <a:ext uri="{FF2B5EF4-FFF2-40B4-BE49-F238E27FC236}">
                <a16:creationId xmlns:a16="http://schemas.microsoft.com/office/drawing/2014/main" id="{61AC4252-E12A-42D0-866E-3EE52AA8CE8C}"/>
              </a:ext>
            </a:extLst>
          </p:cNvPr>
          <p:cNvSpPr>
            <a:spLocks noGrp="1"/>
          </p:cNvSpPr>
          <p:nvPr>
            <p:ph type="subTitle" idx="1"/>
          </p:nvPr>
        </p:nvSpPr>
        <p:spPr>
          <a:xfrm>
            <a:off x="654359" y="2096664"/>
            <a:ext cx="3732289" cy="4157832"/>
          </a:xfrm>
        </p:spPr>
        <p:txBody>
          <a:bodyPr anchor="t">
            <a:normAutofit/>
          </a:bodyPr>
          <a:lstStyle/>
          <a:p>
            <a:pPr algn="l"/>
            <a:endParaRPr lang="en-US" sz="3200" dirty="0"/>
          </a:p>
          <a:p>
            <a:pPr algn="l"/>
            <a:r>
              <a:rPr lang="en-US" sz="3200" dirty="0"/>
              <a:t>Jennifer Parker</a:t>
            </a:r>
          </a:p>
          <a:p>
            <a:pPr algn="l"/>
            <a:endParaRPr lang="en-US" sz="3200" dirty="0"/>
          </a:p>
          <a:p>
            <a:pPr algn="l"/>
            <a:r>
              <a:rPr lang="en-US" sz="3200" dirty="0"/>
              <a:t>Director</a:t>
            </a:r>
          </a:p>
          <a:p>
            <a:pPr algn="l"/>
            <a:r>
              <a:rPr lang="en-US" sz="3200" dirty="0"/>
              <a:t>Division of Research and Methodology</a:t>
            </a:r>
          </a:p>
        </p:txBody>
      </p:sp>
    </p:spTree>
    <p:extLst>
      <p:ext uri="{BB962C8B-B14F-4D97-AF65-F5344CB8AC3E}">
        <p14:creationId xmlns:p14="http://schemas.microsoft.com/office/powerpoint/2010/main" val="352974943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079-4C89-4FD5-A063-6CEC52A75AB5}"/>
              </a:ext>
            </a:extLst>
          </p:cNvPr>
          <p:cNvSpPr>
            <a:spLocks noGrp="1"/>
          </p:cNvSpPr>
          <p:nvPr>
            <p:ph type="title"/>
          </p:nvPr>
        </p:nvSpPr>
        <p:spPr/>
        <p:txBody>
          <a:bodyPr/>
          <a:lstStyle/>
          <a:p>
            <a:r>
              <a:rPr lang="en-US" dirty="0"/>
              <a:t>Three programs</a:t>
            </a:r>
          </a:p>
        </p:txBody>
      </p:sp>
      <p:sp>
        <p:nvSpPr>
          <p:cNvPr id="3" name="Content Placeholder 2">
            <a:extLst>
              <a:ext uri="{FF2B5EF4-FFF2-40B4-BE49-F238E27FC236}">
                <a16:creationId xmlns:a16="http://schemas.microsoft.com/office/drawing/2014/main" id="{311012B5-5A91-403B-95C6-A89C3057707B}"/>
              </a:ext>
            </a:extLst>
          </p:cNvPr>
          <p:cNvSpPr>
            <a:spLocks noGrp="1"/>
          </p:cNvSpPr>
          <p:nvPr>
            <p:ph idx="1"/>
          </p:nvPr>
        </p:nvSpPr>
        <p:spPr>
          <a:xfrm>
            <a:off x="838200" y="1725285"/>
            <a:ext cx="10515600" cy="4658714"/>
          </a:xfrm>
        </p:spPr>
        <p:txBody>
          <a:bodyPr>
            <a:normAutofit lnSpcReduction="10000"/>
          </a:bodyPr>
          <a:lstStyle/>
          <a:p>
            <a:pPr marL="0" indent="0">
              <a:buNone/>
            </a:pPr>
            <a:r>
              <a:rPr lang="en-US" sz="3600" b="1" dirty="0"/>
              <a:t>Strategic planning: Data Science Case Study</a:t>
            </a:r>
          </a:p>
          <a:p>
            <a:pPr marL="0" indent="0">
              <a:buNone/>
            </a:pPr>
            <a:r>
              <a:rPr lang="en-US" sz="3600" dirty="0"/>
              <a:t>Guide NCHS over next 5-10 years</a:t>
            </a:r>
          </a:p>
          <a:p>
            <a:pPr marL="0" indent="0">
              <a:buNone/>
            </a:pPr>
            <a:endParaRPr lang="en-US" sz="3600" b="1" dirty="0"/>
          </a:p>
          <a:p>
            <a:pPr marL="0" indent="0">
              <a:buNone/>
            </a:pPr>
            <a:r>
              <a:rPr lang="en-US" sz="3600" b="1" dirty="0"/>
              <a:t>Data Modernization Initiative (DMI)</a:t>
            </a:r>
          </a:p>
          <a:p>
            <a:pPr marL="0" indent="0">
              <a:buNone/>
            </a:pPr>
            <a:r>
              <a:rPr lang="en-US" sz="3600" dirty="0"/>
              <a:t>Management of CDC-wide effort to modernize </a:t>
            </a:r>
          </a:p>
          <a:p>
            <a:pPr marL="0" indent="0">
              <a:buNone/>
            </a:pPr>
            <a:endParaRPr lang="en-US" sz="3600" b="1" dirty="0"/>
          </a:p>
          <a:p>
            <a:pPr marL="0" indent="0">
              <a:buNone/>
            </a:pPr>
            <a:r>
              <a:rPr lang="en-US" sz="3600" b="1" dirty="0"/>
              <a:t>Innovation group</a:t>
            </a:r>
          </a:p>
          <a:p>
            <a:pPr marL="0" indent="0">
              <a:buNone/>
            </a:pPr>
            <a:r>
              <a:rPr lang="en-US" sz="3600" dirty="0"/>
              <a:t>Survey, inspire, and encourage Data Science projects</a:t>
            </a:r>
          </a:p>
          <a:p>
            <a:pPr marL="0" indent="0">
              <a:buNone/>
            </a:pPr>
            <a:endParaRPr lang="en-US" sz="3200" dirty="0"/>
          </a:p>
        </p:txBody>
      </p:sp>
    </p:spTree>
    <p:extLst>
      <p:ext uri="{BB962C8B-B14F-4D97-AF65-F5344CB8AC3E}">
        <p14:creationId xmlns:p14="http://schemas.microsoft.com/office/powerpoint/2010/main" val="2239556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346C-2F80-4E3A-8339-A417EAFE4A61}"/>
              </a:ext>
            </a:extLst>
          </p:cNvPr>
          <p:cNvSpPr>
            <a:spLocks noGrp="1"/>
          </p:cNvSpPr>
          <p:nvPr>
            <p:ph type="title"/>
          </p:nvPr>
        </p:nvSpPr>
        <p:spPr/>
        <p:txBody>
          <a:bodyPr/>
          <a:lstStyle/>
          <a:p>
            <a:r>
              <a:rPr lang="en-US" b="1" dirty="0"/>
              <a:t>Strategic planning: Data Science Case Study</a:t>
            </a:r>
            <a:endParaRPr lang="en-US" dirty="0"/>
          </a:p>
        </p:txBody>
      </p:sp>
      <p:sp>
        <p:nvSpPr>
          <p:cNvPr id="3" name="Content Placeholder 2">
            <a:extLst>
              <a:ext uri="{FF2B5EF4-FFF2-40B4-BE49-F238E27FC236}">
                <a16:creationId xmlns:a16="http://schemas.microsoft.com/office/drawing/2014/main" id="{A8ADCA8B-20C1-42BA-A7BB-E9775D0F7E8A}"/>
              </a:ext>
            </a:extLst>
          </p:cNvPr>
          <p:cNvSpPr>
            <a:spLocks noGrp="1"/>
          </p:cNvSpPr>
          <p:nvPr>
            <p:ph idx="1"/>
          </p:nvPr>
        </p:nvSpPr>
        <p:spPr/>
        <p:txBody>
          <a:bodyPr>
            <a:normAutofit/>
          </a:bodyPr>
          <a:lstStyle/>
          <a:p>
            <a:r>
              <a:rPr lang="en-US" dirty="0"/>
              <a:t>Identify connections and opportunities of Data Science Innovations and possibilities with HHS priorities, agency goals, division requirements and the varied needs of our NCHS data users and stake-holders</a:t>
            </a:r>
          </a:p>
          <a:p>
            <a:r>
              <a:rPr lang="en-US" dirty="0"/>
              <a:t>Promote grassroots ideas, NCHS-wide engagement and staff development</a:t>
            </a:r>
          </a:p>
          <a:p>
            <a:r>
              <a:rPr lang="en-US" dirty="0"/>
              <a:t>Investigate barriers and solutions</a:t>
            </a:r>
          </a:p>
          <a:p>
            <a:r>
              <a:rPr lang="en-US" dirty="0"/>
              <a:t>How can we manage risks?</a:t>
            </a:r>
          </a:p>
          <a:p>
            <a:pPr lvl="1"/>
            <a:r>
              <a:rPr lang="en-US" dirty="0"/>
              <a:t>New methods may depart from usual </a:t>
            </a:r>
            <a:r>
              <a:rPr lang="en-US"/>
              <a:t>processes and be </a:t>
            </a:r>
            <a:r>
              <a:rPr lang="en-US" dirty="0"/>
              <a:t>less transparent</a:t>
            </a:r>
          </a:p>
          <a:p>
            <a:pPr lvl="1"/>
            <a:r>
              <a:rPr lang="en-US" dirty="0"/>
              <a:t>Outputs may be sensitive to assumptions and require revisions or updates</a:t>
            </a:r>
          </a:p>
          <a:p>
            <a:endParaRPr lang="en-US" dirty="0"/>
          </a:p>
          <a:p>
            <a:endParaRPr lang="en-US" dirty="0"/>
          </a:p>
        </p:txBody>
      </p:sp>
    </p:spTree>
    <p:extLst>
      <p:ext uri="{BB962C8B-B14F-4D97-AF65-F5344CB8AC3E}">
        <p14:creationId xmlns:p14="http://schemas.microsoft.com/office/powerpoint/2010/main" val="1334861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B1D6F-B9D6-43D4-947C-C33BCB6F2BBF}"/>
              </a:ext>
            </a:extLst>
          </p:cNvPr>
          <p:cNvSpPr>
            <a:spLocks noGrp="1"/>
          </p:cNvSpPr>
          <p:nvPr>
            <p:ph type="title"/>
          </p:nvPr>
        </p:nvSpPr>
        <p:spPr/>
        <p:txBody>
          <a:bodyPr/>
          <a:lstStyle/>
          <a:p>
            <a:pPr algn="ctr"/>
            <a:r>
              <a:rPr lang="en-US" sz="5400" dirty="0"/>
              <a:t>Case Studies and Beyond</a:t>
            </a:r>
          </a:p>
        </p:txBody>
      </p:sp>
      <p:pic>
        <p:nvPicPr>
          <p:cNvPr id="7" name="Picture 6" descr="Clip art: A person looking at a computer">
            <a:extLst>
              <a:ext uri="{FF2B5EF4-FFF2-40B4-BE49-F238E27FC236}">
                <a16:creationId xmlns:a16="http://schemas.microsoft.com/office/drawing/2014/main" id="{376DFBA0-51D9-4F3E-B5AE-8E3CFD4616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 y="1916776"/>
            <a:ext cx="3436537" cy="1933052"/>
          </a:xfrm>
          <a:prstGeom prst="rect">
            <a:avLst/>
          </a:prstGeom>
        </p:spPr>
      </p:pic>
      <p:pic>
        <p:nvPicPr>
          <p:cNvPr id="9" name="Picture 8" descr="Clip art: Two people talking">
            <a:extLst>
              <a:ext uri="{FF2B5EF4-FFF2-40B4-BE49-F238E27FC236}">
                <a16:creationId xmlns:a16="http://schemas.microsoft.com/office/drawing/2014/main" id="{D873CC56-56A0-4AB4-B22A-291BBCB18D8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98252" y="1624065"/>
            <a:ext cx="2995495" cy="2687934"/>
          </a:xfrm>
          <a:prstGeom prst="rect">
            <a:avLst/>
          </a:prstGeom>
        </p:spPr>
      </p:pic>
      <p:pic>
        <p:nvPicPr>
          <p:cNvPr id="12" name="Picture 11" descr="Clip art: Data Science">
            <a:extLst>
              <a:ext uri="{FF2B5EF4-FFF2-40B4-BE49-F238E27FC236}">
                <a16:creationId xmlns:a16="http://schemas.microsoft.com/office/drawing/2014/main" id="{DD1D6050-8D38-468D-A59D-FDDDB84B68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11333" y="4615463"/>
            <a:ext cx="4032424" cy="1366222"/>
          </a:xfrm>
          <a:prstGeom prst="rect">
            <a:avLst/>
          </a:prstGeom>
          <a:ln w="28575">
            <a:solidFill>
              <a:srgbClr val="FFFF00"/>
            </a:solidFill>
          </a:ln>
        </p:spPr>
      </p:pic>
      <p:pic>
        <p:nvPicPr>
          <p:cNvPr id="15" name="Picture 14" descr="Clip art: Budget">
            <a:extLst>
              <a:ext uri="{FF2B5EF4-FFF2-40B4-BE49-F238E27FC236}">
                <a16:creationId xmlns:a16="http://schemas.microsoft.com/office/drawing/2014/main" id="{8BF1361A-563D-4C37-87EF-A9A5D23D3F4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56547" y="4421275"/>
            <a:ext cx="3045827" cy="2030551"/>
          </a:xfrm>
          <a:prstGeom prst="rect">
            <a:avLst/>
          </a:prstGeom>
        </p:spPr>
      </p:pic>
      <p:pic>
        <p:nvPicPr>
          <p:cNvPr id="18" name="Picture 17" descr="Clip art: Red dice that say &quot;Risk&quot;">
            <a:extLst>
              <a:ext uri="{FF2B5EF4-FFF2-40B4-BE49-F238E27FC236}">
                <a16:creationId xmlns:a16="http://schemas.microsoft.com/office/drawing/2014/main" id="{92261583-1F67-4EF8-BB43-A8F24AA83DA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841294" y="1782291"/>
            <a:ext cx="1905000" cy="1905000"/>
          </a:xfrm>
          <a:prstGeom prst="rect">
            <a:avLst/>
          </a:prstGeom>
        </p:spPr>
      </p:pic>
      <p:sp>
        <p:nvSpPr>
          <p:cNvPr id="20" name="TextBox 19">
            <a:extLst>
              <a:ext uri="{FF2B5EF4-FFF2-40B4-BE49-F238E27FC236}">
                <a16:creationId xmlns:a16="http://schemas.microsoft.com/office/drawing/2014/main" id="{058D6AE9-2475-4F72-8A5A-016DD3CB60FA}"/>
              </a:ext>
            </a:extLst>
          </p:cNvPr>
          <p:cNvSpPr txBox="1"/>
          <p:nvPr/>
        </p:nvSpPr>
        <p:spPr>
          <a:xfrm>
            <a:off x="609600" y="1517300"/>
            <a:ext cx="3436537" cy="369332"/>
          </a:xfrm>
          <a:prstGeom prst="rect">
            <a:avLst/>
          </a:prstGeom>
          <a:noFill/>
        </p:spPr>
        <p:txBody>
          <a:bodyPr wrap="square" rtlCol="0">
            <a:spAutoFit/>
          </a:bodyPr>
          <a:lstStyle/>
          <a:p>
            <a:pPr algn="ctr"/>
            <a:r>
              <a:rPr lang="en-US" dirty="0">
                <a:solidFill>
                  <a:srgbClr val="000000"/>
                </a:solidFill>
                <a:latin typeface="Calibri" panose="020F0502020204030204" pitchFamily="34" charset="0"/>
              </a:rPr>
              <a:t>Remote Data Access</a:t>
            </a:r>
          </a:p>
        </p:txBody>
      </p:sp>
      <p:sp>
        <p:nvSpPr>
          <p:cNvPr id="21" name="TextBox 20">
            <a:extLst>
              <a:ext uri="{FF2B5EF4-FFF2-40B4-BE49-F238E27FC236}">
                <a16:creationId xmlns:a16="http://schemas.microsoft.com/office/drawing/2014/main" id="{C5FF44B3-59EA-4114-A83A-CF429C3800CC}"/>
              </a:ext>
            </a:extLst>
          </p:cNvPr>
          <p:cNvSpPr txBox="1"/>
          <p:nvPr/>
        </p:nvSpPr>
        <p:spPr>
          <a:xfrm>
            <a:off x="4377730" y="1432272"/>
            <a:ext cx="3436537" cy="369332"/>
          </a:xfrm>
          <a:prstGeom prst="rect">
            <a:avLst/>
          </a:prstGeom>
          <a:noFill/>
        </p:spPr>
        <p:txBody>
          <a:bodyPr wrap="square" rtlCol="0">
            <a:spAutoFit/>
          </a:bodyPr>
          <a:lstStyle/>
          <a:p>
            <a:pPr algn="ctr"/>
            <a:r>
              <a:rPr lang="en-US" dirty="0">
                <a:solidFill>
                  <a:srgbClr val="000000"/>
                </a:solidFill>
                <a:latin typeface="Calibri" panose="020F0502020204030204" pitchFamily="34" charset="0"/>
              </a:rPr>
              <a:t>Internal Communications</a:t>
            </a:r>
          </a:p>
        </p:txBody>
      </p:sp>
      <p:sp>
        <p:nvSpPr>
          <p:cNvPr id="22" name="TextBox 21">
            <a:extLst>
              <a:ext uri="{FF2B5EF4-FFF2-40B4-BE49-F238E27FC236}">
                <a16:creationId xmlns:a16="http://schemas.microsoft.com/office/drawing/2014/main" id="{6B0421EA-D65F-4478-AD9C-0C803305F5D2}"/>
              </a:ext>
            </a:extLst>
          </p:cNvPr>
          <p:cNvSpPr txBox="1"/>
          <p:nvPr/>
        </p:nvSpPr>
        <p:spPr>
          <a:xfrm>
            <a:off x="8075525" y="1478827"/>
            <a:ext cx="3436537" cy="369332"/>
          </a:xfrm>
          <a:prstGeom prst="rect">
            <a:avLst/>
          </a:prstGeom>
          <a:noFill/>
        </p:spPr>
        <p:txBody>
          <a:bodyPr wrap="square" rtlCol="0">
            <a:spAutoFit/>
          </a:bodyPr>
          <a:lstStyle/>
          <a:p>
            <a:pPr algn="ctr"/>
            <a:r>
              <a:rPr lang="en-US" dirty="0">
                <a:solidFill>
                  <a:srgbClr val="000000"/>
                </a:solidFill>
                <a:latin typeface="Calibri" panose="020F0502020204030204" pitchFamily="34" charset="0"/>
              </a:rPr>
              <a:t>Disclosure Risk Assessment</a:t>
            </a:r>
          </a:p>
        </p:txBody>
      </p:sp>
    </p:spTree>
    <p:extLst>
      <p:ext uri="{BB962C8B-B14F-4D97-AF65-F5344CB8AC3E}">
        <p14:creationId xmlns:p14="http://schemas.microsoft.com/office/powerpoint/2010/main" val="38395693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Stock image of a laptop">
            <a:extLst>
              <a:ext uri="{FF2B5EF4-FFF2-40B4-BE49-F238E27FC236}">
                <a16:creationId xmlns:a16="http://schemas.microsoft.com/office/drawing/2014/main" id="{4568C493-EE9E-4880-88A6-3943D2DE10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0238" y="1"/>
            <a:ext cx="9051761" cy="6857999"/>
          </a:xfrm>
          <a:prstGeom prst="rect">
            <a:avLst/>
          </a:prstGeom>
        </p:spPr>
      </p:pic>
      <p:sp>
        <p:nvSpPr>
          <p:cNvPr id="39" name="Freeform: Shape 3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5ED06-2489-4D4D-AACB-938121D1BEE0}"/>
              </a:ext>
            </a:extLst>
          </p:cNvPr>
          <p:cNvSpPr>
            <a:spLocks noGrp="1"/>
          </p:cNvSpPr>
          <p:nvPr>
            <p:ph type="ctrTitle"/>
          </p:nvPr>
        </p:nvSpPr>
        <p:spPr>
          <a:xfrm>
            <a:off x="654360" y="342006"/>
            <a:ext cx="3879232" cy="1412653"/>
          </a:xfrm>
        </p:spPr>
        <p:txBody>
          <a:bodyPr anchor="b">
            <a:normAutofit fontScale="90000"/>
          </a:bodyPr>
          <a:lstStyle/>
          <a:p>
            <a:pPr algn="l"/>
            <a:r>
              <a:rPr lang="en-US" sz="5400" b="1" dirty="0"/>
              <a:t>NCHS: State of </a:t>
            </a:r>
            <a:br>
              <a:rPr lang="en-US" sz="5400" b="1" dirty="0"/>
            </a:br>
            <a:r>
              <a:rPr lang="en-US" sz="5400" b="1" dirty="0"/>
              <a:t>Data Science</a:t>
            </a:r>
            <a:endParaRPr lang="en-US" sz="5400" b="1" i="1" dirty="0"/>
          </a:p>
        </p:txBody>
      </p:sp>
      <p:sp>
        <p:nvSpPr>
          <p:cNvPr id="3" name="Subtitle 2">
            <a:extLst>
              <a:ext uri="{FF2B5EF4-FFF2-40B4-BE49-F238E27FC236}">
                <a16:creationId xmlns:a16="http://schemas.microsoft.com/office/drawing/2014/main" id="{61AC4252-E12A-42D0-866E-3EE52AA8CE8C}"/>
              </a:ext>
            </a:extLst>
          </p:cNvPr>
          <p:cNvSpPr>
            <a:spLocks noGrp="1"/>
          </p:cNvSpPr>
          <p:nvPr>
            <p:ph type="subTitle" idx="1"/>
          </p:nvPr>
        </p:nvSpPr>
        <p:spPr>
          <a:xfrm>
            <a:off x="654359" y="2096664"/>
            <a:ext cx="3732289" cy="4157832"/>
          </a:xfrm>
        </p:spPr>
        <p:txBody>
          <a:bodyPr anchor="t">
            <a:normAutofit/>
          </a:bodyPr>
          <a:lstStyle/>
          <a:p>
            <a:pPr algn="l"/>
            <a:r>
              <a:rPr lang="en-US" sz="3200" dirty="0"/>
              <a:t>Board of Scientific Counselors</a:t>
            </a:r>
          </a:p>
          <a:p>
            <a:pPr algn="l"/>
            <a:r>
              <a:rPr lang="en-US" sz="3200" dirty="0"/>
              <a:t>1/27/2021</a:t>
            </a:r>
          </a:p>
          <a:p>
            <a:pPr algn="l"/>
            <a:endParaRPr lang="en-US" sz="3200" dirty="0"/>
          </a:p>
          <a:p>
            <a:pPr algn="l"/>
            <a:r>
              <a:rPr lang="en-US" sz="3200" dirty="0"/>
              <a:t>Chief Data Scientist</a:t>
            </a:r>
          </a:p>
          <a:p>
            <a:pPr algn="l"/>
            <a:r>
              <a:rPr lang="en-US" sz="3200" dirty="0"/>
              <a:t>Travis Hoppe, PhD</a:t>
            </a:r>
          </a:p>
        </p:txBody>
      </p:sp>
    </p:spTree>
    <p:extLst>
      <p:ext uri="{BB962C8B-B14F-4D97-AF65-F5344CB8AC3E}">
        <p14:creationId xmlns:p14="http://schemas.microsoft.com/office/powerpoint/2010/main" val="398501241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86BA-10EE-4D7D-A927-7D54A4CA4224}"/>
              </a:ext>
            </a:extLst>
          </p:cNvPr>
          <p:cNvSpPr>
            <a:spLocks noGrp="1"/>
          </p:cNvSpPr>
          <p:nvPr>
            <p:ph type="ctrTitle"/>
          </p:nvPr>
        </p:nvSpPr>
        <p:spPr>
          <a:xfrm>
            <a:off x="1524000" y="266700"/>
            <a:ext cx="9144000" cy="6413068"/>
          </a:xfrm>
        </p:spPr>
        <p:txBody>
          <a:bodyPr anchor="t">
            <a:noAutofit/>
          </a:bodyPr>
          <a:lstStyle/>
          <a:p>
            <a:r>
              <a:rPr lang="en-US" sz="3200" b="1" dirty="0"/>
              <a:t>What is “data science”?</a:t>
            </a:r>
            <a:br>
              <a:rPr lang="en-US" sz="3200" dirty="0"/>
            </a:br>
            <a:br>
              <a:rPr lang="en-US" sz="3200" dirty="0"/>
            </a:br>
            <a:r>
              <a:rPr lang="en-US" sz="3200" dirty="0"/>
              <a:t>NIST: </a:t>
            </a:r>
            <a:r>
              <a:rPr lang="en-US" sz="3200" i="1" dirty="0"/>
              <a:t>Data science is the empirical synthesis of actionable knowledge from raw data through the complete data lifecycle process</a:t>
            </a:r>
            <a:endParaRPr lang="en-US" sz="3200" dirty="0"/>
          </a:p>
        </p:txBody>
      </p:sp>
      <p:sp>
        <p:nvSpPr>
          <p:cNvPr id="4" name="Footer Placeholder 2">
            <a:extLst>
              <a:ext uri="{FF2B5EF4-FFF2-40B4-BE49-F238E27FC236}">
                <a16:creationId xmlns:a16="http://schemas.microsoft.com/office/drawing/2014/main" id="{D2C7C485-D0EB-49C6-9971-65B2E94B2A4E}"/>
              </a:ext>
            </a:extLst>
          </p:cNvPr>
          <p:cNvSpPr>
            <a:spLocks noGrp="1"/>
          </p:cNvSpPr>
          <p:nvPr>
            <p:ph type="ftr" sz="quarter" idx="11"/>
          </p:nvPr>
        </p:nvSpPr>
        <p:spPr>
          <a:xfrm>
            <a:off x="5689600" y="6267882"/>
            <a:ext cx="6261100" cy="323418"/>
          </a:xfrm>
        </p:spPr>
        <p:txBody>
          <a:bodyPr/>
          <a:lstStyle/>
          <a:p>
            <a:pPr algn="r"/>
            <a:r>
              <a:rPr lang="en-US" dirty="0"/>
              <a:t>NIST Special Publication 1500-1: NIST Big Data Interoperability Framework: Volume 1, Definitions</a:t>
            </a:r>
          </a:p>
        </p:txBody>
      </p:sp>
    </p:spTree>
    <p:extLst>
      <p:ext uri="{BB962C8B-B14F-4D97-AF65-F5344CB8AC3E}">
        <p14:creationId xmlns:p14="http://schemas.microsoft.com/office/powerpoint/2010/main" val="370529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86BA-10EE-4D7D-A927-7D54A4CA4224}"/>
              </a:ext>
            </a:extLst>
          </p:cNvPr>
          <p:cNvSpPr>
            <a:spLocks noGrp="1"/>
          </p:cNvSpPr>
          <p:nvPr>
            <p:ph type="ctrTitle"/>
          </p:nvPr>
        </p:nvSpPr>
        <p:spPr>
          <a:xfrm>
            <a:off x="1524000" y="266700"/>
            <a:ext cx="9144000" cy="6413068"/>
          </a:xfrm>
        </p:spPr>
        <p:txBody>
          <a:bodyPr anchor="t">
            <a:noAutofit/>
          </a:bodyPr>
          <a:lstStyle/>
          <a:p>
            <a:r>
              <a:rPr lang="en-US" sz="3200" b="1" dirty="0"/>
              <a:t>What is “data science”?</a:t>
            </a:r>
            <a:br>
              <a:rPr lang="en-US" sz="3200" dirty="0"/>
            </a:br>
            <a:br>
              <a:rPr lang="en-US" sz="3200" dirty="0"/>
            </a:br>
            <a:r>
              <a:rPr lang="en-US" sz="3200" dirty="0"/>
              <a:t>NIST: </a:t>
            </a:r>
            <a:r>
              <a:rPr lang="en-US" sz="3200" i="1" dirty="0"/>
              <a:t>Data science is the empirical synthesis of actionable knowledge from raw data through the complete data lifecycle process</a:t>
            </a:r>
            <a:br>
              <a:rPr lang="en-US" sz="3200" i="1" dirty="0"/>
            </a:br>
            <a:br>
              <a:rPr lang="en-US" sz="3200" i="1" dirty="0"/>
            </a:br>
            <a:r>
              <a:rPr lang="en-US" sz="3200" b="1" dirty="0"/>
              <a:t>What does data science mean for NCHS?</a:t>
            </a:r>
            <a:br>
              <a:rPr lang="en-US" sz="3200" dirty="0"/>
            </a:br>
            <a:br>
              <a:rPr lang="en-US" sz="3200" dirty="0"/>
            </a:br>
            <a:r>
              <a:rPr lang="en-US" sz="3200" dirty="0"/>
              <a:t>Scale</a:t>
            </a:r>
            <a:br>
              <a:rPr lang="en-US" sz="3200" dirty="0"/>
            </a:br>
            <a:r>
              <a:rPr lang="en-US" sz="3200" dirty="0"/>
              <a:t>Sustainability</a:t>
            </a:r>
            <a:br>
              <a:rPr lang="en-US" sz="3200" dirty="0"/>
            </a:br>
            <a:r>
              <a:rPr lang="en-US" sz="3200" dirty="0"/>
              <a:t>Automation</a:t>
            </a:r>
            <a:br>
              <a:rPr lang="en-US" sz="3200" dirty="0"/>
            </a:br>
            <a:r>
              <a:rPr lang="en-US" sz="3200" dirty="0"/>
              <a:t>Subject matter expertise</a:t>
            </a:r>
            <a:br>
              <a:rPr lang="en-US" sz="3200" dirty="0"/>
            </a:br>
            <a:r>
              <a:rPr lang="en-US" sz="3200" dirty="0"/>
              <a:t>Collaboration</a:t>
            </a:r>
            <a:br>
              <a:rPr lang="en-US" sz="3200" dirty="0"/>
            </a:br>
            <a:r>
              <a:rPr lang="en-US" sz="3200" dirty="0"/>
              <a:t>Culture change</a:t>
            </a:r>
          </a:p>
        </p:txBody>
      </p:sp>
      <p:sp>
        <p:nvSpPr>
          <p:cNvPr id="4" name="Rectangle 3">
            <a:extLst>
              <a:ext uri="{FF2B5EF4-FFF2-40B4-BE49-F238E27FC236}">
                <a16:creationId xmlns:a16="http://schemas.microsoft.com/office/drawing/2014/main" id="{CC06D313-3E3C-47C6-902B-E16D78C85958}"/>
              </a:ext>
            </a:extLst>
          </p:cNvPr>
          <p:cNvSpPr/>
          <p:nvPr/>
        </p:nvSpPr>
        <p:spPr>
          <a:xfrm>
            <a:off x="1524000" y="0"/>
            <a:ext cx="9347200" cy="27813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915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061238-30CA-4303-B47D-F36FB4E7FE9D}"/>
              </a:ext>
            </a:extLst>
          </p:cNvPr>
          <p:cNvSpPr txBox="1">
            <a:spLocks/>
          </p:cNvSpPr>
          <p:nvPr/>
        </p:nvSpPr>
        <p:spPr>
          <a:xfrm>
            <a:off x="1524000" y="1978741"/>
            <a:ext cx="9144000" cy="2900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How do we get there?</a:t>
            </a:r>
          </a:p>
        </p:txBody>
      </p:sp>
    </p:spTree>
    <p:extLst>
      <p:ext uri="{BB962C8B-B14F-4D97-AF65-F5344CB8AC3E}">
        <p14:creationId xmlns:p14="http://schemas.microsoft.com/office/powerpoint/2010/main" val="271702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079-4C89-4FD5-A063-6CEC52A75AB5}"/>
              </a:ext>
            </a:extLst>
          </p:cNvPr>
          <p:cNvSpPr>
            <a:spLocks noGrp="1"/>
          </p:cNvSpPr>
          <p:nvPr>
            <p:ph type="title"/>
          </p:nvPr>
        </p:nvSpPr>
        <p:spPr/>
        <p:txBody>
          <a:bodyPr/>
          <a:lstStyle/>
          <a:p>
            <a:r>
              <a:rPr lang="en-US" dirty="0"/>
              <a:t>Three programs</a:t>
            </a:r>
          </a:p>
        </p:txBody>
      </p:sp>
      <p:sp>
        <p:nvSpPr>
          <p:cNvPr id="3" name="Content Placeholder 2">
            <a:extLst>
              <a:ext uri="{FF2B5EF4-FFF2-40B4-BE49-F238E27FC236}">
                <a16:creationId xmlns:a16="http://schemas.microsoft.com/office/drawing/2014/main" id="{311012B5-5A91-403B-95C6-A89C3057707B}"/>
              </a:ext>
            </a:extLst>
          </p:cNvPr>
          <p:cNvSpPr>
            <a:spLocks noGrp="1"/>
          </p:cNvSpPr>
          <p:nvPr>
            <p:ph idx="1"/>
          </p:nvPr>
        </p:nvSpPr>
        <p:spPr>
          <a:xfrm>
            <a:off x="838200" y="1725285"/>
            <a:ext cx="10515600" cy="4658714"/>
          </a:xfrm>
        </p:spPr>
        <p:txBody>
          <a:bodyPr>
            <a:normAutofit lnSpcReduction="10000"/>
          </a:bodyPr>
          <a:lstStyle/>
          <a:p>
            <a:pPr marL="0" indent="0">
              <a:buNone/>
            </a:pPr>
            <a:r>
              <a:rPr lang="en-US" sz="3600" b="1" dirty="0"/>
              <a:t>Strategic planning: Data Science Case Study</a:t>
            </a:r>
          </a:p>
          <a:p>
            <a:pPr marL="0" indent="0">
              <a:buNone/>
            </a:pPr>
            <a:r>
              <a:rPr lang="en-US" sz="3600" dirty="0"/>
              <a:t>Guide NCHS over next 5-10 years</a:t>
            </a:r>
          </a:p>
          <a:p>
            <a:pPr marL="0" indent="0">
              <a:buNone/>
            </a:pPr>
            <a:endParaRPr lang="en-US" sz="3600" b="1" dirty="0"/>
          </a:p>
          <a:p>
            <a:pPr marL="0" indent="0">
              <a:buNone/>
            </a:pPr>
            <a:r>
              <a:rPr lang="en-US" sz="3600" b="1" dirty="0"/>
              <a:t>Data Modernization Initiative (DMI)</a:t>
            </a:r>
          </a:p>
          <a:p>
            <a:pPr marL="0" indent="0">
              <a:buNone/>
            </a:pPr>
            <a:r>
              <a:rPr lang="en-US" sz="3600" dirty="0"/>
              <a:t>Management of CDC-wide effort to modernize </a:t>
            </a:r>
          </a:p>
          <a:p>
            <a:pPr marL="0" indent="0">
              <a:buNone/>
            </a:pPr>
            <a:endParaRPr lang="en-US" sz="3600" b="1" dirty="0"/>
          </a:p>
          <a:p>
            <a:pPr marL="0" indent="0">
              <a:buNone/>
            </a:pPr>
            <a:r>
              <a:rPr lang="en-US" sz="3600" b="1" dirty="0"/>
              <a:t>Innovation group</a:t>
            </a:r>
          </a:p>
          <a:p>
            <a:pPr marL="0" indent="0">
              <a:buNone/>
            </a:pPr>
            <a:r>
              <a:rPr lang="en-US" sz="3600" dirty="0"/>
              <a:t>Survey, inspire, and encourage Data Science projects</a:t>
            </a:r>
          </a:p>
          <a:p>
            <a:pPr marL="0" indent="0">
              <a:buNone/>
            </a:pPr>
            <a:endParaRPr lang="en-US" sz="3200" dirty="0"/>
          </a:p>
        </p:txBody>
      </p:sp>
    </p:spTree>
    <p:extLst>
      <p:ext uri="{BB962C8B-B14F-4D97-AF65-F5344CB8AC3E}">
        <p14:creationId xmlns:p14="http://schemas.microsoft.com/office/powerpoint/2010/main" val="2964926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small, mirror, standing&#10;&#10;Description automatically generated">
            <a:extLst>
              <a:ext uri="{FF2B5EF4-FFF2-40B4-BE49-F238E27FC236}">
                <a16:creationId xmlns:a16="http://schemas.microsoft.com/office/drawing/2014/main" id="{639B3737-2A54-4D50-BB50-998F28CFB6E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47349" y="10"/>
            <a:ext cx="7672046" cy="6857990"/>
          </a:xfrm>
          <a:prstGeom prst="rect">
            <a:avLst/>
          </a:prstGeom>
        </p:spPr>
      </p:pic>
      <p:sp>
        <p:nvSpPr>
          <p:cNvPr id="5" name="Rectangle 4">
            <a:extLst>
              <a:ext uri="{FF2B5EF4-FFF2-40B4-BE49-F238E27FC236}">
                <a16:creationId xmlns:a16="http://schemas.microsoft.com/office/drawing/2014/main" id="{EB2553FC-8386-4B8C-A62B-7237AF3F3A19}"/>
              </a:ext>
            </a:extLst>
          </p:cNvPr>
          <p:cNvSpPr/>
          <p:nvPr/>
        </p:nvSpPr>
        <p:spPr>
          <a:xfrm>
            <a:off x="5447350" y="0"/>
            <a:ext cx="7504376" cy="6857990"/>
          </a:xfrm>
          <a:prstGeom prst="rect">
            <a:avLst/>
          </a:prstGeom>
          <a:gradFill flip="none" rotWithShape="1">
            <a:gsLst>
              <a:gs pos="63000">
                <a:schemeClr val="bg1"/>
              </a:gs>
              <a:gs pos="1000">
                <a:schemeClr val="accent1">
                  <a:lumMod val="5000"/>
                  <a:lumOff val="95000"/>
                  <a:alpha val="0"/>
                </a:schemeClr>
              </a:gs>
              <a:gs pos="87000">
                <a:srgbClr val="F8F9FB"/>
              </a:gs>
              <a:gs pos="100000">
                <a:schemeClr val="bg1">
                  <a:lumMod val="9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F1191FB-2676-46A4-A3A0-D6274944A2DF}"/>
              </a:ext>
            </a:extLst>
          </p:cNvPr>
          <p:cNvSpPr>
            <a:spLocks noGrp="1"/>
          </p:cNvSpPr>
          <p:nvPr>
            <p:ph type="title"/>
          </p:nvPr>
        </p:nvSpPr>
        <p:spPr>
          <a:xfrm>
            <a:off x="421104" y="368030"/>
            <a:ext cx="10713741" cy="6121939"/>
          </a:xfrm>
        </p:spPr>
        <p:txBody>
          <a:bodyPr anchor="t">
            <a:normAutofit fontScale="90000"/>
          </a:bodyPr>
          <a:lstStyle/>
          <a:p>
            <a:pPr>
              <a:lnSpc>
                <a:spcPct val="150000"/>
              </a:lnSpc>
            </a:pPr>
            <a:r>
              <a:rPr lang="en-US" sz="5400" b="1" dirty="0"/>
              <a:t>Staff-run Innovation Breakout Sessions</a:t>
            </a:r>
            <a:br>
              <a:rPr lang="en-US" sz="4900" dirty="0"/>
            </a:br>
            <a:br>
              <a:rPr lang="en-US" sz="1300" dirty="0"/>
            </a:br>
            <a:r>
              <a:rPr lang="en-US" sz="3600" dirty="0">
                <a:latin typeface="+mn-lt"/>
              </a:rPr>
              <a:t>AI &amp; Machine Learning</a:t>
            </a:r>
            <a:br>
              <a:rPr lang="en-US" sz="3600" dirty="0">
                <a:latin typeface="+mn-lt"/>
              </a:rPr>
            </a:br>
            <a:r>
              <a:rPr lang="en-US" sz="3600" dirty="0">
                <a:latin typeface="+mn-lt"/>
              </a:rPr>
              <a:t>Data Modernization</a:t>
            </a:r>
            <a:br>
              <a:rPr lang="en-US" sz="3600" dirty="0">
                <a:latin typeface="+mn-lt"/>
              </a:rPr>
            </a:br>
            <a:r>
              <a:rPr lang="en-US" sz="3600" dirty="0">
                <a:latin typeface="+mn-lt"/>
              </a:rPr>
              <a:t>Engagement</a:t>
            </a:r>
            <a:br>
              <a:rPr lang="en-US" sz="3600" dirty="0">
                <a:latin typeface="+mn-lt"/>
              </a:rPr>
            </a:br>
            <a:r>
              <a:rPr lang="en-US" sz="3600" dirty="0">
                <a:latin typeface="+mn-lt"/>
              </a:rPr>
              <a:t>Privacy &amp; Disclosure </a:t>
            </a:r>
            <a:br>
              <a:rPr lang="en-US" sz="3600" dirty="0">
                <a:latin typeface="+mn-lt"/>
              </a:rPr>
            </a:br>
            <a:r>
              <a:rPr lang="en-US" sz="3600" dirty="0">
                <a:latin typeface="+mn-lt"/>
              </a:rPr>
              <a:t>API implementation</a:t>
            </a:r>
            <a:br>
              <a:rPr lang="en-US" sz="3600" dirty="0">
                <a:latin typeface="+mn-lt"/>
              </a:rPr>
            </a:br>
            <a:r>
              <a:rPr lang="en-US" sz="3600" dirty="0">
                <a:latin typeface="+mn-lt"/>
              </a:rPr>
              <a:t>Consolidated Statistical Platform (CSP)</a:t>
            </a:r>
          </a:p>
        </p:txBody>
      </p:sp>
      <p:sp>
        <p:nvSpPr>
          <p:cNvPr id="6" name="Footer Placeholder 2">
            <a:extLst>
              <a:ext uri="{FF2B5EF4-FFF2-40B4-BE49-F238E27FC236}">
                <a16:creationId xmlns:a16="http://schemas.microsoft.com/office/drawing/2014/main" id="{4E58D849-A796-462E-8FC7-62344CBD989B}"/>
              </a:ext>
            </a:extLst>
          </p:cNvPr>
          <p:cNvSpPr>
            <a:spLocks noGrp="1"/>
          </p:cNvSpPr>
          <p:nvPr>
            <p:ph type="ftr" sz="quarter" idx="11"/>
          </p:nvPr>
        </p:nvSpPr>
        <p:spPr>
          <a:xfrm>
            <a:off x="5689600" y="6267882"/>
            <a:ext cx="6261100" cy="323418"/>
          </a:xfrm>
        </p:spPr>
        <p:txBody>
          <a:bodyPr/>
          <a:lstStyle/>
          <a:p>
            <a:pPr algn="r"/>
            <a:r>
              <a:rPr lang="en-US" dirty="0"/>
              <a:t>AI: Artificial Intelligence</a:t>
            </a:r>
          </a:p>
          <a:p>
            <a:pPr algn="r"/>
            <a:r>
              <a:rPr lang="en-US" dirty="0"/>
              <a:t>CSP: Consolidated Statistical Platform</a:t>
            </a:r>
          </a:p>
          <a:p>
            <a:pPr algn="r"/>
            <a:r>
              <a:rPr lang="en-US" dirty="0"/>
              <a:t>API: Application Protocol Interface</a:t>
            </a:r>
          </a:p>
        </p:txBody>
      </p:sp>
    </p:spTree>
    <p:extLst>
      <p:ext uri="{BB962C8B-B14F-4D97-AF65-F5344CB8AC3E}">
        <p14:creationId xmlns:p14="http://schemas.microsoft.com/office/powerpoint/2010/main" val="2284181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8FA6DD6434A3458439C835C866EE24" ma:contentTypeVersion="2" ma:contentTypeDescription="Create a new document." ma:contentTypeScope="" ma:versionID="d9e13d5268a44a6c5eaa24fa4a676e16">
  <xsd:schema xmlns:xsd="http://www.w3.org/2001/XMLSchema" xmlns:xs="http://www.w3.org/2001/XMLSchema" xmlns:p="http://schemas.microsoft.com/office/2006/metadata/properties" xmlns:ns3="d74e47aa-3dbd-4ec8-a2e2-92ed174e14e8" targetNamespace="http://schemas.microsoft.com/office/2006/metadata/properties" ma:root="true" ma:fieldsID="02be7d3670a7660515319c79249960bf" ns3:_="">
    <xsd:import namespace="d74e47aa-3dbd-4ec8-a2e2-92ed174e14e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4e47aa-3dbd-4ec8-a2e2-92ed174e1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DDF465-123F-4A05-8705-4F634BE9398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B3B48C8-CB4F-429F-BD97-A430481F8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4e47aa-3dbd-4ec8-a2e2-92ed174e14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998B2C-A9D0-4569-9B39-547E15E2D0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231</TotalTime>
  <Words>882</Words>
  <Application>Microsoft Office PowerPoint</Application>
  <PresentationFormat>Widescreen</PresentationFormat>
  <Paragraphs>118</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Board of Scientific Counselors NCHS Strategic Planning</vt:lpstr>
      <vt:lpstr>Strategic Planning Process</vt:lpstr>
      <vt:lpstr>Case Studies and Beyond</vt:lpstr>
      <vt:lpstr>NCHS: State of  Data Science</vt:lpstr>
      <vt:lpstr>What is “data science”?  NIST: Data science is the empirical synthesis of actionable knowledge from raw data through the complete data lifecycle process</vt:lpstr>
      <vt:lpstr>What is “data science”?  NIST: Data science is the empirical synthesis of actionable knowledge from raw data through the complete data lifecycle process  What does data science mean for NCHS?  Scale Sustainability Automation Subject matter expertise Collaboration Culture change</vt:lpstr>
      <vt:lpstr>PowerPoint Presentation</vt:lpstr>
      <vt:lpstr>Three programs</vt:lpstr>
      <vt:lpstr>Staff-run Innovation Breakout Sessions  AI &amp; Machine Learning Data Modernization Engagement Privacy &amp; Disclosure  API implementation Consolidated Statistical Platform (CSP)</vt:lpstr>
      <vt:lpstr>NCHS 2020 Innovation survey</vt:lpstr>
      <vt:lpstr>Responses per division (72 total)</vt:lpstr>
      <vt:lpstr>Data Analytics multi-response question,  single responses omitted</vt:lpstr>
      <vt:lpstr>Activity Type multi-response question,  single responses omitted</vt:lpstr>
      <vt:lpstr>PowerPoint Presentation</vt:lpstr>
      <vt:lpstr>PowerPoint Presentation</vt:lpstr>
      <vt:lpstr>Health, US Redesign </vt:lpstr>
      <vt:lpstr>Natural Language Processing to classify drowning deaths </vt:lpstr>
      <vt:lpstr>Nowcasting and  Geospatial Analyses </vt:lpstr>
      <vt:lpstr>PowerPoint Presentation</vt:lpstr>
      <vt:lpstr>New areas of growth</vt:lpstr>
      <vt:lpstr>NCHS: State of  Data Science</vt:lpstr>
      <vt:lpstr>Three programs</vt:lpstr>
      <vt:lpstr>Strategic planning: Data Science Case Study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NCHS: State of  Data Science</dc:title>
  <dc:creator>Hoppe, Travis (CDC/DDPHSS/NCHS/OD)</dc:creator>
  <cp:lastModifiedBy>Moore, Jennifer A. (CDC/DDPHSS/NCHS/OD)</cp:lastModifiedBy>
  <cp:revision>33</cp:revision>
  <dcterms:created xsi:type="dcterms:W3CDTF">2021-01-20T19:38:42Z</dcterms:created>
  <dcterms:modified xsi:type="dcterms:W3CDTF">2021-03-01T20:17:55Z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2021-01-20T19:57:39Z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d5371b6e-14fc-4a4e-8ef5-b88a91dd94b4</vt:lpwstr>
  </property>
  <property fmtid="{D5CDD505-2E9C-101B-9397-08002B2CF9AE}" pid="8" name="MSIP_Label_7b94a7b8-f06c-4dfe-bdcc-9b548fd58c31_ContentBits">
    <vt:lpwstr>0</vt:lpwstr>
  </property>
</Properties>
</file>