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11"/>
  </p:notesMasterIdLst>
  <p:sldIdLst>
    <p:sldId id="463" r:id="rId2"/>
    <p:sldId id="480" r:id="rId3"/>
    <p:sldId id="482" r:id="rId4"/>
    <p:sldId id="494" r:id="rId5"/>
    <p:sldId id="495" r:id="rId6"/>
    <p:sldId id="496" r:id="rId7"/>
    <p:sldId id="497" r:id="rId8"/>
    <p:sldId id="1369" r:id="rId9"/>
    <p:sldId id="49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76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224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  <p15:guide id="5" orient="horz" pos="2736" userDrawn="1">
          <p15:clr>
            <a:srgbClr val="A4A3A4"/>
          </p15:clr>
        </p15:guide>
        <p15:guide id="6" orient="horz" pos="312" userDrawn="1">
          <p15:clr>
            <a:srgbClr val="A4A3A4"/>
          </p15:clr>
        </p15:guide>
        <p15:guide id="7" orient="horz" pos="1152" userDrawn="1">
          <p15:clr>
            <a:srgbClr val="A4A3A4"/>
          </p15:clr>
        </p15:guide>
        <p15:guide id="8" orient="horz" pos="1392" userDrawn="1">
          <p15:clr>
            <a:srgbClr val="A4A3A4"/>
          </p15:clr>
        </p15:guide>
        <p15:guide id="9" orient="horz" pos="120" userDrawn="1">
          <p15:clr>
            <a:srgbClr val="A4A3A4"/>
          </p15:clr>
        </p15:guide>
        <p15:guide id="10" pos="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dans, Jennifer H. (CDC/DDPHSS/NCHS/OD)" initials="MJH(" lastIdx="24" clrIdx="0">
    <p:extLst>
      <p:ext uri="{19B8F6BF-5375-455C-9EA6-DF929625EA0E}">
        <p15:presenceInfo xmlns:p15="http://schemas.microsoft.com/office/powerpoint/2012/main" userId="S::jhm4@cdc.gov::7dbadcf9-3c89-4f76-ade1-aad8075093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E6A59"/>
    <a:srgbClr val="035F7F"/>
    <a:srgbClr val="006959"/>
    <a:srgbClr val="008BB0"/>
    <a:srgbClr val="AFEEFF"/>
    <a:srgbClr val="9FEAFF"/>
    <a:srgbClr val="8BE6FF"/>
    <a:srgbClr val="00A485"/>
    <a:srgbClr val="1A55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85601" autoAdjust="0"/>
  </p:normalViewPr>
  <p:slideViewPr>
    <p:cSldViewPr snapToGrid="0" showGuides="1">
      <p:cViewPr>
        <p:scale>
          <a:sx n="80" d="100"/>
          <a:sy n="80" d="100"/>
        </p:scale>
        <p:origin x="576" y="48"/>
      </p:cViewPr>
      <p:guideLst>
        <p:guide orient="horz" pos="2376"/>
        <p:guide pos="3840"/>
        <p:guide pos="1224"/>
        <p:guide orient="horz" pos="1968"/>
        <p:guide orient="horz" pos="2736"/>
        <p:guide orient="horz" pos="312"/>
        <p:guide orient="horz" pos="1152"/>
        <p:guide orient="horz" pos="1392"/>
        <p:guide orient="horz" pos="120"/>
        <p:guide pos="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41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11872233581908"/>
          <c:y val="2.1237970470793344E-2"/>
          <c:w val="0.85434959932707677"/>
          <c:h val="0.87153308310183319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pre-2003</c:v>
                </c:pt>
              </c:strCache>
            </c:strRef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8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Pt>
            <c:idx val="0"/>
            <c:marker>
              <c:symbol val="diamond"/>
              <c:size val="8"/>
              <c:spPr>
                <a:solidFill>
                  <a:schemeClr val="accent1"/>
                </a:solidFill>
                <a:ln w="9525">
                  <a:solidFill>
                    <a:srgbClr val="080808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F95A-4EDE-B245-DF0AFC30260F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789A9541-EB77-4CF7-AC71-A86CDE65D314}" type="VALUE">
                      <a:rPr lang="en-US" sz="1600" b="0" smtClean="0"/>
                      <a:pPr/>
                      <a:t>[VALUE]</a:t>
                    </a:fld>
                    <a:endParaRPr lang="en-US"/>
                  </a:p>
                </c:rich>
              </c:tx>
              <c:dLblPos val="t"/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F95A-4EDE-B245-DF0AFC302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8.9</c:v>
                </c:pt>
                <c:pt idx="2">
                  <c:v>8.6999999999999993</c:v>
                </c:pt>
                <c:pt idx="3">
                  <c:v>8.6999999999999993</c:v>
                </c:pt>
                <c:pt idx="4">
                  <c:v>11.5</c:v>
                </c:pt>
                <c:pt idx="5">
                  <c:v>8.6999999999999993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95A-4EDE-B245-DF0AFC30260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New Method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8"/>
            <c:spPr>
              <a:solidFill>
                <a:schemeClr val="accent3"/>
              </a:solidFill>
              <a:ln w="9525">
                <a:solidFill>
                  <a:srgbClr val="006858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  <c:pt idx="0">
                  <c:v>2002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5">
                  <c:v>17.399999999999999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95A-4EDE-B245-DF0AFC3026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62887680"/>
        <c:axId val="1703992576"/>
      </c:lineChart>
      <c:catAx>
        <c:axId val="1562887680"/>
        <c:scaling>
          <c:orientation val="minMax"/>
        </c:scaling>
        <c:delete val="0"/>
        <c:axPos val="b"/>
        <c:numFmt formatCode="General" sourceLinked="1"/>
        <c:majorTickMark val="none"/>
        <c:minorTickMark val="in"/>
        <c:tickLblPos val="nextTo"/>
        <c:spPr>
          <a:noFill/>
          <a:ln w="12700" cap="flat" cmpd="sng" algn="ctr">
            <a:solidFill>
              <a:schemeClr val="accent4">
                <a:lumMod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703992576"/>
        <c:crosses val="autoZero"/>
        <c:auto val="1"/>
        <c:lblAlgn val="ctr"/>
        <c:lblOffset val="100"/>
        <c:noMultiLvlLbl val="0"/>
      </c:catAx>
      <c:valAx>
        <c:axId val="1703992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accent4">
                  <a:lumMod val="20000"/>
                  <a:lumOff val="80000"/>
                </a:schemeClr>
              </a:solidFill>
              <a:prstDash val="lgDashDot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defRPr>
                </a:pPr>
                <a:r>
                  <a:rPr lang="en-US" sz="1800" b="0" i="0" u="none" strike="noStrike" baseline="0" dirty="0">
                    <a:solidFill>
                      <a:srgbClr val="00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Rates are per 100,000 live births</a:t>
                </a:r>
              </a:p>
            </c:rich>
          </c:tx>
          <c:layout>
            <c:manualLayout>
              <c:xMode val="edge"/>
              <c:yMode val="edge"/>
              <c:x val="2.1514649183786125E-2"/>
              <c:y val="0.1150350092795680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rgbClr val="000000"/>
                  </a:solidFill>
                  <a:latin typeface="Calibri" panose="020F0502020204030204" pitchFamily="34" charset="0"/>
                  <a:ea typeface="+mn-ea"/>
                  <a:cs typeface="Calibri" panose="020F0502020204030204" pitchFamily="34" charset="0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 w="12700">
            <a:solidFill>
              <a:schemeClr val="accent4">
                <a:lumMod val="7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1562887680"/>
        <c:crosses val="autoZero"/>
        <c:crossBetween val="between"/>
        <c:majorUnit val="3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2"/>
    </a:solidFill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0.71597</cdr:x>
      <cdr:y>0.02018</cdr:y>
    </cdr:from>
    <cdr:to>
      <cdr:x>0.84236</cdr:x>
      <cdr:y>0.18566</cdr:y>
    </cdr:to>
    <cdr:sp macro="" textlink="">
      <cdr:nvSpPr>
        <cdr:cNvPr id="2" name="Callout: Line 1">
          <a:extLst xmlns:a="http://schemas.openxmlformats.org/drawingml/2006/main">
            <a:ext uri="{FF2B5EF4-FFF2-40B4-BE49-F238E27FC236}">
              <a16:creationId xmlns:a16="http://schemas.microsoft.com/office/drawing/2014/main" id="{7B3A279A-5D18-46CB-86BA-C0F9544BF8EB}"/>
            </a:ext>
          </a:extLst>
        </cdr:cNvPr>
        <cdr:cNvSpPr/>
      </cdr:nvSpPr>
      <cdr:spPr>
        <a:xfrm xmlns:a="http://schemas.openxmlformats.org/drawingml/2006/main">
          <a:off x="7777274" y="92148"/>
          <a:ext cx="1372920" cy="755631"/>
        </a:xfrm>
        <a:prstGeom xmlns:a="http://schemas.openxmlformats.org/drawingml/2006/main" prst="borderCallout1">
          <a:avLst>
            <a:gd name="adj1" fmla="val 44335"/>
            <a:gd name="adj2" fmla="val 99229"/>
            <a:gd name="adj3" fmla="val 91794"/>
            <a:gd name="adj4" fmla="val 144050"/>
          </a:avLst>
        </a:prstGeom>
        <a:noFill xmlns:a="http://schemas.openxmlformats.org/drawingml/2006/main"/>
        <a:ln xmlns:a="http://schemas.openxmlformats.org/drawingml/2006/main" w="28575">
          <a:solidFill>
            <a:srgbClr val="00A485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anchor="ctr"/>
        <a:lstStyle xmlns:a="http://schemas.openxmlformats.org/drawingml/2006/main"/>
        <a:p xmlns:a="http://schemas.openxmlformats.org/drawingml/2006/main">
          <a:pPr algn="ctr"/>
          <a:r>
            <a:rPr lang="en-US" sz="16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rPr>
            <a:t>2018 coding method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527EE8-1AB5-4C07-9AE7-BBDDFD3C9599}" type="datetimeFigureOut">
              <a:rPr lang="en-US" smtClean="0"/>
              <a:t>5/11/2020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B120D9-A07D-4DEC-AC5C-AFCD6204DA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839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B120D9-A07D-4DEC-AC5C-AFCD6204DA42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74600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081-93BD-43A3-B68A-DF9377D5B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3356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081-93BD-43A3-B68A-DF9377D5B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1975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081-93BD-43A3-B68A-DF9377D5B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037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081-93BD-43A3-B68A-DF9377D5B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0393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752081-93BD-43A3-B68A-DF9377D5B33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51802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8E864D6E-08AD-4ADD-959B-72BB8188BB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Clr>
                <a:schemeClr val="accent2"/>
              </a:buClr>
              <a:buFont typeface="+mj-lt"/>
              <a:buNone/>
            </a:pPr>
            <a:endParaRPr 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370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100206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4057491083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5/11/2020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531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1185297"/>
          </a:xfrm>
          <a:prstGeom prst="rect">
            <a:avLst/>
          </a:prstGeom>
        </p:spPr>
      </p:pic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4000" r="100000">
                        <a14:backgroundMark x1="84909" y1="10748" x2="84909" y2="10748"/>
                        <a14:backgroundMark x1="84818" y1="28505" x2="84727" y2="864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4107"/>
          <a:stretch/>
        </p:blipFill>
        <p:spPr>
          <a:xfrm>
            <a:off x="10254342" y="5672704"/>
            <a:ext cx="1937657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100206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10319658" y="-1"/>
            <a:ext cx="1872341" cy="1185297"/>
          </a:xfrm>
          <a:prstGeom prst="rect">
            <a:avLst/>
          </a:prstGeom>
          <a:solidFill>
            <a:srgbClr val="0068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262072865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NCH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ogos of the U.S. Department of Health and Human Services and the Centers for Disease control and Prevention" title="logos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2704"/>
            <a:ext cx="12192000" cy="11852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1386071"/>
            <a:ext cx="10972800" cy="1155779"/>
          </a:xfrm>
          <a:prstGeom prst="rect">
            <a:avLst/>
          </a:prstGeom>
        </p:spPr>
        <p:txBody>
          <a:bodyPr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09600" y="2859349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667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3946019"/>
            <a:ext cx="8534400" cy="1295400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ts val="2667"/>
              </a:lnSpc>
              <a:buNone/>
              <a:defRPr sz="2400" baseline="0">
                <a:solidFill>
                  <a:srgbClr val="006858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74750" y="6265352"/>
            <a:ext cx="9204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2"/>
                </a:solidFill>
                <a:latin typeface="Calibri" panose="020F0502020204030204" pitchFamily="34" charset="0"/>
              </a:rPr>
              <a:t>National Center for Health Statistics</a:t>
            </a:r>
          </a:p>
        </p:txBody>
      </p:sp>
    </p:spTree>
    <p:extLst>
      <p:ext uri="{BB962C8B-B14F-4D97-AF65-F5344CB8AC3E}">
        <p14:creationId xmlns:p14="http://schemas.microsoft.com/office/powerpoint/2010/main" val="269197044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NCHS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457189" indent="-457189">
              <a:buClr>
                <a:srgbClr val="006A71"/>
              </a:buClr>
              <a:buFont typeface="Wingdings" panose="05000000000000000000" pitchFamily="2" charset="2"/>
              <a:buChar char="§"/>
              <a:defRPr sz="2667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008BB0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695E4A"/>
              </a:buClr>
              <a:defRPr sz="2667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667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667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742027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S/DATA_2s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4000"/>
              </a:lnSpc>
              <a:defRPr sz="3733" b="1" baseline="0">
                <a:solidFill>
                  <a:srgbClr val="006858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13" name="Content Placeholder 2"/>
          <p:cNvSpPr>
            <a:spLocks noGrp="1"/>
          </p:cNvSpPr>
          <p:nvPr userDrawn="1">
            <p:ph idx="10"/>
          </p:nvPr>
        </p:nvSpPr>
        <p:spPr>
          <a:xfrm>
            <a:off x="6409509" y="1600201"/>
            <a:ext cx="5172892" cy="4191000"/>
          </a:xfrm>
          <a:prstGeom prst="rect">
            <a:avLst/>
          </a:prstGeom>
        </p:spPr>
        <p:txBody>
          <a:bodyPr/>
          <a:lstStyle>
            <a:lvl1pPr marL="457189" indent="-457189">
              <a:buClr>
                <a:srgbClr val="541900"/>
              </a:buClr>
              <a:buSzPct val="70000"/>
              <a:buFont typeface="Wingdings" panose="05000000000000000000" pitchFamily="2" charset="2"/>
              <a:buChar char="§"/>
              <a:defRPr sz="3200" b="1" baseline="0">
                <a:solidFill>
                  <a:srgbClr val="000000"/>
                </a:solidFill>
                <a:latin typeface="Calibri" pitchFamily="34" charset="0"/>
              </a:defRPr>
            </a:lvl1pPr>
            <a:lvl2pPr marL="990575" indent="-380990">
              <a:buClr>
                <a:srgbClr val="005984"/>
              </a:buClr>
              <a:buSzPct val="100000"/>
              <a:buFont typeface="Arial" panose="020B0604020202020204" pitchFamily="34" charset="0"/>
              <a:buChar char="•"/>
              <a:defRPr sz="2667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Tx/>
              <a:buSzPct val="100000"/>
              <a:buFont typeface="Arial" pitchFamily="34" charset="0"/>
              <a:buChar char="•"/>
              <a:defRPr sz="24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24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2400">
                <a:solidFill>
                  <a:schemeClr val="bg2"/>
                </a:solidFill>
              </a:defRPr>
            </a:lvl5pPr>
          </a:lstStyle>
          <a:p>
            <a:pPr lvl="2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7261"/>
            <a:ext cx="12192000" cy="1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300771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_background">
    <p:bg>
      <p:bgPr>
        <a:solidFill>
          <a:srgbClr val="00685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4467097"/>
            <a:ext cx="11059884" cy="1162051"/>
          </a:xfrm>
          <a:prstGeom prst="rect">
            <a:avLst/>
          </a:prstGeom>
        </p:spPr>
        <p:txBody>
          <a:bodyPr anchor="b"/>
          <a:lstStyle>
            <a:lvl1pPr algn="l">
              <a:defRPr sz="4800" b="1" baseline="0">
                <a:solidFill>
                  <a:schemeClr val="bg2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609601" y="5900928"/>
            <a:ext cx="10363200" cy="568325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ts val="2933"/>
              </a:lnSpc>
              <a:buNone/>
              <a:defRPr sz="2667" baseline="0">
                <a:solidFill>
                  <a:schemeClr val="bg2"/>
                </a:solidFill>
                <a:latin typeface="Calibri" pitchFamily="34" charset="0"/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619758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ATA SLIDE_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3000"/>
              </a:lnSpc>
              <a:defRPr sz="2800" b="1" baseline="0">
                <a:solidFill>
                  <a:srgbClr val="005DAA"/>
                </a:solidFill>
                <a:effectLst/>
                <a:latin typeface="Calibri" pitchFamily="34" charset="0"/>
              </a:defRPr>
            </a:lvl1pPr>
          </a:lstStyle>
          <a:p>
            <a:r>
              <a:rPr lang="en-US" dirty="0"/>
              <a:t>Bottom band: OD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742" b="-5052"/>
          <a:stretch/>
        </p:blipFill>
        <p:spPr>
          <a:xfrm>
            <a:off x="8587" y="6690957"/>
            <a:ext cx="12192001" cy="248992"/>
          </a:xfrm>
          <a:prstGeom prst="rect">
            <a:avLst/>
          </a:prstGeom>
        </p:spPr>
      </p:pic>
      <p:sp>
        <p:nvSpPr>
          <p:cNvPr id="5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609600" y="1545167"/>
            <a:ext cx="10972800" cy="4455584"/>
          </a:xfrm>
        </p:spPr>
        <p:txBody>
          <a:bodyPr/>
          <a:lstStyle>
            <a:lvl1pPr marL="342891" indent="-342891">
              <a:buClr>
                <a:srgbClr val="005DAA"/>
              </a:buClr>
              <a:buFont typeface="Wingdings" panose="05000000000000000000" pitchFamily="2" charset="2"/>
              <a:buChar char="§"/>
              <a:defRPr sz="2000">
                <a:solidFill>
                  <a:schemeClr val="accent4">
                    <a:lumMod val="75000"/>
                  </a:schemeClr>
                </a:solidFill>
              </a:defRPr>
            </a:lvl1pPr>
            <a:lvl2pPr>
              <a:buClr>
                <a:srgbClr val="532E63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2pPr>
            <a:lvl3pPr>
              <a:buClr>
                <a:srgbClr val="9A3B26"/>
              </a:buClr>
              <a:defRPr sz="2000">
                <a:solidFill>
                  <a:schemeClr val="accent4">
                    <a:lumMod val="75000"/>
                  </a:schemeClr>
                </a:solidFill>
              </a:defRPr>
            </a:lvl3pPr>
            <a:lvl4pPr>
              <a:defRPr sz="2000">
                <a:solidFill>
                  <a:schemeClr val="accent4">
                    <a:lumMod val="75000"/>
                  </a:schemeClr>
                </a:solidFill>
              </a:defRPr>
            </a:lvl4pPr>
            <a:lvl5pPr>
              <a:defRPr sz="2000">
                <a:solidFill>
                  <a:schemeClr val="accent4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42402169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5CD0F-5176-48E3-8E31-0D4C58A69AEA}" type="datetimeFigureOut">
              <a:rPr lang="en-US" smtClean="0"/>
              <a:t>5/11/2020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AD307-EA84-408A-AB8A-00D35AA9C1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020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asic Content Bad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bg1"/>
                </a:solidFill>
                <a:effectLst/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 marL="342900" indent="-342900">
              <a:buClr>
                <a:schemeClr val="bg1"/>
              </a:buClr>
              <a:buSzPct val="70000"/>
              <a:buFont typeface="Wingdings" pitchFamily="2" charset="2"/>
              <a:buChar char="§"/>
              <a:defRPr sz="2400" b="1" baseline="0">
                <a:solidFill>
                  <a:schemeClr val="bg2"/>
                </a:solidFill>
                <a:latin typeface="Calibri" pitchFamily="34" charset="0"/>
              </a:defRPr>
            </a:lvl1pPr>
            <a:lvl2pPr marL="742950" indent="-285750">
              <a:buClr>
                <a:schemeClr val="bg1"/>
              </a:buClr>
              <a:buSzPct val="100000"/>
              <a:buFont typeface="Arial" pitchFamily="34" charset="0"/>
              <a:buChar char="•"/>
              <a:defRPr sz="2000">
                <a:solidFill>
                  <a:schemeClr val="bg2"/>
                </a:solidFill>
              </a:defRPr>
            </a:lvl2pPr>
            <a:lvl3pPr marL="1143000" indent="-228600">
              <a:buClr>
                <a:schemeClr val="bg1"/>
              </a:buClr>
              <a:buSzPct val="10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3pPr>
            <a:lvl4pPr>
              <a:buClr>
                <a:schemeClr val="bg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pPr lvl="3"/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2540000" y="5791200"/>
            <a:ext cx="90424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  <a:latin typeface="Calibri" pitchFamily="34" charset="0"/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</a:t>
            </a:r>
          </a:p>
        </p:txBody>
      </p:sp>
    </p:spTree>
    <p:extLst>
      <p:ext uri="{BB962C8B-B14F-4D97-AF65-F5344CB8AC3E}">
        <p14:creationId xmlns:p14="http://schemas.microsoft.com/office/powerpoint/2010/main" val="676280553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6684"/>
            <a:ext cx="10515600" cy="434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7973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7" r:id="rId7"/>
    <p:sldLayoutId id="2147483678" r:id="rId8"/>
    <p:sldLayoutId id="2147483679" r:id="rId9"/>
    <p:sldLayoutId id="2147483680" r:id="rId10"/>
  </p:sldLayoutIdLst>
  <p:transition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5pPr>
      <a:lvl6pPr marL="609585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6pPr>
      <a:lvl7pPr marL="1219170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7pPr>
      <a:lvl8pPr marL="1828754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8pPr>
      <a:lvl9pPr marL="2438339" algn="ctr" rtl="0" fontAlgn="base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Myriad Web Pro" panose="020B0503030403020204" pitchFamily="34" charset="0"/>
        </a:defRPr>
      </a:lvl9pPr>
    </p:titleStyle>
    <p:bodyStyle>
      <a:lvl1pPr marL="457189" indent="-457189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1pPr>
      <a:lvl2pPr marL="990575" indent="-38099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2pPr>
      <a:lvl3pPr marL="1523962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3pPr>
      <a:lvl4pPr marL="2133547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4pPr>
      <a:lvl5pPr marL="2743131" indent="-304792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rgbClr val="7F7F7F"/>
          </a:solidFill>
          <a:latin typeface="Calibri" panose="020F0502020204030204" pitchFamily="34" charset="0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cdc.gov/nchs/maternal-mortality/index.htm" TargetMode="External"/><Relationship Id="rId4" Type="http://schemas.openxmlformats.org/officeDocument/2006/relationships/hyperlink" Target="https://www.cdc.gov/nchs/maternal-mortalit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F119-BB40-436D-AEE5-57A866E8B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927144"/>
          </a:xfrm>
        </p:spPr>
        <p:txBody>
          <a:bodyPr/>
          <a:lstStyle/>
          <a:p>
            <a:pPr algn="ctr"/>
            <a:r>
              <a:rPr lang="en-US" sz="4800" dirty="0"/>
              <a:t>2018 Mortality Statistics Released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6AEFF5-8902-4F3B-AB62-AEFF9D8D67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01782"/>
            <a:ext cx="10972800" cy="5286103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Released on January 30, 2020</a:t>
            </a:r>
          </a:p>
          <a:p>
            <a:r>
              <a:rPr lang="en-US" sz="3000" dirty="0">
                <a:solidFill>
                  <a:srgbClr val="000000"/>
                </a:solidFill>
              </a:rPr>
              <a:t>Reports released in conjunction with data files - life expectancy, drug overdose, and maternal mortality</a:t>
            </a:r>
          </a:p>
          <a:p>
            <a:r>
              <a:rPr lang="en-US" sz="3000" dirty="0">
                <a:solidFill>
                  <a:srgbClr val="000000"/>
                </a:solidFill>
              </a:rPr>
              <a:t>First release of a maternal mortality rate in over 10 years</a:t>
            </a:r>
          </a:p>
          <a:p>
            <a:pPr marL="1066773" lvl="2" indent="-533386">
              <a:spcBef>
                <a:spcPts val="1000"/>
              </a:spcBef>
              <a:buClr>
                <a:srgbClr val="006959"/>
              </a:buClr>
            </a:pPr>
            <a:r>
              <a:rPr lang="en-US" sz="3000" dirty="0">
                <a:solidFill>
                  <a:srgbClr val="000000"/>
                </a:solidFill>
              </a:rPr>
              <a:t>Communications Strategy developed for the release of these data</a:t>
            </a:r>
          </a:p>
          <a:p>
            <a:pPr marL="1066773" lvl="2" indent="-533386">
              <a:spcBef>
                <a:spcPts val="1000"/>
              </a:spcBef>
              <a:buClr>
                <a:srgbClr val="006959"/>
              </a:buClr>
            </a:pPr>
            <a:r>
              <a:rPr lang="en-US" sz="3000" dirty="0">
                <a:solidFill>
                  <a:srgbClr val="000000"/>
                </a:solidFill>
              </a:rPr>
              <a:t>New website, visual abstracts, early notice to key stakeholders, blast emails on release, webinar for partners, the public</a:t>
            </a:r>
          </a:p>
          <a:p>
            <a:pPr marL="990587" lvl="2" indent="-457200">
              <a:spcBef>
                <a:spcPts val="1000"/>
              </a:spcBef>
              <a:buClr>
                <a:srgbClr val="006959"/>
              </a:buClr>
            </a:pPr>
            <a:r>
              <a:rPr lang="en-US" sz="3000" dirty="0">
                <a:solidFill>
                  <a:srgbClr val="000000"/>
                </a:solidFill>
              </a:rPr>
              <a:t>Briefings for HHS, Congress, Media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857292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09E77-2AC5-420B-AFFA-97687AE4A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74639"/>
            <a:ext cx="10515600" cy="1143000"/>
          </a:xfrm>
        </p:spPr>
        <p:txBody>
          <a:bodyPr/>
          <a:lstStyle/>
          <a:p>
            <a:r>
              <a:rPr lang="en-US" sz="4400" dirty="0"/>
              <a:t>Life Expectancy at Birth, by sex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id="{E37C8F6E-2657-43F4-97BD-A436D33206F7}"/>
              </a:ext>
            </a:extLst>
          </p:cNvPr>
          <p:cNvGraphicFramePr>
            <a:graphicFrameLocks noGrp="1"/>
          </p:cNvGraphicFramePr>
          <p:nvPr/>
        </p:nvGraphicFramePr>
        <p:xfrm>
          <a:off x="1066800" y="1524000"/>
          <a:ext cx="10314562" cy="423461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00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846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208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89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9847">
                <a:tc gridSpan="4">
                  <a:txBody>
                    <a:bodyPr/>
                    <a:lstStyle/>
                    <a:p>
                      <a:pPr marL="3175">
                        <a:lnSpc>
                          <a:spcPts val="885"/>
                        </a:lnSpc>
                      </a:pP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5499">
                <a:tc>
                  <a:txBody>
                    <a:bodyPr/>
                    <a:lstStyle/>
                    <a:p>
                      <a:pPr marL="62865" algn="l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Year</a:t>
                      </a:r>
                    </a:p>
                  </a:txBody>
                  <a:tcPr marL="0" marR="0" marT="583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9372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583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65785" algn="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Male</a:t>
                      </a:r>
                    </a:p>
                  </a:txBody>
                  <a:tcPr marL="0" marR="0" marT="583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55"/>
                        </a:spcBef>
                      </a:pPr>
                      <a:r>
                        <a:rPr sz="2000" b="1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Female</a:t>
                      </a:r>
                    </a:p>
                  </a:txBody>
                  <a:tcPr marL="0" marR="0" marT="58345" marB="0"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061">
                <a:tc>
                  <a:txBody>
                    <a:bodyPr/>
                    <a:lstStyle/>
                    <a:p>
                      <a:pPr marL="1270" algn="l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2010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216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216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216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555"/>
                        </a:spcBef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81.0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91216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76.3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78.8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76.4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2013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78.8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76.4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2014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78.9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76.5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81.3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2015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76.3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2016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3499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78.6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81.1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2641">
                <a:tc>
                  <a:txBody>
                    <a:bodyPr/>
                    <a:lstStyle/>
                    <a:p>
                      <a:pPr marL="1270" algn="l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r>
                        <a:rPr lang="en-US"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*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608330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78.7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577215" algn="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ts val="930"/>
                        </a:lnSpc>
                      </a:pPr>
                      <a:r>
                        <a:rPr sz="2000" spc="-5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81.2</a:t>
                      </a: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3010">
                <a:tc gridSpan="4"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384"/>
                        </a:spcBef>
                      </a:pPr>
                      <a:endParaRPr sz="2000" dirty="0">
                        <a:solidFill>
                          <a:srgbClr val="00000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63275" marB="0">
                    <a:lnT w="63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1066A58-F52A-4477-9445-1A2C7BB25B3E}"/>
              </a:ext>
            </a:extLst>
          </p:cNvPr>
          <p:cNvSpPr txBox="1"/>
          <p:nvPr/>
        </p:nvSpPr>
        <p:spPr>
          <a:xfrm>
            <a:off x="3548742" y="5497286"/>
            <a:ext cx="509451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alibri" panose="020F0502020204030204" pitchFamily="34" charset="0"/>
              </a:rPr>
              <a:t>*The increase in life expectancy has been driven in part by the decrease in “unintentional injuries,” which includes drug overdose deaths.</a:t>
            </a:r>
          </a:p>
        </p:txBody>
      </p:sp>
    </p:spTree>
    <p:extLst>
      <p:ext uri="{BB962C8B-B14F-4D97-AF65-F5344CB8AC3E}">
        <p14:creationId xmlns:p14="http://schemas.microsoft.com/office/powerpoint/2010/main" val="2217326339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Slide number 3 shows a line graph, bar graph and an image showing NCHS annual maternal Mortality Publications.">
            <a:extLst>
              <a:ext uri="{FF2B5EF4-FFF2-40B4-BE49-F238E27FC236}">
                <a16:creationId xmlns:a16="http://schemas.microsoft.com/office/drawing/2014/main" id="{332C0510-FC0C-421A-A6D3-FEE0DD038DB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867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D9932-30FD-480C-A69D-F3B62E971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National Maternal Mortality Rate for 2018</a:t>
            </a:r>
          </a:p>
        </p:txBody>
      </p:sp>
      <p:pic>
        <p:nvPicPr>
          <p:cNvPr id="5" name="Content Placeholder 5" descr="Chart showing National Maternal mortality Rate for 2018 of 17.4 deaths per 100,000 live births">
            <a:extLst>
              <a:ext uri="{FF2B5EF4-FFF2-40B4-BE49-F238E27FC236}">
                <a16:creationId xmlns:a16="http://schemas.microsoft.com/office/drawing/2014/main" id="{3EF0AC8D-0FE5-4DC1-855B-A6EE2680B70C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955675" y="1495199"/>
            <a:ext cx="10626725" cy="445928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4643107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1397EF-E07E-4C60-8362-9A8A7600F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/>
              <a:t>2018 Race Differences for Maternal Mortality</a:t>
            </a:r>
          </a:p>
        </p:txBody>
      </p:sp>
      <p:pic>
        <p:nvPicPr>
          <p:cNvPr id="6" name="Content Placeholder 5" descr="Bar Graphs showing 2018 Race Differences for Maternal Mortality death rates by Hispanic and non-Hispanice women.">
            <a:extLst>
              <a:ext uri="{FF2B5EF4-FFF2-40B4-BE49-F238E27FC236}">
                <a16:creationId xmlns:a16="http://schemas.microsoft.com/office/drawing/2014/main" id="{E19D0A31-C965-45F3-898F-FD543132BEEB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838200" y="1573493"/>
            <a:ext cx="10515600" cy="42529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7433098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EBB00-D922-45C2-85D4-947CFF2D65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854914"/>
          </a:xfrm>
        </p:spPr>
        <p:txBody>
          <a:bodyPr>
            <a:noAutofit/>
          </a:bodyPr>
          <a:lstStyle/>
          <a:p>
            <a:pPr algn="ctr"/>
            <a:r>
              <a:rPr lang="en-US" sz="4000" dirty="0"/>
              <a:t>2018 Age Differences for Maternal Mortality</a:t>
            </a:r>
          </a:p>
        </p:txBody>
      </p:sp>
      <p:pic>
        <p:nvPicPr>
          <p:cNvPr id="6" name="Content Placeholder 5" descr="Bar graph showing the 2018 Differences for Maternal Mortality.">
            <a:extLst>
              <a:ext uri="{FF2B5EF4-FFF2-40B4-BE49-F238E27FC236}">
                <a16:creationId xmlns:a16="http://schemas.microsoft.com/office/drawing/2014/main" id="{994D5D77-7833-4C33-BD61-8C6E7B3FFEB1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63910" y="1129553"/>
            <a:ext cx="8464179" cy="538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13744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75E75E-C448-4B91-AAA3-3DE7BF6FF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dirty="0"/>
              <a:t>Maternal Mortality Rates without the Pregnancy Checkbox 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263B4BB2-7BA8-437E-BAE1-2225A96E5140}"/>
              </a:ext>
            </a:extLst>
          </p:cNvPr>
          <p:cNvGraphicFramePr>
            <a:graphicFrameLocks noGrp="1"/>
          </p:cNvGraphicFramePr>
          <p:nvPr>
            <p:ph idx="4294967295"/>
          </p:nvPr>
        </p:nvGraphicFramePr>
        <p:xfrm>
          <a:off x="609600" y="1628390"/>
          <a:ext cx="10863262" cy="45672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1FD80BDC-D470-43F2-89F8-5B0A9C84AC58}"/>
              </a:ext>
            </a:extLst>
          </p:cNvPr>
          <p:cNvSpPr txBox="1"/>
          <p:nvPr/>
        </p:nvSpPr>
        <p:spPr>
          <a:xfrm>
            <a:off x="794356" y="6406380"/>
            <a:ext cx="10972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NOTE: Trend line uses the coding method prior to 2003.  Data for 2002 are included for comparison with the 2015–2018 values.</a:t>
            </a:r>
          </a:p>
        </p:txBody>
      </p:sp>
    </p:spTree>
    <p:extLst>
      <p:ext uri="{BB962C8B-B14F-4D97-AF65-F5344CB8AC3E}">
        <p14:creationId xmlns:p14="http://schemas.microsoft.com/office/powerpoint/2010/main" val="2266639945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DCB44-65EF-4377-A433-C4261CE85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/>
              <a:t>Results of Maternal Mortality Release Strategy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A5A29-825B-4E81-B35E-5B6A5175D49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Over 1,000 attended NCHS briefings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Over 750 people attended the webinar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Dedicated website drew 4,000 visitors on release date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Significant increase in social media traffic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NCHS visual abstracts widely used by others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Significant media uptake</a:t>
            </a:r>
          </a:p>
          <a:p>
            <a:pPr marL="304810" lvl="1" indent="-457200">
              <a:spcBef>
                <a:spcPts val="1000"/>
              </a:spcBef>
              <a:buClr>
                <a:srgbClr val="0E6A59"/>
              </a:buClr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rgbClr val="000000"/>
                </a:solidFill>
              </a:rPr>
              <a:t>Bottom line:  people understood what we were saying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65059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4558" y="1077550"/>
            <a:ext cx="4815840" cy="3731304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4800" dirty="0">
                <a:solidFill>
                  <a:srgbClr val="0E6A59"/>
                </a:solidFill>
                <a:cs typeface="Calibri" panose="020F0502020204030204" pitchFamily="34" charset="0"/>
              </a:rPr>
              <a:t>Maternal Mortality Reports and Products</a:t>
            </a:r>
          </a:p>
        </p:txBody>
      </p:sp>
      <p:pic>
        <p:nvPicPr>
          <p:cNvPr id="5" name="Content Placeholder 4" descr="Graphics of Vital Statistic Reports showing Maternal Mortality Statistics.">
            <a:extLst>
              <a:ext uri="{FF2B5EF4-FFF2-40B4-BE49-F238E27FC236}">
                <a16:creationId xmlns:a16="http://schemas.microsoft.com/office/drawing/2014/main" id="{4EC48745-6CA9-4B87-86DA-C0506FCE2DAD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5849892" y="210321"/>
            <a:ext cx="6077621" cy="617829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2574DE-E53D-4592-A3CE-3A04DF4A66EA}"/>
              </a:ext>
            </a:extLst>
          </p:cNvPr>
          <p:cNvSpPr txBox="1"/>
          <p:nvPr/>
        </p:nvSpPr>
        <p:spPr>
          <a:xfrm>
            <a:off x="264487" y="6351340"/>
            <a:ext cx="47495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https://www.cdc.gov/nchs/maternal-mortality/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DDB41-40B1-48D9-8BDD-2A903F39694A}"/>
              </a:ext>
            </a:extLst>
          </p:cNvPr>
          <p:cNvSpPr/>
          <p:nvPr/>
        </p:nvSpPr>
        <p:spPr>
          <a:xfrm>
            <a:off x="138998" y="5982008"/>
            <a:ext cx="5581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5"/>
              </a:rPr>
              <a:t>https://www.cdc.gov/nchs/maternal-mortality/index.htm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548327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NCEH_ATSDR_combined">
  <a:themeElements>
    <a:clrScheme name="Custom 7">
      <a:dk1>
        <a:srgbClr val="0F56DC"/>
      </a:dk1>
      <a:lt1>
        <a:srgbClr val="FFC000"/>
      </a:lt1>
      <a:dk2>
        <a:srgbClr val="FFFFFF"/>
      </a:dk2>
      <a:lt2>
        <a:srgbClr val="FFFFFF"/>
      </a:lt2>
      <a:accent1>
        <a:srgbClr val="4983F2"/>
      </a:accent1>
      <a:accent2>
        <a:srgbClr val="007D57"/>
      </a:accent2>
      <a:accent3>
        <a:srgbClr val="9A3B26"/>
      </a:accent3>
      <a:accent4>
        <a:srgbClr val="7F7F7F"/>
      </a:accent4>
      <a:accent5>
        <a:srgbClr val="0F56DC"/>
      </a:accent5>
      <a:accent6>
        <a:srgbClr val="002060"/>
      </a:accent6>
      <a:hlink>
        <a:srgbClr val="0F56DC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  <a:latin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4749</TotalTime>
  <Words>297</Words>
  <Application>Microsoft Office PowerPoint</Application>
  <PresentationFormat>Widescreen</PresentationFormat>
  <Paragraphs>74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Courier New</vt:lpstr>
      <vt:lpstr>Myriad Web Pro</vt:lpstr>
      <vt:lpstr>Wingdings</vt:lpstr>
      <vt:lpstr>1_NCEH_ATSDR_combined</vt:lpstr>
      <vt:lpstr>2018 Mortality Statistics Released </vt:lpstr>
      <vt:lpstr>Life Expectancy at Birth, by sex</vt:lpstr>
      <vt:lpstr>PowerPoint Presentation</vt:lpstr>
      <vt:lpstr>National Maternal Mortality Rate for 2018</vt:lpstr>
      <vt:lpstr>2018 Race Differences for Maternal Mortality</vt:lpstr>
      <vt:lpstr>2018 Age Differences for Maternal Mortality</vt:lpstr>
      <vt:lpstr>Maternal Mortality Rates without the Pregnancy Checkbox </vt:lpstr>
      <vt:lpstr>Results of Maternal Mortality Release Strategy</vt:lpstr>
      <vt:lpstr>Maternal Mortality Reports and Products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Day, Dorothy (Dottie) (CDC/DDPHSS/NCHS/OD)</dc:creator>
  <cp:lastModifiedBy>Moore, Jennifer A. (CDC/DDPHSS/NCHS/OD)</cp:lastModifiedBy>
  <cp:revision>208</cp:revision>
  <cp:lastPrinted>2020-03-19T13:28:02Z</cp:lastPrinted>
  <dcterms:created xsi:type="dcterms:W3CDTF">2020-01-14T16:12:33Z</dcterms:created>
  <dcterms:modified xsi:type="dcterms:W3CDTF">2020-05-11T15:08:05Z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iteId">
    <vt:lpwstr>9ce70869-60db-44fd-abe8-d2767077fc8f</vt:lpwstr>
  </property>
  <property fmtid="{D5CDD505-2E9C-101B-9397-08002B2CF9AE}" pid="4" name="MSIP_Label_7b94a7b8-f06c-4dfe-bdcc-9b548fd58c31_Owner">
    <vt:lpwstr>plu6@cdc.gov</vt:lpwstr>
  </property>
  <property fmtid="{D5CDD505-2E9C-101B-9397-08002B2CF9AE}" pid="5" name="MSIP_Label_7b94a7b8-f06c-4dfe-bdcc-9b548fd58c31_SetDate">
    <vt:lpwstr>2020-04-16T14:07:14.6139697Z</vt:lpwstr>
  </property>
  <property fmtid="{D5CDD505-2E9C-101B-9397-08002B2CF9AE}" pid="6" name="MSIP_Label_7b94a7b8-f06c-4dfe-bdcc-9b548fd58c31_Name">
    <vt:lpwstr>General</vt:lpwstr>
  </property>
  <property fmtid="{D5CDD505-2E9C-101B-9397-08002B2CF9AE}" pid="7" name="MSIP_Label_7b94a7b8-f06c-4dfe-bdcc-9b548fd58c31_Application">
    <vt:lpwstr>Microsoft Azure Information Protection</vt:lpwstr>
  </property>
  <property fmtid="{D5CDD505-2E9C-101B-9397-08002B2CF9AE}" pid="8" name="MSIP_Label_7b94a7b8-f06c-4dfe-bdcc-9b548fd58c31_ActionId">
    <vt:lpwstr>07c0bfb3-afc5-4f87-9744-f4fe4bac8585</vt:lpwstr>
  </property>
  <property fmtid="{D5CDD505-2E9C-101B-9397-08002B2CF9AE}" pid="9" name="MSIP_Label_7b94a7b8-f06c-4dfe-bdcc-9b548fd58c31_Extended_MSFT_Method">
    <vt:lpwstr>Manual</vt:lpwstr>
  </property>
  <property fmtid="{D5CDD505-2E9C-101B-9397-08002B2CF9AE}" pid="10" name="Sensitivity">
    <vt:lpwstr>General</vt:lpwstr>
  </property>
</Properties>
</file>