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8"/>
  </p:notesMasterIdLst>
  <p:sldIdLst>
    <p:sldId id="1372" r:id="rId2"/>
    <p:sldId id="1364" r:id="rId3"/>
    <p:sldId id="1363" r:id="rId4"/>
    <p:sldId id="500" r:id="rId5"/>
    <p:sldId id="1370" r:id="rId6"/>
    <p:sldId id="13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24" userDrawn="1">
          <p15:clr>
            <a:srgbClr val="A4A3A4"/>
          </p15:clr>
        </p15:guide>
        <p15:guide id="4" orient="horz" pos="1968" userDrawn="1">
          <p15:clr>
            <a:srgbClr val="A4A3A4"/>
          </p15:clr>
        </p15:guide>
        <p15:guide id="5" orient="horz" pos="2736" userDrawn="1">
          <p15:clr>
            <a:srgbClr val="A4A3A4"/>
          </p15:clr>
        </p15:guide>
        <p15:guide id="6" orient="horz" pos="312" userDrawn="1">
          <p15:clr>
            <a:srgbClr val="A4A3A4"/>
          </p15:clr>
        </p15:guide>
        <p15:guide id="7" orient="horz" pos="1152" userDrawn="1">
          <p15:clr>
            <a:srgbClr val="A4A3A4"/>
          </p15:clr>
        </p15:guide>
        <p15:guide id="8" orient="horz" pos="1392" userDrawn="1">
          <p15:clr>
            <a:srgbClr val="A4A3A4"/>
          </p15:clr>
        </p15:guide>
        <p15:guide id="9" orient="horz" pos="120" userDrawn="1">
          <p15:clr>
            <a:srgbClr val="A4A3A4"/>
          </p15:clr>
        </p15:guide>
        <p15:guide id="10" pos="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ans, Jennifer H. (CDC/DDPHSS/NCHS/OD)" initials="MJH(" lastIdx="24" clrIdx="0">
    <p:extLst>
      <p:ext uri="{19B8F6BF-5375-455C-9EA6-DF929625EA0E}">
        <p15:presenceInfo xmlns:p15="http://schemas.microsoft.com/office/powerpoint/2012/main" userId="S::jhm4@cdc.gov::7dbadcf9-3c89-4f76-ade1-aad8075093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E6A59"/>
    <a:srgbClr val="035F7F"/>
    <a:srgbClr val="006959"/>
    <a:srgbClr val="008BB0"/>
    <a:srgbClr val="AFEEFF"/>
    <a:srgbClr val="9FEAFF"/>
    <a:srgbClr val="8BE6FF"/>
    <a:srgbClr val="00A485"/>
    <a:srgbClr val="1A5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85601" autoAdjust="0"/>
  </p:normalViewPr>
  <p:slideViewPr>
    <p:cSldViewPr snapToGrid="0" showGuides="1">
      <p:cViewPr varScale="1">
        <p:scale>
          <a:sx n="70" d="100"/>
          <a:sy n="70" d="100"/>
        </p:scale>
        <p:origin x="528" y="43"/>
      </p:cViewPr>
      <p:guideLst>
        <p:guide orient="horz" pos="2376"/>
        <p:guide pos="3840"/>
        <p:guide pos="1224"/>
        <p:guide orient="horz" pos="1968"/>
        <p:guide orient="horz" pos="2736"/>
        <p:guide orient="horz" pos="312"/>
        <p:guide orient="horz" pos="1152"/>
        <p:guide orient="horz" pos="1392"/>
        <p:guide orient="horz" pos="120"/>
        <p:guide pos="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7EE8-1AB5-4C07-9AE7-BBDDFD3C959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20D9-A07D-4DEC-AC5C-AFCD6204D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3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20D9-A07D-4DEC-AC5C-AFCD6204DA4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9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120D9-A07D-4DEC-AC5C-AFCD6204DA4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84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3D313F-63BD-DA45-B361-F8C94543D2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49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40574910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85297"/>
          </a:xfrm>
          <a:prstGeom prst="rect">
            <a:avLst/>
          </a:prstGeom>
        </p:spPr>
      </p:pic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4000" r="100000">
                        <a14:backgroundMark x1="84909" y1="10748" x2="84909" y2="10748"/>
                        <a14:backgroundMark x1="84818" y1="28505" x2="84727" y2="864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107"/>
          <a:stretch/>
        </p:blipFill>
        <p:spPr>
          <a:xfrm>
            <a:off x="10254342" y="5672704"/>
            <a:ext cx="1937657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100206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19658" y="-1"/>
            <a:ext cx="1872341" cy="1185297"/>
          </a:xfrm>
          <a:prstGeom prst="rect">
            <a:avLst/>
          </a:prstGeom>
          <a:solidFill>
            <a:srgbClr val="006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6207286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s of the U.S. Department of Health and Human Services and the Centers for Disease control and Prevention" title="logo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2704"/>
            <a:ext cx="12192000" cy="118529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6858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74750" y="6265352"/>
            <a:ext cx="920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269197044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008BB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74202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261"/>
            <a:ext cx="12192000" cy="1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0077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19758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ATA SLIDE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000"/>
              </a:lnSpc>
              <a:defRPr sz="2800" b="1" baseline="0">
                <a:solidFill>
                  <a:srgbClr val="005DA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OD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2" b="-5052"/>
          <a:stretch/>
        </p:blipFill>
        <p:spPr>
          <a:xfrm>
            <a:off x="8587" y="6690957"/>
            <a:ext cx="12192001" cy="248992"/>
          </a:xfrm>
          <a:prstGeom prst="rect">
            <a:avLst/>
          </a:prstGeom>
        </p:spPr>
      </p:pic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342891" indent="-342891">
              <a:buClr>
                <a:srgbClr val="005DAA"/>
              </a:buClr>
              <a:buFont typeface="Wingdings" panose="05000000000000000000" pitchFamily="2" charset="2"/>
              <a:buChar char="§"/>
              <a:defRPr sz="20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532E63"/>
              </a:buClr>
              <a:defRPr sz="20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9A3B26"/>
              </a:buClr>
              <a:defRPr sz="20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4240216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CD0F-5176-48E3-8E31-0D4C58A69AEA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D307-EA84-408A-AB8A-00D35AA9C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c Content Bad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bg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bg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540000" y="5791200"/>
            <a:ext cx="90424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67628055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797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7" r:id="rId7"/>
    <p:sldLayoutId id="2147483678" r:id="rId8"/>
    <p:sldLayoutId id="2147483679" r:id="rId9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>
            <a:extLst>
              <a:ext uri="{FF2B5EF4-FFF2-40B4-BE49-F238E27FC236}">
                <a16:creationId xmlns:a16="http://schemas.microsoft.com/office/drawing/2014/main" id="{A1C0BC23-D007-4100-A640-D76961178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643744"/>
            <a:ext cx="8534400" cy="1672806"/>
          </a:xfrm>
        </p:spPr>
        <p:txBody>
          <a:bodyPr/>
          <a:lstStyle/>
          <a:p>
            <a:r>
              <a:rPr lang="en-US" sz="4800" dirty="0"/>
              <a:t>COVID-19 and NCHS Survey Programs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263937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HANES Mobile Medical Transportation.">
            <a:extLst>
              <a:ext uri="{FF2B5EF4-FFF2-40B4-BE49-F238E27FC236}">
                <a16:creationId xmlns:a16="http://schemas.microsoft.com/office/drawing/2014/main" id="{A2E8A637-4B9F-4E30-8F11-C67EF18C6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386" y="4926559"/>
            <a:ext cx="3407228" cy="177282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7D8544-D215-4978-B278-5410424AA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075190"/>
          </a:xfrm>
        </p:spPr>
        <p:txBody>
          <a:bodyPr/>
          <a:lstStyle/>
          <a:p>
            <a:pPr algn="ctr"/>
            <a:r>
              <a:rPr lang="en-US" sz="4000" dirty="0"/>
              <a:t>National Health and Nutrition Examination Survey (NHANES)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09DE5-3F7A-4963-A936-A53449E5DF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6688" y="1349829"/>
            <a:ext cx="11398623" cy="5094514"/>
          </a:xfrm>
        </p:spPr>
        <p:txBody>
          <a:bodyPr/>
          <a:lstStyle/>
          <a:p>
            <a:pPr>
              <a:lnSpc>
                <a:spcPts val="3200"/>
              </a:lnSpc>
            </a:pPr>
            <a:r>
              <a:rPr lang="en-US" sz="2800" dirty="0">
                <a:solidFill>
                  <a:srgbClr val="000000"/>
                </a:solidFill>
              </a:rPr>
              <a:t>On March 16, 2020 data collection stopped due to COVID-19</a:t>
            </a:r>
          </a:p>
          <a:p>
            <a:pPr>
              <a:lnSpc>
                <a:spcPts val="3200"/>
              </a:lnSpc>
            </a:pPr>
            <a:r>
              <a:rPr lang="en-US" sz="2800" dirty="0">
                <a:solidFill>
                  <a:srgbClr val="000000"/>
                </a:solidFill>
              </a:rPr>
              <a:t>NHANES mobile exam centers (MECs) are currently parked in Maryland</a:t>
            </a:r>
          </a:p>
          <a:p>
            <a:pPr>
              <a:lnSpc>
                <a:spcPts val="3200"/>
              </a:lnSpc>
            </a:pPr>
            <a:r>
              <a:rPr lang="en-US" sz="2800" dirty="0">
                <a:solidFill>
                  <a:srgbClr val="000000"/>
                </a:solidFill>
              </a:rPr>
              <a:t>Data quality control, editing, and release of earlier years of data continues</a:t>
            </a:r>
          </a:p>
          <a:p>
            <a:pPr>
              <a:lnSpc>
                <a:spcPts val="3200"/>
              </a:lnSpc>
            </a:pPr>
            <a:r>
              <a:rPr lang="en-US" sz="2800" dirty="0">
                <a:solidFill>
                  <a:srgbClr val="000000"/>
                </a:solidFill>
              </a:rPr>
              <a:t>NHANES truck with laboratory being used for  COVID-19 testing in DC</a:t>
            </a:r>
          </a:p>
          <a:p>
            <a:pPr>
              <a:lnSpc>
                <a:spcPts val="3200"/>
              </a:lnSpc>
            </a:pPr>
            <a:r>
              <a:rPr lang="en-US" sz="2800" dirty="0">
                <a:solidFill>
                  <a:srgbClr val="000000"/>
                </a:solidFill>
              </a:rPr>
              <a:t>Proposal for antibody testing of SARS-coV-2 using NHANES blood samples</a:t>
            </a:r>
          </a:p>
          <a:p>
            <a:pPr>
              <a:lnSpc>
                <a:spcPts val="3200"/>
              </a:lnSpc>
            </a:pPr>
            <a:r>
              <a:rPr lang="en-US" sz="2800" dirty="0">
                <a:solidFill>
                  <a:srgbClr val="000000"/>
                </a:solidFill>
              </a:rPr>
              <a:t>Planning for resumption of NHANES data collection – potential impact on the redesign </a:t>
            </a:r>
            <a:r>
              <a:rPr lang="en-US" sz="2800">
                <a:solidFill>
                  <a:srgbClr val="000000"/>
                </a:solidFill>
              </a:rPr>
              <a:t>of NHANES </a:t>
            </a:r>
            <a:r>
              <a:rPr lang="en-US" sz="2800" dirty="0">
                <a:solidFill>
                  <a:srgbClr val="000000"/>
                </a:solidFill>
              </a:rPr>
              <a:t>to be fielded in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426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41EC-A914-4B1C-BB88-65D72B3BF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46590"/>
          </a:xfrm>
        </p:spPr>
        <p:txBody>
          <a:bodyPr/>
          <a:lstStyle/>
          <a:p>
            <a:pPr algn="ctr"/>
            <a:r>
              <a:rPr lang="en-US" sz="4400" dirty="0"/>
              <a:t>Health Care Surveys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600FE-EB93-441A-8941-77FBB17828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262744"/>
            <a:ext cx="10972800" cy="4738008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Looking at the possibility of delaying the start of fielding for many health care surveys (some were expected to start in May 2020)</a:t>
            </a:r>
          </a:p>
          <a:p>
            <a:r>
              <a:rPr lang="en-US" sz="2800" dirty="0">
                <a:solidFill>
                  <a:srgbClr val="000000"/>
                </a:solidFill>
              </a:rPr>
              <a:t>May start induction interviews by phone as soon as possible</a:t>
            </a:r>
          </a:p>
          <a:p>
            <a:r>
              <a:rPr lang="en-US" sz="2800" dirty="0">
                <a:solidFill>
                  <a:srgbClr val="000000"/>
                </a:solidFill>
              </a:rPr>
              <a:t>Considering adding COVID-19 questions to NAMCS, NHAMCS, NEHRS, NHCS and NPALS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</a:rPr>
              <a:t>including questions on the shortage of personal protective equipment, use of telemedicine, providers testing positive for COVID-19, across many health care surveys (outpatient, hospitals, and long-term care facilities)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Planning to analyze data from COVID questions to better understand the overall physician and hospital experience of the COVID response</a:t>
            </a:r>
          </a:p>
        </p:txBody>
      </p:sp>
    </p:spTree>
    <p:extLst>
      <p:ext uri="{BB962C8B-B14F-4D97-AF65-F5344CB8AC3E}">
        <p14:creationId xmlns:p14="http://schemas.microsoft.com/office/powerpoint/2010/main" val="344634548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4AF0-717F-4114-B377-6E55BDC4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National Health Interview Survey (NHIS)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CD8F91-692C-445F-899F-1790340834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08314" y="1545167"/>
            <a:ext cx="10374086" cy="4455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Data Collection - March</a:t>
            </a:r>
            <a:endParaRPr lang="en-US" sz="2800" dirty="0">
              <a:solidFill>
                <a:srgbClr val="000000"/>
              </a:solidFill>
            </a:endParaRP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In-person data collection suspended on March 19</a:t>
            </a: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All incomplete March cases transitioned to telephone contact only</a:t>
            </a: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March response rates were only two percentage points lower than February</a:t>
            </a:r>
          </a:p>
          <a:p>
            <a:pPr lvl="0"/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</a:rPr>
              <a:t>Data Collection - April</a:t>
            </a:r>
            <a:endParaRPr lang="en-US" sz="2800" dirty="0">
              <a:solidFill>
                <a:srgbClr val="000000"/>
              </a:solidFill>
            </a:endParaRP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No in-person data collection</a:t>
            </a: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All addresses contacted by phone only, if phone numbers could be identified</a:t>
            </a: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Good response rates from households contacted</a:t>
            </a:r>
          </a:p>
          <a:p>
            <a:pPr lvl="0">
              <a:buClr>
                <a:srgbClr val="0E6A59"/>
              </a:buClr>
            </a:pPr>
            <a:r>
              <a:rPr lang="en-US" sz="2800" b="0" dirty="0">
                <a:solidFill>
                  <a:srgbClr val="000000"/>
                </a:solidFill>
              </a:rPr>
              <a:t>Carefully evaluating bias due to households that could not be contacted</a:t>
            </a:r>
          </a:p>
        </p:txBody>
      </p:sp>
      <p:pic>
        <p:nvPicPr>
          <p:cNvPr id="5" name="Picture 4" descr="NHIS logo">
            <a:extLst>
              <a:ext uri="{FF2B5EF4-FFF2-40B4-BE49-F238E27FC236}">
                <a16:creationId xmlns:a16="http://schemas.microsoft.com/office/drawing/2014/main" id="{5F3D9C2C-D993-4D1F-885C-8E5E5EA129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12" b="82326" l="3630" r="83168">
                        <a14:foregroundMark x1="9901" y1="32558" x2="3630" y2="53023"/>
                        <a14:foregroundMark x1="3630" y1="53023" x2="10231" y2="52093"/>
                        <a14:foregroundMark x1="17162" y1="27907" x2="21782" y2="27907"/>
                        <a14:foregroundMark x1="4620" y1="81395" x2="35314" y2="81860"/>
                      </a14:backgroundRemoval>
                    </a14:imgEffect>
                  </a14:imgLayer>
                </a14:imgProps>
              </a:ext>
            </a:extLst>
          </a:blip>
          <a:srcRect t="19803" r="58921" b="10636"/>
          <a:stretch/>
        </p:blipFill>
        <p:spPr>
          <a:xfrm>
            <a:off x="68421" y="5257800"/>
            <a:ext cx="1304424" cy="15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0422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6EC4D-30E3-4535-B182-740D30CF9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020761"/>
          </a:xfrm>
        </p:spPr>
        <p:txBody>
          <a:bodyPr/>
          <a:lstStyle/>
          <a:p>
            <a:pPr algn="ctr"/>
            <a:r>
              <a:rPr lang="en-US" sz="4800" dirty="0"/>
              <a:t>NHIS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9E79B-CE1B-4A2B-8561-A1B67CB1A7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4514" y="1545167"/>
            <a:ext cx="10297886" cy="4455584"/>
          </a:xfrm>
        </p:spPr>
        <p:txBody>
          <a:bodyPr/>
          <a:lstStyle/>
          <a:p>
            <a:pPr lvl="0"/>
            <a:r>
              <a:rPr lang="en-US" sz="2200" b="1" dirty="0">
                <a:solidFill>
                  <a:srgbClr val="000000"/>
                </a:solidFill>
              </a:rPr>
              <a:t>Developed new questions to be added starting in July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Testing and hospitalization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Problems accessing non-COVID-related health care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Immunosuppression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Telehealth use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Social support</a:t>
            </a:r>
          </a:p>
          <a:p>
            <a:pPr lvl="0"/>
            <a:r>
              <a:rPr lang="en-US" sz="2200" b="1" dirty="0">
                <a:solidFill>
                  <a:srgbClr val="000000"/>
                </a:solidFill>
              </a:rPr>
              <a:t>Collaborated with Census Bureau to add questions to Household Pulse survey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Anxiety and depression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Health insurance coverage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Problems accessing non-COVID-related health care</a:t>
            </a:r>
          </a:p>
          <a:p>
            <a:pPr lvl="0"/>
            <a:r>
              <a:rPr lang="en-US" sz="2200" b="1" dirty="0">
                <a:solidFill>
                  <a:srgbClr val="000000"/>
                </a:solidFill>
              </a:rPr>
              <a:t>Collaborated with BLS to add question to Current Population Survey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Problems accessing non-COVID-related health care</a:t>
            </a:r>
          </a:p>
        </p:txBody>
      </p:sp>
      <p:pic>
        <p:nvPicPr>
          <p:cNvPr id="4" name="Picture 3" descr="NHIS logo">
            <a:extLst>
              <a:ext uri="{FF2B5EF4-FFF2-40B4-BE49-F238E27FC236}">
                <a16:creationId xmlns:a16="http://schemas.microsoft.com/office/drawing/2014/main" id="{1AC9CFC3-B957-4791-A47E-0DAB09AD97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512" b="82326" l="3630" r="83168">
                        <a14:foregroundMark x1="9901" y1="32558" x2="3630" y2="53023"/>
                        <a14:foregroundMark x1="3630" y1="53023" x2="10231" y2="52093"/>
                        <a14:foregroundMark x1="17162" y1="27907" x2="21782" y2="27907"/>
                        <a14:foregroundMark x1="4620" y1="81395" x2="35314" y2="81860"/>
                      </a14:backgroundRemoval>
                    </a14:imgEffect>
                  </a14:imgLayer>
                </a14:imgProps>
              </a:ext>
            </a:extLst>
          </a:blip>
          <a:srcRect t="19803" r="58921" b="10636"/>
          <a:stretch/>
        </p:blipFill>
        <p:spPr>
          <a:xfrm>
            <a:off x="68421" y="5257800"/>
            <a:ext cx="1304424" cy="15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416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683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Research and Methodology: COVID-19 Response</a:t>
            </a:r>
          </a:p>
        </p:txBody>
      </p:sp>
      <p:pic>
        <p:nvPicPr>
          <p:cNvPr id="7" name="Picture 6" descr="RANDS Logo">
            <a:extLst>
              <a:ext uri="{FF2B5EF4-FFF2-40B4-BE49-F238E27FC236}">
                <a16:creationId xmlns:a16="http://schemas.microsoft.com/office/drawing/2014/main" id="{30E4FEAC-9BA9-42F7-A585-AA3FF0C366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466" y="5229784"/>
            <a:ext cx="4137160" cy="1166371"/>
          </a:xfrm>
          <a:prstGeom prst="rect">
            <a:avLst/>
          </a:prstGeom>
        </p:spPr>
      </p:pic>
      <p:pic>
        <p:nvPicPr>
          <p:cNvPr id="5" name="Picture 4" descr="CCQDER Logo">
            <a:extLst>
              <a:ext uri="{FF2B5EF4-FFF2-40B4-BE49-F238E27FC236}">
                <a16:creationId xmlns:a16="http://schemas.microsoft.com/office/drawing/2014/main" id="{03F63991-F043-4885-AB22-EFDA8CD3FC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525" y="5669414"/>
            <a:ext cx="2810887" cy="10119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599" y="1417639"/>
            <a:ext cx="4169228" cy="440055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Research Data Center (RDC)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NCHS RDC is closed to researchers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/>
              <a:t>Collaborating Center for Questionnaire Design and Evaluation Research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Cognitive interviewing has stopped but exploring ways to conduct virtual interviews</a:t>
            </a:r>
            <a:endParaRPr lang="en-US" dirty="0"/>
          </a:p>
          <a:p>
            <a:pPr marL="609585" lvl="1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BA9B5E-7511-4F84-A1C2-0616CFD81B1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87886" y="1417638"/>
            <a:ext cx="5094515" cy="5059361"/>
          </a:xfrm>
        </p:spPr>
        <p:txBody>
          <a:bodyPr/>
          <a:lstStyle/>
          <a:p>
            <a:r>
              <a:rPr lang="en-US" sz="2400" dirty="0"/>
              <a:t>Research and Development Survey (RANDS) – COVID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Goal – to determine if RANDS can provide information on the public’s understanding of, response to, and health impacts from COVID-19</a:t>
            </a:r>
          </a:p>
          <a:p>
            <a:pPr lvl="1"/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1" descr="image001">
            <a:extLst>
              <a:ext uri="{FF2B5EF4-FFF2-40B4-BE49-F238E27FC236}">
                <a16:creationId xmlns:a16="http://schemas.microsoft.com/office/drawing/2014/main" id="{05DF52D0-FFC8-400E-A9C0-CBBF2D68F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764" y="1600200"/>
            <a:ext cx="169523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1151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NCEH_ATSDR_combined">
  <a:themeElements>
    <a:clrScheme name="Custom 7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407</Words>
  <Application>Microsoft Office PowerPoint</Application>
  <PresentationFormat>Widescreen</PresentationFormat>
  <Paragraphs>48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Myriad Web Pro</vt:lpstr>
      <vt:lpstr>Wingdings</vt:lpstr>
      <vt:lpstr>1_NCEH_ATSDR_combined</vt:lpstr>
      <vt:lpstr>PowerPoint Presentation</vt:lpstr>
      <vt:lpstr>National Health and Nutrition Examination Survey (NHANES) </vt:lpstr>
      <vt:lpstr>Health Care Surveys</vt:lpstr>
      <vt:lpstr>National Health Interview Survey (NHIS)</vt:lpstr>
      <vt:lpstr>NHIS </vt:lpstr>
      <vt:lpstr>Research and Methodology: COVID-19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Day, Dorothy (Dottie) (CDC/DDPHSS/NCHS/OD)</dc:creator>
  <cp:lastModifiedBy>Moore, Jennifer A. (CDC/DDPHSS/NCHS/OD)</cp:lastModifiedBy>
  <cp:revision>211</cp:revision>
  <cp:lastPrinted>2020-03-19T13:28:02Z</cp:lastPrinted>
  <dcterms:created xsi:type="dcterms:W3CDTF">2020-01-14T16:12:33Z</dcterms:created>
  <dcterms:modified xsi:type="dcterms:W3CDTF">2020-05-11T16:33:16Z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iteId">
    <vt:lpwstr>9ce70869-60db-44fd-abe8-d2767077fc8f</vt:lpwstr>
  </property>
  <property fmtid="{D5CDD505-2E9C-101B-9397-08002B2CF9AE}" pid="4" name="MSIP_Label_7b94a7b8-f06c-4dfe-bdcc-9b548fd58c31_Owner">
    <vt:lpwstr>plu6@cdc.gov</vt:lpwstr>
  </property>
  <property fmtid="{D5CDD505-2E9C-101B-9397-08002B2CF9AE}" pid="5" name="MSIP_Label_7b94a7b8-f06c-4dfe-bdcc-9b548fd58c31_SetDate">
    <vt:lpwstr>2020-04-16T14:07:14.6139697Z</vt:lpwstr>
  </property>
  <property fmtid="{D5CDD505-2E9C-101B-9397-08002B2CF9AE}" pid="6" name="MSIP_Label_7b94a7b8-f06c-4dfe-bdcc-9b548fd58c31_Name">
    <vt:lpwstr>General</vt:lpwstr>
  </property>
  <property fmtid="{D5CDD505-2E9C-101B-9397-08002B2CF9AE}" pid="7" name="MSIP_Label_7b94a7b8-f06c-4dfe-bdcc-9b548fd58c31_Application">
    <vt:lpwstr>Microsoft Azure Information Protection</vt:lpwstr>
  </property>
  <property fmtid="{D5CDD505-2E9C-101B-9397-08002B2CF9AE}" pid="8" name="MSIP_Label_7b94a7b8-f06c-4dfe-bdcc-9b548fd58c31_ActionId">
    <vt:lpwstr>07c0bfb3-afc5-4f87-9744-f4fe4bac8585</vt:lpwstr>
  </property>
  <property fmtid="{D5CDD505-2E9C-101B-9397-08002B2CF9AE}" pid="9" name="MSIP_Label_7b94a7b8-f06c-4dfe-bdcc-9b548fd58c31_Extended_MSFT_Method">
    <vt:lpwstr>Manual</vt:lpwstr>
  </property>
  <property fmtid="{D5CDD505-2E9C-101B-9397-08002B2CF9AE}" pid="10" name="Sensitivity">
    <vt:lpwstr>General</vt:lpwstr>
  </property>
</Properties>
</file>