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1"/>
    <p:sldMasterId id="2147483729" r:id="rId2"/>
    <p:sldMasterId id="2147483777" r:id="rId3"/>
  </p:sldMasterIdLst>
  <p:notesMasterIdLst>
    <p:notesMasterId r:id="rId15"/>
  </p:notesMasterIdLst>
  <p:sldIdLst>
    <p:sldId id="294" r:id="rId4"/>
    <p:sldId id="324" r:id="rId5"/>
    <p:sldId id="305" r:id="rId6"/>
    <p:sldId id="315" r:id="rId7"/>
    <p:sldId id="326" r:id="rId8"/>
    <p:sldId id="321" r:id="rId9"/>
    <p:sldId id="327" r:id="rId10"/>
    <p:sldId id="322" r:id="rId11"/>
    <p:sldId id="328" r:id="rId12"/>
    <p:sldId id="319" r:id="rId13"/>
    <p:sldId id="32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87224" autoAdjust="0"/>
  </p:normalViewPr>
  <p:slideViewPr>
    <p:cSldViewPr snapToGrid="0">
      <p:cViewPr varScale="1">
        <p:scale>
          <a:sx n="71" d="100"/>
          <a:sy n="71" d="100"/>
        </p:scale>
        <p:origin x="90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72DDE-6E95-4C0B-BAD0-8279358DCA0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52081-93BD-43A3-B68A-DF9377D5B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89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5pPr>
            <a:lvl6pPr marL="2423823" indent="-2203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6pPr>
            <a:lvl7pPr marL="2864518" indent="-2203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7pPr>
            <a:lvl8pPr marL="3305213" indent="-2203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8pPr>
            <a:lvl9pPr marL="3745908" indent="-2203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9pPr>
          </a:lstStyle>
          <a:p>
            <a:pPr marL="0" marR="0" lvl="0" indent="0" algn="r" defTabSz="88139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084AA2-EDF3-41B6-9BD5-4D1331E35CE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88139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335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NCH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s of the U.S. Department of Health and Human Services and the Centers for Disease control and Prevention" title="logo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18529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386071"/>
            <a:ext cx="10972800" cy="1155779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2859349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67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" y="3946019"/>
            <a:ext cx="85344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67"/>
              </a:lnSpc>
              <a:buNone/>
              <a:defRPr sz="2400" baseline="0">
                <a:solidFill>
                  <a:srgbClr val="006858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09600" y="120204"/>
            <a:ext cx="9204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95000"/>
                  </a:schemeClr>
                </a:solidFill>
                <a:latin typeface="Calibri" panose="020F0502020204030204" pitchFamily="34" charset="0"/>
              </a:rPr>
              <a:t>National Center for Health Statistics</a:t>
            </a:r>
          </a:p>
        </p:txBody>
      </p:sp>
    </p:spTree>
    <p:extLst>
      <p:ext uri="{BB962C8B-B14F-4D97-AF65-F5344CB8AC3E}">
        <p14:creationId xmlns:p14="http://schemas.microsoft.com/office/powerpoint/2010/main" val="342869063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or_background">
    <p:bg>
      <p:bgPr>
        <a:solidFill>
          <a:srgbClr val="006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467097"/>
            <a:ext cx="11059884" cy="1162051"/>
          </a:xfrm>
          <a:prstGeom prst="rect">
            <a:avLst/>
          </a:prstGeom>
        </p:spPr>
        <p:txBody>
          <a:bodyPr anchor="b"/>
          <a:lstStyle>
            <a:lvl1pPr algn="l">
              <a:defRPr sz="48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09601" y="5900928"/>
            <a:ext cx="10363200" cy="568325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933"/>
              </a:lnSpc>
              <a:buNone/>
              <a:defRPr sz="2667" baseline="0">
                <a:solidFill>
                  <a:schemeClr val="bg2"/>
                </a:solidFill>
                <a:latin typeface="Calibri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305996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03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182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122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111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061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28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8348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258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15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NCHS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600" y="1545167"/>
            <a:ext cx="10972800" cy="4455584"/>
          </a:xfrm>
        </p:spPr>
        <p:txBody>
          <a:bodyPr/>
          <a:lstStyle>
            <a:lvl1pPr marL="457189" indent="-457189">
              <a:buClr>
                <a:srgbClr val="006A71"/>
              </a:buClr>
              <a:buFont typeface="Wingdings" panose="05000000000000000000" pitchFamily="2" charset="2"/>
              <a:buChar char="§"/>
              <a:defRPr sz="2667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008BB0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695E4A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667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667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7261"/>
            <a:ext cx="12192000" cy="12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440995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743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9574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872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70995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6066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81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3913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NCH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s of the U.S. Department of Health and Human Services and the Centers for Disease control and Prevention" title="logo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2704"/>
            <a:ext cx="12192000" cy="118529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386071"/>
            <a:ext cx="10972800" cy="1155779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2859349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67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" y="3946019"/>
            <a:ext cx="85344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67"/>
              </a:lnSpc>
              <a:buNone/>
              <a:defRPr sz="2400" baseline="0">
                <a:solidFill>
                  <a:srgbClr val="006858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74750" y="6265352"/>
            <a:ext cx="9204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/>
                </a:solidFill>
                <a:latin typeface="Calibri" panose="020F0502020204030204" pitchFamily="34" charset="0"/>
              </a:rPr>
              <a:t>National Center for Health Statistics</a:t>
            </a:r>
          </a:p>
        </p:txBody>
      </p:sp>
    </p:spTree>
    <p:extLst>
      <p:ext uri="{BB962C8B-B14F-4D97-AF65-F5344CB8AC3E}">
        <p14:creationId xmlns:p14="http://schemas.microsoft.com/office/powerpoint/2010/main" val="759190925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NCHS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600" y="1545167"/>
            <a:ext cx="10972800" cy="4455584"/>
          </a:xfrm>
        </p:spPr>
        <p:txBody>
          <a:bodyPr/>
          <a:lstStyle>
            <a:lvl1pPr marL="457189" indent="-457189">
              <a:buClr>
                <a:srgbClr val="006A71"/>
              </a:buClr>
              <a:buFont typeface="Wingdings" panose="05000000000000000000" pitchFamily="2" charset="2"/>
              <a:buChar char="§"/>
              <a:defRPr sz="2667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008BB0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695E4A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667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667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7261"/>
            <a:ext cx="12192000" cy="12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316115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ULLETS/DATA_2s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0201"/>
            <a:ext cx="5172892" cy="4191000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32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990575" indent="-380990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24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240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2400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 userDrawn="1">
            <p:ph idx="10"/>
          </p:nvPr>
        </p:nvSpPr>
        <p:spPr>
          <a:xfrm>
            <a:off x="6409509" y="1600201"/>
            <a:ext cx="5172892" cy="4191000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32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990575" indent="-380990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24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240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2400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7261"/>
            <a:ext cx="12192000" cy="12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8747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ULLETS/DATA_2s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0201"/>
            <a:ext cx="5172892" cy="4191000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32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990575" indent="-380990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24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240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2400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 userDrawn="1">
            <p:ph idx="10"/>
          </p:nvPr>
        </p:nvSpPr>
        <p:spPr>
          <a:xfrm>
            <a:off x="6409509" y="1600201"/>
            <a:ext cx="5172892" cy="4191000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32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990575" indent="-380990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24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240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2400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7261"/>
            <a:ext cx="12192000" cy="12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7352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lor_background">
    <p:bg>
      <p:bgPr>
        <a:solidFill>
          <a:srgbClr val="006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467097"/>
            <a:ext cx="11059884" cy="1162051"/>
          </a:xfrm>
          <a:prstGeom prst="rect">
            <a:avLst/>
          </a:prstGeom>
        </p:spPr>
        <p:txBody>
          <a:bodyPr anchor="b"/>
          <a:lstStyle>
            <a:lvl1pPr algn="l">
              <a:defRPr sz="48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09601" y="5900928"/>
            <a:ext cx="10363200" cy="568325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933"/>
              </a:lnSpc>
              <a:buNone/>
              <a:defRPr sz="2667" baseline="0">
                <a:solidFill>
                  <a:schemeClr val="bg2"/>
                </a:solidFill>
                <a:latin typeface="Calibri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231553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or_background">
    <p:bg>
      <p:bgPr>
        <a:solidFill>
          <a:srgbClr val="006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467097"/>
            <a:ext cx="11059884" cy="1162051"/>
          </a:xfrm>
          <a:prstGeom prst="rect">
            <a:avLst/>
          </a:prstGeom>
        </p:spPr>
        <p:txBody>
          <a:bodyPr anchor="b"/>
          <a:lstStyle>
            <a:lvl1pPr algn="l">
              <a:defRPr sz="48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09601" y="5900928"/>
            <a:ext cx="10363200" cy="568325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933"/>
              </a:lnSpc>
              <a:buNone/>
              <a:defRPr sz="2667" baseline="0">
                <a:solidFill>
                  <a:schemeClr val="bg2"/>
                </a:solidFill>
                <a:latin typeface="Calibri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719436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_TITLE_NCH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s of the U.S. Department of Health and Human Services and the Centers for Disease control and Prevention" title="logo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18529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386071"/>
            <a:ext cx="10972800" cy="1155779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2859349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67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" y="3946019"/>
            <a:ext cx="85344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67"/>
              </a:lnSpc>
              <a:buNone/>
              <a:defRPr sz="2400" baseline="0">
                <a:solidFill>
                  <a:srgbClr val="006858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74750" y="100206"/>
            <a:ext cx="9204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/>
                </a:solidFill>
                <a:latin typeface="Calibri" panose="020F0502020204030204" pitchFamily="34" charset="0"/>
              </a:rPr>
              <a:t>National Center for Health Statistics</a:t>
            </a:r>
          </a:p>
        </p:txBody>
      </p:sp>
    </p:spTree>
    <p:extLst>
      <p:ext uri="{BB962C8B-B14F-4D97-AF65-F5344CB8AC3E}">
        <p14:creationId xmlns:p14="http://schemas.microsoft.com/office/powerpoint/2010/main" val="276920828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NCH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s of the U.S. Department of Health and Human Services and the Centers for Disease control and Prevention" title="logo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185297"/>
          </a:xfrm>
          <a:prstGeom prst="rect">
            <a:avLst/>
          </a:prstGeom>
        </p:spPr>
      </p:pic>
      <p:pic>
        <p:nvPicPr>
          <p:cNvPr id="3" name="Picture 2" descr="Logos of the U.S. Department of Health and Human Services and the Centers for Disease control and Prevention" title="logos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84000" r="100000">
                        <a14:backgroundMark x1="84909" y1="10748" x2="84909" y2="10748"/>
                        <a14:backgroundMark x1="84818" y1="28505" x2="84727" y2="864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107"/>
          <a:stretch/>
        </p:blipFill>
        <p:spPr>
          <a:xfrm>
            <a:off x="10254342" y="5672704"/>
            <a:ext cx="1937657" cy="118529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386071"/>
            <a:ext cx="10972800" cy="1155779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2859349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67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" y="3946019"/>
            <a:ext cx="85344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67"/>
              </a:lnSpc>
              <a:buNone/>
              <a:defRPr sz="2400" baseline="0">
                <a:solidFill>
                  <a:srgbClr val="006858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74750" y="100206"/>
            <a:ext cx="9204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/>
                </a:solidFill>
                <a:latin typeface="Calibri" panose="020F0502020204030204" pitchFamily="34" charset="0"/>
              </a:rPr>
              <a:t>National Center for Health Statistics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10319658" y="-1"/>
            <a:ext cx="1872341" cy="1185297"/>
          </a:xfrm>
          <a:prstGeom prst="rect">
            <a:avLst/>
          </a:prstGeom>
          <a:solidFill>
            <a:srgbClr val="006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53935525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NCH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s of the U.S. Department of Health and Human Services and the Centers for Disease control and Prevention" title="logo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2704"/>
            <a:ext cx="12192000" cy="118529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386071"/>
            <a:ext cx="10972800" cy="1155779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2859349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67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" y="3946019"/>
            <a:ext cx="85344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67"/>
              </a:lnSpc>
              <a:buNone/>
              <a:defRPr sz="2400" baseline="0">
                <a:solidFill>
                  <a:srgbClr val="006858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74750" y="6265352"/>
            <a:ext cx="9204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/>
                </a:solidFill>
                <a:latin typeface="Calibri" panose="020F0502020204030204" pitchFamily="34" charset="0"/>
              </a:rPr>
              <a:t>National Center for Health Statistics</a:t>
            </a:r>
          </a:p>
        </p:txBody>
      </p:sp>
    </p:spTree>
    <p:extLst>
      <p:ext uri="{BB962C8B-B14F-4D97-AF65-F5344CB8AC3E}">
        <p14:creationId xmlns:p14="http://schemas.microsoft.com/office/powerpoint/2010/main" val="145457692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NCHS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600" y="1545167"/>
            <a:ext cx="10972800" cy="4455584"/>
          </a:xfrm>
        </p:spPr>
        <p:txBody>
          <a:bodyPr/>
          <a:lstStyle>
            <a:lvl1pPr marL="457189" indent="-457189">
              <a:buClr>
                <a:srgbClr val="006A71"/>
              </a:buClr>
              <a:buFont typeface="Wingdings" panose="05000000000000000000" pitchFamily="2" charset="2"/>
              <a:buChar char="§"/>
              <a:defRPr sz="2667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008BB0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695E4A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667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667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7261"/>
            <a:ext cx="12192000" cy="12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12159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ULLETS/DATA_2s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0201"/>
            <a:ext cx="5172892" cy="4191000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32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990575" indent="-380990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24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240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2400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 userDrawn="1">
            <p:ph idx="10"/>
          </p:nvPr>
        </p:nvSpPr>
        <p:spPr>
          <a:xfrm>
            <a:off x="6409509" y="1600201"/>
            <a:ext cx="5172892" cy="4191000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32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990575" indent="-380990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24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240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2400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7261"/>
            <a:ext cx="12192000" cy="12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31487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1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3.xml"/><Relationship Id="rId21" Type="http://schemas.openxmlformats.org/officeDocument/2006/relationships/theme" Target="../theme/theme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20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19" Type="http://schemas.openxmlformats.org/officeDocument/2006/relationships/slideLayout" Target="../slideLayouts/slideLayout29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644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191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60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  <p:sldLayoutId id="2147483794" r:id="rId17"/>
    <p:sldLayoutId id="2147483795" r:id="rId18"/>
    <p:sldLayoutId id="2147483796" r:id="rId19"/>
    <p:sldLayoutId id="2147483797" r:id="rId20"/>
  </p:sldLayoutIdLst>
  <p:transition>
    <p:fad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ctrTitle"/>
          </p:nvPr>
        </p:nvSpPr>
        <p:spPr>
          <a:xfrm>
            <a:off x="720230" y="1990531"/>
            <a:ext cx="9340605" cy="2186903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chemeClr val="accent2"/>
                </a:solidFill>
              </a:rPr>
              <a:t>The Future of NCHS: </a:t>
            </a:r>
            <a:br>
              <a:rPr lang="en-US" sz="4800" dirty="0">
                <a:solidFill>
                  <a:schemeClr val="accent2"/>
                </a:solidFill>
              </a:rPr>
            </a:br>
            <a:r>
              <a:rPr lang="en-US" sz="4800" dirty="0">
                <a:solidFill>
                  <a:schemeClr val="accent2"/>
                </a:solidFill>
              </a:rPr>
              <a:t>How We Will Get to Where We Need to Be</a:t>
            </a:r>
            <a:endParaRPr lang="en-US" altLang="en-US" sz="4800" dirty="0">
              <a:solidFill>
                <a:schemeClr val="accent2"/>
              </a:solidFill>
              <a:cs typeface="Calibri" panose="020F0502020204030204" pitchFamily="34" charset="0"/>
            </a:endParaRPr>
          </a:p>
        </p:txBody>
      </p:sp>
      <p:pic>
        <p:nvPicPr>
          <p:cNvPr id="7172" name="Picture 6" descr="Logos of the United States Department of Health and Human Services and Centers for Disease Control and Preven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515101"/>
            <a:ext cx="254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HS/CDC Logo - 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05" y="5553269"/>
            <a:ext cx="2263221" cy="1254715"/>
          </a:xfrm>
          <a:prstGeom prst="rect">
            <a:avLst/>
          </a:prstGeom>
        </p:spPr>
      </p:pic>
      <p:pic>
        <p:nvPicPr>
          <p:cNvPr id="8" name="Picture 7" descr="stat cit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732" y="220777"/>
            <a:ext cx="2495599" cy="176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81805" y="4326868"/>
            <a:ext cx="10515600" cy="139956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Jennifer Madans, PhD</a:t>
            </a:r>
          </a:p>
          <a:p>
            <a:pPr algn="ctr"/>
            <a:r>
              <a:rPr lang="en-US" sz="9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Acting Director, National Center for Health Statistics</a:t>
            </a:r>
          </a:p>
          <a:p>
            <a:pPr algn="ctr"/>
            <a:r>
              <a:rPr lang="en-US" sz="9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September 5,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21309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58" y="228599"/>
            <a:ext cx="9013401" cy="170607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2"/>
                </a:solidFill>
              </a:rPr>
              <a:t>NCHS will continue to preserve its core mission in a dynamic, changing environment, while continuing to:</a:t>
            </a:r>
            <a:endParaRPr lang="en-US" u="sng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1934677"/>
            <a:ext cx="8596668" cy="4831883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Provide timely, accurate, and relevant public health data for key policymakers and leadership to make decisions and policies </a:t>
            </a:r>
            <a:r>
              <a:rPr lang="en-US" sz="2400" u="sng" dirty="0">
                <a:solidFill>
                  <a:srgbClr val="000000"/>
                </a:solidFill>
              </a:rPr>
              <a:t>to improve the health and health outcomes of Americans</a:t>
            </a:r>
          </a:p>
          <a:p>
            <a:pPr lvl="0"/>
            <a:r>
              <a:rPr lang="en-US" sz="2400" dirty="0">
                <a:solidFill>
                  <a:srgbClr val="000000"/>
                </a:solidFill>
              </a:rPr>
              <a:t>Ensure </a:t>
            </a:r>
            <a:r>
              <a:rPr lang="en-US" sz="2400" u="sng" dirty="0">
                <a:solidFill>
                  <a:srgbClr val="000000"/>
                </a:solidFill>
              </a:rPr>
              <a:t>objective, credible, and relevant health statistics to support research and public policy</a:t>
            </a:r>
          </a:p>
          <a:p>
            <a:pPr lvl="0"/>
            <a:r>
              <a:rPr lang="en-US" sz="2400" dirty="0">
                <a:solidFill>
                  <a:srgbClr val="000000"/>
                </a:solidFill>
              </a:rPr>
              <a:t>Understand the </a:t>
            </a:r>
            <a:r>
              <a:rPr lang="en-US" sz="2400" u="sng" dirty="0">
                <a:solidFill>
                  <a:srgbClr val="000000"/>
                </a:solidFill>
              </a:rPr>
              <a:t>tradeoffs between timeliness, cost, and quality </a:t>
            </a:r>
          </a:p>
          <a:p>
            <a:pPr lvl="0"/>
            <a:r>
              <a:rPr lang="en-US" sz="2400" dirty="0">
                <a:solidFill>
                  <a:srgbClr val="000000"/>
                </a:solidFill>
              </a:rPr>
              <a:t>Commit to </a:t>
            </a:r>
            <a:r>
              <a:rPr lang="en-US" sz="2400" u="sng" dirty="0">
                <a:solidFill>
                  <a:srgbClr val="000000"/>
                </a:solidFill>
              </a:rPr>
              <a:t>quality standards and transparency </a:t>
            </a:r>
            <a:r>
              <a:rPr lang="en-US" sz="2400" dirty="0">
                <a:solidFill>
                  <a:srgbClr val="000000"/>
                </a:solidFill>
              </a:rPr>
              <a:t>to report data strengths and limitations</a:t>
            </a:r>
          </a:p>
          <a:p>
            <a:pPr lvl="0"/>
            <a:r>
              <a:rPr lang="en-US" sz="2400" dirty="0">
                <a:solidFill>
                  <a:srgbClr val="000000"/>
                </a:solidFill>
              </a:rPr>
              <a:t>Prioritize </a:t>
            </a:r>
            <a:r>
              <a:rPr lang="en-US" sz="2400" u="sng" dirty="0">
                <a:solidFill>
                  <a:srgbClr val="000000"/>
                </a:solidFill>
              </a:rPr>
              <a:t>protecting privacy and confidentiality </a:t>
            </a:r>
            <a:r>
              <a:rPr lang="en-US" sz="2400" dirty="0">
                <a:solidFill>
                  <a:srgbClr val="000000"/>
                </a:solidFill>
              </a:rPr>
              <a:t>while providing data to support evolving customer demands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7213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A6405-BCDC-4217-B341-581061381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2"/>
                </a:solidFill>
              </a:rPr>
              <a:t>NCHS Priorities for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7352A-96B0-4AAE-BBB2-000C297E9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should NCHS prioritize data modernization activities moving forward?</a:t>
            </a:r>
          </a:p>
        </p:txBody>
      </p:sp>
    </p:spTree>
    <p:extLst>
      <p:ext uri="{BB962C8B-B14F-4D97-AF65-F5344CB8AC3E}">
        <p14:creationId xmlns:p14="http://schemas.microsoft.com/office/powerpoint/2010/main" val="1906473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109" y="184151"/>
            <a:ext cx="8596668" cy="13208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4800" dirty="0">
                <a:solidFill>
                  <a:schemeClr val="accent2"/>
                </a:solidFill>
              </a:rPr>
              <a:t>NCHS at a Glance</a:t>
            </a:r>
            <a:endParaRPr lang="en-US" sz="4800" u="sng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2559" y="1009651"/>
            <a:ext cx="8596668" cy="5648324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sz="2400" dirty="0">
                <a:solidFill>
                  <a:srgbClr val="000000"/>
                </a:solidFill>
              </a:rPr>
              <a:t>Provides timely, accurate, and relevant public health data for key policymakers and leadership to make decisions and policies </a:t>
            </a:r>
            <a:r>
              <a:rPr lang="en-US" sz="2400" u="sng" dirty="0">
                <a:solidFill>
                  <a:srgbClr val="000000"/>
                </a:solidFill>
              </a:rPr>
              <a:t>to improve the health and health outcomes of Americans</a:t>
            </a:r>
          </a:p>
          <a:p>
            <a:pPr lvl="0">
              <a:buClr>
                <a:schemeClr val="accent1"/>
              </a:buClr>
            </a:pPr>
            <a:r>
              <a:rPr lang="en-US" sz="2400" dirty="0">
                <a:solidFill>
                  <a:srgbClr val="000000"/>
                </a:solidFill>
              </a:rPr>
              <a:t>Brings decades of experience transforming data into </a:t>
            </a:r>
            <a:r>
              <a:rPr lang="en-US" sz="2400" u="sng" dirty="0">
                <a:solidFill>
                  <a:srgbClr val="000000"/>
                </a:solidFill>
              </a:rPr>
              <a:t>objective, credible, and relevant health statistics to support research and public policy</a:t>
            </a:r>
          </a:p>
          <a:p>
            <a:pPr lvl="0">
              <a:buClr>
                <a:schemeClr val="accent1"/>
              </a:buClr>
            </a:pPr>
            <a:r>
              <a:rPr lang="en-US" sz="2400" dirty="0">
                <a:solidFill>
                  <a:srgbClr val="000000"/>
                </a:solidFill>
              </a:rPr>
              <a:t>Understands the </a:t>
            </a:r>
            <a:r>
              <a:rPr lang="en-US" sz="2400" u="sng" dirty="0">
                <a:solidFill>
                  <a:srgbClr val="000000"/>
                </a:solidFill>
              </a:rPr>
              <a:t>tradeoffs between timeliness, cost, and quality </a:t>
            </a:r>
          </a:p>
          <a:p>
            <a:pPr lvl="0">
              <a:buClr>
                <a:schemeClr val="accent1"/>
              </a:buClr>
            </a:pPr>
            <a:r>
              <a:rPr lang="en-US" sz="2400" dirty="0">
                <a:solidFill>
                  <a:srgbClr val="000000"/>
                </a:solidFill>
              </a:rPr>
              <a:t>Is committed to </a:t>
            </a:r>
            <a:r>
              <a:rPr lang="en-US" sz="2400" u="sng" dirty="0">
                <a:solidFill>
                  <a:srgbClr val="000000"/>
                </a:solidFill>
              </a:rPr>
              <a:t>quality standards and transparency </a:t>
            </a:r>
            <a:r>
              <a:rPr lang="en-US" sz="2400" dirty="0">
                <a:solidFill>
                  <a:srgbClr val="000000"/>
                </a:solidFill>
              </a:rPr>
              <a:t>to report data strengths and limitations</a:t>
            </a:r>
          </a:p>
          <a:p>
            <a:pPr lvl="0">
              <a:buClr>
                <a:schemeClr val="accent1"/>
              </a:buClr>
            </a:pPr>
            <a:r>
              <a:rPr lang="en-US" sz="2400" dirty="0">
                <a:solidFill>
                  <a:srgbClr val="000000"/>
                </a:solidFill>
              </a:rPr>
              <a:t>Prioritizes </a:t>
            </a:r>
            <a:r>
              <a:rPr lang="en-US" sz="2400" u="sng" dirty="0">
                <a:solidFill>
                  <a:srgbClr val="000000"/>
                </a:solidFill>
              </a:rPr>
              <a:t>protecting privacy and confidentiality </a:t>
            </a:r>
            <a:r>
              <a:rPr lang="en-US" sz="2400" dirty="0">
                <a:solidFill>
                  <a:srgbClr val="000000"/>
                </a:solidFill>
              </a:rPr>
              <a:t>while providing data to support evolving customer demands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91016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847725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accent2"/>
                </a:solidFill>
              </a:rPr>
              <a:t>Where We Are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1000125"/>
            <a:ext cx="8596668" cy="567690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1000"/>
              </a:spcAft>
            </a:pPr>
            <a:r>
              <a:rPr lang="en-US" sz="2800" b="1" dirty="0">
                <a:solidFill>
                  <a:srgbClr val="000000"/>
                </a:solidFill>
              </a:rPr>
              <a:t>Monitor the nation’s health by collecting, analyzing, and disseminating health data to:</a:t>
            </a:r>
          </a:p>
          <a:p>
            <a:pPr marL="990586" lvl="1" indent="-457200">
              <a:spcAft>
                <a:spcPts val="1000"/>
              </a:spcAft>
              <a:buClr>
                <a:schemeClr val="accent2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rgbClr val="000000"/>
                </a:solidFill>
              </a:rPr>
              <a:t>Compare across time, populations, providers, &amp; geographic areas</a:t>
            </a:r>
          </a:p>
          <a:p>
            <a:pPr marL="990586" lvl="1" indent="-457200">
              <a:spcAft>
                <a:spcPts val="1000"/>
              </a:spcAft>
              <a:buClr>
                <a:schemeClr val="accent2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rgbClr val="000000"/>
                </a:solidFill>
              </a:rPr>
              <a:t>Identify health problems, risk factors, &amp; disease patterns</a:t>
            </a:r>
          </a:p>
          <a:p>
            <a:pPr marL="990586" lvl="1" indent="-457200">
              <a:spcAft>
                <a:spcPts val="1000"/>
              </a:spcAft>
              <a:buClr>
                <a:schemeClr val="accent2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rgbClr val="000000"/>
                </a:solidFill>
              </a:rPr>
              <a:t>Inform actions &amp; policies to improve the health of the American people</a:t>
            </a:r>
          </a:p>
          <a:p>
            <a:pPr marL="990586" lvl="1" indent="-457200">
              <a:spcAft>
                <a:spcPts val="1000"/>
              </a:spcAft>
              <a:buClr>
                <a:schemeClr val="accent2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rgbClr val="000000"/>
                </a:solidFill>
              </a:rPr>
              <a:t>Administer cross-cutting, comprehensive, &amp; foundational data collections that address the full range of public health issues including emerging concerns</a:t>
            </a:r>
          </a:p>
          <a:p>
            <a:pPr>
              <a:spcAft>
                <a:spcPts val="1000"/>
              </a:spcAft>
              <a:buClr>
                <a:schemeClr val="accent2">
                  <a:lumMod val="75000"/>
                </a:schemeClr>
              </a:buClr>
            </a:pPr>
            <a:r>
              <a:rPr lang="en-US" sz="2800" b="1" dirty="0">
                <a:solidFill>
                  <a:srgbClr val="000000"/>
                </a:solidFill>
              </a:rPr>
              <a:t>As the designated Federal statistical agency for health, NCHS provides data that are unavailable elsewhere for informed decision-making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46478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>
                <a:solidFill>
                  <a:schemeClr val="accent2"/>
                </a:solidFill>
              </a:rPr>
              <a:t>NCHS is already on the path to modernize and upgrade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77334" y="1571625"/>
            <a:ext cx="8596668" cy="4469737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We are 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2400" dirty="0">
                <a:solidFill>
                  <a:srgbClr val="000000"/>
                </a:solidFill>
              </a:rPr>
              <a:t>releasing our data faster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2400" dirty="0">
                <a:solidFill>
                  <a:srgbClr val="000000"/>
                </a:solidFill>
              </a:rPr>
              <a:t>relevant to current policy interests (health insurance coverage, prescription drug costs, opioids, survey redesigns) 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2400" dirty="0">
                <a:solidFill>
                  <a:srgbClr val="000000"/>
                </a:solidFill>
              </a:rPr>
              <a:t>pivoting to greater use of electronic health records 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2400" dirty="0">
                <a:solidFill>
                  <a:srgbClr val="000000"/>
                </a:solidFill>
              </a:rPr>
              <a:t>linking data across sectors – a key to CDC’s strategy for streamlining public health information needs 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BUT, we need to continue to support our core mission and push forward with data modernization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5329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</a:rPr>
              <a:t>Modernizing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+mj-lt"/>
              <a:buAutoNum type="arabicPeriod"/>
            </a:pPr>
            <a:r>
              <a:rPr lang="en-US" sz="2800" dirty="0"/>
              <a:t>Next Generation Survey and Data Systems</a:t>
            </a:r>
          </a:p>
          <a:p>
            <a:pPr>
              <a:buClr>
                <a:schemeClr val="accent2"/>
              </a:buClr>
              <a:buFont typeface="+mj-lt"/>
              <a:buAutoNum type="arabicPeriod"/>
            </a:pPr>
            <a:r>
              <a:rPr lang="en-US" sz="2800" dirty="0"/>
              <a:t>Data Integration, Linkage, and Data Science</a:t>
            </a:r>
          </a:p>
          <a:p>
            <a:pPr>
              <a:buClr>
                <a:schemeClr val="accent2"/>
              </a:buClr>
              <a:buFont typeface="+mj-lt"/>
              <a:buAutoNum type="arabicPeriod"/>
            </a:pPr>
            <a:r>
              <a:rPr lang="en-US" sz="2800" dirty="0"/>
              <a:t>Upgrade Computing Technology and Capacity</a:t>
            </a:r>
          </a:p>
          <a:p>
            <a:pPr>
              <a:buClr>
                <a:schemeClr val="accent2"/>
              </a:buClr>
              <a:buFont typeface="+mj-lt"/>
              <a:buAutoNum type="arabicPeriod"/>
            </a:pPr>
            <a:r>
              <a:rPr lang="en-US" sz="2800" dirty="0"/>
              <a:t>Improve Accessibility and Usability of Data</a:t>
            </a:r>
          </a:p>
        </p:txBody>
      </p:sp>
    </p:spTree>
    <p:extLst>
      <p:ext uri="{BB962C8B-B14F-4D97-AF65-F5344CB8AC3E}">
        <p14:creationId xmlns:p14="http://schemas.microsoft.com/office/powerpoint/2010/main" val="3692941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>
                <a:solidFill>
                  <a:schemeClr val="accent2"/>
                </a:solidFill>
              </a:rPr>
              <a:t>1. Next Generation Surveys and Data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400" u="sng" dirty="0">
                <a:solidFill>
                  <a:srgbClr val="000000"/>
                </a:solidFill>
              </a:rPr>
              <a:t>Utilizing electronic health records for healthcare statistics: </a:t>
            </a:r>
            <a:r>
              <a:rPr lang="en-US" sz="2400" dirty="0">
                <a:solidFill>
                  <a:srgbClr val="000000"/>
                </a:solidFill>
              </a:rPr>
              <a:t>EHR-based platform for populations estimates; creation of a single data repository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400" u="sng" dirty="0">
                <a:solidFill>
                  <a:srgbClr val="000000"/>
                </a:solidFill>
              </a:rPr>
              <a:t>Next generation population health surveys: </a:t>
            </a:r>
            <a:r>
              <a:rPr lang="en-US" sz="2400" dirty="0">
                <a:solidFill>
                  <a:srgbClr val="000000"/>
                </a:solidFill>
              </a:rPr>
              <a:t>better combine assets of NHIS and NHANES; address response bias; address growing requests for more detailed data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400" u="sng" dirty="0">
                <a:solidFill>
                  <a:srgbClr val="000000"/>
                </a:solidFill>
              </a:rPr>
              <a:t>Vital Statistics - quality to match improved speed: </a:t>
            </a:r>
            <a:r>
              <a:rPr lang="en-US" sz="2400" dirty="0">
                <a:solidFill>
                  <a:srgbClr val="000000"/>
                </a:solidFill>
              </a:rPr>
              <a:t>new electronic system development; upgrade state-level birth and death registration systems; incorporate ability to modify electronic systems to collect new data and identify erroneous or missing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351668681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</a:rPr>
              <a:t>2. Data Integration, Linkage, and Data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600" u="sng" dirty="0">
                <a:solidFill>
                  <a:srgbClr val="000000"/>
                </a:solidFill>
              </a:rPr>
              <a:t>Expand the NCHS Data Linkage and Integration Program:</a:t>
            </a:r>
            <a:r>
              <a:rPr lang="en-US" sz="2600" dirty="0">
                <a:solidFill>
                  <a:srgbClr val="000000"/>
                </a:solidFill>
              </a:rPr>
              <a:t> reduce burden to access linked files; explore broader use of synthetic data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600" u="sng" dirty="0">
                <a:solidFill>
                  <a:srgbClr val="000000"/>
                </a:solidFill>
              </a:rPr>
              <a:t>Data science methods for health statistics:</a:t>
            </a:r>
            <a:r>
              <a:rPr lang="en-US" sz="2600" dirty="0">
                <a:solidFill>
                  <a:srgbClr val="000000"/>
                </a:solidFill>
              </a:rPr>
              <a:t> develop new data analytic approaches; lead in evidence-based policymaking efforts; improve methods for incorporating web-based electronic panel surveys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84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>
                <a:solidFill>
                  <a:schemeClr val="accent2"/>
                </a:solidFill>
              </a:rPr>
              <a:t>3. Upgrading Computing Technology and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600" dirty="0">
                <a:solidFill>
                  <a:srgbClr val="000000"/>
                </a:solidFill>
              </a:rPr>
              <a:t>Explore use of cloud computing, recognizing confidentiality and security requirements 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600" dirty="0">
                <a:solidFill>
                  <a:srgbClr val="000000"/>
                </a:solidFill>
              </a:rPr>
              <a:t>Increase secure storage, computing capacity, and skills in health IT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600" dirty="0">
                <a:solidFill>
                  <a:srgbClr val="000000"/>
                </a:solidFill>
              </a:rPr>
              <a:t>Upgrade data processing for speed and quality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600" dirty="0">
                <a:solidFill>
                  <a:srgbClr val="000000"/>
                </a:solidFill>
              </a:rPr>
              <a:t>Further expand upon machine learning and use of artificial intelligence</a:t>
            </a:r>
          </a:p>
        </p:txBody>
      </p:sp>
    </p:spTree>
    <p:extLst>
      <p:ext uri="{BB962C8B-B14F-4D97-AF65-F5344CB8AC3E}">
        <p14:creationId xmlns:p14="http://schemas.microsoft.com/office/powerpoint/2010/main" val="236884959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</a:rPr>
              <a:t>4. Improve Accessibility and Usability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600" dirty="0">
                <a:solidFill>
                  <a:srgbClr val="000000"/>
                </a:solidFill>
              </a:rPr>
              <a:t>NCHS website redesign for data access, usability, and visualizations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600" dirty="0">
                <a:solidFill>
                  <a:srgbClr val="000000"/>
                </a:solidFill>
              </a:rPr>
              <a:t>Expand access for research data centers, including development of remote access technology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889074"/>
      </p:ext>
    </p:extLst>
  </p:cSld>
  <p:clrMapOvr>
    <a:masterClrMapping/>
  </p:clrMapOvr>
</p:sld>
</file>

<file path=ppt/theme/theme1.xml><?xml version="1.0" encoding="utf-8"?>
<a:theme xmlns:a="http://schemas.openxmlformats.org/drawingml/2006/main" name="NCEH_ATSDR_combined">
  <a:themeElements>
    <a:clrScheme name="Custom 7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NCEH_ATSDR_combined">
  <a:themeElements>
    <a:clrScheme name="Custom 7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6325</TotalTime>
  <Words>659</Words>
  <Application>Microsoft Office PowerPoint</Application>
  <PresentationFormat>Widescreen</PresentationFormat>
  <Paragraphs>54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Courier New</vt:lpstr>
      <vt:lpstr>Myriad Web Pro</vt:lpstr>
      <vt:lpstr>Trebuchet MS</vt:lpstr>
      <vt:lpstr>Wingdings</vt:lpstr>
      <vt:lpstr>Wingdings 3</vt:lpstr>
      <vt:lpstr>NCEH_ATSDR_combined</vt:lpstr>
      <vt:lpstr>1_NCEH_ATSDR_combined</vt:lpstr>
      <vt:lpstr>Facet</vt:lpstr>
      <vt:lpstr>The Future of NCHS:  How We Will Get to Where We Need to Be</vt:lpstr>
      <vt:lpstr>NCHS at a Glance</vt:lpstr>
      <vt:lpstr>Where We Are</vt:lpstr>
      <vt:lpstr>NCHS is already on the path to modernize and upgrade</vt:lpstr>
      <vt:lpstr>Modernizing Initiatives</vt:lpstr>
      <vt:lpstr>1. Next Generation Surveys and Data Systems</vt:lpstr>
      <vt:lpstr>2. Data Integration, Linkage, and Data Science</vt:lpstr>
      <vt:lpstr>3. Upgrading Computing Technology and Capacity</vt:lpstr>
      <vt:lpstr>4. Improve Accessibility and Usability of Data</vt:lpstr>
      <vt:lpstr>NCHS will continue to preserve its core mission in a dynamic, changing environment, while continuing to:</vt:lpstr>
      <vt:lpstr>NCHS Priorities for the Future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Challenges and Opportunities for Methodological Programs:  Experiences at NCHS</dc:title>
  <dc:creator>Miller, Kristen S. (CDC/DDPHSS/NCHS/DRM)</dc:creator>
  <cp:lastModifiedBy>Moore, Jennifer A. (CDC/DDPHSS/NCHS/OD)</cp:lastModifiedBy>
  <cp:revision>159</cp:revision>
  <cp:lastPrinted>2019-08-27T19:12:30Z</cp:lastPrinted>
  <dcterms:created xsi:type="dcterms:W3CDTF">2019-05-13T15:45:36Z</dcterms:created>
  <dcterms:modified xsi:type="dcterms:W3CDTF">2021-01-15T19:33:37Z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2021-01-15T19:33:19Z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9404c226-f83e-4b3b-872d-c3e27a70384c</vt:lpwstr>
  </property>
  <property fmtid="{D5CDD505-2E9C-101B-9397-08002B2CF9AE}" pid="8" name="MSIP_Label_7b94a7b8-f06c-4dfe-bdcc-9b548fd58c31_ContentBits">
    <vt:lpwstr>0</vt:lpwstr>
  </property>
</Properties>
</file>