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8"/>
  </p:notesMasterIdLst>
  <p:sldIdLst>
    <p:sldId id="256" r:id="rId5"/>
    <p:sldId id="1454" r:id="rId6"/>
    <p:sldId id="258" r:id="rId7"/>
    <p:sldId id="259" r:id="rId8"/>
    <p:sldId id="260" r:id="rId9"/>
    <p:sldId id="261" r:id="rId10"/>
    <p:sldId id="262" r:id="rId11"/>
    <p:sldId id="264" r:id="rId12"/>
    <p:sldId id="263" r:id="rId13"/>
    <p:sldId id="265" r:id="rId14"/>
    <p:sldId id="269" r:id="rId15"/>
    <p:sldId id="270" r:id="rId16"/>
    <p:sldId id="268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eyla Mohadjer" initials="LM" lastIdx="7" clrIdx="0">
    <p:extLst>
      <p:ext uri="{19B8F6BF-5375-455C-9EA6-DF929625EA0E}">
        <p15:presenceInfo xmlns:p15="http://schemas.microsoft.com/office/powerpoint/2012/main" userId="S-1-5-21-2083667071-1112689225-1550850067-3620" providerId="AD"/>
      </p:ext>
    </p:extLst>
  </p:cmAuthor>
  <p:cmAuthor id="2" name="Jay Clark" initials="JC" lastIdx="5" clrIdx="1">
    <p:extLst>
      <p:ext uri="{19B8F6BF-5375-455C-9EA6-DF929625EA0E}">
        <p15:presenceInfo xmlns:p15="http://schemas.microsoft.com/office/powerpoint/2012/main" userId="S-1-5-21-2083667071-1112689225-1550850067-358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FAFC"/>
    <a:srgbClr val="FF9900"/>
    <a:srgbClr val="9F51CF"/>
    <a:srgbClr val="B54AD6"/>
    <a:srgbClr val="BD5F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205" autoAdjust="0"/>
    <p:restoredTop sz="92611" autoAdjust="0"/>
  </p:normalViewPr>
  <p:slideViewPr>
    <p:cSldViewPr snapToGrid="0">
      <p:cViewPr varScale="1">
        <p:scale>
          <a:sx n="69" d="100"/>
          <a:sy n="69" d="100"/>
        </p:scale>
        <p:origin x="288" y="40"/>
      </p:cViewPr>
      <p:guideLst/>
    </p:cSldViewPr>
  </p:slideViewPr>
  <p:outlineViewPr>
    <p:cViewPr>
      <p:scale>
        <a:sx n="33" d="100"/>
        <a:sy n="33" d="100"/>
      </p:scale>
      <p:origin x="0" y="-3637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775F0A-A97F-4A67-8D4D-C23AEC1FD0F7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EE9022-D117-40FB-A7EE-4E766AF780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942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Main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8B5120E-07E6-F14E-9DE3-B95CAA272552}"/>
              </a:ext>
            </a:extLst>
          </p:cNvPr>
          <p:cNvSpPr/>
          <p:nvPr userDrawn="1"/>
        </p:nvSpPr>
        <p:spPr>
          <a:xfrm>
            <a:off x="0" y="1809946"/>
            <a:ext cx="12188954" cy="5048054"/>
          </a:xfrm>
          <a:prstGeom prst="rect">
            <a:avLst/>
          </a:prstGeom>
          <a:solidFill>
            <a:srgbClr val="00737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9699" y="2973455"/>
            <a:ext cx="10079007" cy="1518715"/>
          </a:xfrm>
          <a:prstGeom prst="rect">
            <a:avLst/>
          </a:prstGeom>
        </p:spPr>
        <p:txBody>
          <a:bodyPr anchor="t"/>
          <a:lstStyle>
            <a:lvl1pPr algn="l">
              <a:defRPr sz="4400" b="1" cap="none">
                <a:solidFill>
                  <a:schemeClr val="bg1"/>
                </a:solidFill>
                <a:latin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09699" y="4775202"/>
            <a:ext cx="10079008" cy="1277049"/>
          </a:xfrm>
          <a:prstGeom prst="rect">
            <a:avLst/>
          </a:prstGeom>
        </p:spPr>
        <p:txBody>
          <a:bodyPr lIns="108000" tIns="0" bIns="0" anchor="b" anchorCtr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  <a:defRPr sz="1600">
                <a:solidFill>
                  <a:schemeClr val="bg1"/>
                </a:solidFill>
                <a:latin typeface="Arial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6E2A767-F8DA-5543-B172-2A87B1CC2E7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409699" y="243282"/>
            <a:ext cx="2290215" cy="1321567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F86511BA-24C0-034F-A58E-AAA9CE6E13B5}"/>
              </a:ext>
            </a:extLst>
          </p:cNvPr>
          <p:cNvSpPr/>
          <p:nvPr userDrawn="1"/>
        </p:nvSpPr>
        <p:spPr>
          <a:xfrm>
            <a:off x="0" y="1789278"/>
            <a:ext cx="12188954" cy="58603"/>
          </a:xfrm>
          <a:prstGeom prst="rect">
            <a:avLst/>
          </a:prstGeom>
          <a:solidFill>
            <a:srgbClr val="D9484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81217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36">
          <p15:clr>
            <a:srgbClr val="FBAE40"/>
          </p15:clr>
        </p15:guide>
        <p15:guide id="2" pos="7248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4CB9BD40-7CEA-404E-8135-32A5606E84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6375" y="245751"/>
            <a:ext cx="10470425" cy="804862"/>
          </a:xfrm>
          <a:prstGeom prst="rect">
            <a:avLst/>
          </a:prstGeom>
        </p:spPr>
        <p:txBody>
          <a:bodyPr/>
          <a:lstStyle>
            <a:lvl1pPr algn="l">
              <a:defRPr sz="3000" b="1">
                <a:solidFill>
                  <a:schemeClr val="tx2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0752D782-E7F9-2348-B59A-4C871F9173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06057" y="6324310"/>
            <a:ext cx="965200" cy="42394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200" b="0" i="0">
                <a:solidFill>
                  <a:schemeClr val="accent2"/>
                </a:solidFill>
                <a:latin typeface="Arial"/>
                <a:cs typeface="Arial"/>
              </a:defRPr>
            </a:lvl1pPr>
          </a:lstStyle>
          <a:p>
            <a:fld id="{EAB13C80-551E-B145-B184-7D9427B50C1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3140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opic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3AC22BDD-7476-EA4C-A6EF-355C8D8CA744}"/>
              </a:ext>
            </a:extLst>
          </p:cNvPr>
          <p:cNvSpPr/>
          <p:nvPr userDrawn="1"/>
        </p:nvSpPr>
        <p:spPr>
          <a:xfrm>
            <a:off x="0" y="0"/>
            <a:ext cx="12188954" cy="6843667"/>
          </a:xfrm>
          <a:prstGeom prst="rect">
            <a:avLst/>
          </a:prstGeom>
          <a:solidFill>
            <a:srgbClr val="017B8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42E2DD7-435F-9844-ADB4-BAB0B12D8E0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alphaModFix amt="11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17243" y="221615"/>
            <a:ext cx="4442551" cy="6315916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409699" y="2900885"/>
            <a:ext cx="10079007" cy="1518715"/>
          </a:xfrm>
          <a:prstGeom prst="rect">
            <a:avLst/>
          </a:prstGeom>
        </p:spPr>
        <p:txBody>
          <a:bodyPr anchor="t"/>
          <a:lstStyle>
            <a:lvl1pPr algn="l">
              <a:defRPr sz="4400" b="0" i="0" cap="none" baseline="0">
                <a:solidFill>
                  <a:schemeClr val="bg1"/>
                </a:solidFill>
                <a:latin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Slide Number Placeholder 7">
            <a:extLst>
              <a:ext uri="{FF2B5EF4-FFF2-40B4-BE49-F238E27FC236}">
                <a16:creationId xmlns:a16="http://schemas.microsoft.com/office/drawing/2014/main" id="{E49C931A-2805-FE43-B77E-5D5AB5180D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26800" y="6434051"/>
            <a:ext cx="965200" cy="4239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fld id="{EAB13C80-551E-B145-B184-7D9427B50C1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687F002-E876-D845-97A5-8FCBEA7B9C3A}"/>
              </a:ext>
            </a:extLst>
          </p:cNvPr>
          <p:cNvSpPr/>
          <p:nvPr userDrawn="1"/>
        </p:nvSpPr>
        <p:spPr>
          <a:xfrm>
            <a:off x="0" y="6759146"/>
            <a:ext cx="12192000" cy="98854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9556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47650"/>
            <a:ext cx="10363200" cy="590551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4600" y="1695451"/>
            <a:ext cx="97028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335598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7512" y="205118"/>
            <a:ext cx="10856976" cy="590550"/>
          </a:xfrm>
          <a:prstGeom prst="rect">
            <a:avLst/>
          </a:prstGeom>
        </p:spPr>
        <p:txBody>
          <a:bodyPr tIns="0" bIns="0" anchor="t" anchorCtr="0"/>
          <a:lstStyle>
            <a:lvl1pPr>
              <a:lnSpc>
                <a:spcPts val="4000"/>
              </a:lnSpc>
              <a:defRPr lang="en-US" sz="3600" b="1" baseline="0" dirty="0">
                <a:solidFill>
                  <a:schemeClr val="tx1">
                    <a:lumMod val="75000"/>
                  </a:schemeClr>
                </a:solidFill>
                <a:effectLst/>
                <a:latin typeface="Calibri" pitchFamily="34" charset="0"/>
              </a:defRPr>
            </a:lvl1pPr>
          </a:lstStyle>
          <a:p>
            <a:pPr lvl="0">
              <a:lnSpc>
                <a:spcPts val="3000"/>
              </a:lnSpc>
            </a:pPr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4944" y="1197864"/>
            <a:ext cx="10802112" cy="4928616"/>
          </a:xfrm>
          <a:prstGeom prst="rect">
            <a:avLst/>
          </a:prstGeom>
        </p:spPr>
        <p:txBody>
          <a:bodyPr/>
          <a:lstStyle>
            <a:lvl1pPr>
              <a:lnSpc>
                <a:spcPct val="90000"/>
              </a:lnSpc>
              <a:spcBef>
                <a:spcPts val="1200"/>
              </a:spcBef>
              <a:buClr>
                <a:schemeClr val="tx1">
                  <a:lumMod val="75000"/>
                </a:schemeClr>
              </a:buClr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1pPr>
            <a:lvl2pPr>
              <a:lnSpc>
                <a:spcPct val="90000"/>
              </a:lnSpc>
              <a:spcBef>
                <a:spcPts val="1200"/>
              </a:spcBef>
              <a:buClr>
                <a:schemeClr val="tx1">
                  <a:lumMod val="75000"/>
                </a:schemeClr>
              </a:buClr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2pPr>
            <a:lvl3pPr>
              <a:lnSpc>
                <a:spcPct val="90000"/>
              </a:lnSpc>
              <a:spcBef>
                <a:spcPts val="1200"/>
              </a:spcBef>
              <a:buClr>
                <a:schemeClr val="tx1">
                  <a:lumMod val="75000"/>
                </a:schemeClr>
              </a:buClr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3pPr>
            <a:lvl4pPr>
              <a:lnSpc>
                <a:spcPct val="90000"/>
              </a:lnSpc>
              <a:spcBef>
                <a:spcPts val="1200"/>
              </a:spcBef>
              <a:buClr>
                <a:schemeClr val="tx1">
                  <a:lumMod val="75000"/>
                </a:schemeClr>
              </a:buClr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4pPr>
            <a:lvl5pPr>
              <a:lnSpc>
                <a:spcPct val="90000"/>
              </a:lnSpc>
              <a:spcBef>
                <a:spcPts val="1200"/>
              </a:spcBef>
              <a:buClr>
                <a:schemeClr val="tx1">
                  <a:lumMod val="75000"/>
                </a:schemeClr>
              </a:buClr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61544" y="6156960"/>
            <a:ext cx="109728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400" baseline="0">
                <a:solidFill>
                  <a:srgbClr val="000000"/>
                </a:solidFill>
                <a:latin typeface="Calibri" pitchFamily="34" charset="0"/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*Citations and references</a:t>
            </a:r>
          </a:p>
        </p:txBody>
      </p:sp>
    </p:spTree>
    <p:extLst>
      <p:ext uri="{BB962C8B-B14F-4D97-AF65-F5344CB8AC3E}">
        <p14:creationId xmlns:p14="http://schemas.microsoft.com/office/powerpoint/2010/main" val="47006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"/>
    </mc:Choice>
    <mc:Fallback xmlns=""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lor_background">
    <p:bg>
      <p:bgPr>
        <a:solidFill>
          <a:srgbClr val="00685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4467097"/>
            <a:ext cx="11059884" cy="1162051"/>
          </a:xfrm>
          <a:prstGeom prst="rect">
            <a:avLst/>
          </a:prstGeom>
        </p:spPr>
        <p:txBody>
          <a:bodyPr anchor="b"/>
          <a:lstStyle>
            <a:lvl1pPr algn="l">
              <a:defRPr sz="4800" b="1" baseline="0">
                <a:solidFill>
                  <a:schemeClr val="bg2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type="body" idx="1"/>
          </p:nvPr>
        </p:nvSpPr>
        <p:spPr>
          <a:xfrm>
            <a:off x="609601" y="5900928"/>
            <a:ext cx="10363200" cy="568325"/>
          </a:xfrm>
          <a:prstGeom prst="rect">
            <a:avLst/>
          </a:prstGeom>
        </p:spPr>
        <p:txBody>
          <a:bodyPr anchor="b"/>
          <a:lstStyle>
            <a:lvl1pPr marL="0" indent="0" algn="l">
              <a:lnSpc>
                <a:spcPts val="2933"/>
              </a:lnSpc>
              <a:buNone/>
              <a:defRPr sz="2667" baseline="0">
                <a:solidFill>
                  <a:schemeClr val="bg2"/>
                </a:solidFill>
                <a:latin typeface="Calibri" pitchFamily="34" charset="0"/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22064248"/>
      </p:ext>
    </p:extLst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03E9B-35EA-4BE5-8CB5-80341347AECC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9AA8E-07D3-4F17-BA66-D6A4D81C7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631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6FEB5595-0500-A145-9919-12FE40A55813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756375" y="1392037"/>
            <a:ext cx="10515600" cy="4143375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B870574-659B-FC40-8ED7-E878C5925F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Slide Number Placeholder 7">
            <a:extLst>
              <a:ext uri="{FF2B5EF4-FFF2-40B4-BE49-F238E27FC236}">
                <a16:creationId xmlns:a16="http://schemas.microsoft.com/office/drawing/2014/main" id="{301905D9-8FCB-814A-BBA8-268ECEFD06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06057" y="6324310"/>
            <a:ext cx="965200" cy="42394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200" b="0" i="0">
                <a:solidFill>
                  <a:schemeClr val="accent2"/>
                </a:solidFill>
                <a:latin typeface="Arial"/>
                <a:cs typeface="Arial"/>
              </a:defRPr>
            </a:lvl1pPr>
          </a:lstStyle>
          <a:p>
            <a:fld id="{EAB13C80-551E-B145-B184-7D9427B50C1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7925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wo-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6FEB5595-0500-A145-9919-12FE40A55813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756375" y="1392037"/>
            <a:ext cx="4926795" cy="4143375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B870574-659B-FC40-8ED7-E878C5925F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Content Placeholder 7">
            <a:extLst>
              <a:ext uri="{FF2B5EF4-FFF2-40B4-BE49-F238E27FC236}">
                <a16:creationId xmlns:a16="http://schemas.microsoft.com/office/drawing/2014/main" id="{BC4DE196-483E-EA42-B675-FE2009F69F11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497418" y="1392037"/>
            <a:ext cx="4926795" cy="4143375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7">
            <a:extLst>
              <a:ext uri="{FF2B5EF4-FFF2-40B4-BE49-F238E27FC236}">
                <a16:creationId xmlns:a16="http://schemas.microsoft.com/office/drawing/2014/main" id="{5F57699C-B5C7-D046-B17E-2AF74C97C9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06057" y="6324310"/>
            <a:ext cx="965200" cy="42394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200" b="0" i="0">
                <a:solidFill>
                  <a:schemeClr val="accent2"/>
                </a:solidFill>
                <a:latin typeface="Arial"/>
                <a:cs typeface="Arial"/>
              </a:defRPr>
            </a:lvl1pPr>
          </a:lstStyle>
          <a:p>
            <a:fld id="{EAB13C80-551E-B145-B184-7D9427B50C1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63579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wo-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6FEB5595-0500-A145-9919-12FE40A55813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756375" y="2029977"/>
            <a:ext cx="4926795" cy="3574637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B870574-659B-FC40-8ED7-E878C5925F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Content Placeholder 7">
            <a:extLst>
              <a:ext uri="{FF2B5EF4-FFF2-40B4-BE49-F238E27FC236}">
                <a16:creationId xmlns:a16="http://schemas.microsoft.com/office/drawing/2014/main" id="{BC4DE196-483E-EA42-B675-FE2009F69F11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497418" y="2029977"/>
            <a:ext cx="4926795" cy="3574637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7BAE4C29-A83F-7745-BF1B-4259C9CB92C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55650" y="1376056"/>
            <a:ext cx="4927600" cy="406400"/>
          </a:xfrm>
        </p:spPr>
        <p:txBody>
          <a:bodyPr/>
          <a:lstStyle>
            <a:lvl1pPr marL="0" indent="0">
              <a:buNone/>
              <a:defRPr b="1">
                <a:solidFill>
                  <a:schemeClr val="accent2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6718CA15-4F49-B84C-B44D-1CEC98E2C84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506000" y="1376056"/>
            <a:ext cx="4927600" cy="406400"/>
          </a:xfrm>
        </p:spPr>
        <p:txBody>
          <a:bodyPr/>
          <a:lstStyle>
            <a:lvl1pPr marL="0" indent="0">
              <a:buNone/>
              <a:defRPr b="1">
                <a:solidFill>
                  <a:schemeClr val="accent2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Slide Number Placeholder 7">
            <a:extLst>
              <a:ext uri="{FF2B5EF4-FFF2-40B4-BE49-F238E27FC236}">
                <a16:creationId xmlns:a16="http://schemas.microsoft.com/office/drawing/2014/main" id="{AD8793EA-7528-644E-A73C-081F2EE98A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06057" y="6324310"/>
            <a:ext cx="965200" cy="42394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200" b="0" i="0">
                <a:solidFill>
                  <a:schemeClr val="accent2"/>
                </a:solidFill>
                <a:latin typeface="Arial"/>
                <a:cs typeface="Arial"/>
              </a:defRPr>
            </a:lvl1pPr>
          </a:lstStyle>
          <a:p>
            <a:fld id="{EAB13C80-551E-B145-B184-7D9427B50C1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15728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6FEB5595-0500-A145-9919-12FE40A55813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756375" y="1392037"/>
            <a:ext cx="10515600" cy="298319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B870574-659B-FC40-8ED7-E878C5925F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62A97EA1-E1C0-5F4C-A0EF-CF7D7DC2377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76300" y="4582928"/>
            <a:ext cx="10394950" cy="1157288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en-US"/>
          </a:p>
        </p:txBody>
      </p:sp>
      <p:sp>
        <p:nvSpPr>
          <p:cNvPr id="9" name="Slide Number Placeholder 7">
            <a:extLst>
              <a:ext uri="{FF2B5EF4-FFF2-40B4-BE49-F238E27FC236}">
                <a16:creationId xmlns:a16="http://schemas.microsoft.com/office/drawing/2014/main" id="{E2111852-53C7-914B-A11C-2BD89BC429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06057" y="6324310"/>
            <a:ext cx="965200" cy="42394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200" b="0" i="0">
                <a:solidFill>
                  <a:schemeClr val="accent2"/>
                </a:solidFill>
                <a:latin typeface="Arial"/>
                <a:cs typeface="Arial"/>
              </a:defRPr>
            </a:lvl1pPr>
          </a:lstStyle>
          <a:p>
            <a:fld id="{EAB13C80-551E-B145-B184-7D9427B50C1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2797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6FEB5595-0500-A145-9919-12FE40A55813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756375" y="2943044"/>
            <a:ext cx="10515600" cy="298319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B870574-659B-FC40-8ED7-E878C5925F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62A97EA1-E1C0-5F4C-A0EF-CF7D7DC2377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76300" y="1491662"/>
            <a:ext cx="10394950" cy="1157288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en-US"/>
          </a:p>
        </p:txBody>
      </p:sp>
      <p:sp>
        <p:nvSpPr>
          <p:cNvPr id="9" name="Slide Number Placeholder 7">
            <a:extLst>
              <a:ext uri="{FF2B5EF4-FFF2-40B4-BE49-F238E27FC236}">
                <a16:creationId xmlns:a16="http://schemas.microsoft.com/office/drawing/2014/main" id="{80B24796-917B-A84A-BD3F-8EFEDEFBEC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06057" y="6324310"/>
            <a:ext cx="965200" cy="42394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200" b="0" i="0">
                <a:solidFill>
                  <a:schemeClr val="accent2"/>
                </a:solidFill>
                <a:latin typeface="Arial"/>
                <a:cs typeface="Arial"/>
              </a:defRPr>
            </a:lvl1pPr>
          </a:lstStyle>
          <a:p>
            <a:fld id="{EAB13C80-551E-B145-B184-7D9427B50C1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32621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Line with Picture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6375" y="245751"/>
            <a:ext cx="10470425" cy="804862"/>
          </a:xfrm>
          <a:prstGeom prst="rect">
            <a:avLst/>
          </a:prstGeom>
        </p:spPr>
        <p:txBody>
          <a:bodyPr/>
          <a:lstStyle>
            <a:lvl1pPr algn="l">
              <a:defRPr sz="3000" b="1">
                <a:solidFill>
                  <a:schemeClr val="tx2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2463798" y="1849424"/>
            <a:ext cx="7264404" cy="3458413"/>
          </a:xfrm>
          <a:prstGeom prst="rect">
            <a:avLst/>
          </a:prstGeom>
        </p:spPr>
        <p:txBody>
          <a:bodyPr anchor="ctr" anchorCtr="1"/>
          <a:lstStyle>
            <a:lvl1pPr marL="0" indent="0">
              <a:buNone/>
              <a:defRPr/>
            </a:lvl1pPr>
          </a:lstStyle>
          <a:p>
            <a:endParaRPr lang="en-US"/>
          </a:p>
        </p:txBody>
      </p:sp>
      <p:sp>
        <p:nvSpPr>
          <p:cNvPr id="9" name="Slide Number Placeholder 7">
            <a:extLst>
              <a:ext uri="{FF2B5EF4-FFF2-40B4-BE49-F238E27FC236}">
                <a16:creationId xmlns:a16="http://schemas.microsoft.com/office/drawing/2014/main" id="{870870AB-908C-5040-80CE-11BC1AF597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06057" y="6324310"/>
            <a:ext cx="965200" cy="42394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200" b="0" i="0">
                <a:solidFill>
                  <a:schemeClr val="accent2"/>
                </a:solidFill>
                <a:latin typeface="Arial"/>
                <a:cs typeface="Arial"/>
              </a:defRPr>
            </a:lvl1pPr>
          </a:lstStyle>
          <a:p>
            <a:fld id="{EAB13C80-551E-B145-B184-7D9427B50C1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9463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Line with Picture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756375" y="152882"/>
            <a:ext cx="10355321" cy="990599"/>
          </a:xfrm>
          <a:prstGeom prst="rect">
            <a:avLst/>
          </a:prstGeom>
        </p:spPr>
        <p:txBody>
          <a:bodyPr/>
          <a:lstStyle>
            <a:lvl1pPr algn="l">
              <a:defRPr sz="3000" b="1">
                <a:solidFill>
                  <a:schemeClr val="tx2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0" y="1230284"/>
            <a:ext cx="12192000" cy="5627716"/>
          </a:xfrm>
          <a:prstGeom prst="rect">
            <a:avLst/>
          </a:prstGeom>
        </p:spPr>
        <p:txBody>
          <a:bodyPr anchor="ctr" anchorCtr="1"/>
          <a:lstStyle>
            <a:lvl1pPr marL="0" indent="0">
              <a:buNone/>
              <a:defRPr/>
            </a:lvl1pPr>
          </a:lstStyle>
          <a:p>
            <a:endParaRPr lang="en-US" dirty="0"/>
          </a:p>
        </p:txBody>
      </p:sp>
      <p:sp>
        <p:nvSpPr>
          <p:cNvPr id="10" name="Slide Number Placeholder 7">
            <a:extLst>
              <a:ext uri="{FF2B5EF4-FFF2-40B4-BE49-F238E27FC236}">
                <a16:creationId xmlns:a16="http://schemas.microsoft.com/office/drawing/2014/main" id="{598B9C5D-7180-7140-81FD-03AE4FE4D4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06057" y="6324310"/>
            <a:ext cx="965200" cy="42394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200" b="0" i="0">
                <a:solidFill>
                  <a:schemeClr val="accent2"/>
                </a:solidFill>
                <a:latin typeface="Arial"/>
                <a:cs typeface="Arial"/>
              </a:defRPr>
            </a:lvl1pPr>
          </a:lstStyle>
          <a:p>
            <a:fld id="{EAB13C80-551E-B145-B184-7D9427B50C1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0382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- 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05688A52-435F-D949-8619-2CE9B3188F9C}"/>
              </a:ext>
            </a:extLst>
          </p:cNvPr>
          <p:cNvSpPr txBox="1">
            <a:spLocks/>
          </p:cNvSpPr>
          <p:nvPr userDrawn="1"/>
        </p:nvSpPr>
        <p:spPr>
          <a:xfrm>
            <a:off x="756375" y="245751"/>
            <a:ext cx="10470425" cy="8048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lang="en-US" sz="3000" b="1" kern="1200">
                <a:solidFill>
                  <a:schemeClr val="tx2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Slide Number Placeholder 7">
            <a:extLst>
              <a:ext uri="{FF2B5EF4-FFF2-40B4-BE49-F238E27FC236}">
                <a16:creationId xmlns:a16="http://schemas.microsoft.com/office/drawing/2014/main" id="{182437AC-B2AD-5C4F-9E4A-A94C18B836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06057" y="6324310"/>
            <a:ext cx="965200" cy="42394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200" b="0" i="0">
                <a:solidFill>
                  <a:schemeClr val="accent2"/>
                </a:solidFill>
                <a:latin typeface="Arial"/>
                <a:cs typeface="Arial"/>
              </a:defRPr>
            </a:lvl1pPr>
          </a:lstStyle>
          <a:p>
            <a:fld id="{EAB13C80-551E-B145-B184-7D9427B50C1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7089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6A86586-5256-9347-B17A-85790410DD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6375" y="312516"/>
            <a:ext cx="10515600" cy="6713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6BE024-0F4F-ED4B-A35B-841A0BDD6A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9075" y="1386967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marL="687388" lvl="1" indent="-230188" algn="l" defTabSz="457200" rtl="0" eaLnBrk="1" latinLnBrk="0" hangingPunct="1">
              <a:lnSpc>
                <a:spcPct val="100000"/>
              </a:lnSpc>
              <a:spcBef>
                <a:spcPts val="480"/>
              </a:spcBef>
              <a:spcAft>
                <a:spcPts val="600"/>
              </a:spcAft>
              <a:buClr>
                <a:srgbClr val="00737F"/>
              </a:buClr>
              <a:buSzPct val="120000"/>
              <a:buFont typeface="Helvetica" charset="0"/>
              <a:buChar char="⁃"/>
              <a:tabLst/>
            </a:pPr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marL="1600200" lvl="3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rgbClr val="00737F"/>
              </a:buClr>
              <a:buFont typeface="Arial"/>
              <a:buChar char="–"/>
            </a:pPr>
            <a:r>
              <a:rPr lang="en-US" dirty="0"/>
              <a:t>Fourth level</a:t>
            </a:r>
          </a:p>
          <a:p>
            <a:pPr marL="2057400" lvl="4" indent="-228600" algn="l" defTabSz="457200" rtl="0" eaLnBrk="1" latinLnBrk="0" hangingPunct="1">
              <a:spcBef>
                <a:spcPct val="20000"/>
              </a:spcBef>
              <a:buClr>
                <a:srgbClr val="00737F"/>
              </a:buClr>
              <a:buFont typeface="Arial"/>
              <a:buChar char="»"/>
            </a:pPr>
            <a:r>
              <a:rPr lang="en-US" dirty="0"/>
              <a:t>Fifth level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406057" y="6324310"/>
            <a:ext cx="965200" cy="42394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200" b="0" i="0">
                <a:solidFill>
                  <a:schemeClr val="accent2"/>
                </a:solidFill>
                <a:latin typeface="Arial"/>
                <a:cs typeface="Arial"/>
              </a:defRPr>
            </a:lvl1pPr>
          </a:lstStyle>
          <a:p>
            <a:fld id="{EAB13C80-551E-B145-B184-7D9427B50C1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98A55D2-2B29-6743-B7A0-7BF51AC90AFD}"/>
              </a:ext>
            </a:extLst>
          </p:cNvPr>
          <p:cNvSpPr/>
          <p:nvPr userDrawn="1"/>
        </p:nvSpPr>
        <p:spPr>
          <a:xfrm>
            <a:off x="0" y="6759146"/>
            <a:ext cx="12192000" cy="98854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BE1C30D-E0BE-7941-BA92-C9AD958FEA71}"/>
              </a:ext>
            </a:extLst>
          </p:cNvPr>
          <p:cNvPicPr>
            <a:picLocks noChangeAspect="1"/>
          </p:cNvPicPr>
          <p:nvPr userDrawn="1"/>
        </p:nvPicPr>
        <p:blipFill>
          <a:blip r:embed="rId1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38022" y="5912798"/>
            <a:ext cx="1339773" cy="773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1114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720" r:id="rId14"/>
    <p:sldLayoutId id="2147483721" r:id="rId15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lang="en-US" sz="3000" b="1" kern="1200" dirty="0">
          <a:solidFill>
            <a:srgbClr val="00737F"/>
          </a:solidFill>
          <a:latin typeface="Arial"/>
          <a:ea typeface="+mj-ea"/>
          <a:cs typeface="Arial"/>
        </a:defRPr>
      </a:lvl1pPr>
    </p:titleStyle>
    <p:bodyStyle>
      <a:lvl1pPr marL="230188" indent="-230188" algn="l" defTabSz="457200" rtl="0" eaLnBrk="1" latinLnBrk="0" hangingPunct="1">
        <a:spcBef>
          <a:spcPts val="600"/>
        </a:spcBef>
        <a:spcAft>
          <a:spcPts val="600"/>
        </a:spcAft>
        <a:buClr>
          <a:srgbClr val="017B89"/>
        </a:buClr>
        <a:buFont typeface="Arial"/>
        <a:buChar char="•"/>
        <a:tabLst/>
        <a:defRPr lang="en-US" sz="2400" kern="1200" dirty="0" smtClean="0">
          <a:solidFill>
            <a:srgbClr val="575C5D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ts val="600"/>
        </a:spcBef>
        <a:spcAft>
          <a:spcPts val="600"/>
        </a:spcAft>
        <a:buFont typeface="Arial"/>
        <a:buChar char="–"/>
        <a:defRPr lang="en-US" sz="2200" b="0" i="0" kern="1200" dirty="0" smtClean="0">
          <a:solidFill>
            <a:srgbClr val="575C5D"/>
          </a:solidFill>
          <a:latin typeface="ITC Franklin Gothic Std Book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600"/>
        </a:spcBef>
        <a:spcAft>
          <a:spcPts val="600"/>
        </a:spcAft>
        <a:buClr>
          <a:srgbClr val="575C5D"/>
        </a:buClr>
        <a:buFont typeface="Arial"/>
        <a:buChar char="•"/>
        <a:defRPr lang="en-US" sz="2000" b="0" i="0" kern="1200" dirty="0" smtClean="0">
          <a:solidFill>
            <a:srgbClr val="575C5D"/>
          </a:solidFill>
          <a:latin typeface="ITC Franklin Gothic Std Book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lang="en-US" sz="1800" kern="1200" dirty="0" smtClean="0">
          <a:solidFill>
            <a:srgbClr val="575C5D"/>
          </a:solidFill>
          <a:latin typeface="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lang="en-US" sz="1600" kern="1200" baseline="0" dirty="0">
          <a:solidFill>
            <a:srgbClr val="575C5D"/>
          </a:solidFill>
          <a:latin typeface="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200">
          <p15:clr>
            <a:srgbClr val="F26B43"/>
          </p15:clr>
        </p15:guide>
        <p15:guide id="3" pos="552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599" y="855406"/>
            <a:ext cx="11169445" cy="2369421"/>
          </a:xfrm>
        </p:spPr>
        <p:txBody>
          <a:bodyPr>
            <a:noAutofit/>
          </a:bodyPr>
          <a:lstStyle/>
          <a:p>
            <a:r>
              <a:rPr lang="en-US" sz="4000" dirty="0"/>
              <a:t>An Assessment of </a:t>
            </a:r>
            <a:br>
              <a:rPr lang="en-US" sz="4000" dirty="0"/>
            </a:br>
            <a:r>
              <a:rPr lang="en-US" sz="4000" dirty="0"/>
              <a:t>Data Disclosure Risk for the </a:t>
            </a:r>
            <a:br>
              <a:rPr lang="en-US" sz="4000" dirty="0"/>
            </a:br>
            <a:r>
              <a:rPr lang="en-US" sz="4000" dirty="0"/>
              <a:t>Proposed NHANES 2017-2020 Pre-Pandemic Public Use File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269550"/>
            <a:ext cx="9144000" cy="1655762"/>
          </a:xfrm>
        </p:spPr>
        <p:txBody>
          <a:bodyPr/>
          <a:lstStyle/>
          <a:p>
            <a:r>
              <a:rPr lang="en-US" dirty="0"/>
              <a:t>Board of Scientific Counselors Meeting</a:t>
            </a:r>
          </a:p>
          <a:p>
            <a:r>
              <a:rPr lang="en-US" dirty="0"/>
              <a:t>January 27, 2021</a:t>
            </a:r>
          </a:p>
          <a:p>
            <a:r>
              <a:rPr lang="en-US" dirty="0"/>
              <a:t>Tom Krenzke, Jane Li, Lin Li, Westat</a:t>
            </a:r>
          </a:p>
        </p:txBody>
      </p:sp>
    </p:spTree>
    <p:extLst>
      <p:ext uri="{BB962C8B-B14F-4D97-AF65-F5344CB8AC3E}">
        <p14:creationId xmlns:p14="http://schemas.microsoft.com/office/powerpoint/2010/main" val="37829689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Risk Assessments Conducted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4600" y="1219200"/>
            <a:ext cx="9702800" cy="4591051"/>
          </a:xfrm>
        </p:spPr>
        <p:txBody>
          <a:bodyPr>
            <a:normAutofit lnSpcReduction="10000"/>
          </a:bodyPr>
          <a:lstStyle/>
          <a:p>
            <a:r>
              <a:rPr lang="en-US" dirty="0">
                <a:latin typeface="+mn-lt"/>
              </a:rPr>
              <a:t>Relative risk</a:t>
            </a:r>
          </a:p>
          <a:p>
            <a:pPr lvl="1"/>
            <a:r>
              <a:rPr lang="en-US" dirty="0">
                <a:latin typeface="+mn-lt"/>
              </a:rPr>
              <a:t>Exhaustive tabulations of 4-way tables from 13 indirect identifying variables</a:t>
            </a:r>
          </a:p>
          <a:p>
            <a:pPr lvl="1"/>
            <a:r>
              <a:rPr lang="en-US" dirty="0">
                <a:latin typeface="+mn-lt"/>
              </a:rPr>
              <a:t>Record the violations of 3-anonymity</a:t>
            </a:r>
          </a:p>
          <a:p>
            <a:pPr lvl="1"/>
            <a:r>
              <a:rPr lang="en-US" dirty="0">
                <a:latin typeface="+mn-lt"/>
              </a:rPr>
              <a:t>Identify the categories of records that cause the most violations</a:t>
            </a:r>
          </a:p>
          <a:p>
            <a:endParaRPr lang="en-US" dirty="0">
              <a:latin typeface="+mn-lt"/>
            </a:endParaRPr>
          </a:p>
          <a:p>
            <a:r>
              <a:rPr lang="en-US" dirty="0">
                <a:latin typeface="+mn-lt"/>
              </a:rPr>
              <a:t>Continuous variables</a:t>
            </a:r>
          </a:p>
          <a:p>
            <a:pPr lvl="1"/>
            <a:r>
              <a:rPr lang="en-US" dirty="0">
                <a:latin typeface="+mn-lt"/>
              </a:rPr>
              <a:t>Reviewed distributions for </a:t>
            </a:r>
            <a:r>
              <a:rPr lang="en-US" dirty="0" smtClean="0">
                <a:latin typeface="+mn-lt"/>
              </a:rPr>
              <a:t>income-to-poverty </a:t>
            </a:r>
            <a:r>
              <a:rPr lang="en-US" dirty="0">
                <a:latin typeface="+mn-lt"/>
              </a:rPr>
              <a:t>ratio, height, weight</a:t>
            </a:r>
          </a:p>
          <a:p>
            <a:pPr lvl="1"/>
            <a:r>
              <a:rPr lang="en-US" dirty="0" smtClean="0">
                <a:latin typeface="+mn-lt"/>
              </a:rPr>
              <a:t>Income-to-poverty </a:t>
            </a:r>
            <a:r>
              <a:rPr lang="en-US" dirty="0">
                <a:latin typeface="+mn-lt"/>
              </a:rPr>
              <a:t>ratio is currently top-coded</a:t>
            </a:r>
          </a:p>
          <a:p>
            <a:pPr lvl="1"/>
            <a:r>
              <a:rPr lang="en-US" dirty="0">
                <a:latin typeface="+mn-lt"/>
              </a:rPr>
              <a:t>Top coding is not applied to extreme height or weight</a:t>
            </a:r>
          </a:p>
          <a:p>
            <a:pPr lvl="1"/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717343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Recommended Confidentiality Edits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4600" y="1209368"/>
            <a:ext cx="9334910" cy="4600883"/>
          </a:xfrm>
        </p:spPr>
        <p:txBody>
          <a:bodyPr>
            <a:normAutofit fontScale="77500" lnSpcReduction="20000"/>
          </a:bodyPr>
          <a:lstStyle/>
          <a:p>
            <a:r>
              <a:rPr lang="en-US" dirty="0">
                <a:latin typeface="+mn-lt"/>
              </a:rPr>
              <a:t>Suppress (RDC release only) </a:t>
            </a:r>
          </a:p>
          <a:p>
            <a:pPr lvl="1"/>
            <a:r>
              <a:rPr lang="en-US" dirty="0">
                <a:latin typeface="+mn-lt"/>
              </a:rPr>
              <a:t>Education level children/youth 6-19</a:t>
            </a:r>
          </a:p>
          <a:p>
            <a:pPr lvl="1"/>
            <a:r>
              <a:rPr lang="en-US" dirty="0">
                <a:latin typeface="+mn-lt"/>
              </a:rPr>
              <a:t>Served in military</a:t>
            </a:r>
          </a:p>
          <a:p>
            <a:pPr lvl="1"/>
            <a:r>
              <a:rPr lang="en-US" dirty="0">
                <a:latin typeface="+mn-lt"/>
              </a:rPr>
              <a:t>Age in months at exam 0–19 (release BMI category for children/adolescents) </a:t>
            </a:r>
          </a:p>
          <a:p>
            <a:pPr lvl="1"/>
            <a:r>
              <a:rPr lang="en-US" dirty="0">
                <a:latin typeface="+mn-lt"/>
              </a:rPr>
              <a:t>Household income and Family income (release </a:t>
            </a:r>
            <a:r>
              <a:rPr lang="en-US" dirty="0" smtClean="0">
                <a:latin typeface="+mn-lt"/>
              </a:rPr>
              <a:t>Income-to-poverty </a:t>
            </a:r>
            <a:r>
              <a:rPr lang="en-US" dirty="0">
                <a:latin typeface="+mn-lt"/>
              </a:rPr>
              <a:t>ratio)</a:t>
            </a:r>
          </a:p>
          <a:p>
            <a:r>
              <a:rPr lang="en-US" dirty="0">
                <a:latin typeface="+mn-lt"/>
              </a:rPr>
              <a:t>Recode </a:t>
            </a:r>
          </a:p>
          <a:p>
            <a:pPr lvl="1"/>
            <a:r>
              <a:rPr lang="en-US" dirty="0">
                <a:latin typeface="+mn-lt"/>
              </a:rPr>
              <a:t>Marital Status as 1 = Married/Living with partner, 2 = Widowed/Divorced/Separated, and 3 = Never married</a:t>
            </a:r>
          </a:p>
          <a:p>
            <a:pPr lvl="1"/>
            <a:r>
              <a:rPr lang="en-US" dirty="0">
                <a:latin typeface="+mn-lt"/>
              </a:rPr>
              <a:t>Length of time in US -- TBD</a:t>
            </a:r>
          </a:p>
          <a:p>
            <a:r>
              <a:rPr lang="en-US" dirty="0">
                <a:latin typeface="+mn-lt"/>
              </a:rPr>
              <a:t>Re-run risk assessment analysis with above changes and then re-evaluate need to suppress</a:t>
            </a:r>
          </a:p>
          <a:p>
            <a:pPr lvl="1"/>
            <a:r>
              <a:rPr lang="en-US" dirty="0">
                <a:latin typeface="+mn-lt"/>
              </a:rPr>
              <a:t>Age in years at screening </a:t>
            </a:r>
          </a:p>
          <a:p>
            <a:pPr lvl="1"/>
            <a:r>
              <a:rPr lang="en-US" dirty="0">
                <a:latin typeface="+mn-lt"/>
              </a:rPr>
              <a:t>Pregnancy status at exam</a:t>
            </a:r>
          </a:p>
          <a:p>
            <a:endParaRPr lang="en-US" dirty="0">
              <a:latin typeface="+mn-lt"/>
            </a:endParaRPr>
          </a:p>
          <a:p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707364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Recommended Confidentiality Edits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4600" y="1695451"/>
            <a:ext cx="9275916" cy="4114800"/>
          </a:xfrm>
        </p:spPr>
        <p:txBody>
          <a:bodyPr/>
          <a:lstStyle/>
          <a:p>
            <a:r>
              <a:rPr lang="en-US" dirty="0">
                <a:latin typeface="+mn-lt"/>
              </a:rPr>
              <a:t>Current approach is to mask the variance estimation codes through controlled random swapping (Park, 2008)</a:t>
            </a:r>
          </a:p>
          <a:p>
            <a:r>
              <a:rPr lang="en-US" dirty="0">
                <a:latin typeface="+mn-lt"/>
              </a:rPr>
              <a:t>Propose to do the following:</a:t>
            </a:r>
          </a:p>
          <a:p>
            <a:pPr lvl="1"/>
            <a:r>
              <a:rPr lang="en-US" dirty="0">
                <a:latin typeface="+mn-lt"/>
              </a:rPr>
              <a:t>Increase swapping rate for re-identified PSUs</a:t>
            </a:r>
          </a:p>
          <a:p>
            <a:pPr lvl="1"/>
            <a:r>
              <a:rPr lang="en-US" dirty="0">
                <a:latin typeface="+mn-lt"/>
              </a:rPr>
              <a:t>Target swapping for individuals with high risk (from log-linear model or extreme height or weight)</a:t>
            </a:r>
          </a:p>
          <a:p>
            <a:endParaRPr lang="en-US" dirty="0">
              <a:latin typeface="+mn-lt"/>
            </a:endParaRPr>
          </a:p>
          <a:p>
            <a:pPr lvl="1"/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892754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4600" y="1695451"/>
            <a:ext cx="9541387" cy="4114800"/>
          </a:xfrm>
        </p:spPr>
        <p:txBody>
          <a:bodyPr>
            <a:normAutofit/>
          </a:bodyPr>
          <a:lstStyle/>
          <a:p>
            <a:pPr>
              <a:spcAft>
                <a:spcPts val="0"/>
              </a:spcAft>
            </a:pPr>
            <a:r>
              <a:rPr lang="en-US" dirty="0" err="1"/>
              <a:t>Fellegi</a:t>
            </a:r>
            <a:r>
              <a:rPr lang="en-US" dirty="0"/>
              <a:t>, I., and </a:t>
            </a:r>
            <a:r>
              <a:rPr lang="en-US" dirty="0" err="1"/>
              <a:t>Sunter</a:t>
            </a:r>
            <a:r>
              <a:rPr lang="en-US" dirty="0"/>
              <a:t>, A. (1969). A theory of record linkage. </a:t>
            </a:r>
            <a:r>
              <a:rPr lang="en-US" i="1" dirty="0"/>
              <a:t>Journal of the American Statistical Association</a:t>
            </a:r>
            <a:r>
              <a:rPr lang="en-US" dirty="0"/>
              <a:t>, 64(328), 1183-1210. </a:t>
            </a:r>
          </a:p>
          <a:p>
            <a:pPr>
              <a:spcAft>
                <a:spcPts val="0"/>
              </a:spcAft>
            </a:pPr>
            <a:endParaRPr lang="en-US" dirty="0"/>
          </a:p>
          <a:p>
            <a:pPr>
              <a:spcAft>
                <a:spcPts val="0"/>
              </a:spcAft>
            </a:pPr>
            <a:r>
              <a:rPr lang="en-US" dirty="0"/>
              <a:t>Park, I. (2008). PSU masking and variance estimation in complex surveys. </a:t>
            </a:r>
            <a:r>
              <a:rPr lang="en-US" i="1" dirty="0"/>
              <a:t>Survey Methodology</a:t>
            </a:r>
            <a:r>
              <a:rPr lang="en-US" dirty="0"/>
              <a:t>, Vol 34, No. 2, pp. 183-194.</a:t>
            </a:r>
          </a:p>
          <a:p>
            <a:pPr>
              <a:spcAft>
                <a:spcPts val="0"/>
              </a:spcAft>
            </a:pPr>
            <a:endParaRPr lang="en-US" dirty="0"/>
          </a:p>
          <a:p>
            <a:pPr>
              <a:spcAft>
                <a:spcPts val="0"/>
              </a:spcAft>
            </a:pPr>
            <a:r>
              <a:rPr lang="en-US" dirty="0"/>
              <a:t>Skinner, C.J. and Shlomo, N. (2008). Assessing Identification Risk in Survey Microdata Using Log-linear Models. </a:t>
            </a:r>
            <a:r>
              <a:rPr lang="en-US" i="1" dirty="0"/>
              <a:t>Journal of American Statistical Association</a:t>
            </a:r>
            <a:r>
              <a:rPr lang="en-US" dirty="0"/>
              <a:t>, 103, 989–1001.</a:t>
            </a:r>
          </a:p>
        </p:txBody>
      </p:sp>
    </p:spTree>
    <p:extLst>
      <p:ext uri="{BB962C8B-B14F-4D97-AF65-F5344CB8AC3E}">
        <p14:creationId xmlns:p14="http://schemas.microsoft.com/office/powerpoint/2010/main" val="15958174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4600" y="1288026"/>
            <a:ext cx="9702800" cy="4522225"/>
          </a:xfrm>
        </p:spPr>
        <p:txBody>
          <a:bodyPr>
            <a:normAutofit/>
          </a:bodyPr>
          <a:lstStyle/>
          <a:p>
            <a:r>
              <a:rPr lang="en-US" dirty="0">
                <a:latin typeface="+mn-lt"/>
              </a:rPr>
              <a:t>NHANES 2017-2020 pre-pandemic public use file (PUF)</a:t>
            </a:r>
          </a:p>
          <a:p>
            <a:pPr lvl="1"/>
            <a:r>
              <a:rPr lang="en-US" sz="2000" dirty="0">
                <a:latin typeface="+mn-lt"/>
              </a:rPr>
              <a:t>In-scope are: Demographics, Body Measures, Blood Pressure, Cholesterol, Diabetes, Oral Health</a:t>
            </a:r>
          </a:p>
          <a:p>
            <a:r>
              <a:rPr lang="en-US" dirty="0">
                <a:latin typeface="+mn-lt"/>
              </a:rPr>
              <a:t>30 </a:t>
            </a:r>
            <a:r>
              <a:rPr lang="en-US" dirty="0" smtClean="0">
                <a:latin typeface="+mn-lt"/>
              </a:rPr>
              <a:t>Primary Sampling Units (PSUs) </a:t>
            </a:r>
            <a:r>
              <a:rPr lang="en-US" dirty="0">
                <a:latin typeface="+mn-lt"/>
              </a:rPr>
              <a:t>in 2017-2018 and 18 PSUs in 2019-2020</a:t>
            </a:r>
          </a:p>
          <a:p>
            <a:r>
              <a:rPr lang="en-US" dirty="0">
                <a:latin typeface="+mn-lt"/>
              </a:rPr>
              <a:t>Assume the intruder can…</a:t>
            </a:r>
          </a:p>
          <a:p>
            <a:pPr lvl="1"/>
            <a:r>
              <a:rPr lang="en-US" sz="2000" dirty="0">
                <a:latin typeface="+mn-lt"/>
              </a:rPr>
              <a:t>Identify the set of </a:t>
            </a:r>
            <a:r>
              <a:rPr lang="en-US" sz="2000" dirty="0" smtClean="0">
                <a:latin typeface="+mn-lt"/>
              </a:rPr>
              <a:t>PSUs and </a:t>
            </a:r>
            <a:r>
              <a:rPr lang="en-US" sz="2000" dirty="0">
                <a:latin typeface="+mn-lt"/>
              </a:rPr>
              <a:t>the set of respondents in 2019-2020 by differencing the 2017-2020 PUF with the 2017-2018 PUF</a:t>
            </a:r>
          </a:p>
          <a:p>
            <a:pPr lvl="1"/>
            <a:r>
              <a:rPr lang="en-US" sz="2000" dirty="0">
                <a:latin typeface="+mn-lt"/>
              </a:rPr>
              <a:t>Know the names of the 18 counties involved in 2019-2020 due to outreach activities, and the physical presence of the MEC</a:t>
            </a:r>
          </a:p>
        </p:txBody>
      </p:sp>
    </p:spTree>
    <p:extLst>
      <p:ext uri="{BB962C8B-B14F-4D97-AF65-F5344CB8AC3E}">
        <p14:creationId xmlns:p14="http://schemas.microsoft.com/office/powerpoint/2010/main" val="26327005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Risk Assessment Process and Risk </a:t>
            </a:r>
            <a:r>
              <a:rPr lang="en-US" dirty="0" smtClean="0"/>
              <a:t>Reduction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4600" y="1012722"/>
            <a:ext cx="9702800" cy="5845277"/>
          </a:xfrm>
        </p:spPr>
        <p:txBody>
          <a:bodyPr>
            <a:noAutofit/>
          </a:bodyPr>
          <a:lstStyle/>
          <a:p>
            <a:r>
              <a:rPr lang="en-US" dirty="0">
                <a:latin typeface="+mn-lt"/>
              </a:rPr>
              <a:t>Process</a:t>
            </a:r>
          </a:p>
          <a:p>
            <a:pPr lvl="1"/>
            <a:r>
              <a:rPr lang="en-US" sz="2000" dirty="0">
                <a:latin typeface="+mn-lt"/>
              </a:rPr>
              <a:t>Assess PSU-level risk -- Identifying a county and associating it with a cluster of records</a:t>
            </a:r>
          </a:p>
          <a:p>
            <a:pPr lvl="1"/>
            <a:r>
              <a:rPr lang="en-US" sz="2000" dirty="0">
                <a:latin typeface="+mn-lt"/>
              </a:rPr>
              <a:t>Assess individual-level risk</a:t>
            </a:r>
          </a:p>
          <a:p>
            <a:pPr lvl="2"/>
            <a:r>
              <a:rPr lang="en-US" dirty="0">
                <a:latin typeface="+mn-lt"/>
              </a:rPr>
              <a:t>Combining categorical indirect identifying variables together</a:t>
            </a:r>
          </a:p>
          <a:p>
            <a:pPr lvl="2"/>
            <a:r>
              <a:rPr lang="en-US" dirty="0">
                <a:latin typeface="+mn-lt"/>
              </a:rPr>
              <a:t>Outlying values of continuous variables </a:t>
            </a:r>
          </a:p>
          <a:p>
            <a:r>
              <a:rPr lang="en-US" dirty="0">
                <a:latin typeface="+mn-lt"/>
              </a:rPr>
              <a:t>Some risk reduction factors </a:t>
            </a:r>
          </a:p>
          <a:p>
            <a:pPr lvl="1">
              <a:spcAft>
                <a:spcPts val="0"/>
              </a:spcAft>
            </a:pPr>
            <a:r>
              <a:rPr lang="en-US" sz="2000" dirty="0">
                <a:latin typeface="+mn-lt"/>
              </a:rPr>
              <a:t>Lowest geography – Variance estimation codes</a:t>
            </a:r>
          </a:p>
          <a:p>
            <a:pPr lvl="1">
              <a:spcAft>
                <a:spcPts val="0"/>
              </a:spcAft>
            </a:pPr>
            <a:r>
              <a:rPr lang="en-US" sz="2000" dirty="0">
                <a:latin typeface="+mn-lt"/>
              </a:rPr>
              <a:t>Sampling fraction – 0.005% of nation, about 0.039%</a:t>
            </a:r>
            <a:r>
              <a:rPr lang="en-US" sz="2000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000" dirty="0">
                <a:latin typeface="+mn-lt"/>
              </a:rPr>
              <a:t>of county on average</a:t>
            </a:r>
          </a:p>
          <a:p>
            <a:pPr lvl="1">
              <a:spcAft>
                <a:spcPts val="0"/>
              </a:spcAft>
            </a:pPr>
            <a:r>
              <a:rPr lang="en-US" sz="2000" dirty="0">
                <a:latin typeface="+mn-lt"/>
              </a:rPr>
              <a:t>Recodes</a:t>
            </a:r>
          </a:p>
          <a:p>
            <a:pPr lvl="1">
              <a:spcAft>
                <a:spcPts val="0"/>
              </a:spcAft>
            </a:pPr>
            <a:r>
              <a:rPr lang="en-US" sz="2000" dirty="0">
                <a:latin typeface="+mn-lt"/>
              </a:rPr>
              <a:t>Variable suppression</a:t>
            </a:r>
          </a:p>
          <a:p>
            <a:pPr lvl="1">
              <a:spcAft>
                <a:spcPts val="0"/>
              </a:spcAft>
            </a:pPr>
            <a:r>
              <a:rPr lang="en-US" sz="2000" dirty="0">
                <a:latin typeface="+mn-lt"/>
              </a:rPr>
              <a:t>Imputation</a:t>
            </a:r>
          </a:p>
          <a:p>
            <a:pPr lvl="1">
              <a:spcAft>
                <a:spcPts val="0"/>
              </a:spcAft>
            </a:pPr>
            <a:r>
              <a:rPr lang="en-US" sz="2000" dirty="0">
                <a:latin typeface="+mn-lt"/>
              </a:rPr>
              <a:t>Controlled random treatments</a:t>
            </a:r>
          </a:p>
        </p:txBody>
      </p:sp>
    </p:spTree>
    <p:extLst>
      <p:ext uri="{BB962C8B-B14F-4D97-AF65-F5344CB8AC3E}">
        <p14:creationId xmlns:p14="http://schemas.microsoft.com/office/powerpoint/2010/main" val="12146658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PSU-level Re-identification Risk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4600" y="1386348"/>
            <a:ext cx="8833465" cy="442390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Goal of intruder: To identify and associate county names with individual records</a:t>
            </a:r>
          </a:p>
          <a:p>
            <a:r>
              <a:rPr lang="en-US" dirty="0"/>
              <a:t>Assume the intruder knows the set of 18 counties – conservative</a:t>
            </a:r>
          </a:p>
          <a:p>
            <a:r>
              <a:rPr lang="en-US" dirty="0"/>
              <a:t>Assume the intruder knows the variance estimation codes can be used to determine a set of records that can potentially be associated with a specific county</a:t>
            </a:r>
          </a:p>
          <a:p>
            <a:r>
              <a:rPr lang="en-US" dirty="0"/>
              <a:t>Use NHANES data and weights to estimate 11 county-level proportions (e.g., 65+, Hispanic, Asian, Born outside US)</a:t>
            </a:r>
          </a:p>
          <a:p>
            <a:r>
              <a:rPr lang="en-US" dirty="0"/>
              <a:t>Gather estimates from the American Community Survey (ACS) for the 18 counties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3899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Probabilistic Record Linkage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9368" y="1248697"/>
            <a:ext cx="9738032" cy="4561554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latin typeface="+mn-lt"/>
              </a:rPr>
              <a:t>Use probabilistic record linkage (</a:t>
            </a:r>
            <a:r>
              <a:rPr lang="en-US" dirty="0" err="1">
                <a:latin typeface="+mn-lt"/>
              </a:rPr>
              <a:t>Fellegi</a:t>
            </a:r>
            <a:r>
              <a:rPr lang="en-US" dirty="0">
                <a:latin typeface="+mn-lt"/>
              </a:rPr>
              <a:t> and </a:t>
            </a:r>
            <a:r>
              <a:rPr lang="en-US" dirty="0" err="1">
                <a:latin typeface="+mn-lt"/>
              </a:rPr>
              <a:t>Sunter</a:t>
            </a:r>
            <a:r>
              <a:rPr lang="en-US" dirty="0">
                <a:latin typeface="+mn-lt"/>
              </a:rPr>
              <a:t>, 1969) to quantify the likelihood of successfully linking a county in the NHANES file to the ACS file of estimates; each file is subset to the 18 counties </a:t>
            </a:r>
          </a:p>
          <a:p>
            <a:pPr lvl="1"/>
            <a:r>
              <a:rPr lang="en-US" dirty="0">
                <a:latin typeface="+mn-lt"/>
              </a:rPr>
              <a:t>Form pairs of records  -- one record from each file</a:t>
            </a:r>
          </a:p>
          <a:p>
            <a:pPr lvl="1"/>
            <a:r>
              <a:rPr lang="en-US" dirty="0">
                <a:latin typeface="+mn-lt"/>
              </a:rPr>
              <a:t>Scores each pair using a likelihood-ratio match weight</a:t>
            </a:r>
          </a:p>
          <a:p>
            <a:pPr lvl="1"/>
            <a:r>
              <a:rPr lang="en-US" dirty="0">
                <a:latin typeface="+mn-lt"/>
              </a:rPr>
              <a:t>Check to see if the highest scoring pair is a correct match</a:t>
            </a:r>
          </a:p>
          <a:p>
            <a:r>
              <a:rPr lang="en-US" dirty="0">
                <a:latin typeface="+mn-lt"/>
              </a:rPr>
              <a:t>Results (assuming the intruder knows which 18 counties are in the sample)</a:t>
            </a:r>
          </a:p>
          <a:p>
            <a:pPr lvl="1"/>
            <a:r>
              <a:rPr lang="en-US" dirty="0">
                <a:latin typeface="+mn-lt"/>
              </a:rPr>
              <a:t>8 counties can be easily identified</a:t>
            </a:r>
          </a:p>
          <a:p>
            <a:pPr lvl="1"/>
            <a:r>
              <a:rPr lang="en-US" dirty="0">
                <a:latin typeface="+mn-lt"/>
              </a:rPr>
              <a:t>6 counties can be logically re-identified once the above 8 counties have been identified</a:t>
            </a:r>
          </a:p>
          <a:p>
            <a:pPr lvl="1"/>
            <a:r>
              <a:rPr lang="en-US" dirty="0">
                <a:latin typeface="+mn-lt"/>
              </a:rPr>
              <a:t>4 have a lower chance of re-identification</a:t>
            </a:r>
          </a:p>
          <a:p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356330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Individual-level Re-identification Risk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+mn-lt"/>
              </a:rPr>
              <a:t>Combinations of indirect identifier variables</a:t>
            </a:r>
          </a:p>
          <a:p>
            <a:r>
              <a:rPr lang="en-US" dirty="0">
                <a:latin typeface="+mn-lt"/>
              </a:rPr>
              <a:t>Estimate the re-identification risk of the file as:</a:t>
            </a:r>
          </a:p>
          <a:p>
            <a:endParaRPr lang="en-US" dirty="0">
              <a:latin typeface="+mn-lt"/>
            </a:endParaRPr>
          </a:p>
          <a:p>
            <a:endParaRPr lang="en-US" dirty="0">
              <a:latin typeface="+mn-lt"/>
            </a:endParaRPr>
          </a:p>
          <a:p>
            <a:pPr lvl="1"/>
            <a:r>
              <a:rPr lang="en-US" i="1" dirty="0">
                <a:latin typeface="+mn-lt"/>
              </a:rPr>
              <a:t>SU</a:t>
            </a:r>
            <a:r>
              <a:rPr lang="en-US" dirty="0">
                <a:latin typeface="+mn-lt"/>
              </a:rPr>
              <a:t> is the set of sample </a:t>
            </a:r>
            <a:r>
              <a:rPr lang="en-US" dirty="0" err="1">
                <a:latin typeface="+mn-lt"/>
              </a:rPr>
              <a:t>uniques</a:t>
            </a:r>
            <a:endParaRPr lang="en-US" dirty="0">
              <a:latin typeface="+mn-lt"/>
            </a:endParaRPr>
          </a:p>
          <a:p>
            <a:pPr lvl="1"/>
            <a:r>
              <a:rPr lang="en-US" i="1" dirty="0" err="1">
                <a:latin typeface="+mn-lt"/>
              </a:rPr>
              <a:t>f</a:t>
            </a:r>
            <a:r>
              <a:rPr lang="en-US" i="1" baseline="-25000" dirty="0" err="1">
                <a:latin typeface="+mn-lt"/>
              </a:rPr>
              <a:t>k</a:t>
            </a:r>
            <a:r>
              <a:rPr lang="en-US" dirty="0">
                <a:latin typeface="+mn-lt"/>
              </a:rPr>
              <a:t> is the sample frequency in cell </a:t>
            </a:r>
            <a:r>
              <a:rPr lang="en-US" i="1" dirty="0">
                <a:latin typeface="+mn-lt"/>
              </a:rPr>
              <a:t>k</a:t>
            </a:r>
          </a:p>
          <a:p>
            <a:pPr lvl="1"/>
            <a:r>
              <a:rPr lang="en-US" i="1" dirty="0" err="1">
                <a:latin typeface="+mn-lt"/>
              </a:rPr>
              <a:t>F</a:t>
            </a:r>
            <a:r>
              <a:rPr lang="en-US" i="1" baseline="-25000" dirty="0" err="1">
                <a:latin typeface="+mn-lt"/>
              </a:rPr>
              <a:t>k</a:t>
            </a:r>
            <a:r>
              <a:rPr lang="en-US" i="1" dirty="0">
                <a:latin typeface="+mn-lt"/>
              </a:rPr>
              <a:t> </a:t>
            </a:r>
            <a:r>
              <a:rPr lang="en-US" dirty="0">
                <a:latin typeface="+mn-lt"/>
              </a:rPr>
              <a:t>is the population frequency in cell </a:t>
            </a:r>
            <a:r>
              <a:rPr lang="en-US" i="1" dirty="0">
                <a:latin typeface="+mn-lt"/>
              </a:rPr>
              <a:t>k</a:t>
            </a:r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2405742" y="2912724"/>
          <a:ext cx="4031679" cy="7456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r:id="rId3" imgW="2171700" imgH="381000" progId="Equation.DSMT4">
                  <p:embed/>
                </p:oleObj>
              </mc:Choice>
              <mc:Fallback>
                <p:oleObj r:id="rId3" imgW="2171700" imgH="381000" progId="Equation.DSMT4">
                  <p:embed/>
                  <p:pic>
                    <p:nvPicPr>
                      <p:cNvPr id="16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05742" y="2912724"/>
                        <a:ext cx="4031679" cy="74567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555886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Log-linear Modeling 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4600" y="1297858"/>
            <a:ext cx="9702800" cy="4512393"/>
          </a:xfrm>
        </p:spPr>
        <p:txBody>
          <a:bodyPr>
            <a:normAutofit fontScale="92500" lnSpcReduction="20000"/>
          </a:bodyPr>
          <a:lstStyle/>
          <a:p>
            <a:r>
              <a:rPr lang="en-US" i="1" dirty="0" err="1">
                <a:latin typeface="+mn-lt"/>
              </a:rPr>
              <a:t>F</a:t>
            </a:r>
            <a:r>
              <a:rPr lang="en-US" i="1" baseline="-25000" dirty="0" err="1">
                <a:latin typeface="+mn-lt"/>
              </a:rPr>
              <a:t>k</a:t>
            </a:r>
            <a:r>
              <a:rPr lang="en-US" dirty="0">
                <a:latin typeface="+mn-lt"/>
              </a:rPr>
              <a:t> needs to be estimated in practice</a:t>
            </a:r>
          </a:p>
          <a:p>
            <a:pPr lvl="1"/>
            <a:r>
              <a:rPr lang="en-US" dirty="0">
                <a:latin typeface="+mn-lt"/>
              </a:rPr>
              <a:t>Skinner and Shlomo (2008) log-linear model approach is used</a:t>
            </a:r>
          </a:p>
          <a:p>
            <a:pPr lvl="1"/>
            <a:r>
              <a:rPr lang="en-US" dirty="0">
                <a:latin typeface="+mn-lt"/>
              </a:rPr>
              <a:t>Uses weights calibrated to the county population</a:t>
            </a:r>
          </a:p>
          <a:p>
            <a:r>
              <a:rPr lang="en-US" dirty="0">
                <a:latin typeface="+mn-lt"/>
              </a:rPr>
              <a:t>Assume the intruder…</a:t>
            </a:r>
          </a:p>
          <a:p>
            <a:pPr lvl="1"/>
            <a:r>
              <a:rPr lang="en-US" dirty="0">
                <a:latin typeface="+mn-lt"/>
              </a:rPr>
              <a:t>knows 10 indirect identifying variables accurately, including the identity of 8 or 14 counties</a:t>
            </a:r>
          </a:p>
          <a:p>
            <a:pPr lvl="1"/>
            <a:r>
              <a:rPr lang="en-US" dirty="0">
                <a:latin typeface="+mn-lt"/>
              </a:rPr>
              <a:t>does not know who is in the sample</a:t>
            </a:r>
          </a:p>
          <a:p>
            <a:pPr lvl="1"/>
            <a:r>
              <a:rPr lang="en-US" dirty="0">
                <a:latin typeface="+mn-lt"/>
              </a:rPr>
              <a:t>will identify sample </a:t>
            </a:r>
            <a:r>
              <a:rPr lang="en-US" dirty="0" err="1">
                <a:latin typeface="+mn-lt"/>
              </a:rPr>
              <a:t>uniques</a:t>
            </a:r>
            <a:r>
              <a:rPr lang="en-US" dirty="0">
                <a:latin typeface="+mn-lt"/>
              </a:rPr>
              <a:t> and attempt to match them to the population</a:t>
            </a:r>
          </a:p>
          <a:p>
            <a:r>
              <a:rPr lang="en-US" dirty="0">
                <a:latin typeface="+mn-lt"/>
              </a:rPr>
              <a:t>Goodness of fit measure allows to determine </a:t>
            </a:r>
            <a:r>
              <a:rPr lang="en-US" dirty="0" err="1">
                <a:latin typeface="+mn-lt"/>
              </a:rPr>
              <a:t>underfit</a:t>
            </a:r>
            <a:r>
              <a:rPr lang="en-US" dirty="0">
                <a:latin typeface="+mn-lt"/>
              </a:rPr>
              <a:t> (overestimate of risk) and </a:t>
            </a:r>
            <a:r>
              <a:rPr lang="en-US" dirty="0" err="1">
                <a:latin typeface="+mn-lt"/>
              </a:rPr>
              <a:t>overfit</a:t>
            </a:r>
            <a:r>
              <a:rPr lang="en-US" dirty="0">
                <a:latin typeface="+mn-lt"/>
              </a:rPr>
              <a:t> (underestimate of risk)</a:t>
            </a:r>
          </a:p>
          <a:p>
            <a:pPr lvl="1"/>
            <a:r>
              <a:rPr lang="en-US" dirty="0">
                <a:latin typeface="+mn-lt"/>
              </a:rPr>
              <a:t>Usually an all-two-way interaction model is sufficient</a:t>
            </a:r>
          </a:p>
          <a:p>
            <a:pPr marL="0" indent="0">
              <a:buNone/>
            </a:pPr>
            <a:endParaRPr lang="en-US" dirty="0">
              <a:latin typeface="+mn-lt"/>
            </a:endParaRPr>
          </a:p>
          <a:p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315644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Variables Used in Model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3761" y="1170040"/>
            <a:ext cx="8381181" cy="4935180"/>
          </a:xfrm>
        </p:spPr>
        <p:txBody>
          <a:bodyPr>
            <a:noAutofit/>
          </a:bodyPr>
          <a:lstStyle/>
          <a:p>
            <a:pPr>
              <a:spcAft>
                <a:spcPts val="0"/>
              </a:spcAft>
            </a:pPr>
            <a:r>
              <a:rPr lang="en-US" sz="2000" dirty="0" smtClean="0"/>
              <a:t>PSU </a:t>
            </a:r>
            <a:r>
              <a:rPr lang="en-US" sz="2000" dirty="0"/>
              <a:t>– County ID, </a:t>
            </a:r>
            <a:r>
              <a:rPr lang="en-US" sz="2000" dirty="0" smtClean="0"/>
              <a:t>where the </a:t>
            </a:r>
            <a:r>
              <a:rPr lang="en-US" sz="2000" dirty="0"/>
              <a:t>counties that cannot be re-identified are grouped together (10 or 4)</a:t>
            </a:r>
          </a:p>
          <a:p>
            <a:pPr>
              <a:spcAft>
                <a:spcPts val="0"/>
              </a:spcAft>
            </a:pPr>
            <a:r>
              <a:rPr lang="en-US" sz="2000" dirty="0"/>
              <a:t>Gender</a:t>
            </a:r>
          </a:p>
          <a:p>
            <a:pPr>
              <a:spcAft>
                <a:spcPts val="0"/>
              </a:spcAft>
            </a:pPr>
            <a:r>
              <a:rPr lang="en-US" sz="2000" dirty="0"/>
              <a:t>Age</a:t>
            </a:r>
          </a:p>
          <a:p>
            <a:pPr>
              <a:spcAft>
                <a:spcPts val="0"/>
              </a:spcAft>
            </a:pPr>
            <a:r>
              <a:rPr lang="en-US" sz="2000" dirty="0"/>
              <a:t>Race/Ethnicity</a:t>
            </a:r>
          </a:p>
          <a:p>
            <a:pPr>
              <a:spcAft>
                <a:spcPts val="0"/>
              </a:spcAft>
            </a:pPr>
            <a:r>
              <a:rPr lang="en-US" sz="2000" dirty="0"/>
              <a:t>Country of birth</a:t>
            </a:r>
          </a:p>
          <a:p>
            <a:pPr>
              <a:spcAft>
                <a:spcPts val="0"/>
              </a:spcAft>
            </a:pPr>
            <a:r>
              <a:rPr lang="en-US" sz="2000" dirty="0"/>
              <a:t>Education attainment</a:t>
            </a:r>
          </a:p>
          <a:p>
            <a:pPr>
              <a:spcAft>
                <a:spcPts val="0"/>
              </a:spcAft>
            </a:pPr>
            <a:r>
              <a:rPr lang="en-US" sz="2000" dirty="0"/>
              <a:t>Marital status</a:t>
            </a:r>
          </a:p>
          <a:p>
            <a:pPr>
              <a:spcAft>
                <a:spcPts val="0"/>
              </a:spcAft>
            </a:pPr>
            <a:r>
              <a:rPr lang="en-US" sz="2000" dirty="0"/>
              <a:t>Ever served in armed forces</a:t>
            </a:r>
          </a:p>
          <a:p>
            <a:pPr>
              <a:spcAft>
                <a:spcPts val="0"/>
              </a:spcAft>
            </a:pPr>
            <a:r>
              <a:rPr lang="en-US" sz="2000" dirty="0"/>
              <a:t>Number of children 5 years or younger</a:t>
            </a:r>
          </a:p>
          <a:p>
            <a:pPr>
              <a:spcAft>
                <a:spcPts val="0"/>
              </a:spcAft>
            </a:pPr>
            <a:r>
              <a:rPr lang="en-US" sz="2000" dirty="0"/>
              <a:t>HH income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976405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34768" y="1469309"/>
            <a:ext cx="9541387" cy="4114800"/>
          </a:xfrm>
        </p:spPr>
        <p:txBody>
          <a:bodyPr>
            <a:normAutofit/>
          </a:bodyPr>
          <a:lstStyle/>
          <a:p>
            <a:r>
              <a:rPr lang="en-US" dirty="0"/>
              <a:t>Six runs conducted while varying the set of identifying variables (first five assume 8 identifiable counties, last one assumes 14)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8600624"/>
              </p:ext>
            </p:extLst>
          </p:nvPr>
        </p:nvGraphicFramePr>
        <p:xfrm>
          <a:off x="2032000" y="2645560"/>
          <a:ext cx="8127999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7174">
                  <a:extLst>
                    <a:ext uri="{9D8B030D-6E8A-4147-A177-3AD203B41FA5}">
                      <a16:colId xmlns:a16="http://schemas.microsoft.com/office/drawing/2014/main" val="3160641498"/>
                    </a:ext>
                  </a:extLst>
                </a:gridCol>
                <a:gridCol w="4471492">
                  <a:extLst>
                    <a:ext uri="{9D8B030D-6E8A-4147-A177-3AD203B41FA5}">
                      <a16:colId xmlns:a16="http://schemas.microsoft.com/office/drawing/2014/main" val="584136398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54041417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Run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Risk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89298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All variables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Low-to-moderate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2942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Dropped # of children</a:t>
                      </a:r>
                      <a:r>
                        <a:rPr lang="en-US" baseline="0" dirty="0"/>
                        <a:t> in HH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Low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62356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Dropped HH income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Very low-to-low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12759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Dropped ever</a:t>
                      </a:r>
                      <a:r>
                        <a:rPr lang="en-US" baseline="0" dirty="0"/>
                        <a:t> served in armed forces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Very low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91032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Added HH income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Low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89109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Assume 14 identified</a:t>
                      </a:r>
                      <a:r>
                        <a:rPr lang="en-US" baseline="0" dirty="0"/>
                        <a:t> counties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Low-to-moderate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88680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8265517"/>
      </p:ext>
    </p:extLst>
  </p:cSld>
  <p:clrMapOvr>
    <a:masterClrMapping/>
  </p:clrMapOvr>
</p:sld>
</file>

<file path=ppt/theme/theme1.xml><?xml version="1.0" encoding="utf-8"?>
<a:theme xmlns:a="http://schemas.openxmlformats.org/drawingml/2006/main" name="Inside Slide Master">
  <a:themeElements>
    <a:clrScheme name="NHANES">
      <a:dk1>
        <a:srgbClr val="575B5D"/>
      </a:dk1>
      <a:lt1>
        <a:srgbClr val="FFFFFF"/>
      </a:lt1>
      <a:dk2>
        <a:srgbClr val="027A89"/>
      </a:dk2>
      <a:lt2>
        <a:srgbClr val="EEECE1"/>
      </a:lt2>
      <a:accent1>
        <a:srgbClr val="F0515A"/>
      </a:accent1>
      <a:accent2>
        <a:srgbClr val="1D8894"/>
      </a:accent2>
      <a:accent3>
        <a:srgbClr val="91D14F"/>
      </a:accent3>
      <a:accent4>
        <a:srgbClr val="23C8DA"/>
      </a:accent4>
      <a:accent5>
        <a:srgbClr val="CACACA"/>
      </a:accent5>
      <a:accent6>
        <a:srgbClr val="575B84"/>
      </a:accent6>
      <a:hlink>
        <a:srgbClr val="027A89"/>
      </a:hlink>
      <a:folHlink>
        <a:srgbClr val="1D8894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E11798AB5217849912631DAF75A3B79" ma:contentTypeVersion="8" ma:contentTypeDescription="Create a new document." ma:contentTypeScope="" ma:versionID="a55955095308a30385f6f3894f6e8b15">
  <xsd:schema xmlns:xsd="http://www.w3.org/2001/XMLSchema" xmlns:xs="http://www.w3.org/2001/XMLSchema" xmlns:p="http://schemas.microsoft.com/office/2006/metadata/properties" xmlns:ns3="a0d95979-b78d-4456-a83d-a4e89158df7f" targetNamespace="http://schemas.microsoft.com/office/2006/metadata/properties" ma:root="true" ma:fieldsID="a125534f11a2be7a873770fb2b803a75" ns3:_="">
    <xsd:import namespace="a0d95979-b78d-4456-a83d-a4e89158df7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d95979-b78d-4456-a83d-a4e89158df7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2158143-5DD4-4752-9145-EA4C6BF522E4}">
  <ds:schemaRefs>
    <ds:schemaRef ds:uri="http://schemas.microsoft.com/office/2006/documentManagement/types"/>
    <ds:schemaRef ds:uri="http://www.w3.org/XML/1998/namespace"/>
    <ds:schemaRef ds:uri="http://schemas.microsoft.com/office/2006/metadata/properties"/>
    <ds:schemaRef ds:uri="http://purl.org/dc/terms/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a0d95979-b78d-4456-a83d-a4e89158df7f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315E8082-741E-4079-ADB6-DFC554C5D5A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A1FA045-1B12-4564-9DEF-827967EA4A6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0d95979-b78d-4456-a83d-a4e89158df7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13069</TotalTime>
  <Words>932</Words>
  <Application>Microsoft Office PowerPoint</Application>
  <PresentationFormat>Widescreen</PresentationFormat>
  <Paragraphs>128</Paragraphs>
  <Slides>13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Helvetica</vt:lpstr>
      <vt:lpstr>ITC Franklin Gothic Std Book</vt:lpstr>
      <vt:lpstr>Inside Slide Master</vt:lpstr>
      <vt:lpstr>Equation.DSMT4</vt:lpstr>
      <vt:lpstr>An Assessment of  Data Disclosure Risk for the  Proposed NHANES 2017-2020 Pre-Pandemic Public Use File</vt:lpstr>
      <vt:lpstr>Background</vt:lpstr>
      <vt:lpstr>Risk Assessment Process and Risk Reduction Factors</vt:lpstr>
      <vt:lpstr>PSU-level Re-identification Risk</vt:lpstr>
      <vt:lpstr>Probabilistic Record Linkage</vt:lpstr>
      <vt:lpstr>Individual-level Re-identification Risk</vt:lpstr>
      <vt:lpstr>Log-linear Modeling Approach</vt:lpstr>
      <vt:lpstr>Variables Used in Model </vt:lpstr>
      <vt:lpstr>Results</vt:lpstr>
      <vt:lpstr>Other Risk Assessments Conducted</vt:lpstr>
      <vt:lpstr>Recommended Confidentiality Edits</vt:lpstr>
      <vt:lpstr>Recommended Confidentiality Edits 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Ahluwalia, Namanjeet (CDC/DDPHSS/NCHS/DHNES)</dc:creator>
  <cp:lastModifiedBy>Tom Krenzke</cp:lastModifiedBy>
  <cp:revision>383</cp:revision>
  <dcterms:created xsi:type="dcterms:W3CDTF">2020-04-06T22:50:46Z</dcterms:created>
  <dcterms:modified xsi:type="dcterms:W3CDTF">2021-01-27T15:27:50Z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0x010100EE11798AB5217849912631DAF75A3B79</vt:lpwstr>
  </property>
  <property fmtid="{D5CDD505-2E9C-101B-9397-08002B2CF9AE}" pid="3" name="MSIP_Label_7b94a7b8-f06c-4dfe-bdcc-9b548fd58c31_Enabled">
    <vt:lpwstr>true</vt:lpwstr>
  </property>
  <property fmtid="{D5CDD505-2E9C-101B-9397-08002B2CF9AE}" pid="4" name="MSIP_Label_7b94a7b8-f06c-4dfe-bdcc-9b548fd58c31_SetDate">
    <vt:lpwstr>2020-11-02T03:11:46Z</vt:lpwstr>
  </property>
  <property fmtid="{D5CDD505-2E9C-101B-9397-08002B2CF9AE}" pid="5" name="MSIP_Label_7b94a7b8-f06c-4dfe-bdcc-9b548fd58c31_Method">
    <vt:lpwstr>Privileged</vt:lpwstr>
  </property>
  <property fmtid="{D5CDD505-2E9C-101B-9397-08002B2CF9AE}" pid="6" name="MSIP_Label_7b94a7b8-f06c-4dfe-bdcc-9b548fd58c31_Name">
    <vt:lpwstr>7b94a7b8-f06c-4dfe-bdcc-9b548fd58c31</vt:lpwstr>
  </property>
  <property fmtid="{D5CDD505-2E9C-101B-9397-08002B2CF9AE}" pid="7" name="MSIP_Label_7b94a7b8-f06c-4dfe-bdcc-9b548fd58c31_SiteId">
    <vt:lpwstr>9ce70869-60db-44fd-abe8-d2767077fc8f</vt:lpwstr>
  </property>
  <property fmtid="{D5CDD505-2E9C-101B-9397-08002B2CF9AE}" pid="8" name="MSIP_Label_7b94a7b8-f06c-4dfe-bdcc-9b548fd58c31_ActionId">
    <vt:lpwstr>5a8b21f9-3b34-44bf-a20c-1eac37bff78c</vt:lpwstr>
  </property>
  <property fmtid="{D5CDD505-2E9C-101B-9397-08002B2CF9AE}" pid="9" name="MSIP_Label_7b94a7b8-f06c-4dfe-bdcc-9b548fd58c31_ContentBits">
    <vt:lpwstr>0</vt:lpwstr>
  </property>
</Properties>
</file>