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510" r:id="rId3"/>
    <p:sldId id="540" r:id="rId4"/>
    <p:sldId id="259" r:id="rId5"/>
    <p:sldId id="504" r:id="rId6"/>
    <p:sldId id="536" r:id="rId7"/>
    <p:sldId id="434" r:id="rId8"/>
    <p:sldId id="405" r:id="rId9"/>
    <p:sldId id="524" r:id="rId10"/>
    <p:sldId id="537" r:id="rId11"/>
    <p:sldId id="436" r:id="rId12"/>
    <p:sldId id="315" r:id="rId13"/>
    <p:sldId id="533" r:id="rId14"/>
    <p:sldId id="530" r:id="rId15"/>
    <p:sldId id="496" r:id="rId16"/>
    <p:sldId id="497" r:id="rId17"/>
    <p:sldId id="399" r:id="rId18"/>
    <p:sldId id="435" r:id="rId19"/>
    <p:sldId id="427" r:id="rId20"/>
    <p:sldId id="495" r:id="rId21"/>
    <p:sldId id="478" r:id="rId22"/>
    <p:sldId id="503" r:id="rId23"/>
    <p:sldId id="432" r:id="rId24"/>
    <p:sldId id="494" r:id="rId25"/>
    <p:sldId id="542" r:id="rId26"/>
    <p:sldId id="48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63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Florence (CDC/DDPHSS/NCHS/DAE)" initials="LF(" lastIdx="41" clrIdx="0">
    <p:extLst>
      <p:ext uri="{19B8F6BF-5375-455C-9EA6-DF929625EA0E}">
        <p15:presenceInfo xmlns:p15="http://schemas.microsoft.com/office/powerpoint/2012/main" userId="S::kwn5@cdc.gov::4d92aca4-1957-4545-afe3-78394abd931d" providerId="AD"/>
      </p:ext>
    </p:extLst>
  </p:cmAuthor>
  <p:cmAuthor id="2" name="Gindi, Renee (CDC/DDPHSS/NCHS/DAE)" initials="GR(" lastIdx="31" clrIdx="1">
    <p:extLst>
      <p:ext uri="{19B8F6BF-5375-455C-9EA6-DF929625EA0E}">
        <p15:presenceInfo xmlns:p15="http://schemas.microsoft.com/office/powerpoint/2012/main" userId="S::iuz2@cdc.gov::15e706c5-1fdb-4d1b-9e9e-d8505d20f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94D"/>
    <a:srgbClr val="094780"/>
    <a:srgbClr val="006858"/>
    <a:srgbClr val="460046"/>
    <a:srgbClr val="FFFFFF"/>
    <a:srgbClr val="19468D"/>
    <a:srgbClr val="4B5C75"/>
    <a:srgbClr val="222222"/>
    <a:srgbClr val="BFBFBF"/>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11E57-4DCA-1567-7A31-BB26531F344A}" v="4" dt="2021-01-27T14:59:39.871"/>
    <p1510:client id="{EDC359B9-CCDB-4A6A-831F-C171EA5BE48C}" v="1" dt="2021-01-26T01:51:01.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810" autoAdjust="0"/>
  </p:normalViewPr>
  <p:slideViewPr>
    <p:cSldViewPr snapToGrid="0">
      <p:cViewPr varScale="1">
        <p:scale>
          <a:sx n="48" d="100"/>
          <a:sy n="48" d="100"/>
        </p:scale>
        <p:origin x="680" y="44"/>
      </p:cViewPr>
      <p:guideLst>
        <p:guide orient="horz" pos="1080"/>
        <p:guide pos="631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di, Renee (CDC/DDPHSS/NCHS/DAE)" userId="15e706c5-1fdb-4d1b-9e9e-d8505d20f107" providerId="ADAL" clId="{EDC359B9-CCDB-4A6A-831F-C171EA5BE48C}"/>
    <pc:docChg chg="undo custSel delSld modSld">
      <pc:chgData name="Gindi, Renee (CDC/DDPHSS/NCHS/DAE)" userId="15e706c5-1fdb-4d1b-9e9e-d8505d20f107" providerId="ADAL" clId="{EDC359B9-CCDB-4A6A-831F-C171EA5BE48C}" dt="2021-01-26T01:51:41.490" v="241" actId="6549"/>
      <pc:docMkLst>
        <pc:docMk/>
      </pc:docMkLst>
      <pc:sldChg chg="modNotesTx">
        <pc:chgData name="Gindi, Renee (CDC/DDPHSS/NCHS/DAE)" userId="15e706c5-1fdb-4d1b-9e9e-d8505d20f107" providerId="ADAL" clId="{EDC359B9-CCDB-4A6A-831F-C171EA5BE48C}" dt="2021-01-26T01:39:12.009" v="0" actId="6549"/>
        <pc:sldMkLst>
          <pc:docMk/>
          <pc:sldMk cId="1458387728" sldId="258"/>
        </pc:sldMkLst>
      </pc:sldChg>
      <pc:sldChg chg="modNotesTx">
        <pc:chgData name="Gindi, Renee (CDC/DDPHSS/NCHS/DAE)" userId="15e706c5-1fdb-4d1b-9e9e-d8505d20f107" providerId="ADAL" clId="{EDC359B9-CCDB-4A6A-831F-C171EA5BE48C}" dt="2021-01-26T01:39:21.685" v="2" actId="6549"/>
        <pc:sldMkLst>
          <pc:docMk/>
          <pc:sldMk cId="1470434061" sldId="259"/>
        </pc:sldMkLst>
      </pc:sldChg>
      <pc:sldChg chg="del">
        <pc:chgData name="Gindi, Renee (CDC/DDPHSS/NCHS/DAE)" userId="15e706c5-1fdb-4d1b-9e9e-d8505d20f107" providerId="ADAL" clId="{EDC359B9-CCDB-4A6A-831F-C171EA5BE48C}" dt="2021-01-26T01:41:00.845" v="24" actId="47"/>
        <pc:sldMkLst>
          <pc:docMk/>
          <pc:sldMk cId="1283898210" sldId="264"/>
        </pc:sldMkLst>
      </pc:sldChg>
      <pc:sldChg chg="modNotesTx">
        <pc:chgData name="Gindi, Renee (CDC/DDPHSS/NCHS/DAE)" userId="15e706c5-1fdb-4d1b-9e9e-d8505d20f107" providerId="ADAL" clId="{EDC359B9-CCDB-4A6A-831F-C171EA5BE48C}" dt="2021-01-26T01:39:51.887" v="9" actId="6549"/>
        <pc:sldMkLst>
          <pc:docMk/>
          <pc:sldMk cId="217992826" sldId="315"/>
        </pc:sldMkLst>
      </pc:sldChg>
      <pc:sldChg chg="del modNotesTx">
        <pc:chgData name="Gindi, Renee (CDC/DDPHSS/NCHS/DAE)" userId="15e706c5-1fdb-4d1b-9e9e-d8505d20f107" providerId="ADAL" clId="{EDC359B9-CCDB-4A6A-831F-C171EA5BE48C}" dt="2021-01-26T01:41:00.845" v="24" actId="47"/>
        <pc:sldMkLst>
          <pc:docMk/>
          <pc:sldMk cId="2565873822" sldId="392"/>
        </pc:sldMkLst>
      </pc:sldChg>
      <pc:sldChg chg="modSp mod modNotesTx">
        <pc:chgData name="Gindi, Renee (CDC/DDPHSS/NCHS/DAE)" userId="15e706c5-1fdb-4d1b-9e9e-d8505d20f107" providerId="ADAL" clId="{EDC359B9-CCDB-4A6A-831F-C171EA5BE48C}" dt="2021-01-26T01:51:41.490" v="241" actId="6549"/>
        <pc:sldMkLst>
          <pc:docMk/>
          <pc:sldMk cId="1982141524" sldId="399"/>
        </pc:sldMkLst>
        <pc:spChg chg="mod">
          <ac:chgData name="Gindi, Renee (CDC/DDPHSS/NCHS/DAE)" userId="15e706c5-1fdb-4d1b-9e9e-d8505d20f107" providerId="ADAL" clId="{EDC359B9-CCDB-4A6A-831F-C171EA5BE48C}" dt="2021-01-26T01:51:41.490" v="241" actId="6549"/>
          <ac:spMkLst>
            <pc:docMk/>
            <pc:sldMk cId="1982141524" sldId="399"/>
            <ac:spMk id="19" creationId="{E7608ADC-2A3C-4AF5-94FB-69580A0F6582}"/>
          </ac:spMkLst>
        </pc:spChg>
      </pc:sldChg>
      <pc:sldChg chg="modNotesTx">
        <pc:chgData name="Gindi, Renee (CDC/DDPHSS/NCHS/DAE)" userId="15e706c5-1fdb-4d1b-9e9e-d8505d20f107" providerId="ADAL" clId="{EDC359B9-CCDB-4A6A-831F-C171EA5BE48C}" dt="2021-01-26T01:39:38.350" v="5" actId="6549"/>
        <pc:sldMkLst>
          <pc:docMk/>
          <pc:sldMk cId="1507230710" sldId="405"/>
        </pc:sldMkLst>
      </pc:sldChg>
      <pc:sldChg chg="modNotesTx">
        <pc:chgData name="Gindi, Renee (CDC/DDPHSS/NCHS/DAE)" userId="15e706c5-1fdb-4d1b-9e9e-d8505d20f107" providerId="ADAL" clId="{EDC359B9-CCDB-4A6A-831F-C171EA5BE48C}" dt="2021-01-26T01:40:19.302" v="15" actId="6549"/>
        <pc:sldMkLst>
          <pc:docMk/>
          <pc:sldMk cId="3240284449" sldId="427"/>
        </pc:sldMkLst>
      </pc:sldChg>
      <pc:sldChg chg="modNotesTx">
        <pc:chgData name="Gindi, Renee (CDC/DDPHSS/NCHS/DAE)" userId="15e706c5-1fdb-4d1b-9e9e-d8505d20f107" providerId="ADAL" clId="{EDC359B9-CCDB-4A6A-831F-C171EA5BE48C}" dt="2021-01-26T01:40:31.830" v="19" actId="6549"/>
        <pc:sldMkLst>
          <pc:docMk/>
          <pc:sldMk cId="840267720" sldId="432"/>
        </pc:sldMkLst>
      </pc:sldChg>
      <pc:sldChg chg="modNotesTx">
        <pc:chgData name="Gindi, Renee (CDC/DDPHSS/NCHS/DAE)" userId="15e706c5-1fdb-4d1b-9e9e-d8505d20f107" providerId="ADAL" clId="{EDC359B9-CCDB-4A6A-831F-C171EA5BE48C}" dt="2021-01-26T01:39:32.835" v="4" actId="6549"/>
        <pc:sldMkLst>
          <pc:docMk/>
          <pc:sldMk cId="1327700675" sldId="434"/>
        </pc:sldMkLst>
      </pc:sldChg>
      <pc:sldChg chg="modNotesTx">
        <pc:chgData name="Gindi, Renee (CDC/DDPHSS/NCHS/DAE)" userId="15e706c5-1fdb-4d1b-9e9e-d8505d20f107" providerId="ADAL" clId="{EDC359B9-CCDB-4A6A-831F-C171EA5BE48C}" dt="2021-01-26T01:39:48.941" v="8" actId="6549"/>
        <pc:sldMkLst>
          <pc:docMk/>
          <pc:sldMk cId="500873771" sldId="436"/>
        </pc:sldMkLst>
      </pc:sldChg>
      <pc:sldChg chg="modNotesTx">
        <pc:chgData name="Gindi, Renee (CDC/DDPHSS/NCHS/DAE)" userId="15e706c5-1fdb-4d1b-9e9e-d8505d20f107" providerId="ADAL" clId="{EDC359B9-CCDB-4A6A-831F-C171EA5BE48C}" dt="2021-01-26T01:40:26.064" v="17" actId="6549"/>
        <pc:sldMkLst>
          <pc:docMk/>
          <pc:sldMk cId="3478011294" sldId="478"/>
        </pc:sldMkLst>
      </pc:sldChg>
      <pc:sldChg chg="modNotesTx">
        <pc:chgData name="Gindi, Renee (CDC/DDPHSS/NCHS/DAE)" userId="15e706c5-1fdb-4d1b-9e9e-d8505d20f107" providerId="ADAL" clId="{EDC359B9-CCDB-4A6A-831F-C171EA5BE48C}" dt="2021-01-26T01:40:34.163" v="20" actId="6549"/>
        <pc:sldMkLst>
          <pc:docMk/>
          <pc:sldMk cId="3847711547" sldId="494"/>
        </pc:sldMkLst>
      </pc:sldChg>
      <pc:sldChg chg="modNotesTx">
        <pc:chgData name="Gindi, Renee (CDC/DDPHSS/NCHS/DAE)" userId="15e706c5-1fdb-4d1b-9e9e-d8505d20f107" providerId="ADAL" clId="{EDC359B9-CCDB-4A6A-831F-C171EA5BE48C}" dt="2021-01-26T01:40:22.096" v="16" actId="6549"/>
        <pc:sldMkLst>
          <pc:docMk/>
          <pc:sldMk cId="2025008534" sldId="495"/>
        </pc:sldMkLst>
      </pc:sldChg>
      <pc:sldChg chg="modNotesTx">
        <pc:chgData name="Gindi, Renee (CDC/DDPHSS/NCHS/DAE)" userId="15e706c5-1fdb-4d1b-9e9e-d8505d20f107" providerId="ADAL" clId="{EDC359B9-CCDB-4A6A-831F-C171EA5BE48C}" dt="2021-01-26T01:40:07.771" v="12" actId="6549"/>
        <pc:sldMkLst>
          <pc:docMk/>
          <pc:sldMk cId="4060520902" sldId="496"/>
        </pc:sldMkLst>
      </pc:sldChg>
      <pc:sldChg chg="modNotesTx">
        <pc:chgData name="Gindi, Renee (CDC/DDPHSS/NCHS/DAE)" userId="15e706c5-1fdb-4d1b-9e9e-d8505d20f107" providerId="ADAL" clId="{EDC359B9-CCDB-4A6A-831F-C171EA5BE48C}" dt="2021-01-26T01:40:11.776" v="13" actId="6549"/>
        <pc:sldMkLst>
          <pc:docMk/>
          <pc:sldMk cId="529419714" sldId="497"/>
        </pc:sldMkLst>
      </pc:sldChg>
      <pc:sldChg chg="modNotesTx">
        <pc:chgData name="Gindi, Renee (CDC/DDPHSS/NCHS/DAE)" userId="15e706c5-1fdb-4d1b-9e9e-d8505d20f107" providerId="ADAL" clId="{EDC359B9-CCDB-4A6A-831F-C171EA5BE48C}" dt="2021-01-26T01:40:29.184" v="18" actId="6549"/>
        <pc:sldMkLst>
          <pc:docMk/>
          <pc:sldMk cId="3165298188" sldId="503"/>
        </pc:sldMkLst>
      </pc:sldChg>
      <pc:sldChg chg="modNotesTx">
        <pc:chgData name="Gindi, Renee (CDC/DDPHSS/NCHS/DAE)" userId="15e706c5-1fdb-4d1b-9e9e-d8505d20f107" providerId="ADAL" clId="{EDC359B9-CCDB-4A6A-831F-C171EA5BE48C}" dt="2021-01-26T01:39:24.293" v="3" actId="6549"/>
        <pc:sldMkLst>
          <pc:docMk/>
          <pc:sldMk cId="32746342" sldId="504"/>
        </pc:sldMkLst>
      </pc:sldChg>
      <pc:sldChg chg="del">
        <pc:chgData name="Gindi, Renee (CDC/DDPHSS/NCHS/DAE)" userId="15e706c5-1fdb-4d1b-9e9e-d8505d20f107" providerId="ADAL" clId="{EDC359B9-CCDB-4A6A-831F-C171EA5BE48C}" dt="2021-01-26T01:41:00.845" v="24" actId="47"/>
        <pc:sldMkLst>
          <pc:docMk/>
          <pc:sldMk cId="3049553457" sldId="511"/>
        </pc:sldMkLst>
      </pc:sldChg>
      <pc:sldChg chg="modNotesTx">
        <pc:chgData name="Gindi, Renee (CDC/DDPHSS/NCHS/DAE)" userId="15e706c5-1fdb-4d1b-9e9e-d8505d20f107" providerId="ADAL" clId="{EDC359B9-CCDB-4A6A-831F-C171EA5BE48C}" dt="2021-01-26T01:39:41.647" v="6" actId="6549"/>
        <pc:sldMkLst>
          <pc:docMk/>
          <pc:sldMk cId="1572858434" sldId="524"/>
        </pc:sldMkLst>
      </pc:sldChg>
      <pc:sldChg chg="del modNotesTx">
        <pc:chgData name="Gindi, Renee (CDC/DDPHSS/NCHS/DAE)" userId="15e706c5-1fdb-4d1b-9e9e-d8505d20f107" providerId="ADAL" clId="{EDC359B9-CCDB-4A6A-831F-C171EA5BE48C}" dt="2021-01-26T01:41:00.845" v="24" actId="47"/>
        <pc:sldMkLst>
          <pc:docMk/>
          <pc:sldMk cId="1315040580" sldId="528"/>
        </pc:sldMkLst>
      </pc:sldChg>
      <pc:sldChg chg="modNotesTx">
        <pc:chgData name="Gindi, Renee (CDC/DDPHSS/NCHS/DAE)" userId="15e706c5-1fdb-4d1b-9e9e-d8505d20f107" providerId="ADAL" clId="{EDC359B9-CCDB-4A6A-831F-C171EA5BE48C}" dt="2021-01-26T01:40:05.213" v="11" actId="6549"/>
        <pc:sldMkLst>
          <pc:docMk/>
          <pc:sldMk cId="3381975108" sldId="530"/>
        </pc:sldMkLst>
      </pc:sldChg>
      <pc:sldChg chg="modNotesTx">
        <pc:chgData name="Gindi, Renee (CDC/DDPHSS/NCHS/DAE)" userId="15e706c5-1fdb-4d1b-9e9e-d8505d20f107" providerId="ADAL" clId="{EDC359B9-CCDB-4A6A-831F-C171EA5BE48C}" dt="2021-01-26T01:39:56.015" v="10" actId="6549"/>
        <pc:sldMkLst>
          <pc:docMk/>
          <pc:sldMk cId="1658712948" sldId="533"/>
        </pc:sldMkLst>
      </pc:sldChg>
      <pc:sldChg chg="modSp mod">
        <pc:chgData name="Gindi, Renee (CDC/DDPHSS/NCHS/DAE)" userId="15e706c5-1fdb-4d1b-9e9e-d8505d20f107" providerId="ADAL" clId="{EDC359B9-CCDB-4A6A-831F-C171EA5BE48C}" dt="2021-01-26T01:50:08.048" v="202" actId="6549"/>
        <pc:sldMkLst>
          <pc:docMk/>
          <pc:sldMk cId="1862386983" sldId="536"/>
        </pc:sldMkLst>
        <pc:spChg chg="mod">
          <ac:chgData name="Gindi, Renee (CDC/DDPHSS/NCHS/DAE)" userId="15e706c5-1fdb-4d1b-9e9e-d8505d20f107" providerId="ADAL" clId="{EDC359B9-CCDB-4A6A-831F-C171EA5BE48C}" dt="2021-01-26T01:48:01.405" v="201" actId="2"/>
          <ac:spMkLst>
            <pc:docMk/>
            <pc:sldMk cId="1862386983" sldId="536"/>
            <ac:spMk id="8" creationId="{F95F1B34-1C82-4740-B909-0968C5AC8D9B}"/>
          </ac:spMkLst>
        </pc:spChg>
        <pc:spChg chg="mod">
          <ac:chgData name="Gindi, Renee (CDC/DDPHSS/NCHS/DAE)" userId="15e706c5-1fdb-4d1b-9e9e-d8505d20f107" providerId="ADAL" clId="{EDC359B9-CCDB-4A6A-831F-C171EA5BE48C}" dt="2021-01-26T01:50:08.048" v="202" actId="6549"/>
          <ac:spMkLst>
            <pc:docMk/>
            <pc:sldMk cId="1862386983" sldId="536"/>
            <ac:spMk id="11" creationId="{4C4D4DFB-29E3-4612-BD8D-3FAF4B725A19}"/>
          </ac:spMkLst>
        </pc:spChg>
        <pc:grpChg chg="mod">
          <ac:chgData name="Gindi, Renee (CDC/DDPHSS/NCHS/DAE)" userId="15e706c5-1fdb-4d1b-9e9e-d8505d20f107" providerId="ADAL" clId="{EDC359B9-CCDB-4A6A-831F-C171EA5BE48C}" dt="2021-01-26T01:48:00.858" v="200" actId="1076"/>
          <ac:grpSpMkLst>
            <pc:docMk/>
            <pc:sldMk cId="1862386983" sldId="536"/>
            <ac:grpSpMk id="14" creationId="{720382A0-FD15-496D-965F-26D6BE9DFF6D}"/>
          </ac:grpSpMkLst>
        </pc:grpChg>
      </pc:sldChg>
      <pc:sldChg chg="modSp mod modNotesTx">
        <pc:chgData name="Gindi, Renee (CDC/DDPHSS/NCHS/DAE)" userId="15e706c5-1fdb-4d1b-9e9e-d8505d20f107" providerId="ADAL" clId="{EDC359B9-CCDB-4A6A-831F-C171EA5BE48C}" dt="2021-01-26T01:51:18.772" v="224" actId="20577"/>
        <pc:sldMkLst>
          <pc:docMk/>
          <pc:sldMk cId="2420516601" sldId="537"/>
        </pc:sldMkLst>
        <pc:spChg chg="mod">
          <ac:chgData name="Gindi, Renee (CDC/DDPHSS/NCHS/DAE)" userId="15e706c5-1fdb-4d1b-9e9e-d8505d20f107" providerId="ADAL" clId="{EDC359B9-CCDB-4A6A-831F-C171EA5BE48C}" dt="2021-01-26T01:51:18.772" v="224" actId="20577"/>
          <ac:spMkLst>
            <pc:docMk/>
            <pc:sldMk cId="2420516601" sldId="537"/>
            <ac:spMk id="16" creationId="{C8F29346-6B32-431A-9AF9-07375365A14F}"/>
          </ac:spMkLst>
        </pc:spChg>
      </pc:sldChg>
      <pc:sldChg chg="modNotesTx">
        <pc:chgData name="Gindi, Renee (CDC/DDPHSS/NCHS/DAE)" userId="15e706c5-1fdb-4d1b-9e9e-d8505d20f107" providerId="ADAL" clId="{EDC359B9-CCDB-4A6A-831F-C171EA5BE48C}" dt="2021-01-26T01:39:18.708" v="1" actId="6549"/>
        <pc:sldMkLst>
          <pc:docMk/>
          <pc:sldMk cId="3377545120" sldId="540"/>
        </pc:sldMkLst>
      </pc:sldChg>
      <pc:sldChg chg="modNotesTx">
        <pc:chgData name="Gindi, Renee (CDC/DDPHSS/NCHS/DAE)" userId="15e706c5-1fdb-4d1b-9e9e-d8505d20f107" providerId="ADAL" clId="{EDC359B9-CCDB-4A6A-831F-C171EA5BE48C}" dt="2021-01-26T01:40:36.852" v="21" actId="6549"/>
        <pc:sldMkLst>
          <pc:docMk/>
          <pc:sldMk cId="1001034229" sldId="542"/>
        </pc:sldMkLst>
      </pc:sldChg>
    </pc:docChg>
  </pc:docChgLst>
  <pc:docChgLst>
    <pc:chgData clId="Web-{86311E57-4DCA-1567-7A31-BB26531F344A}"/>
    <pc:docChg chg="modSld">
      <pc:chgData name="" userId="" providerId="" clId="Web-{86311E57-4DCA-1567-7A31-BB26531F344A}" dt="2021-01-27T14:59:39.871" v="1" actId="20577"/>
      <pc:docMkLst>
        <pc:docMk/>
      </pc:docMkLst>
      <pc:sldChg chg="modSp">
        <pc:chgData name="" userId="" providerId="" clId="Web-{86311E57-4DCA-1567-7A31-BB26531F344A}" dt="2021-01-27T14:59:39.871" v="1" actId="20577"/>
        <pc:sldMkLst>
          <pc:docMk/>
          <pc:sldMk cId="2420516601" sldId="537"/>
        </pc:sldMkLst>
        <pc:spChg chg="mod">
          <ac:chgData name="" userId="" providerId="" clId="Web-{86311E57-4DCA-1567-7A31-BB26531F344A}" dt="2021-01-27T14:59:39.871" v="1" actId="20577"/>
          <ac:spMkLst>
            <pc:docMk/>
            <pc:sldMk cId="2420516601" sldId="537"/>
            <ac:spMk id="13" creationId="{B4A0B394-59C6-44CE-BBC8-FCBA20A562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729762-F784-4EB4-95E4-EAC8EA57FAFE}" type="datetimeFigureOut">
              <a:rPr lang="en-US" smtClean="0"/>
              <a:t>3/9/2021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4927B2-7B53-4135-845D-2D88C867E179}" type="slidenum">
              <a:rPr lang="en-US" smtClean="0"/>
              <a:t>‹#›</a:t>
            </a:fld>
            <a:endParaRPr lang="en-US" dirty="0"/>
          </a:p>
        </p:txBody>
      </p:sp>
    </p:spTree>
    <p:extLst>
      <p:ext uri="{BB962C8B-B14F-4D97-AF65-F5344CB8AC3E}">
        <p14:creationId xmlns:p14="http://schemas.microsoft.com/office/powerpoint/2010/main" val="29906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6AD466-77B4-4CE8-94CB-2FE90D6106F9}" type="datetimeFigureOut">
              <a:rPr lang="en-US" smtClean="0"/>
              <a:t>3/9/2021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0300C7-B6E0-45AD-ADBC-61FB57D419D9}" type="slidenum">
              <a:rPr lang="en-US" smtClean="0"/>
              <a:t>‹#›</a:t>
            </a:fld>
            <a:endParaRPr lang="en-US" dirty="0"/>
          </a:p>
        </p:txBody>
      </p:sp>
    </p:spTree>
    <p:extLst>
      <p:ext uri="{BB962C8B-B14F-4D97-AF65-F5344CB8AC3E}">
        <p14:creationId xmlns:p14="http://schemas.microsoft.com/office/powerpoint/2010/main" val="348938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a:t>
            </a:fld>
            <a:endParaRPr lang="en-US" dirty="0"/>
          </a:p>
        </p:txBody>
      </p:sp>
    </p:spTree>
    <p:extLst>
      <p:ext uri="{BB962C8B-B14F-4D97-AF65-F5344CB8AC3E}">
        <p14:creationId xmlns:p14="http://schemas.microsoft.com/office/powerpoint/2010/main" val="368528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10</a:t>
            </a:fld>
            <a:endParaRPr lang="en-US" dirty="0"/>
          </a:p>
        </p:txBody>
      </p:sp>
    </p:spTree>
    <p:extLst>
      <p:ext uri="{BB962C8B-B14F-4D97-AF65-F5344CB8AC3E}">
        <p14:creationId xmlns:p14="http://schemas.microsoft.com/office/powerpoint/2010/main" val="275902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11</a:t>
            </a:fld>
            <a:endParaRPr lang="en-US" dirty="0"/>
          </a:p>
        </p:txBody>
      </p:sp>
    </p:spTree>
    <p:extLst>
      <p:ext uri="{BB962C8B-B14F-4D97-AF65-F5344CB8AC3E}">
        <p14:creationId xmlns:p14="http://schemas.microsoft.com/office/powerpoint/2010/main" val="255885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12</a:t>
            </a:fld>
            <a:endParaRPr lang="en-US" dirty="0"/>
          </a:p>
        </p:txBody>
      </p:sp>
    </p:spTree>
    <p:extLst>
      <p:ext uri="{BB962C8B-B14F-4D97-AF65-F5344CB8AC3E}">
        <p14:creationId xmlns:p14="http://schemas.microsoft.com/office/powerpoint/2010/main" val="399844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13</a:t>
            </a:fld>
            <a:endParaRPr lang="en-US" dirty="0"/>
          </a:p>
        </p:txBody>
      </p:sp>
    </p:spTree>
    <p:extLst>
      <p:ext uri="{BB962C8B-B14F-4D97-AF65-F5344CB8AC3E}">
        <p14:creationId xmlns:p14="http://schemas.microsoft.com/office/powerpoint/2010/main" val="257606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14</a:t>
            </a:fld>
            <a:endParaRPr lang="en-US" dirty="0"/>
          </a:p>
        </p:txBody>
      </p:sp>
    </p:spTree>
    <p:extLst>
      <p:ext uri="{BB962C8B-B14F-4D97-AF65-F5344CB8AC3E}">
        <p14:creationId xmlns:p14="http://schemas.microsoft.com/office/powerpoint/2010/main" val="110058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15</a:t>
            </a:fld>
            <a:endParaRPr lang="en-US" dirty="0"/>
          </a:p>
        </p:txBody>
      </p:sp>
    </p:spTree>
    <p:extLst>
      <p:ext uri="{BB962C8B-B14F-4D97-AF65-F5344CB8AC3E}">
        <p14:creationId xmlns:p14="http://schemas.microsoft.com/office/powerpoint/2010/main" val="57917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40300C7-B6E0-45AD-ADBC-61FB57D419D9}" type="slidenum">
              <a:rPr lang="en-US" smtClean="0"/>
              <a:t>16</a:t>
            </a:fld>
            <a:endParaRPr lang="en-US" dirty="0"/>
          </a:p>
        </p:txBody>
      </p:sp>
    </p:spTree>
    <p:extLst>
      <p:ext uri="{BB962C8B-B14F-4D97-AF65-F5344CB8AC3E}">
        <p14:creationId xmlns:p14="http://schemas.microsoft.com/office/powerpoint/2010/main" val="359626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17</a:t>
            </a:fld>
            <a:endParaRPr lang="en-US" dirty="0"/>
          </a:p>
        </p:txBody>
      </p:sp>
    </p:spTree>
    <p:extLst>
      <p:ext uri="{BB962C8B-B14F-4D97-AF65-F5344CB8AC3E}">
        <p14:creationId xmlns:p14="http://schemas.microsoft.com/office/powerpoint/2010/main" val="1644993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18</a:t>
            </a:fld>
            <a:endParaRPr lang="en-US" dirty="0"/>
          </a:p>
        </p:txBody>
      </p:sp>
    </p:spTree>
    <p:extLst>
      <p:ext uri="{BB962C8B-B14F-4D97-AF65-F5344CB8AC3E}">
        <p14:creationId xmlns:p14="http://schemas.microsoft.com/office/powerpoint/2010/main" val="288494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19</a:t>
            </a:fld>
            <a:endParaRPr lang="en-US" dirty="0"/>
          </a:p>
        </p:txBody>
      </p:sp>
    </p:spTree>
    <p:extLst>
      <p:ext uri="{BB962C8B-B14F-4D97-AF65-F5344CB8AC3E}">
        <p14:creationId xmlns:p14="http://schemas.microsoft.com/office/powerpoint/2010/main" val="172853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40300C7-B6E0-45AD-ADBC-61FB57D419D9}" type="slidenum">
              <a:rPr lang="en-US" smtClean="0"/>
              <a:t>2</a:t>
            </a:fld>
            <a:endParaRPr lang="en-US" dirty="0"/>
          </a:p>
        </p:txBody>
      </p:sp>
    </p:spTree>
    <p:extLst>
      <p:ext uri="{BB962C8B-B14F-4D97-AF65-F5344CB8AC3E}">
        <p14:creationId xmlns:p14="http://schemas.microsoft.com/office/powerpoint/2010/main" val="340665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20</a:t>
            </a:fld>
            <a:endParaRPr lang="en-US" dirty="0"/>
          </a:p>
        </p:txBody>
      </p:sp>
    </p:spTree>
    <p:extLst>
      <p:ext uri="{BB962C8B-B14F-4D97-AF65-F5344CB8AC3E}">
        <p14:creationId xmlns:p14="http://schemas.microsoft.com/office/powerpoint/2010/main" val="3632279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21</a:t>
            </a:fld>
            <a:endParaRPr lang="en-US" dirty="0"/>
          </a:p>
        </p:txBody>
      </p:sp>
    </p:spTree>
    <p:extLst>
      <p:ext uri="{BB962C8B-B14F-4D97-AF65-F5344CB8AC3E}">
        <p14:creationId xmlns:p14="http://schemas.microsoft.com/office/powerpoint/2010/main" val="285062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22</a:t>
            </a:fld>
            <a:endParaRPr lang="en-US" dirty="0"/>
          </a:p>
        </p:txBody>
      </p:sp>
    </p:spTree>
    <p:extLst>
      <p:ext uri="{BB962C8B-B14F-4D97-AF65-F5344CB8AC3E}">
        <p14:creationId xmlns:p14="http://schemas.microsoft.com/office/powerpoint/2010/main" val="4170042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23</a:t>
            </a:fld>
            <a:endParaRPr lang="en-US" dirty="0"/>
          </a:p>
        </p:txBody>
      </p:sp>
    </p:spTree>
    <p:extLst>
      <p:ext uri="{BB962C8B-B14F-4D97-AF65-F5344CB8AC3E}">
        <p14:creationId xmlns:p14="http://schemas.microsoft.com/office/powerpoint/2010/main" val="23936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0300C7-B6E0-45AD-ADBC-61FB57D419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95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40300C7-B6E0-45AD-ADBC-61FB57D419D9}" type="slidenum">
              <a:rPr lang="en-US" smtClean="0"/>
              <a:t>25</a:t>
            </a:fld>
            <a:endParaRPr lang="en-US" dirty="0"/>
          </a:p>
        </p:txBody>
      </p:sp>
    </p:spTree>
    <p:extLst>
      <p:ext uri="{BB962C8B-B14F-4D97-AF65-F5344CB8AC3E}">
        <p14:creationId xmlns:p14="http://schemas.microsoft.com/office/powerpoint/2010/main" val="70347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26</a:t>
            </a:fld>
            <a:endParaRPr lang="en-US" dirty="0"/>
          </a:p>
        </p:txBody>
      </p:sp>
    </p:spTree>
    <p:extLst>
      <p:ext uri="{BB962C8B-B14F-4D97-AF65-F5344CB8AC3E}">
        <p14:creationId xmlns:p14="http://schemas.microsoft.com/office/powerpoint/2010/main" val="35858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40300C7-B6E0-45AD-ADBC-61FB57D419D9}" type="slidenum">
              <a:rPr lang="en-US" smtClean="0"/>
              <a:t>3</a:t>
            </a:fld>
            <a:endParaRPr lang="en-US" dirty="0"/>
          </a:p>
        </p:txBody>
      </p:sp>
    </p:spTree>
    <p:extLst>
      <p:ext uri="{BB962C8B-B14F-4D97-AF65-F5344CB8AC3E}">
        <p14:creationId xmlns:p14="http://schemas.microsoft.com/office/powerpoint/2010/main" val="122341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4</a:t>
            </a:fld>
            <a:endParaRPr lang="en-US" dirty="0"/>
          </a:p>
        </p:txBody>
      </p:sp>
    </p:spTree>
    <p:extLst>
      <p:ext uri="{BB962C8B-B14F-4D97-AF65-F5344CB8AC3E}">
        <p14:creationId xmlns:p14="http://schemas.microsoft.com/office/powerpoint/2010/main" val="71609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5</a:t>
            </a:fld>
            <a:endParaRPr lang="en-US" dirty="0"/>
          </a:p>
        </p:txBody>
      </p:sp>
    </p:spTree>
    <p:extLst>
      <p:ext uri="{BB962C8B-B14F-4D97-AF65-F5344CB8AC3E}">
        <p14:creationId xmlns:p14="http://schemas.microsoft.com/office/powerpoint/2010/main" val="174260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6</a:t>
            </a:fld>
            <a:endParaRPr lang="en-US" dirty="0"/>
          </a:p>
        </p:txBody>
      </p:sp>
    </p:spTree>
    <p:extLst>
      <p:ext uri="{BB962C8B-B14F-4D97-AF65-F5344CB8AC3E}">
        <p14:creationId xmlns:p14="http://schemas.microsoft.com/office/powerpoint/2010/main" val="73069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7</a:t>
            </a:fld>
            <a:endParaRPr lang="en-US" dirty="0"/>
          </a:p>
        </p:txBody>
      </p:sp>
    </p:spTree>
    <p:extLst>
      <p:ext uri="{BB962C8B-B14F-4D97-AF65-F5344CB8AC3E}">
        <p14:creationId xmlns:p14="http://schemas.microsoft.com/office/powerpoint/2010/main" val="409558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8</a:t>
            </a:fld>
            <a:endParaRPr lang="en-US" dirty="0"/>
          </a:p>
        </p:txBody>
      </p:sp>
    </p:spTree>
    <p:extLst>
      <p:ext uri="{BB962C8B-B14F-4D97-AF65-F5344CB8AC3E}">
        <p14:creationId xmlns:p14="http://schemas.microsoft.com/office/powerpoint/2010/main" val="199302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300C7-B6E0-45AD-ADBC-61FB57D419D9}" type="slidenum">
              <a:rPr lang="en-US" smtClean="0"/>
              <a:t>9</a:t>
            </a:fld>
            <a:endParaRPr lang="en-US" dirty="0"/>
          </a:p>
        </p:txBody>
      </p:sp>
    </p:spTree>
    <p:extLst>
      <p:ext uri="{BB962C8B-B14F-4D97-AF65-F5344CB8AC3E}">
        <p14:creationId xmlns:p14="http://schemas.microsoft.com/office/powerpoint/2010/main" val="185457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Rectangle 27"/>
          <p:cNvSpPr/>
          <p:nvPr userDrawn="1"/>
        </p:nvSpPr>
        <p:spPr>
          <a:xfrm>
            <a:off x="416560" y="316715"/>
            <a:ext cx="11247120" cy="61976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1524000" y="1122363"/>
            <a:ext cx="9144000" cy="2387600"/>
          </a:xfrm>
        </p:spPr>
        <p:txBody>
          <a:bodyPr anchor="b">
            <a:normAutofit/>
          </a:bodyPr>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043705"/>
            <a:ext cx="27432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B8E38CD-5202-4B17-85EE-AE3ED1AE6D98}" type="datetime1">
              <a:rPr lang="en-US" smtClean="0"/>
              <a:pPr/>
              <a:t>3/9/2021</a:t>
            </a:fld>
            <a:endParaRPr lang="en-US" dirty="0"/>
          </a:p>
        </p:txBody>
      </p:sp>
      <p:sp>
        <p:nvSpPr>
          <p:cNvPr id="5" name="Footer Placeholder 4"/>
          <p:cNvSpPr>
            <a:spLocks noGrp="1"/>
          </p:cNvSpPr>
          <p:nvPr>
            <p:ph type="ftr" sz="quarter" idx="11"/>
          </p:nvPr>
        </p:nvSpPr>
        <p:spPr>
          <a:xfrm>
            <a:off x="4038600" y="6043705"/>
            <a:ext cx="41148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8AA3D66-4C22-4B3E-AB0B-5D72BE521928}" type="slidenum">
              <a:rPr lang="en-US" smtClean="0"/>
              <a:pPr/>
              <a:t>‹#›</a:t>
            </a:fld>
            <a:endParaRPr lang="en-US" dirty="0"/>
          </a:p>
        </p:txBody>
      </p:sp>
      <p:grpSp>
        <p:nvGrpSpPr>
          <p:cNvPr id="20" name="Group 19"/>
          <p:cNvGrpSpPr/>
          <p:nvPr userDrawn="1"/>
        </p:nvGrpSpPr>
        <p:grpSpPr>
          <a:xfrm>
            <a:off x="223520" y="162560"/>
            <a:ext cx="2733040" cy="312119"/>
            <a:chOff x="223520" y="162560"/>
            <a:chExt cx="3469640" cy="396240"/>
          </a:xfrm>
        </p:grpSpPr>
        <p:sp>
          <p:nvSpPr>
            <p:cNvPr id="7" name="Rectangle 6"/>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oup 20"/>
          <p:cNvGrpSpPr/>
          <p:nvPr userDrawn="1"/>
        </p:nvGrpSpPr>
        <p:grpSpPr>
          <a:xfrm rot="10800000">
            <a:off x="9077960" y="6356350"/>
            <a:ext cx="2733040" cy="312119"/>
            <a:chOff x="223520" y="162560"/>
            <a:chExt cx="3469640" cy="396240"/>
          </a:xfrm>
        </p:grpSpPr>
        <p:sp>
          <p:nvSpPr>
            <p:cNvPr id="22" name="Rectangle 21"/>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66199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21B842-802C-4A69-BC8D-16A6A1852699}" type="datetime1">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A3D66-4C22-4B3E-AB0B-5D72BE521928}" type="slidenum">
              <a:rPr lang="en-US" smtClean="0"/>
              <a:t>‹#›</a:t>
            </a:fld>
            <a:endParaRPr lang="en-US" dirty="0"/>
          </a:p>
        </p:txBody>
      </p:sp>
      <p:grpSp>
        <p:nvGrpSpPr>
          <p:cNvPr id="7" name="Group 6"/>
          <p:cNvGrpSpPr/>
          <p:nvPr userDrawn="1"/>
        </p:nvGrpSpPr>
        <p:grpSpPr>
          <a:xfrm rot="16200000">
            <a:off x="-534702" y="1133503"/>
            <a:ext cx="1734884" cy="198128"/>
            <a:chOff x="223520" y="162560"/>
            <a:chExt cx="3469640" cy="396240"/>
          </a:xfrm>
        </p:grpSpPr>
        <p:sp>
          <p:nvSpPr>
            <p:cNvPr id="8" name="Rectangle 7"/>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8867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4F31B-4C6F-4101-9470-DC920E29FD63}" type="datetime1">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A3D66-4C22-4B3E-AB0B-5D72BE521928}" type="slidenum">
              <a:rPr lang="en-US" smtClean="0"/>
              <a:t>‹#›</a:t>
            </a:fld>
            <a:endParaRPr lang="en-US" dirty="0"/>
          </a:p>
        </p:txBody>
      </p:sp>
      <p:grpSp>
        <p:nvGrpSpPr>
          <p:cNvPr id="7" name="Group 6"/>
          <p:cNvGrpSpPr/>
          <p:nvPr userDrawn="1"/>
        </p:nvGrpSpPr>
        <p:grpSpPr>
          <a:xfrm rot="16200000">
            <a:off x="11060398" y="1133503"/>
            <a:ext cx="1734884" cy="198128"/>
            <a:chOff x="223520" y="162560"/>
            <a:chExt cx="3469640" cy="396240"/>
          </a:xfrm>
        </p:grpSpPr>
        <p:sp>
          <p:nvSpPr>
            <p:cNvPr id="8" name="Rectangle 7"/>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644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2pPr>
              <a:buClr>
                <a:srgbClr val="006858"/>
              </a:buClr>
              <a:defRPr/>
            </a:lvl2pPr>
            <a:lvl3pPr>
              <a:buClr>
                <a:srgbClr val="675C48"/>
              </a:buCl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A9C02-8DE3-4D7B-BE64-63F8B5BFE54E}" type="datetime1">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A3D66-4C22-4B3E-AB0B-5D72BE521928}" type="slidenum">
              <a:rPr lang="en-US" smtClean="0"/>
              <a:t>‹#›</a:t>
            </a:fld>
            <a:endParaRPr lang="en-US" dirty="0"/>
          </a:p>
        </p:txBody>
      </p:sp>
      <p:grpSp>
        <p:nvGrpSpPr>
          <p:cNvPr id="14" name="Group 13"/>
          <p:cNvGrpSpPr/>
          <p:nvPr userDrawn="1"/>
        </p:nvGrpSpPr>
        <p:grpSpPr>
          <a:xfrm rot="16200000">
            <a:off x="6027737" y="-6027738"/>
            <a:ext cx="136525" cy="12192000"/>
            <a:chOff x="233678" y="0"/>
            <a:chExt cx="45725" cy="3808032"/>
          </a:xfrm>
        </p:grpSpPr>
        <p:sp>
          <p:nvSpPr>
            <p:cNvPr id="8" name="Rectangle 7"/>
            <p:cNvSpPr/>
            <p:nvPr userDrawn="1"/>
          </p:nvSpPr>
          <p:spPr>
            <a:xfrm rot="16200000">
              <a:off x="-63446" y="3465183"/>
              <a:ext cx="639974" cy="45723"/>
            </a:xfrm>
            <a:prstGeom prst="rect">
              <a:avLst/>
            </a:prstGeom>
            <a:solidFill>
              <a:srgbClr val="0068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6200000">
              <a:off x="-47539" y="2841116"/>
              <a:ext cx="608162" cy="45722"/>
            </a:xfrm>
            <a:prstGeom prst="rect">
              <a:avLst/>
            </a:prstGeom>
            <a:solidFill>
              <a:srgbClr val="675C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rot="16200000">
              <a:off x="-63446" y="2217048"/>
              <a:ext cx="639974" cy="45723"/>
            </a:xfrm>
            <a:prstGeom prst="rect">
              <a:avLst/>
            </a:prstGeom>
            <a:solidFill>
              <a:srgbClr val="008BB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6200000">
              <a:off x="-63446" y="1577074"/>
              <a:ext cx="639974" cy="45723"/>
            </a:xfrm>
            <a:prstGeom prst="rect">
              <a:avLst/>
            </a:prstGeom>
            <a:solidFill>
              <a:srgbClr val="D06F1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6200000">
              <a:off x="-63445" y="937100"/>
              <a:ext cx="639974" cy="45723"/>
            </a:xfrm>
            <a:prstGeom prst="rect">
              <a:avLst/>
            </a:prstGeom>
            <a:solidFill>
              <a:srgbClr val="FFD2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16200000">
              <a:off x="-63447" y="297125"/>
              <a:ext cx="639974" cy="45723"/>
            </a:xfrm>
            <a:prstGeom prst="rect">
              <a:avLst/>
            </a:prstGeom>
            <a:solidFill>
              <a:srgbClr val="005D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150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2">
                    <a:lumMod val="2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148283"/>
            <a:ext cx="2743200" cy="365125"/>
          </a:xfrm>
        </p:spPr>
        <p:txBody>
          <a:bodyPr/>
          <a:lstStyle/>
          <a:p>
            <a:fld id="{B5F5C196-13B6-4CB3-9159-C286F79F035C}" type="datetime1">
              <a:rPr lang="en-US" smtClean="0"/>
              <a:t>3/9/2021</a:t>
            </a:fld>
            <a:endParaRPr lang="en-US" dirty="0"/>
          </a:p>
        </p:txBody>
      </p:sp>
      <p:sp>
        <p:nvSpPr>
          <p:cNvPr id="5" name="Footer Placeholder 4"/>
          <p:cNvSpPr>
            <a:spLocks noGrp="1"/>
          </p:cNvSpPr>
          <p:nvPr>
            <p:ph type="ftr" sz="quarter" idx="11"/>
          </p:nvPr>
        </p:nvSpPr>
        <p:spPr>
          <a:xfrm>
            <a:off x="4038600" y="6148283"/>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28AA3D66-4C22-4B3E-AB0B-5D72BE521928}" type="slidenum">
              <a:rPr lang="en-US" smtClean="0"/>
              <a:t>‹#›</a:t>
            </a:fld>
            <a:endParaRPr lang="en-US" dirty="0"/>
          </a:p>
        </p:txBody>
      </p:sp>
      <p:sp>
        <p:nvSpPr>
          <p:cNvPr id="7" name="Rectangle 6"/>
          <p:cNvSpPr/>
          <p:nvPr userDrawn="1"/>
        </p:nvSpPr>
        <p:spPr>
          <a:xfrm>
            <a:off x="416560" y="316715"/>
            <a:ext cx="11247120" cy="61976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223520" y="162560"/>
            <a:ext cx="2733040" cy="312119"/>
            <a:chOff x="223520" y="162560"/>
            <a:chExt cx="3469640" cy="396240"/>
          </a:xfrm>
        </p:grpSpPr>
        <p:sp>
          <p:nvSpPr>
            <p:cNvPr id="9" name="Rectangle 8"/>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userDrawn="1"/>
        </p:nvGrpSpPr>
        <p:grpSpPr>
          <a:xfrm rot="10800000">
            <a:off x="9077960" y="6356350"/>
            <a:ext cx="2733040" cy="312119"/>
            <a:chOff x="223520" y="162560"/>
            <a:chExt cx="3469640" cy="396240"/>
          </a:xfrm>
        </p:grpSpPr>
        <p:sp>
          <p:nvSpPr>
            <p:cNvPr id="16" name="Rectangle 15"/>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174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E8EC34-85C1-46EE-8A02-0EC7D8F13021}" type="datetime1">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A3D66-4C22-4B3E-AB0B-5D72BE521928}" type="slidenum">
              <a:rPr lang="en-US" smtClean="0"/>
              <a:t>‹#›</a:t>
            </a:fld>
            <a:endParaRPr lang="en-US" dirty="0"/>
          </a:p>
        </p:txBody>
      </p:sp>
      <p:grpSp>
        <p:nvGrpSpPr>
          <p:cNvPr id="36" name="Group 35">
            <a:extLst>
              <a:ext uri="{FF2B5EF4-FFF2-40B4-BE49-F238E27FC236}">
                <a16:creationId xmlns:a16="http://schemas.microsoft.com/office/drawing/2014/main" id="{37679887-60DE-4093-84D7-9B64C0BC85C8}"/>
              </a:ext>
            </a:extLst>
          </p:cNvPr>
          <p:cNvGrpSpPr/>
          <p:nvPr userDrawn="1"/>
        </p:nvGrpSpPr>
        <p:grpSpPr>
          <a:xfrm rot="16200000">
            <a:off x="6027737" y="-6027738"/>
            <a:ext cx="136525" cy="12192000"/>
            <a:chOff x="233678" y="0"/>
            <a:chExt cx="45725" cy="3808032"/>
          </a:xfrm>
        </p:grpSpPr>
        <p:sp>
          <p:nvSpPr>
            <p:cNvPr id="37" name="Rectangle 36">
              <a:extLst>
                <a:ext uri="{FF2B5EF4-FFF2-40B4-BE49-F238E27FC236}">
                  <a16:creationId xmlns:a16="http://schemas.microsoft.com/office/drawing/2014/main" id="{F451EFA1-90CA-452B-8CAA-2B7EC9DE9024}"/>
                </a:ext>
              </a:extLst>
            </p:cNvPr>
            <p:cNvSpPr/>
            <p:nvPr userDrawn="1"/>
          </p:nvSpPr>
          <p:spPr>
            <a:xfrm rot="16200000">
              <a:off x="-63446" y="3465183"/>
              <a:ext cx="639974" cy="45723"/>
            </a:xfrm>
            <a:prstGeom prst="rect">
              <a:avLst/>
            </a:prstGeom>
            <a:solidFill>
              <a:srgbClr val="0068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B4F18E4-0D7E-4BBB-90CB-D60EDAB7343A}"/>
                </a:ext>
              </a:extLst>
            </p:cNvPr>
            <p:cNvSpPr/>
            <p:nvPr userDrawn="1"/>
          </p:nvSpPr>
          <p:spPr>
            <a:xfrm rot="16200000">
              <a:off x="-47539" y="2841116"/>
              <a:ext cx="608162" cy="45722"/>
            </a:xfrm>
            <a:prstGeom prst="rect">
              <a:avLst/>
            </a:prstGeom>
            <a:solidFill>
              <a:srgbClr val="675C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6F64BDA-6DE7-45B1-8896-B451FECF59F3}"/>
                </a:ext>
              </a:extLst>
            </p:cNvPr>
            <p:cNvSpPr/>
            <p:nvPr userDrawn="1"/>
          </p:nvSpPr>
          <p:spPr>
            <a:xfrm rot="16200000">
              <a:off x="-63446" y="2217048"/>
              <a:ext cx="639974" cy="45723"/>
            </a:xfrm>
            <a:prstGeom prst="rect">
              <a:avLst/>
            </a:prstGeom>
            <a:solidFill>
              <a:srgbClr val="008BB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DC74ACD-81A0-4447-A984-2C5C8FA83F10}"/>
                </a:ext>
              </a:extLst>
            </p:cNvPr>
            <p:cNvSpPr/>
            <p:nvPr userDrawn="1"/>
          </p:nvSpPr>
          <p:spPr>
            <a:xfrm rot="16200000">
              <a:off x="-63446" y="1577074"/>
              <a:ext cx="639974" cy="45723"/>
            </a:xfrm>
            <a:prstGeom prst="rect">
              <a:avLst/>
            </a:prstGeom>
            <a:solidFill>
              <a:srgbClr val="D06F1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5F61798-1716-4C3C-BAD2-1E75F55480B4}"/>
                </a:ext>
              </a:extLst>
            </p:cNvPr>
            <p:cNvSpPr/>
            <p:nvPr userDrawn="1"/>
          </p:nvSpPr>
          <p:spPr>
            <a:xfrm rot="16200000">
              <a:off x="-63445" y="937100"/>
              <a:ext cx="639974" cy="45723"/>
            </a:xfrm>
            <a:prstGeom prst="rect">
              <a:avLst/>
            </a:prstGeom>
            <a:solidFill>
              <a:srgbClr val="FFD2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536BA9D-ABC3-496B-9C59-586B0BAD43E7}"/>
                </a:ext>
              </a:extLst>
            </p:cNvPr>
            <p:cNvSpPr/>
            <p:nvPr userDrawn="1"/>
          </p:nvSpPr>
          <p:spPr>
            <a:xfrm rot="16200000">
              <a:off x="-63447" y="297125"/>
              <a:ext cx="639974" cy="45723"/>
            </a:xfrm>
            <a:prstGeom prst="rect">
              <a:avLst/>
            </a:prstGeom>
            <a:solidFill>
              <a:srgbClr val="005D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398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E090A-7E45-4ABA-BC20-7E757335B378}" type="datetime1">
              <a:rPr lang="en-US" smtClean="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AA3D66-4C22-4B3E-AB0B-5D72BE521928}" type="slidenum">
              <a:rPr lang="en-US" smtClean="0"/>
              <a:t>‹#›</a:t>
            </a:fld>
            <a:endParaRPr lang="en-US" dirty="0"/>
          </a:p>
        </p:txBody>
      </p:sp>
      <p:grpSp>
        <p:nvGrpSpPr>
          <p:cNvPr id="38" name="Group 37">
            <a:extLst>
              <a:ext uri="{FF2B5EF4-FFF2-40B4-BE49-F238E27FC236}">
                <a16:creationId xmlns:a16="http://schemas.microsoft.com/office/drawing/2014/main" id="{23B92333-9AA8-48F1-8999-384C6C41AF05}"/>
              </a:ext>
            </a:extLst>
          </p:cNvPr>
          <p:cNvGrpSpPr/>
          <p:nvPr userDrawn="1"/>
        </p:nvGrpSpPr>
        <p:grpSpPr>
          <a:xfrm rot="16200000">
            <a:off x="6027737" y="-6027738"/>
            <a:ext cx="136525" cy="12192000"/>
            <a:chOff x="233678" y="0"/>
            <a:chExt cx="45725" cy="3808032"/>
          </a:xfrm>
        </p:grpSpPr>
        <p:sp>
          <p:nvSpPr>
            <p:cNvPr id="39" name="Rectangle 38">
              <a:extLst>
                <a:ext uri="{FF2B5EF4-FFF2-40B4-BE49-F238E27FC236}">
                  <a16:creationId xmlns:a16="http://schemas.microsoft.com/office/drawing/2014/main" id="{4F2C8FDF-19F4-494E-AFF7-799624CD33DE}"/>
                </a:ext>
              </a:extLst>
            </p:cNvPr>
            <p:cNvSpPr/>
            <p:nvPr userDrawn="1"/>
          </p:nvSpPr>
          <p:spPr>
            <a:xfrm rot="16200000">
              <a:off x="-63446" y="3465183"/>
              <a:ext cx="639974" cy="45723"/>
            </a:xfrm>
            <a:prstGeom prst="rect">
              <a:avLst/>
            </a:prstGeom>
            <a:solidFill>
              <a:srgbClr val="0068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AE251D1-3B99-4A82-8062-E55F73E7D1D0}"/>
                </a:ext>
              </a:extLst>
            </p:cNvPr>
            <p:cNvSpPr/>
            <p:nvPr userDrawn="1"/>
          </p:nvSpPr>
          <p:spPr>
            <a:xfrm rot="16200000">
              <a:off x="-47539" y="2841116"/>
              <a:ext cx="608162" cy="45722"/>
            </a:xfrm>
            <a:prstGeom prst="rect">
              <a:avLst/>
            </a:prstGeom>
            <a:solidFill>
              <a:srgbClr val="675C4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B4C5538-95B0-4C1E-B9C1-04C09DEBBB6E}"/>
                </a:ext>
              </a:extLst>
            </p:cNvPr>
            <p:cNvSpPr/>
            <p:nvPr userDrawn="1"/>
          </p:nvSpPr>
          <p:spPr>
            <a:xfrm rot="16200000">
              <a:off x="-63446" y="2217048"/>
              <a:ext cx="639974" cy="45723"/>
            </a:xfrm>
            <a:prstGeom prst="rect">
              <a:avLst/>
            </a:prstGeom>
            <a:solidFill>
              <a:srgbClr val="008BB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39BBDB5-CC82-4C61-B5DB-2D747AB1B001}"/>
                </a:ext>
              </a:extLst>
            </p:cNvPr>
            <p:cNvSpPr/>
            <p:nvPr userDrawn="1"/>
          </p:nvSpPr>
          <p:spPr>
            <a:xfrm rot="16200000">
              <a:off x="-63446" y="1577074"/>
              <a:ext cx="639974" cy="45723"/>
            </a:xfrm>
            <a:prstGeom prst="rect">
              <a:avLst/>
            </a:prstGeom>
            <a:solidFill>
              <a:srgbClr val="D06F1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5419ACA-FB2A-4B88-A484-54162E29F715}"/>
                </a:ext>
              </a:extLst>
            </p:cNvPr>
            <p:cNvSpPr/>
            <p:nvPr userDrawn="1"/>
          </p:nvSpPr>
          <p:spPr>
            <a:xfrm rot="16200000">
              <a:off x="-63445" y="937100"/>
              <a:ext cx="639974" cy="45723"/>
            </a:xfrm>
            <a:prstGeom prst="rect">
              <a:avLst/>
            </a:prstGeom>
            <a:solidFill>
              <a:srgbClr val="FFD2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26B2C05-1380-40B8-8C74-6055615A44E1}"/>
                </a:ext>
              </a:extLst>
            </p:cNvPr>
            <p:cNvSpPr/>
            <p:nvPr userDrawn="1"/>
          </p:nvSpPr>
          <p:spPr>
            <a:xfrm rot="16200000">
              <a:off x="-63447" y="297125"/>
              <a:ext cx="639974" cy="45723"/>
            </a:xfrm>
            <a:prstGeom prst="rect">
              <a:avLst/>
            </a:prstGeom>
            <a:solidFill>
              <a:srgbClr val="005D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650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6B329-74DF-483D-883F-42D904014343}" type="datetime1">
              <a:rPr lang="en-US" smtClean="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AA3D66-4C22-4B3E-AB0B-5D72BE521928}" type="slidenum">
              <a:rPr lang="en-US" smtClean="0"/>
              <a:t>‹#›</a:t>
            </a:fld>
            <a:endParaRPr lang="en-US" dirty="0"/>
          </a:p>
        </p:txBody>
      </p:sp>
      <p:grpSp>
        <p:nvGrpSpPr>
          <p:cNvPr id="27" name="Group 26">
            <a:extLst>
              <a:ext uri="{FF2B5EF4-FFF2-40B4-BE49-F238E27FC236}">
                <a16:creationId xmlns:a16="http://schemas.microsoft.com/office/drawing/2014/main" id="{73263704-6014-42B3-885C-BB2BAACC5DEA}"/>
              </a:ext>
            </a:extLst>
          </p:cNvPr>
          <p:cNvGrpSpPr/>
          <p:nvPr userDrawn="1"/>
        </p:nvGrpSpPr>
        <p:grpSpPr>
          <a:xfrm rot="16200000">
            <a:off x="6027737" y="-6027738"/>
            <a:ext cx="136525" cy="12192000"/>
            <a:chOff x="233678" y="0"/>
            <a:chExt cx="45725" cy="3808032"/>
          </a:xfrm>
        </p:grpSpPr>
        <p:sp>
          <p:nvSpPr>
            <p:cNvPr id="28" name="Rectangle 27">
              <a:extLst>
                <a:ext uri="{FF2B5EF4-FFF2-40B4-BE49-F238E27FC236}">
                  <a16:creationId xmlns:a16="http://schemas.microsoft.com/office/drawing/2014/main" id="{3F50C59E-B9A5-4787-A480-AD572A584D0C}"/>
                </a:ext>
              </a:extLst>
            </p:cNvPr>
            <p:cNvSpPr/>
            <p:nvPr userDrawn="1"/>
          </p:nvSpPr>
          <p:spPr>
            <a:xfrm rot="16200000">
              <a:off x="-63446" y="3465183"/>
              <a:ext cx="639974" cy="45723"/>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BD0EFA4-702E-4F76-B0C0-6A9AF9EECE75}"/>
                </a:ext>
              </a:extLst>
            </p:cNvPr>
            <p:cNvSpPr/>
            <p:nvPr userDrawn="1"/>
          </p:nvSpPr>
          <p:spPr>
            <a:xfrm rot="16200000">
              <a:off x="-63446" y="2825210"/>
              <a:ext cx="639974" cy="45723"/>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64BB29-B3C4-4E45-9E19-48E382BEF381}"/>
                </a:ext>
              </a:extLst>
            </p:cNvPr>
            <p:cNvSpPr/>
            <p:nvPr userDrawn="1"/>
          </p:nvSpPr>
          <p:spPr>
            <a:xfrm rot="16200000">
              <a:off x="-63446" y="2217048"/>
              <a:ext cx="639974" cy="45723"/>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C4236D-4804-4072-A882-6F291D68327C}"/>
                </a:ext>
              </a:extLst>
            </p:cNvPr>
            <p:cNvSpPr/>
            <p:nvPr userDrawn="1"/>
          </p:nvSpPr>
          <p:spPr>
            <a:xfrm rot="16200000">
              <a:off x="-63446" y="1577074"/>
              <a:ext cx="639974" cy="45723"/>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FAE9446-EEF8-43AF-A1D6-AAC89AFFCBCF}"/>
                </a:ext>
              </a:extLst>
            </p:cNvPr>
            <p:cNvSpPr/>
            <p:nvPr userDrawn="1"/>
          </p:nvSpPr>
          <p:spPr>
            <a:xfrm rot="16200000">
              <a:off x="-63445" y="937100"/>
              <a:ext cx="639974" cy="45723"/>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B7768F-E0D3-4F2A-A349-F285D3BEB60B}"/>
                </a:ext>
              </a:extLst>
            </p:cNvPr>
            <p:cNvSpPr/>
            <p:nvPr userDrawn="1"/>
          </p:nvSpPr>
          <p:spPr>
            <a:xfrm rot="16200000">
              <a:off x="-63447" y="297125"/>
              <a:ext cx="639974" cy="45723"/>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9125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8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286F4-2305-47B7-AE9A-F460508428CC}" type="datetime1">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A3D66-4C22-4B3E-AB0B-5D72BE521928}" type="slidenum">
              <a:rPr lang="en-US" smtClean="0"/>
              <a:t>‹#›</a:t>
            </a:fld>
            <a:endParaRPr lang="en-US" dirty="0"/>
          </a:p>
        </p:txBody>
      </p:sp>
      <p:grpSp>
        <p:nvGrpSpPr>
          <p:cNvPr id="8" name="Group 7"/>
          <p:cNvGrpSpPr/>
          <p:nvPr userDrawn="1"/>
        </p:nvGrpSpPr>
        <p:grpSpPr>
          <a:xfrm rot="16200000">
            <a:off x="-534702" y="1133503"/>
            <a:ext cx="1734884" cy="198128"/>
            <a:chOff x="223520" y="162560"/>
            <a:chExt cx="3469640" cy="396240"/>
          </a:xfrm>
        </p:grpSpPr>
        <p:sp>
          <p:nvSpPr>
            <p:cNvPr id="9" name="Rectangle 8"/>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018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087D4-15AE-4DA8-BAF3-536740308CC2}" type="datetime1">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A3D66-4C22-4B3E-AB0B-5D72BE521928}" type="slidenum">
              <a:rPr lang="en-US" smtClean="0"/>
              <a:t>‹#›</a:t>
            </a:fld>
            <a:endParaRPr lang="en-US" dirty="0"/>
          </a:p>
        </p:txBody>
      </p:sp>
      <p:grpSp>
        <p:nvGrpSpPr>
          <p:cNvPr id="8" name="Group 7"/>
          <p:cNvGrpSpPr/>
          <p:nvPr userDrawn="1"/>
        </p:nvGrpSpPr>
        <p:grpSpPr>
          <a:xfrm rot="16200000">
            <a:off x="-534702" y="1133503"/>
            <a:ext cx="1734884" cy="198128"/>
            <a:chOff x="223520" y="162560"/>
            <a:chExt cx="3469640" cy="396240"/>
          </a:xfrm>
        </p:grpSpPr>
        <p:sp>
          <p:nvSpPr>
            <p:cNvPr id="9" name="Rectangle 8"/>
            <p:cNvSpPr/>
            <p:nvPr userDrawn="1"/>
          </p:nvSpPr>
          <p:spPr>
            <a:xfrm>
              <a:off x="223520" y="162560"/>
              <a:ext cx="396240" cy="396240"/>
            </a:xfrm>
            <a:prstGeom prst="rect">
              <a:avLst/>
            </a:prstGeom>
            <a:solidFill>
              <a:srgbClr val="00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38200" y="162560"/>
              <a:ext cx="396240" cy="396240"/>
            </a:xfrm>
            <a:prstGeom prst="rect">
              <a:avLst/>
            </a:prstGeom>
            <a:solidFill>
              <a:srgbClr val="67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452880" y="162560"/>
              <a:ext cx="396240" cy="39624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067560" y="162560"/>
              <a:ext cx="396240" cy="396240"/>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682240" y="162560"/>
              <a:ext cx="396240" cy="3962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96920" y="162560"/>
              <a:ext cx="396240" cy="39624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135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F07F926C-BDA8-46BF-AE55-309B06BD09C9}" type="datetime1">
              <a:rPr lang="en-US" smtClean="0"/>
              <a:pPr/>
              <a:t>3/9/2021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9223159"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8AA3D66-4C22-4B3E-AB0B-5D72BE521928}" type="slidenum">
              <a:rPr lang="en-US" smtClean="0"/>
              <a:pPr/>
              <a:t>‹#›</a:t>
            </a:fld>
            <a:endParaRPr lang="en-US" dirty="0"/>
          </a:p>
        </p:txBody>
      </p:sp>
    </p:spTree>
    <p:extLst>
      <p:ext uri="{BB962C8B-B14F-4D97-AF65-F5344CB8AC3E}">
        <p14:creationId xmlns:p14="http://schemas.microsoft.com/office/powerpoint/2010/main" val="230288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5000"/>
        </a:lnSpc>
        <a:spcBef>
          <a:spcPts val="1000"/>
        </a:spcBef>
        <a:buClr>
          <a:srgbClr val="005DAA"/>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5000"/>
        </a:lnSpc>
        <a:spcBef>
          <a:spcPts val="500"/>
        </a:spcBef>
        <a:buClr>
          <a:srgbClr val="D06F1A"/>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5000"/>
        </a:lnSpc>
        <a:spcBef>
          <a:spcPts val="500"/>
        </a:spcBef>
        <a:buClr>
          <a:srgbClr val="006858"/>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5000"/>
        </a:lnSpc>
        <a:spcBef>
          <a:spcPts val="500"/>
        </a:spcBef>
        <a:buClr>
          <a:srgbClr val="FFC000"/>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meps.ahrq.gov/mepstrends/home/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1C9D-8E26-49E8-929A-89886A24AAC7}"/>
              </a:ext>
            </a:extLst>
          </p:cNvPr>
          <p:cNvSpPr>
            <a:spLocks noGrp="1"/>
          </p:cNvSpPr>
          <p:nvPr>
            <p:ph type="ctrTitle"/>
          </p:nvPr>
        </p:nvSpPr>
        <p:spPr>
          <a:xfrm>
            <a:off x="1524000" y="1122363"/>
            <a:ext cx="9144000" cy="2225674"/>
          </a:xfrm>
        </p:spPr>
        <p:txBody>
          <a:bodyPr/>
          <a:lstStyle/>
          <a:p>
            <a:r>
              <a:rPr lang="en-US" dirty="0"/>
              <a:t>Health, United States</a:t>
            </a:r>
          </a:p>
        </p:txBody>
      </p:sp>
      <p:sp>
        <p:nvSpPr>
          <p:cNvPr id="6" name="Title 1">
            <a:extLst>
              <a:ext uri="{FF2B5EF4-FFF2-40B4-BE49-F238E27FC236}">
                <a16:creationId xmlns:a16="http://schemas.microsoft.com/office/drawing/2014/main" id="{36945EEC-6465-4B0F-B3C8-EAEC8464E2B5}"/>
              </a:ext>
            </a:extLst>
          </p:cNvPr>
          <p:cNvSpPr txBox="1">
            <a:spLocks/>
          </p:cNvSpPr>
          <p:nvPr/>
        </p:nvSpPr>
        <p:spPr>
          <a:xfrm>
            <a:off x="1524000" y="3417376"/>
            <a:ext cx="9144000" cy="6435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n-lt"/>
                <a:ea typeface="+mj-ea"/>
                <a:cs typeface="Albany AMT" panose="020B0604020202020204" pitchFamily="34" charset="0"/>
              </a:defRPr>
            </a:lvl1pPr>
          </a:lstStyle>
          <a:p>
            <a:r>
              <a:rPr lang="en-US" sz="3600" dirty="0"/>
              <a:t>Redesign Update</a:t>
            </a:r>
          </a:p>
        </p:txBody>
      </p:sp>
      <p:sp>
        <p:nvSpPr>
          <p:cNvPr id="5" name="Subtitle 2">
            <a:extLst>
              <a:ext uri="{FF2B5EF4-FFF2-40B4-BE49-F238E27FC236}">
                <a16:creationId xmlns:a16="http://schemas.microsoft.com/office/drawing/2014/main" id="{A1789033-1334-462A-B011-197E5EB16AA7}"/>
              </a:ext>
            </a:extLst>
          </p:cNvPr>
          <p:cNvSpPr txBox="1">
            <a:spLocks/>
          </p:cNvSpPr>
          <p:nvPr/>
        </p:nvSpPr>
        <p:spPr>
          <a:xfrm>
            <a:off x="1338469" y="4661468"/>
            <a:ext cx="2536107" cy="138287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05000"/>
              </a:lnSpc>
              <a:spcBef>
                <a:spcPts val="1000"/>
              </a:spcBef>
              <a:buClr>
                <a:srgbClr val="005DAA"/>
              </a:buClr>
              <a:buFont typeface="Wingdings" panose="05000000000000000000" pitchFamily="2" charset="2"/>
              <a:buNone/>
              <a:defRPr sz="24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1pPr>
            <a:lvl2pPr marL="457200" indent="0" algn="ctr" defTabSz="914400" rtl="0" eaLnBrk="1" latinLnBrk="0" hangingPunct="1">
              <a:lnSpc>
                <a:spcPct val="105000"/>
              </a:lnSpc>
              <a:spcBef>
                <a:spcPts val="500"/>
              </a:spcBef>
              <a:buClr>
                <a:srgbClr val="D06F1A"/>
              </a:buClr>
              <a:buFont typeface="Arial" panose="020B0604020202020204" pitchFamily="34" charset="0"/>
              <a:buNone/>
              <a:defRPr sz="20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2pPr>
            <a:lvl3pPr marL="914400" indent="0" algn="ctr" defTabSz="914400" rtl="0" eaLnBrk="1" latinLnBrk="0" hangingPunct="1">
              <a:lnSpc>
                <a:spcPct val="105000"/>
              </a:lnSpc>
              <a:spcBef>
                <a:spcPts val="500"/>
              </a:spcBef>
              <a:buClr>
                <a:srgbClr val="006858"/>
              </a:buClr>
              <a:buFont typeface="Wingdings" panose="05000000000000000000" pitchFamily="2" charset="2"/>
              <a:buNone/>
              <a:defRPr sz="18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3pPr>
            <a:lvl4pPr marL="1371600" indent="0" algn="ctr" defTabSz="914400" rtl="0" eaLnBrk="1" latinLnBrk="0" hangingPunct="1">
              <a:lnSpc>
                <a:spcPct val="105000"/>
              </a:lnSpc>
              <a:spcBef>
                <a:spcPts val="500"/>
              </a:spcBef>
              <a:buClr>
                <a:srgbClr val="FFC000"/>
              </a:buClr>
              <a:buFont typeface="Arial" panose="020B0604020202020204" pitchFamily="34" charset="0"/>
              <a:buNone/>
              <a:defRPr sz="16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4pPr>
            <a:lvl5pPr marL="1828800" indent="0" algn="ctr" defTabSz="914400" rtl="0" eaLnBrk="1" latinLnBrk="0" hangingPunct="1">
              <a:lnSpc>
                <a:spcPct val="105000"/>
              </a:lnSpc>
              <a:spcBef>
                <a:spcPts val="500"/>
              </a:spcBef>
              <a:buFont typeface="Arial" panose="020B0604020202020204" pitchFamily="34" charset="0"/>
              <a:buNone/>
              <a:defRPr sz="16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b="1" dirty="0">
                <a:latin typeface="+mn-lt"/>
              </a:rPr>
              <a:t>Speakers</a:t>
            </a:r>
          </a:p>
          <a:p>
            <a:pPr algn="l">
              <a:lnSpc>
                <a:spcPct val="100000"/>
              </a:lnSpc>
              <a:spcBef>
                <a:spcPts val="0"/>
              </a:spcBef>
            </a:pPr>
            <a:r>
              <a:rPr lang="en-US" dirty="0">
                <a:latin typeface="+mn-lt"/>
              </a:rPr>
              <a:t>Irma Arispe, PhD</a:t>
            </a:r>
          </a:p>
          <a:p>
            <a:pPr algn="l">
              <a:lnSpc>
                <a:spcPct val="100000"/>
              </a:lnSpc>
              <a:spcBef>
                <a:spcPts val="0"/>
              </a:spcBef>
            </a:pPr>
            <a:r>
              <a:rPr lang="en-US" dirty="0">
                <a:latin typeface="+mn-lt"/>
              </a:rPr>
              <a:t>Renee Gindi, PhD </a:t>
            </a:r>
            <a:br>
              <a:rPr lang="en-US" dirty="0">
                <a:latin typeface="+mn-lt"/>
              </a:rPr>
            </a:br>
            <a:r>
              <a:rPr lang="en-US" dirty="0">
                <a:latin typeface="+mn-lt"/>
              </a:rPr>
              <a:t>Florence Lee, MPH</a:t>
            </a:r>
          </a:p>
        </p:txBody>
      </p:sp>
      <p:sp>
        <p:nvSpPr>
          <p:cNvPr id="10" name="Subtitle 2">
            <a:extLst>
              <a:ext uri="{FF2B5EF4-FFF2-40B4-BE49-F238E27FC236}">
                <a16:creationId xmlns:a16="http://schemas.microsoft.com/office/drawing/2014/main" id="{28B6D1CE-E109-44C3-9937-74C748BCF997}"/>
              </a:ext>
            </a:extLst>
          </p:cNvPr>
          <p:cNvSpPr txBox="1">
            <a:spLocks/>
          </p:cNvSpPr>
          <p:nvPr/>
        </p:nvSpPr>
        <p:spPr>
          <a:xfrm>
            <a:off x="7454684" y="4661468"/>
            <a:ext cx="3584826" cy="1236095"/>
          </a:xfrm>
          <a:prstGeom prst="rect">
            <a:avLst/>
          </a:prstGeom>
        </p:spPr>
        <p:txBody>
          <a:bodyPr vert="horz" lIns="91440" tIns="45720" rIns="91440" bIns="45720" rtlCol="0">
            <a:normAutofit/>
          </a:bodyPr>
          <a:lstStyle>
            <a:lvl1pPr marL="0" indent="0" algn="ctr" defTabSz="914400" rtl="0" eaLnBrk="1" latinLnBrk="0" hangingPunct="1">
              <a:lnSpc>
                <a:spcPct val="105000"/>
              </a:lnSpc>
              <a:spcBef>
                <a:spcPts val="1000"/>
              </a:spcBef>
              <a:buClr>
                <a:srgbClr val="005DAA"/>
              </a:buClr>
              <a:buFont typeface="Wingdings" panose="05000000000000000000" pitchFamily="2" charset="2"/>
              <a:buNone/>
              <a:defRPr sz="24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1pPr>
            <a:lvl2pPr marL="457200" indent="0" algn="ctr" defTabSz="914400" rtl="0" eaLnBrk="1" latinLnBrk="0" hangingPunct="1">
              <a:lnSpc>
                <a:spcPct val="105000"/>
              </a:lnSpc>
              <a:spcBef>
                <a:spcPts val="500"/>
              </a:spcBef>
              <a:buClr>
                <a:srgbClr val="D06F1A"/>
              </a:buClr>
              <a:buFont typeface="Arial" panose="020B0604020202020204" pitchFamily="34" charset="0"/>
              <a:buNone/>
              <a:defRPr sz="20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2pPr>
            <a:lvl3pPr marL="914400" indent="0" algn="ctr" defTabSz="914400" rtl="0" eaLnBrk="1" latinLnBrk="0" hangingPunct="1">
              <a:lnSpc>
                <a:spcPct val="105000"/>
              </a:lnSpc>
              <a:spcBef>
                <a:spcPts val="500"/>
              </a:spcBef>
              <a:buClr>
                <a:srgbClr val="006858"/>
              </a:buClr>
              <a:buFont typeface="Wingdings" panose="05000000000000000000" pitchFamily="2" charset="2"/>
              <a:buNone/>
              <a:defRPr sz="18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3pPr>
            <a:lvl4pPr marL="1371600" indent="0" algn="ctr" defTabSz="914400" rtl="0" eaLnBrk="1" latinLnBrk="0" hangingPunct="1">
              <a:lnSpc>
                <a:spcPct val="105000"/>
              </a:lnSpc>
              <a:spcBef>
                <a:spcPts val="500"/>
              </a:spcBef>
              <a:buClr>
                <a:srgbClr val="FFC000"/>
              </a:buClr>
              <a:buFont typeface="Arial" panose="020B0604020202020204" pitchFamily="34" charset="0"/>
              <a:buNone/>
              <a:defRPr sz="16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4pPr>
            <a:lvl5pPr marL="1828800" indent="0" algn="ctr" defTabSz="914400" rtl="0" eaLnBrk="1" latinLnBrk="0" hangingPunct="1">
              <a:lnSpc>
                <a:spcPct val="105000"/>
              </a:lnSpc>
              <a:spcBef>
                <a:spcPts val="500"/>
              </a:spcBef>
              <a:buFont typeface="Arial" panose="020B0604020202020204" pitchFamily="34" charset="0"/>
              <a:buNone/>
              <a:defRPr sz="1600" kern="1200">
                <a:solidFill>
                  <a:schemeClr val="tx1"/>
                </a:solidFill>
                <a:latin typeface="Avenir Next LT Pro" panose="020B0504020202020204" pitchFamily="34" charset="0"/>
                <a:ea typeface="Verdana" panose="020B0604030504040204" pitchFamily="34" charset="0"/>
                <a:cs typeface="Albany AMT"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2200" b="1" dirty="0">
                <a:latin typeface="+mn-lt"/>
              </a:rPr>
              <a:t>BSC Meeting</a:t>
            </a:r>
          </a:p>
          <a:p>
            <a:pPr algn="r">
              <a:lnSpc>
                <a:spcPct val="100000"/>
              </a:lnSpc>
              <a:spcBef>
                <a:spcPts val="0"/>
              </a:spcBef>
            </a:pPr>
            <a:r>
              <a:rPr lang="en-US" sz="2200" dirty="0">
                <a:latin typeface="+mn-lt"/>
              </a:rPr>
              <a:t>January 27, 2021</a:t>
            </a:r>
          </a:p>
          <a:p>
            <a:pPr algn="r">
              <a:lnSpc>
                <a:spcPct val="100000"/>
              </a:lnSpc>
              <a:spcBef>
                <a:spcPts val="0"/>
              </a:spcBef>
            </a:pPr>
            <a:r>
              <a:rPr lang="en-US" sz="2200" dirty="0">
                <a:latin typeface="+mn-lt"/>
              </a:rPr>
              <a:t>Zoom</a:t>
            </a:r>
          </a:p>
        </p:txBody>
      </p:sp>
      <p:sp>
        <p:nvSpPr>
          <p:cNvPr id="3" name="Slide Number Placeholder 2">
            <a:extLst>
              <a:ext uri="{FF2B5EF4-FFF2-40B4-BE49-F238E27FC236}">
                <a16:creationId xmlns:a16="http://schemas.microsoft.com/office/drawing/2014/main" id="{97196005-7684-404E-95D4-0D18719D41B8}"/>
              </a:ext>
            </a:extLst>
          </p:cNvPr>
          <p:cNvSpPr>
            <a:spLocks noGrp="1"/>
          </p:cNvSpPr>
          <p:nvPr>
            <p:ph type="sldNum" sz="quarter" idx="12"/>
          </p:nvPr>
        </p:nvSpPr>
        <p:spPr/>
        <p:txBody>
          <a:bodyPr/>
          <a:lstStyle/>
          <a:p>
            <a:fld id="{28AA3D66-4C22-4B3E-AB0B-5D72BE521928}" type="slidenum">
              <a:rPr lang="en-US" smtClean="0"/>
              <a:pPr/>
              <a:t>1</a:t>
            </a:fld>
            <a:endParaRPr lang="en-US" dirty="0"/>
          </a:p>
        </p:txBody>
      </p:sp>
    </p:spTree>
    <p:extLst>
      <p:ext uri="{BB962C8B-B14F-4D97-AF65-F5344CB8AC3E}">
        <p14:creationId xmlns:p14="http://schemas.microsoft.com/office/powerpoint/2010/main" val="145838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935964-300B-4A48-BACA-2AD9B98337B1}"/>
              </a:ext>
            </a:extLst>
          </p:cNvPr>
          <p:cNvSpPr/>
          <p:nvPr/>
        </p:nvSpPr>
        <p:spPr>
          <a:xfrm>
            <a:off x="838200" y="534913"/>
            <a:ext cx="2387600" cy="369332"/>
          </a:xfrm>
          <a:prstGeom prst="round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latin typeface="+mj-lt"/>
                <a:cs typeface="Albany AMT" panose="020B0604020202020204" pitchFamily="34" charset="0"/>
              </a:rPr>
              <a:t>Area of exploration</a:t>
            </a:r>
          </a:p>
        </p:txBody>
      </p:sp>
      <p:sp>
        <p:nvSpPr>
          <p:cNvPr id="2" name="Title 1">
            <a:extLst>
              <a:ext uri="{FF2B5EF4-FFF2-40B4-BE49-F238E27FC236}">
                <a16:creationId xmlns:a16="http://schemas.microsoft.com/office/drawing/2014/main" id="{F1B72007-03A4-4B74-8907-E0DB92D249A2}"/>
              </a:ext>
            </a:extLst>
          </p:cNvPr>
          <p:cNvSpPr>
            <a:spLocks noGrp="1"/>
          </p:cNvSpPr>
          <p:nvPr>
            <p:ph type="title"/>
          </p:nvPr>
        </p:nvSpPr>
        <p:spPr>
          <a:xfrm>
            <a:off x="838200" y="1031933"/>
            <a:ext cx="10515600" cy="1325563"/>
          </a:xfrm>
        </p:spPr>
        <p:txBody>
          <a:bodyPr>
            <a:normAutofit/>
          </a:bodyPr>
          <a:lstStyle/>
          <a:p>
            <a:r>
              <a:rPr lang="en-US" sz="3800" b="1" dirty="0"/>
              <a:t>What does a web-first product look like?</a:t>
            </a:r>
          </a:p>
        </p:txBody>
      </p:sp>
      <p:sp>
        <p:nvSpPr>
          <p:cNvPr id="7" name="TextBox 6">
            <a:extLst>
              <a:ext uri="{FF2B5EF4-FFF2-40B4-BE49-F238E27FC236}">
                <a16:creationId xmlns:a16="http://schemas.microsoft.com/office/drawing/2014/main" id="{572C461B-A1C5-4E06-AFB6-D19A242FB27C}"/>
              </a:ext>
            </a:extLst>
          </p:cNvPr>
          <p:cNvSpPr txBox="1"/>
          <p:nvPr/>
        </p:nvSpPr>
        <p:spPr>
          <a:xfrm>
            <a:off x="5880849" y="2416951"/>
            <a:ext cx="5545253" cy="2339102"/>
          </a:xfrm>
          <a:prstGeom prst="rect">
            <a:avLst/>
          </a:prstGeom>
          <a:solidFill>
            <a:schemeClr val="bg1"/>
          </a:solidFill>
          <a:ln>
            <a:solidFill>
              <a:schemeClr val="accent1">
                <a:lumMod val="75000"/>
              </a:schemeClr>
            </a:solidFill>
          </a:ln>
        </p:spPr>
        <p:txBody>
          <a:bodyPr wrap="square" rtlCol="0">
            <a:spAutoFit/>
          </a:bodyPr>
          <a:lstStyle/>
          <a:p>
            <a:endParaRPr lang="en-US" sz="1600" dirty="0">
              <a:cs typeface="Albany AMT" panose="020B0604020202020204" pitchFamily="34" charset="0"/>
            </a:endParaRPr>
          </a:p>
          <a:p>
            <a:endParaRPr lang="en-US" sz="1600" dirty="0">
              <a:cs typeface="Albany AMT" panose="020B0604020202020204" pitchFamily="34" charset="0"/>
            </a:endParaRPr>
          </a:p>
          <a:p>
            <a:r>
              <a:rPr lang="en-US" sz="1600" dirty="0">
                <a:cs typeface="Albany AMT" panose="020B0604020202020204" pitchFamily="34" charset="0"/>
              </a:rPr>
              <a:t>“Researchers do not frequently use author names; rather, </a:t>
            </a:r>
            <a:r>
              <a:rPr lang="en-US" sz="1600" b="1" dirty="0">
                <a:cs typeface="Albany AMT" panose="020B0604020202020204" pitchFamily="34" charset="0"/>
              </a:rPr>
              <a:t>keyword searching</a:t>
            </a:r>
            <a:r>
              <a:rPr lang="en-US" sz="1600" dirty="0">
                <a:cs typeface="Albany AMT" panose="020B0604020202020204" pitchFamily="34" charset="0"/>
              </a:rPr>
              <a:t>, followed by detailed browsing through very long results lists, are more frequent strategies [….] Other social scientists search by </a:t>
            </a:r>
            <a:r>
              <a:rPr lang="en-US" sz="1600" b="1" dirty="0">
                <a:cs typeface="Albany AMT" panose="020B0604020202020204" pitchFamily="34" charset="0"/>
              </a:rPr>
              <a:t>short keyword queries or social construct</a:t>
            </a:r>
            <a:r>
              <a:rPr lang="en-US" sz="1600" dirty="0">
                <a:cs typeface="Albany AMT" panose="020B0604020202020204" pitchFamily="34" charset="0"/>
              </a:rPr>
              <a:t>.”</a:t>
            </a:r>
            <a:r>
              <a:rPr lang="en-US" sz="1600" dirty="0"/>
              <a:t> </a:t>
            </a:r>
          </a:p>
          <a:p>
            <a:endParaRPr lang="en-US" dirty="0"/>
          </a:p>
          <a:p>
            <a:pPr algn="r"/>
            <a:r>
              <a:rPr lang="en-US" sz="1600" dirty="0"/>
              <a:t>—</a:t>
            </a:r>
            <a:r>
              <a:rPr lang="en-US" sz="1600" dirty="0">
                <a:solidFill>
                  <a:schemeClr val="accent6">
                    <a:lumMod val="50000"/>
                  </a:schemeClr>
                </a:solidFill>
              </a:rPr>
              <a:t>Gregory (2019)</a:t>
            </a:r>
            <a:endParaRPr lang="en-US" sz="1600" dirty="0">
              <a:cs typeface="Albany AMT" panose="020B0604020202020204" pitchFamily="34" charset="0"/>
            </a:endParaRPr>
          </a:p>
        </p:txBody>
      </p:sp>
      <p:sp>
        <p:nvSpPr>
          <p:cNvPr id="8" name="TextBox 7">
            <a:extLst>
              <a:ext uri="{FF2B5EF4-FFF2-40B4-BE49-F238E27FC236}">
                <a16:creationId xmlns:a16="http://schemas.microsoft.com/office/drawing/2014/main" id="{B18A8377-7809-4C6A-BCCC-76C2B2F7ABDF}"/>
              </a:ext>
            </a:extLst>
          </p:cNvPr>
          <p:cNvSpPr txBox="1"/>
          <p:nvPr/>
        </p:nvSpPr>
        <p:spPr>
          <a:xfrm>
            <a:off x="6030854" y="2604326"/>
            <a:ext cx="1143262" cy="307777"/>
          </a:xfrm>
          <a:prstGeom prst="rect">
            <a:avLst/>
          </a:prstGeom>
          <a:solidFill>
            <a:schemeClr val="accent6">
              <a:lumMod val="40000"/>
              <a:lumOff val="60000"/>
            </a:schemeClr>
          </a:solidFill>
        </p:spPr>
        <p:txBody>
          <a:bodyPr wrap="none" rtlCol="0" anchor="t">
            <a:spAutoFit/>
          </a:bodyPr>
          <a:lstStyle/>
          <a:p>
            <a:pPr algn="ctr"/>
            <a:r>
              <a:rPr lang="en-US" sz="1400" b="1" dirty="0">
                <a:solidFill>
                  <a:schemeClr val="accent6">
                    <a:lumMod val="50000"/>
                  </a:schemeClr>
                </a:solidFill>
                <a:cs typeface="Albany AMT" panose="020B0604020202020204" pitchFamily="34" charset="0"/>
              </a:rPr>
              <a:t>AUDIENCE</a:t>
            </a:r>
          </a:p>
        </p:txBody>
      </p:sp>
      <p:sp>
        <p:nvSpPr>
          <p:cNvPr id="13" name="TextBox 12">
            <a:extLst>
              <a:ext uri="{FF2B5EF4-FFF2-40B4-BE49-F238E27FC236}">
                <a16:creationId xmlns:a16="http://schemas.microsoft.com/office/drawing/2014/main" id="{B4A0B394-59C6-44CE-BBC8-FCBA20A56293}"/>
              </a:ext>
            </a:extLst>
          </p:cNvPr>
          <p:cNvSpPr txBox="1"/>
          <p:nvPr/>
        </p:nvSpPr>
        <p:spPr>
          <a:xfrm>
            <a:off x="942109" y="2416951"/>
            <a:ext cx="4793673" cy="2400658"/>
          </a:xfrm>
          <a:prstGeom prst="rect">
            <a:avLst/>
          </a:prstGeom>
          <a:solidFill>
            <a:schemeClr val="bg1"/>
          </a:solidFill>
          <a:ln>
            <a:solidFill>
              <a:schemeClr val="accent1">
                <a:lumMod val="75000"/>
              </a:schemeClr>
            </a:solidFill>
          </a:ln>
        </p:spPr>
        <p:txBody>
          <a:bodyPr wrap="square" lIns="91440" tIns="45720" rIns="91440" bIns="45720" rtlCol="0" anchor="t">
            <a:spAutoFit/>
          </a:bodyPr>
          <a:lstStyle/>
          <a:p>
            <a:endParaRPr lang="en-US" sz="500" dirty="0">
              <a:cs typeface="Albany AMT" panose="020B0604020202020204" pitchFamily="34" charset="0"/>
            </a:endParaRPr>
          </a:p>
          <a:p>
            <a:endParaRPr lang="en-US" sz="1050" dirty="0">
              <a:cs typeface="Albany AMT" panose="020B0604020202020204" pitchFamily="34" charset="0"/>
            </a:endParaRPr>
          </a:p>
          <a:p>
            <a:endParaRPr lang="en-US" sz="1600" dirty="0">
              <a:cs typeface="Albany AMT" panose="020B0604020202020204" pitchFamily="34" charset="0"/>
            </a:endParaRPr>
          </a:p>
          <a:p>
            <a:r>
              <a:rPr lang="en-US" sz="1600" dirty="0"/>
              <a:t>Interested in a </a:t>
            </a:r>
            <a:r>
              <a:rPr lang="en-US" sz="1600" b="1" dirty="0"/>
              <a:t>“table of contents” of health data by topic</a:t>
            </a:r>
            <a:r>
              <a:rPr lang="en-US" sz="1600" dirty="0"/>
              <a:t>, from which a user can </a:t>
            </a:r>
            <a:r>
              <a:rPr lang="en-US" sz="1400" dirty="0"/>
              <a:t>click</a:t>
            </a:r>
            <a:r>
              <a:rPr lang="en-US" sz="1600" dirty="0"/>
              <a:t> into topics in any of the health reports, and information would be indexed in a way that one could look at the topic and go straight to the data rather than wading through the PDF reports.</a:t>
            </a:r>
          </a:p>
          <a:p>
            <a:pPr algn="r"/>
            <a:endParaRPr lang="en-US" sz="600" dirty="0"/>
          </a:p>
          <a:p>
            <a:pPr algn="r"/>
            <a:r>
              <a:rPr lang="en-US" sz="1600" dirty="0"/>
              <a:t> </a:t>
            </a:r>
            <a:r>
              <a:rPr lang="en-US" sz="1600" dirty="0">
                <a:solidFill>
                  <a:schemeClr val="accent6">
                    <a:lumMod val="50000"/>
                  </a:schemeClr>
                </a:solidFill>
              </a:rPr>
              <a:t> </a:t>
            </a:r>
            <a:endParaRPr lang="en-US" sz="1600" dirty="0">
              <a:solidFill>
                <a:schemeClr val="accent6">
                  <a:lumMod val="50000"/>
                </a:schemeClr>
              </a:solidFill>
              <a:ea typeface="Tahoma"/>
              <a:cs typeface="Tahoma"/>
            </a:endParaRPr>
          </a:p>
        </p:txBody>
      </p:sp>
      <p:sp>
        <p:nvSpPr>
          <p:cNvPr id="14" name="TextBox 13">
            <a:extLst>
              <a:ext uri="{FF2B5EF4-FFF2-40B4-BE49-F238E27FC236}">
                <a16:creationId xmlns:a16="http://schemas.microsoft.com/office/drawing/2014/main" id="{FA419C8B-4976-427A-B654-BAFA7BED49B7}"/>
              </a:ext>
            </a:extLst>
          </p:cNvPr>
          <p:cNvSpPr txBox="1"/>
          <p:nvPr/>
        </p:nvSpPr>
        <p:spPr>
          <a:xfrm>
            <a:off x="1041456" y="2547840"/>
            <a:ext cx="1299962" cy="313689"/>
          </a:xfrm>
          <a:prstGeom prst="rect">
            <a:avLst/>
          </a:prstGeom>
          <a:solidFill>
            <a:schemeClr val="accent6">
              <a:lumMod val="40000"/>
              <a:lumOff val="60000"/>
            </a:schemeClr>
          </a:solidFill>
        </p:spPr>
        <p:txBody>
          <a:bodyPr wrap="square" rtlCol="0">
            <a:spAutoFit/>
          </a:bodyPr>
          <a:lstStyle/>
          <a:p>
            <a:pPr algn="ctr"/>
            <a:r>
              <a:rPr lang="en-US" sz="1400" b="1" dirty="0">
                <a:solidFill>
                  <a:schemeClr val="accent6">
                    <a:lumMod val="50000"/>
                  </a:schemeClr>
                </a:solidFill>
                <a:cs typeface="Albany AMT" panose="020B0604020202020204" pitchFamily="34" charset="0"/>
              </a:rPr>
              <a:t>INTERVIEW</a:t>
            </a:r>
          </a:p>
        </p:txBody>
      </p:sp>
      <p:sp>
        <p:nvSpPr>
          <p:cNvPr id="16" name="TextBox 15">
            <a:extLst>
              <a:ext uri="{FF2B5EF4-FFF2-40B4-BE49-F238E27FC236}">
                <a16:creationId xmlns:a16="http://schemas.microsoft.com/office/drawing/2014/main" id="{C8F29346-6B32-431A-9AF9-07375365A14F}"/>
              </a:ext>
            </a:extLst>
          </p:cNvPr>
          <p:cNvSpPr txBox="1"/>
          <p:nvPr/>
        </p:nvSpPr>
        <p:spPr>
          <a:xfrm>
            <a:off x="942109" y="5016008"/>
            <a:ext cx="4793673" cy="1323439"/>
          </a:xfrm>
          <a:prstGeom prst="rect">
            <a:avLst/>
          </a:prstGeom>
          <a:solidFill>
            <a:schemeClr val="bg1"/>
          </a:solidFill>
          <a:ln>
            <a:solidFill>
              <a:schemeClr val="accent1">
                <a:lumMod val="75000"/>
              </a:schemeClr>
            </a:solidFill>
          </a:ln>
        </p:spPr>
        <p:txBody>
          <a:bodyPr wrap="square" rtlCol="0">
            <a:spAutoFit/>
          </a:bodyPr>
          <a:lstStyle/>
          <a:p>
            <a:endParaRPr lang="en-US" sz="1600" b="1" dirty="0"/>
          </a:p>
          <a:p>
            <a:endParaRPr lang="en-US" sz="1600" b="1" dirty="0"/>
          </a:p>
          <a:p>
            <a:r>
              <a:rPr lang="en-US" sz="1600" dirty="0"/>
              <a:t>Source content was </a:t>
            </a:r>
            <a:r>
              <a:rPr lang="en-US" sz="1600" b="1" dirty="0"/>
              <a:t>organized by topic </a:t>
            </a:r>
            <a:r>
              <a:rPr lang="en-US" sz="1600" dirty="0"/>
              <a:t>based on their own market analysis. They suggested we do the same.</a:t>
            </a:r>
          </a:p>
        </p:txBody>
      </p:sp>
      <p:sp>
        <p:nvSpPr>
          <p:cNvPr id="17" name="TextBox 16">
            <a:extLst>
              <a:ext uri="{FF2B5EF4-FFF2-40B4-BE49-F238E27FC236}">
                <a16:creationId xmlns:a16="http://schemas.microsoft.com/office/drawing/2014/main" id="{43FBA415-AD66-4736-98D3-3FDB8C304AF0}"/>
              </a:ext>
            </a:extLst>
          </p:cNvPr>
          <p:cNvSpPr txBox="1"/>
          <p:nvPr/>
        </p:nvSpPr>
        <p:spPr>
          <a:xfrm>
            <a:off x="1030888" y="5142513"/>
            <a:ext cx="1263487" cy="307777"/>
          </a:xfrm>
          <a:prstGeom prst="rect">
            <a:avLst/>
          </a:prstGeom>
          <a:solidFill>
            <a:schemeClr val="accent6">
              <a:lumMod val="40000"/>
              <a:lumOff val="60000"/>
            </a:schemeClr>
          </a:solidFill>
        </p:spPr>
        <p:txBody>
          <a:bodyPr wrap="none" rtlCol="0">
            <a:spAutoFit/>
          </a:bodyPr>
          <a:lstStyle/>
          <a:p>
            <a:pPr algn="ctr"/>
            <a:r>
              <a:rPr lang="en-US" sz="1400" b="1" dirty="0">
                <a:solidFill>
                  <a:schemeClr val="accent6">
                    <a:lumMod val="50000"/>
                  </a:schemeClr>
                </a:solidFill>
                <a:cs typeface="Albany AMT" panose="020B0604020202020204" pitchFamily="34" charset="0"/>
              </a:rPr>
              <a:t>INTERVIEW</a:t>
            </a:r>
          </a:p>
        </p:txBody>
      </p:sp>
      <p:sp>
        <p:nvSpPr>
          <p:cNvPr id="19" name="TextBox 18">
            <a:extLst>
              <a:ext uri="{FF2B5EF4-FFF2-40B4-BE49-F238E27FC236}">
                <a16:creationId xmlns:a16="http://schemas.microsoft.com/office/drawing/2014/main" id="{9F18B976-28AB-4FDE-8C17-48EBC38EC0AD}"/>
              </a:ext>
            </a:extLst>
          </p:cNvPr>
          <p:cNvSpPr txBox="1"/>
          <p:nvPr/>
        </p:nvSpPr>
        <p:spPr>
          <a:xfrm>
            <a:off x="5912456" y="5016008"/>
            <a:ext cx="5571701" cy="1315745"/>
          </a:xfrm>
          <a:prstGeom prst="rect">
            <a:avLst/>
          </a:prstGeom>
          <a:solidFill>
            <a:schemeClr val="bg1"/>
          </a:solidFill>
          <a:ln>
            <a:solidFill>
              <a:schemeClr val="accent1">
                <a:lumMod val="75000"/>
              </a:schemeClr>
            </a:solidFill>
          </a:ln>
        </p:spPr>
        <p:txBody>
          <a:bodyPr wrap="square" rtlCol="0">
            <a:spAutoFit/>
          </a:bodyPr>
          <a:lstStyle/>
          <a:p>
            <a:endParaRPr lang="en-US" sz="700" dirty="0">
              <a:cs typeface="Albany AMT" panose="020B0604020202020204" pitchFamily="34" charset="0"/>
            </a:endParaRPr>
          </a:p>
          <a:p>
            <a:endParaRPr lang="en-US" sz="1050" dirty="0">
              <a:cs typeface="Albany AMT" panose="020B0604020202020204" pitchFamily="34" charset="0"/>
            </a:endParaRPr>
          </a:p>
          <a:p>
            <a:endParaRPr lang="en-US" sz="1400" dirty="0">
              <a:cs typeface="Albany AMT" panose="020B0604020202020204" pitchFamily="34" charset="0"/>
            </a:endParaRPr>
          </a:p>
          <a:p>
            <a:r>
              <a:rPr lang="en-US" sz="1600" dirty="0">
                <a:solidFill>
                  <a:schemeClr val="accent6">
                    <a:lumMod val="50000"/>
                  </a:schemeClr>
                </a:solidFill>
              </a:rPr>
              <a:t>Public Affairs Office </a:t>
            </a:r>
            <a:r>
              <a:rPr lang="en-US" sz="1600" b="1" dirty="0"/>
              <a:t>directs reporters to our Data Finder </a:t>
            </a:r>
            <a:r>
              <a:rPr lang="en-US" sz="1600" dirty="0"/>
              <a:t>to look at the dropdown menu. They also expressed a desire for a more topic-driven dissemination approach.</a:t>
            </a:r>
          </a:p>
        </p:txBody>
      </p:sp>
      <p:sp>
        <p:nvSpPr>
          <p:cNvPr id="20" name="TextBox 19">
            <a:extLst>
              <a:ext uri="{FF2B5EF4-FFF2-40B4-BE49-F238E27FC236}">
                <a16:creationId xmlns:a16="http://schemas.microsoft.com/office/drawing/2014/main" id="{B0C19E8D-0CC9-4469-999D-4DC185AD5045}"/>
              </a:ext>
            </a:extLst>
          </p:cNvPr>
          <p:cNvSpPr txBox="1"/>
          <p:nvPr/>
        </p:nvSpPr>
        <p:spPr>
          <a:xfrm>
            <a:off x="6030853" y="5141908"/>
            <a:ext cx="1263487" cy="307777"/>
          </a:xfrm>
          <a:prstGeom prst="rect">
            <a:avLst/>
          </a:prstGeom>
          <a:solidFill>
            <a:schemeClr val="accent6">
              <a:lumMod val="40000"/>
              <a:lumOff val="60000"/>
            </a:schemeClr>
          </a:solidFill>
        </p:spPr>
        <p:txBody>
          <a:bodyPr wrap="none" rtlCol="0">
            <a:spAutoFit/>
          </a:bodyPr>
          <a:lstStyle/>
          <a:p>
            <a:pPr algn="ctr"/>
            <a:r>
              <a:rPr lang="en-US" sz="1400" b="1" dirty="0">
                <a:solidFill>
                  <a:schemeClr val="accent6">
                    <a:lumMod val="50000"/>
                  </a:schemeClr>
                </a:solidFill>
                <a:cs typeface="Albany AMT" panose="020B0604020202020204" pitchFamily="34" charset="0"/>
              </a:rPr>
              <a:t>INTERVIEW</a:t>
            </a:r>
          </a:p>
        </p:txBody>
      </p:sp>
      <p:sp>
        <p:nvSpPr>
          <p:cNvPr id="4" name="Slide Number Placeholder 3">
            <a:extLst>
              <a:ext uri="{FF2B5EF4-FFF2-40B4-BE49-F238E27FC236}">
                <a16:creationId xmlns:a16="http://schemas.microsoft.com/office/drawing/2014/main" id="{7CA170DA-E578-471A-AE0D-21BE0A07B2F4}"/>
              </a:ext>
            </a:extLst>
          </p:cNvPr>
          <p:cNvSpPr>
            <a:spLocks noGrp="1"/>
          </p:cNvSpPr>
          <p:nvPr>
            <p:ph type="sldNum" sz="quarter" idx="12"/>
          </p:nvPr>
        </p:nvSpPr>
        <p:spPr/>
        <p:txBody>
          <a:bodyPr/>
          <a:lstStyle/>
          <a:p>
            <a:fld id="{28AA3D66-4C22-4B3E-AB0B-5D72BE521928}" type="slidenum">
              <a:rPr lang="en-US" smtClean="0"/>
              <a:t>10</a:t>
            </a:fld>
            <a:endParaRPr lang="en-US" dirty="0"/>
          </a:p>
        </p:txBody>
      </p:sp>
    </p:spTree>
    <p:extLst>
      <p:ext uri="{BB962C8B-B14F-4D97-AF65-F5344CB8AC3E}">
        <p14:creationId xmlns:p14="http://schemas.microsoft.com/office/powerpoint/2010/main" val="242051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F2186F1-1C63-444E-A34B-B0A99DB5786C}"/>
              </a:ext>
            </a:extLst>
          </p:cNvPr>
          <p:cNvSpPr/>
          <p:nvPr/>
        </p:nvSpPr>
        <p:spPr>
          <a:xfrm>
            <a:off x="844550" y="2319440"/>
            <a:ext cx="2021940" cy="3693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60046"/>
                </a:solidFill>
                <a:latin typeface="+mj-lt"/>
                <a:cs typeface="Albany AMT" panose="020B0604020202020204" pitchFamily="34" charset="0"/>
              </a:rPr>
              <a:t>Design solution</a:t>
            </a:r>
          </a:p>
        </p:txBody>
      </p:sp>
      <p:sp>
        <p:nvSpPr>
          <p:cNvPr id="4" name="Title 3">
            <a:extLst>
              <a:ext uri="{FF2B5EF4-FFF2-40B4-BE49-F238E27FC236}">
                <a16:creationId xmlns:a16="http://schemas.microsoft.com/office/drawing/2014/main" id="{48A56E96-C5C3-4A2D-A8D7-EE2310D8BFF1}"/>
              </a:ext>
            </a:extLst>
          </p:cNvPr>
          <p:cNvSpPr>
            <a:spLocks noGrp="1"/>
          </p:cNvSpPr>
          <p:nvPr>
            <p:ph type="title"/>
          </p:nvPr>
        </p:nvSpPr>
        <p:spPr/>
        <p:txBody>
          <a:bodyPr/>
          <a:lstStyle/>
          <a:p>
            <a:r>
              <a:rPr lang="en-US" dirty="0">
                <a:latin typeface="+mj-lt"/>
              </a:rPr>
              <a:t>Organize more by topic, </a:t>
            </a:r>
            <a:br>
              <a:rPr lang="en-US" dirty="0">
                <a:latin typeface="+mj-lt"/>
              </a:rPr>
            </a:br>
            <a:r>
              <a:rPr lang="en-US" dirty="0">
                <a:latin typeface="+mj-lt"/>
              </a:rPr>
              <a:t>less by report section</a:t>
            </a:r>
          </a:p>
        </p:txBody>
      </p:sp>
      <p:sp>
        <p:nvSpPr>
          <p:cNvPr id="2" name="Slide Number Placeholder 1">
            <a:extLst>
              <a:ext uri="{FF2B5EF4-FFF2-40B4-BE49-F238E27FC236}">
                <a16:creationId xmlns:a16="http://schemas.microsoft.com/office/drawing/2014/main" id="{227DB913-11AB-4D49-9912-A66BE44D9D5A}"/>
              </a:ext>
            </a:extLst>
          </p:cNvPr>
          <p:cNvSpPr>
            <a:spLocks noGrp="1"/>
          </p:cNvSpPr>
          <p:nvPr>
            <p:ph type="sldNum" sz="quarter" idx="12"/>
          </p:nvPr>
        </p:nvSpPr>
        <p:spPr/>
        <p:txBody>
          <a:bodyPr/>
          <a:lstStyle/>
          <a:p>
            <a:fld id="{28AA3D66-4C22-4B3E-AB0B-5D72BE521928}" type="slidenum">
              <a:rPr lang="en-US" smtClean="0"/>
              <a:t>11</a:t>
            </a:fld>
            <a:endParaRPr lang="en-US" dirty="0"/>
          </a:p>
        </p:txBody>
      </p:sp>
    </p:spTree>
    <p:extLst>
      <p:ext uri="{BB962C8B-B14F-4D97-AF65-F5344CB8AC3E}">
        <p14:creationId xmlns:p14="http://schemas.microsoft.com/office/powerpoint/2010/main" val="50087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193538-21A7-4428-B660-8EAC11267300}"/>
              </a:ext>
            </a:extLst>
          </p:cNvPr>
          <p:cNvSpPr>
            <a:spLocks noGrp="1"/>
          </p:cNvSpPr>
          <p:nvPr>
            <p:ph type="title" idx="4294967295"/>
          </p:nvPr>
        </p:nvSpPr>
        <p:spPr/>
        <p:txBody>
          <a:bodyPr/>
          <a:lstStyle/>
          <a:p>
            <a:r>
              <a:rPr lang="en-US" dirty="0">
                <a:solidFill>
                  <a:schemeClr val="bg1"/>
                </a:solidFill>
              </a:rPr>
              <a:t>Health United States Data Finder</a:t>
            </a:r>
          </a:p>
        </p:txBody>
      </p:sp>
      <p:pic>
        <p:nvPicPr>
          <p:cNvPr id="4" name="Picture 3" descr="This is a picture of the Health United States 2018 website Data Finder page. ">
            <a:extLst>
              <a:ext uri="{FF2B5EF4-FFF2-40B4-BE49-F238E27FC236}">
                <a16:creationId xmlns:a16="http://schemas.microsoft.com/office/drawing/2014/main" id="{14F74CA2-3BFD-46F9-9D8B-6369DA3C1E97}"/>
              </a:ext>
            </a:extLst>
          </p:cNvPr>
          <p:cNvPicPr>
            <a:picLocks noChangeAspect="1"/>
          </p:cNvPicPr>
          <p:nvPr/>
        </p:nvPicPr>
        <p:blipFill rotWithShape="1">
          <a:blip r:embed="rId3"/>
          <a:srcRect t="6214"/>
          <a:stretch/>
        </p:blipFill>
        <p:spPr>
          <a:xfrm>
            <a:off x="5815839" y="348342"/>
            <a:ext cx="6019100" cy="6161314"/>
          </a:xfrm>
          <a:prstGeom prst="rect">
            <a:avLst/>
          </a:prstGeom>
        </p:spPr>
      </p:pic>
      <p:pic>
        <p:nvPicPr>
          <p:cNvPr id="8" name="Picture 7" descr="This is a picture of the Health United States website, with a box highlighting the location of the Data Finder.">
            <a:extLst>
              <a:ext uri="{FF2B5EF4-FFF2-40B4-BE49-F238E27FC236}">
                <a16:creationId xmlns:a16="http://schemas.microsoft.com/office/drawing/2014/main" id="{2F94EAC2-F3AD-42F2-ACFB-A397A2A2FE26}"/>
              </a:ext>
            </a:extLst>
          </p:cNvPr>
          <p:cNvPicPr>
            <a:picLocks noChangeAspect="1"/>
          </p:cNvPicPr>
          <p:nvPr/>
        </p:nvPicPr>
        <p:blipFill>
          <a:blip r:embed="rId4"/>
          <a:stretch>
            <a:fillRect/>
          </a:stretch>
        </p:blipFill>
        <p:spPr>
          <a:xfrm>
            <a:off x="457621" y="161925"/>
            <a:ext cx="5095875" cy="6534150"/>
          </a:xfrm>
          <a:prstGeom prst="rect">
            <a:avLst/>
          </a:prstGeom>
        </p:spPr>
      </p:pic>
    </p:spTree>
    <p:extLst>
      <p:ext uri="{BB962C8B-B14F-4D97-AF65-F5344CB8AC3E}">
        <p14:creationId xmlns:p14="http://schemas.microsoft.com/office/powerpoint/2010/main" val="21799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0C1C-6DA3-44AB-8C6E-64E2BFD1AE75}"/>
              </a:ext>
            </a:extLst>
          </p:cNvPr>
          <p:cNvSpPr>
            <a:spLocks noGrp="1"/>
          </p:cNvSpPr>
          <p:nvPr>
            <p:ph type="title"/>
          </p:nvPr>
        </p:nvSpPr>
        <p:spPr/>
        <p:txBody>
          <a:bodyPr/>
          <a:lstStyle/>
          <a:p>
            <a:r>
              <a:rPr lang="en-US" dirty="0">
                <a:solidFill>
                  <a:schemeClr val="bg1"/>
                </a:solidFill>
              </a:rPr>
              <a:t>NCHS FastStats Program</a:t>
            </a:r>
          </a:p>
        </p:txBody>
      </p:sp>
      <p:pic>
        <p:nvPicPr>
          <p:cNvPr id="5" name="Picture 4" descr="This is a photo of the FastStats page, which allows users to explore key statistics by topics such as Diabetes.">
            <a:extLst>
              <a:ext uri="{FF2B5EF4-FFF2-40B4-BE49-F238E27FC236}">
                <a16:creationId xmlns:a16="http://schemas.microsoft.com/office/drawing/2014/main" id="{9FA563AD-C501-421B-A67D-B2626FA29EF9}"/>
              </a:ext>
            </a:extLst>
          </p:cNvPr>
          <p:cNvPicPr>
            <a:picLocks noChangeAspect="1"/>
          </p:cNvPicPr>
          <p:nvPr/>
        </p:nvPicPr>
        <p:blipFill>
          <a:blip r:embed="rId3"/>
          <a:stretch>
            <a:fillRect/>
          </a:stretch>
        </p:blipFill>
        <p:spPr>
          <a:xfrm>
            <a:off x="247650" y="323850"/>
            <a:ext cx="11696700" cy="6534150"/>
          </a:xfrm>
          <a:prstGeom prst="rect">
            <a:avLst/>
          </a:prstGeom>
        </p:spPr>
      </p:pic>
      <p:sp>
        <p:nvSpPr>
          <p:cNvPr id="4" name="Slide Number Placeholder 3">
            <a:extLst>
              <a:ext uri="{FF2B5EF4-FFF2-40B4-BE49-F238E27FC236}">
                <a16:creationId xmlns:a16="http://schemas.microsoft.com/office/drawing/2014/main" id="{AAC88E24-B453-410F-AD73-2EE1EA896FD0}"/>
              </a:ext>
            </a:extLst>
          </p:cNvPr>
          <p:cNvSpPr>
            <a:spLocks noGrp="1"/>
          </p:cNvSpPr>
          <p:nvPr>
            <p:ph type="sldNum" sz="quarter" idx="12"/>
          </p:nvPr>
        </p:nvSpPr>
        <p:spPr/>
        <p:txBody>
          <a:bodyPr/>
          <a:lstStyle/>
          <a:p>
            <a:fld id="{28AA3D66-4C22-4B3E-AB0B-5D72BE521928}" type="slidenum">
              <a:rPr lang="en-US" smtClean="0"/>
              <a:t>13</a:t>
            </a:fld>
            <a:endParaRPr lang="en-US" dirty="0"/>
          </a:p>
        </p:txBody>
      </p:sp>
    </p:spTree>
    <p:extLst>
      <p:ext uri="{BB962C8B-B14F-4D97-AF65-F5344CB8AC3E}">
        <p14:creationId xmlns:p14="http://schemas.microsoft.com/office/powerpoint/2010/main" val="165871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15B25C-4B88-47C8-ADEB-90714A1AB4CB}"/>
              </a:ext>
            </a:extLst>
          </p:cNvPr>
          <p:cNvSpPr txBox="1"/>
          <p:nvPr/>
        </p:nvSpPr>
        <p:spPr>
          <a:xfrm>
            <a:off x="838200" y="313071"/>
            <a:ext cx="663964" cy="338554"/>
          </a:xfrm>
          <a:prstGeom prst="rect">
            <a:avLst/>
          </a:prstGeom>
          <a:solidFill>
            <a:schemeClr val="accent6">
              <a:lumMod val="40000"/>
              <a:lumOff val="60000"/>
            </a:schemeClr>
          </a:solidFill>
        </p:spPr>
        <p:txBody>
          <a:bodyPr wrap="none" rtlCol="0">
            <a:spAutoFit/>
          </a:bodyPr>
          <a:lstStyle/>
          <a:p>
            <a:r>
              <a:rPr lang="en-US" sz="1600" b="1" dirty="0">
                <a:solidFill>
                  <a:schemeClr val="accent6">
                    <a:lumMod val="50000"/>
                  </a:schemeClr>
                </a:solidFill>
                <a:cs typeface="Albany AMT" panose="020B0604020202020204" pitchFamily="34" charset="0"/>
              </a:rPr>
              <a:t>WEB</a:t>
            </a:r>
          </a:p>
        </p:txBody>
      </p:sp>
      <p:sp>
        <p:nvSpPr>
          <p:cNvPr id="4" name="Title 1">
            <a:extLst>
              <a:ext uri="{FF2B5EF4-FFF2-40B4-BE49-F238E27FC236}">
                <a16:creationId xmlns:a16="http://schemas.microsoft.com/office/drawing/2014/main" id="{B830A28F-AC79-469A-940D-4B060B8259C3}"/>
              </a:ext>
            </a:extLst>
          </p:cNvPr>
          <p:cNvSpPr>
            <a:spLocks noGrp="1"/>
          </p:cNvSpPr>
          <p:nvPr>
            <p:ph type="title"/>
          </p:nvPr>
        </p:nvSpPr>
        <p:spPr>
          <a:xfrm>
            <a:off x="838200" y="509669"/>
            <a:ext cx="10515600" cy="1325563"/>
          </a:xfrm>
        </p:spPr>
        <p:txBody>
          <a:bodyPr>
            <a:noAutofit/>
          </a:bodyPr>
          <a:lstStyle/>
          <a:p>
            <a:pPr>
              <a:lnSpc>
                <a:spcPct val="100000"/>
              </a:lnSpc>
            </a:pPr>
            <a:r>
              <a:rPr lang="en-US" sz="2800" b="1" dirty="0"/>
              <a:t>Views to topic-based Data Finder outpaced PDF downloads starting with release of Health US 2018.</a:t>
            </a:r>
          </a:p>
        </p:txBody>
      </p:sp>
      <p:pic>
        <p:nvPicPr>
          <p:cNvPr id="6" name="Picture 5" descr="This graph shows trends in downloads and page views of Health United States from September 2018 through December 2020. ">
            <a:extLst>
              <a:ext uri="{FF2B5EF4-FFF2-40B4-BE49-F238E27FC236}">
                <a16:creationId xmlns:a16="http://schemas.microsoft.com/office/drawing/2014/main" id="{517FBA61-576B-4074-91C2-65427170051B}"/>
              </a:ext>
            </a:extLst>
          </p:cNvPr>
          <p:cNvPicPr>
            <a:picLocks noChangeAspect="1"/>
          </p:cNvPicPr>
          <p:nvPr/>
        </p:nvPicPr>
        <p:blipFill>
          <a:blip r:embed="rId3"/>
          <a:stretch>
            <a:fillRect/>
          </a:stretch>
        </p:blipFill>
        <p:spPr>
          <a:xfrm>
            <a:off x="794658" y="1734682"/>
            <a:ext cx="10172700" cy="4876800"/>
          </a:xfrm>
          <a:prstGeom prst="rect">
            <a:avLst/>
          </a:prstGeom>
        </p:spPr>
      </p:pic>
      <p:sp>
        <p:nvSpPr>
          <p:cNvPr id="2" name="Slide Number Placeholder 1">
            <a:extLst>
              <a:ext uri="{FF2B5EF4-FFF2-40B4-BE49-F238E27FC236}">
                <a16:creationId xmlns:a16="http://schemas.microsoft.com/office/drawing/2014/main" id="{7EC9153F-1C57-421B-9C36-0A75C27C9401}"/>
              </a:ext>
            </a:extLst>
          </p:cNvPr>
          <p:cNvSpPr>
            <a:spLocks noGrp="1"/>
          </p:cNvSpPr>
          <p:nvPr>
            <p:ph type="sldNum" sz="quarter" idx="12"/>
          </p:nvPr>
        </p:nvSpPr>
        <p:spPr/>
        <p:txBody>
          <a:bodyPr/>
          <a:lstStyle/>
          <a:p>
            <a:fld id="{28AA3D66-4C22-4B3E-AB0B-5D72BE521928}" type="slidenum">
              <a:rPr lang="en-US" smtClean="0"/>
              <a:t>14</a:t>
            </a:fld>
            <a:endParaRPr lang="en-US" dirty="0"/>
          </a:p>
        </p:txBody>
      </p:sp>
    </p:spTree>
    <p:extLst>
      <p:ext uri="{BB962C8B-B14F-4D97-AF65-F5344CB8AC3E}">
        <p14:creationId xmlns:p14="http://schemas.microsoft.com/office/powerpoint/2010/main" val="338197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C45A696-BC23-4E3C-BA82-AF68D1247F07}"/>
              </a:ext>
            </a:extLst>
          </p:cNvPr>
          <p:cNvSpPr/>
          <p:nvPr/>
        </p:nvSpPr>
        <p:spPr>
          <a:xfrm>
            <a:off x="844550" y="2319440"/>
            <a:ext cx="1795908" cy="369332"/>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50000"/>
                  </a:schemeClr>
                </a:solidFill>
                <a:latin typeface="+mj-lt"/>
                <a:cs typeface="Albany AMT" panose="020B0604020202020204" pitchFamily="34" charset="0"/>
              </a:rPr>
              <a:t>What’s next?</a:t>
            </a:r>
          </a:p>
        </p:txBody>
      </p:sp>
      <p:sp>
        <p:nvSpPr>
          <p:cNvPr id="2" name="Title 1">
            <a:extLst>
              <a:ext uri="{FF2B5EF4-FFF2-40B4-BE49-F238E27FC236}">
                <a16:creationId xmlns:a16="http://schemas.microsoft.com/office/drawing/2014/main" id="{3D44F7D4-F389-443E-BD96-C3EDDC5AFE5F}"/>
              </a:ext>
            </a:extLst>
          </p:cNvPr>
          <p:cNvSpPr>
            <a:spLocks noGrp="1"/>
          </p:cNvSpPr>
          <p:nvPr>
            <p:ph type="title"/>
          </p:nvPr>
        </p:nvSpPr>
        <p:spPr/>
        <p:txBody>
          <a:bodyPr>
            <a:normAutofit/>
          </a:bodyPr>
          <a:lstStyle/>
          <a:p>
            <a:pPr>
              <a:lnSpc>
                <a:spcPct val="100000"/>
              </a:lnSpc>
            </a:pPr>
            <a:r>
              <a:rPr lang="en-US" sz="5400" dirty="0">
                <a:latin typeface="+mj-lt"/>
              </a:rPr>
              <a:t>Create a topic-based </a:t>
            </a:r>
            <a:br>
              <a:rPr lang="en-US" sz="5400" dirty="0">
                <a:latin typeface="+mj-lt"/>
              </a:rPr>
            </a:br>
            <a:r>
              <a:rPr lang="en-US" sz="5400" i="1" dirty="0">
                <a:latin typeface="+mj-lt"/>
              </a:rPr>
              <a:t>Health, United States</a:t>
            </a:r>
            <a:r>
              <a:rPr lang="en-US" sz="5400" dirty="0">
                <a:latin typeface="+mj-lt"/>
              </a:rPr>
              <a:t> website</a:t>
            </a:r>
          </a:p>
        </p:txBody>
      </p:sp>
      <p:sp>
        <p:nvSpPr>
          <p:cNvPr id="4" name="Slide Number Placeholder 3">
            <a:extLst>
              <a:ext uri="{FF2B5EF4-FFF2-40B4-BE49-F238E27FC236}">
                <a16:creationId xmlns:a16="http://schemas.microsoft.com/office/drawing/2014/main" id="{80B5F32B-FA83-4D9C-95E5-385EB506F7F5}"/>
              </a:ext>
            </a:extLst>
          </p:cNvPr>
          <p:cNvSpPr>
            <a:spLocks noGrp="1"/>
          </p:cNvSpPr>
          <p:nvPr>
            <p:ph type="sldNum" sz="quarter" idx="12"/>
          </p:nvPr>
        </p:nvSpPr>
        <p:spPr/>
        <p:txBody>
          <a:bodyPr/>
          <a:lstStyle/>
          <a:p>
            <a:fld id="{28AA3D66-4C22-4B3E-AB0B-5D72BE521928}" type="slidenum">
              <a:rPr lang="en-US" smtClean="0"/>
              <a:t>15</a:t>
            </a:fld>
            <a:endParaRPr lang="en-US" dirty="0"/>
          </a:p>
        </p:txBody>
      </p:sp>
    </p:spTree>
    <p:extLst>
      <p:ext uri="{BB962C8B-B14F-4D97-AF65-F5344CB8AC3E}">
        <p14:creationId xmlns:p14="http://schemas.microsoft.com/office/powerpoint/2010/main" val="406052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648A25-25DF-49CA-9C8F-A62123C36592}"/>
              </a:ext>
            </a:extLst>
          </p:cNvPr>
          <p:cNvSpPr>
            <a:spLocks noGrp="1"/>
          </p:cNvSpPr>
          <p:nvPr>
            <p:ph type="title"/>
          </p:nvPr>
        </p:nvSpPr>
        <p:spPr/>
        <p:txBody>
          <a:bodyPr/>
          <a:lstStyle/>
          <a:p>
            <a:r>
              <a:rPr lang="en-US" dirty="0">
                <a:solidFill>
                  <a:schemeClr val="bg1"/>
                </a:solidFill>
              </a:rPr>
              <a:t>Current and Redesign Front Page</a:t>
            </a:r>
          </a:p>
        </p:txBody>
      </p:sp>
      <p:pic>
        <p:nvPicPr>
          <p:cNvPr id="10" name="Picture 9" descr="This is a picture of the current Health, United States homepage.">
            <a:extLst>
              <a:ext uri="{FF2B5EF4-FFF2-40B4-BE49-F238E27FC236}">
                <a16:creationId xmlns:a16="http://schemas.microsoft.com/office/drawing/2014/main" id="{B61E7EDB-C8F9-4FD8-9B94-7A234C6D683A}"/>
              </a:ext>
            </a:extLst>
          </p:cNvPr>
          <p:cNvPicPr>
            <a:picLocks noChangeAspect="1"/>
          </p:cNvPicPr>
          <p:nvPr/>
        </p:nvPicPr>
        <p:blipFill>
          <a:blip r:embed="rId3"/>
          <a:stretch>
            <a:fillRect/>
          </a:stretch>
        </p:blipFill>
        <p:spPr>
          <a:xfrm>
            <a:off x="799377" y="287335"/>
            <a:ext cx="4743450" cy="6486525"/>
          </a:xfrm>
          <a:prstGeom prst="rect">
            <a:avLst/>
          </a:prstGeom>
        </p:spPr>
      </p:pic>
      <p:pic>
        <p:nvPicPr>
          <p:cNvPr id="13" name="Picture 12" descr="This is a picture of what the new, redesigned Health, United States homepage might look like, with larger visual elements and a navigation system based on topics.">
            <a:extLst>
              <a:ext uri="{FF2B5EF4-FFF2-40B4-BE49-F238E27FC236}">
                <a16:creationId xmlns:a16="http://schemas.microsoft.com/office/drawing/2014/main" id="{FC2422B7-A9EF-4EFC-90AF-5B0183D2F82B}"/>
              </a:ext>
            </a:extLst>
          </p:cNvPr>
          <p:cNvPicPr>
            <a:picLocks noChangeAspect="1"/>
          </p:cNvPicPr>
          <p:nvPr/>
        </p:nvPicPr>
        <p:blipFill>
          <a:blip r:embed="rId4"/>
          <a:stretch>
            <a:fillRect/>
          </a:stretch>
        </p:blipFill>
        <p:spPr>
          <a:xfrm>
            <a:off x="6406105" y="263523"/>
            <a:ext cx="4495800" cy="6534150"/>
          </a:xfrm>
          <a:prstGeom prst="rect">
            <a:avLst/>
          </a:prstGeom>
        </p:spPr>
      </p:pic>
      <p:sp>
        <p:nvSpPr>
          <p:cNvPr id="2" name="Slide Number Placeholder 1">
            <a:extLst>
              <a:ext uri="{FF2B5EF4-FFF2-40B4-BE49-F238E27FC236}">
                <a16:creationId xmlns:a16="http://schemas.microsoft.com/office/drawing/2014/main" id="{F65D288F-EA31-4D31-B05E-A12BD4A505CF}"/>
              </a:ext>
            </a:extLst>
          </p:cNvPr>
          <p:cNvSpPr>
            <a:spLocks noGrp="1"/>
          </p:cNvSpPr>
          <p:nvPr>
            <p:ph type="sldNum" sz="quarter" idx="12"/>
          </p:nvPr>
        </p:nvSpPr>
        <p:spPr/>
        <p:txBody>
          <a:bodyPr/>
          <a:lstStyle/>
          <a:p>
            <a:fld id="{28AA3D66-4C22-4B3E-AB0B-5D72BE521928}" type="slidenum">
              <a:rPr lang="en-US" smtClean="0"/>
              <a:t>16</a:t>
            </a:fld>
            <a:endParaRPr lang="en-US" dirty="0"/>
          </a:p>
        </p:txBody>
      </p:sp>
    </p:spTree>
    <p:extLst>
      <p:ext uri="{BB962C8B-B14F-4D97-AF65-F5344CB8AC3E}">
        <p14:creationId xmlns:p14="http://schemas.microsoft.com/office/powerpoint/2010/main" val="52941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182F645-E724-4F06-89E3-7F39BF153933}"/>
              </a:ext>
            </a:extLst>
          </p:cNvPr>
          <p:cNvSpPr/>
          <p:nvPr/>
        </p:nvSpPr>
        <p:spPr>
          <a:xfrm>
            <a:off x="838200" y="534913"/>
            <a:ext cx="2387600" cy="369332"/>
          </a:xfrm>
          <a:prstGeom prst="round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latin typeface="+mj-lt"/>
                <a:cs typeface="Albany AMT" panose="020B0604020202020204" pitchFamily="34" charset="0"/>
              </a:rPr>
              <a:t>Area of exploration</a:t>
            </a:r>
          </a:p>
        </p:txBody>
      </p:sp>
      <p:sp>
        <p:nvSpPr>
          <p:cNvPr id="5" name="Title 4">
            <a:extLst>
              <a:ext uri="{FF2B5EF4-FFF2-40B4-BE49-F238E27FC236}">
                <a16:creationId xmlns:a16="http://schemas.microsoft.com/office/drawing/2014/main" id="{7DD39B9D-506A-4874-AB28-84AF41D44650}"/>
              </a:ext>
            </a:extLst>
          </p:cNvPr>
          <p:cNvSpPr>
            <a:spLocks noGrp="1"/>
          </p:cNvSpPr>
          <p:nvPr>
            <p:ph type="title"/>
          </p:nvPr>
        </p:nvSpPr>
        <p:spPr>
          <a:xfrm>
            <a:off x="838200" y="865405"/>
            <a:ext cx="10515600" cy="1325563"/>
          </a:xfrm>
        </p:spPr>
        <p:txBody>
          <a:bodyPr/>
          <a:lstStyle/>
          <a:p>
            <a:r>
              <a:rPr lang="en-US" dirty="0"/>
              <a:t>How do we modernize data access?</a:t>
            </a:r>
          </a:p>
        </p:txBody>
      </p:sp>
      <p:sp>
        <p:nvSpPr>
          <p:cNvPr id="19" name="TextBox 18">
            <a:extLst>
              <a:ext uri="{FF2B5EF4-FFF2-40B4-BE49-F238E27FC236}">
                <a16:creationId xmlns:a16="http://schemas.microsoft.com/office/drawing/2014/main" id="{E7608ADC-2A3C-4AF5-94FB-69580A0F6582}"/>
              </a:ext>
            </a:extLst>
          </p:cNvPr>
          <p:cNvSpPr txBox="1"/>
          <p:nvPr/>
        </p:nvSpPr>
        <p:spPr>
          <a:xfrm>
            <a:off x="735359" y="2043954"/>
            <a:ext cx="5152103" cy="4031873"/>
          </a:xfrm>
          <a:prstGeom prst="rect">
            <a:avLst/>
          </a:prstGeom>
          <a:solidFill>
            <a:schemeClr val="bg1"/>
          </a:solidFill>
          <a:ln>
            <a:solidFill>
              <a:schemeClr val="accent1">
                <a:lumMod val="75000"/>
              </a:schemeClr>
            </a:solidFill>
          </a:ln>
        </p:spPr>
        <p:txBody>
          <a:bodyPr wrap="square" rtlCol="0">
            <a:spAutoFit/>
          </a:bodyPr>
          <a:lstStyle/>
          <a:p>
            <a:endParaRPr lang="en-US" b="1" dirty="0">
              <a:cs typeface="Albany AMT" panose="020B0604020202020204" pitchFamily="34" charset="0"/>
            </a:endParaRPr>
          </a:p>
          <a:p>
            <a:endParaRPr lang="en-US" sz="1100" b="1" dirty="0">
              <a:cs typeface="Albany AMT" panose="020B0604020202020204" pitchFamily="34" charset="0"/>
            </a:endParaRPr>
          </a:p>
          <a:p>
            <a:endParaRPr lang="en-US" sz="700" b="1" dirty="0">
              <a:cs typeface="Albany AMT" panose="020B0604020202020204" pitchFamily="34" charset="0"/>
            </a:endParaRPr>
          </a:p>
          <a:p>
            <a:pPr marL="114300"/>
            <a:r>
              <a:rPr lang="en-US" b="1" dirty="0">
                <a:cs typeface="Albany AMT" panose="020B0604020202020204" pitchFamily="34" charset="0"/>
              </a:rPr>
              <a:t>Stakeholders mentioned a preference for creating custom views of the data.</a:t>
            </a:r>
          </a:p>
          <a:p>
            <a:pPr marL="114300"/>
            <a:endParaRPr lang="en-US" dirty="0">
              <a:cs typeface="Albany AMT" panose="020B0604020202020204" pitchFamily="34" charset="0"/>
            </a:endParaRPr>
          </a:p>
          <a:p>
            <a:pPr marL="114300"/>
            <a:r>
              <a:rPr lang="en-US" dirty="0">
                <a:cs typeface="Albany AMT" panose="020B0604020202020204" pitchFamily="34" charset="0"/>
              </a:rPr>
              <a:t>“Website-driven and </a:t>
            </a:r>
            <a:r>
              <a:rPr lang="en-US" b="1" dirty="0">
                <a:cs typeface="Albany AMT" panose="020B0604020202020204" pitchFamily="34" charset="0"/>
              </a:rPr>
              <a:t>interactive</a:t>
            </a:r>
            <a:r>
              <a:rPr lang="en-US" dirty="0">
                <a:cs typeface="Albany AMT" panose="020B0604020202020204" pitchFamily="34" charset="0"/>
              </a:rPr>
              <a:t>”</a:t>
            </a:r>
            <a:br>
              <a:rPr lang="en-US" dirty="0">
                <a:cs typeface="Albany AMT" panose="020B0604020202020204" pitchFamily="34" charset="0"/>
              </a:rPr>
            </a:br>
            <a:endParaRPr lang="en-US" sz="1600" dirty="0">
              <a:solidFill>
                <a:schemeClr val="accent6">
                  <a:lumMod val="50000"/>
                </a:schemeClr>
              </a:solidFill>
              <a:cs typeface="Albany AMT" panose="020B0604020202020204" pitchFamily="34" charset="0"/>
            </a:endParaRPr>
          </a:p>
          <a:p>
            <a:pPr marL="114300"/>
            <a:endParaRPr lang="en-US" sz="1400" dirty="0">
              <a:cs typeface="Albany AMT" panose="020B0604020202020204" pitchFamily="34" charset="0"/>
            </a:endParaRPr>
          </a:p>
          <a:p>
            <a:pPr marL="114300"/>
            <a:r>
              <a:rPr lang="en-US" dirty="0">
                <a:cs typeface="Albany AMT" panose="020B0604020202020204" pitchFamily="34" charset="0"/>
              </a:rPr>
              <a:t>“Things that are maximally flexible. </a:t>
            </a:r>
            <a:r>
              <a:rPr lang="en-US" b="1" dirty="0">
                <a:cs typeface="Albany AMT" panose="020B0604020202020204" pitchFamily="34" charset="0"/>
              </a:rPr>
              <a:t>Picking variables</a:t>
            </a:r>
            <a:r>
              <a:rPr lang="en-US" dirty="0">
                <a:cs typeface="Albany AMT" panose="020B0604020202020204" pitchFamily="34" charset="0"/>
              </a:rPr>
              <a:t> in interactive Excel spreadsheets with details is really useful.”</a:t>
            </a:r>
            <a:br>
              <a:rPr lang="en-US" dirty="0">
                <a:cs typeface="Albany AMT" panose="020B0604020202020204" pitchFamily="34" charset="0"/>
              </a:rPr>
            </a:br>
            <a:endParaRPr lang="en-US" sz="1200" dirty="0">
              <a:cs typeface="Albany AMT" panose="020B0604020202020204" pitchFamily="34" charset="0"/>
            </a:endParaRPr>
          </a:p>
          <a:p>
            <a:pPr marL="114300"/>
            <a:r>
              <a:rPr lang="en-US" dirty="0">
                <a:cs typeface="Albany AMT" panose="020B0604020202020204" pitchFamily="34" charset="0"/>
              </a:rPr>
              <a:t>“Interactivity to create </a:t>
            </a:r>
            <a:r>
              <a:rPr lang="en-US" b="1" dirty="0">
                <a:cs typeface="Albany AMT" panose="020B0604020202020204" pitchFamily="34" charset="0"/>
              </a:rPr>
              <a:t>user-defined tables</a:t>
            </a:r>
            <a:r>
              <a:rPr lang="en-US" dirty="0">
                <a:cs typeface="Albany AMT" panose="020B0604020202020204" pitchFamily="34" charset="0"/>
              </a:rPr>
              <a:t>, very simple in technical terminology.”</a:t>
            </a:r>
            <a:br>
              <a:rPr lang="en-US" dirty="0">
                <a:cs typeface="Albany AMT" panose="020B0604020202020204" pitchFamily="34" charset="0"/>
              </a:rPr>
            </a:br>
            <a:endParaRPr lang="en-US" dirty="0">
              <a:solidFill>
                <a:schemeClr val="accent6">
                  <a:lumMod val="50000"/>
                </a:schemeClr>
              </a:solidFill>
              <a:cs typeface="Albany AMT" panose="020B0604020202020204" pitchFamily="34" charset="0"/>
            </a:endParaRPr>
          </a:p>
        </p:txBody>
      </p:sp>
      <p:sp>
        <p:nvSpPr>
          <p:cNvPr id="20" name="TextBox 19">
            <a:extLst>
              <a:ext uri="{FF2B5EF4-FFF2-40B4-BE49-F238E27FC236}">
                <a16:creationId xmlns:a16="http://schemas.microsoft.com/office/drawing/2014/main" id="{EDE3CCCC-253D-4BAF-A717-E5B4A004E633}"/>
              </a:ext>
            </a:extLst>
          </p:cNvPr>
          <p:cNvSpPr txBox="1"/>
          <p:nvPr/>
        </p:nvSpPr>
        <p:spPr>
          <a:xfrm>
            <a:off x="868710" y="2224444"/>
            <a:ext cx="1037913" cy="292167"/>
          </a:xfrm>
          <a:prstGeom prst="rect">
            <a:avLst/>
          </a:prstGeom>
          <a:solidFill>
            <a:schemeClr val="accent6">
              <a:lumMod val="40000"/>
              <a:lumOff val="60000"/>
            </a:schemeClr>
          </a:solidFill>
        </p:spPr>
        <p:txBody>
          <a:bodyPr wrap="none" rtlCol="0" anchor="t">
            <a:spAutoFit/>
          </a:bodyPr>
          <a:lstStyle/>
          <a:p>
            <a:r>
              <a:rPr lang="en-US" sz="1200" b="1" dirty="0">
                <a:solidFill>
                  <a:schemeClr val="accent6">
                    <a:lumMod val="50000"/>
                  </a:schemeClr>
                </a:solidFill>
                <a:cs typeface="Albany AMT" panose="020B0604020202020204" pitchFamily="34" charset="0"/>
              </a:rPr>
              <a:t>INTERVIEW</a:t>
            </a:r>
          </a:p>
        </p:txBody>
      </p:sp>
      <p:sp>
        <p:nvSpPr>
          <p:cNvPr id="17" name="TextBox 16">
            <a:extLst>
              <a:ext uri="{FF2B5EF4-FFF2-40B4-BE49-F238E27FC236}">
                <a16:creationId xmlns:a16="http://schemas.microsoft.com/office/drawing/2014/main" id="{0E62A59C-F5C8-41AC-AE9E-BCEAE56F182D}"/>
              </a:ext>
            </a:extLst>
          </p:cNvPr>
          <p:cNvSpPr txBox="1"/>
          <p:nvPr/>
        </p:nvSpPr>
        <p:spPr>
          <a:xfrm>
            <a:off x="6790581" y="2120066"/>
            <a:ext cx="841897" cy="276999"/>
          </a:xfrm>
          <a:prstGeom prst="rect">
            <a:avLst/>
          </a:prstGeom>
          <a:solidFill>
            <a:schemeClr val="accent6">
              <a:lumMod val="40000"/>
              <a:lumOff val="60000"/>
            </a:schemeClr>
          </a:solidFill>
        </p:spPr>
        <p:txBody>
          <a:bodyPr wrap="none" rtlCol="0">
            <a:spAutoFit/>
          </a:bodyPr>
          <a:lstStyle/>
          <a:p>
            <a:r>
              <a:rPr lang="en-US" sz="1200" b="1" dirty="0">
                <a:solidFill>
                  <a:schemeClr val="accent6">
                    <a:lumMod val="50000"/>
                  </a:schemeClr>
                </a:solidFill>
                <a:cs typeface="Albany AMT" panose="020B0604020202020204" pitchFamily="34" charset="0"/>
              </a:rPr>
              <a:t>MARKET</a:t>
            </a:r>
          </a:p>
        </p:txBody>
      </p:sp>
      <p:sp>
        <p:nvSpPr>
          <p:cNvPr id="8" name="Text Box 44">
            <a:extLst>
              <a:ext uri="{FF2B5EF4-FFF2-40B4-BE49-F238E27FC236}">
                <a16:creationId xmlns:a16="http://schemas.microsoft.com/office/drawing/2014/main" id="{97703FCF-1992-48C4-B8B7-14F9A13C69E8}"/>
              </a:ext>
            </a:extLst>
          </p:cNvPr>
          <p:cNvSpPr txBox="1"/>
          <p:nvPr/>
        </p:nvSpPr>
        <p:spPr>
          <a:xfrm>
            <a:off x="6773191" y="2450251"/>
            <a:ext cx="4165741" cy="9233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tabLst>
                <a:tab pos="5422900" algn="l"/>
              </a:tabLst>
            </a:pPr>
            <a:r>
              <a:rPr lang="en-US" dirty="0">
                <a:ea typeface="Times New Roman" panose="02020603050405020304" pitchFamily="18" charset="0"/>
                <a:cs typeface="Albany AMT" panose="020B0604020202020204" pitchFamily="34" charset="0"/>
              </a:rPr>
              <a:t>~45% of the data products </a:t>
            </a:r>
            <a:r>
              <a:rPr lang="en-US" dirty="0">
                <a:effectLst/>
                <a:ea typeface="Times New Roman" panose="02020603050405020304" pitchFamily="18" charset="0"/>
                <a:cs typeface="Albany AMT" panose="020B0604020202020204" pitchFamily="34" charset="0"/>
              </a:rPr>
              <a:t>reviewed gave users the ability to </a:t>
            </a:r>
            <a:r>
              <a:rPr lang="en-US" b="1" dirty="0">
                <a:effectLst/>
                <a:ea typeface="Times New Roman" panose="02020603050405020304" pitchFamily="18" charset="0"/>
                <a:cs typeface="Albany AMT" panose="020B0604020202020204" pitchFamily="34" charset="0"/>
              </a:rPr>
              <a:t>find or </a:t>
            </a:r>
            <a:r>
              <a:rPr lang="en-US" b="1" dirty="0">
                <a:ea typeface="Times New Roman" panose="02020603050405020304" pitchFamily="18" charset="0"/>
                <a:cs typeface="Albany AMT" panose="020B0604020202020204" pitchFamily="34" charset="0"/>
              </a:rPr>
              <a:t>explore </a:t>
            </a:r>
            <a:r>
              <a:rPr lang="en-US" dirty="0">
                <a:ea typeface="Times New Roman" panose="02020603050405020304" pitchFamily="18" charset="0"/>
                <a:cs typeface="Albany AMT" panose="020B0604020202020204" pitchFamily="34" charset="0"/>
              </a:rPr>
              <a:t>the data dynamically.</a:t>
            </a:r>
            <a:endParaRPr lang="en-US" dirty="0">
              <a:effectLst/>
              <a:ea typeface="Times New Roman" panose="02020603050405020304" pitchFamily="18" charset="0"/>
              <a:cs typeface="Albany AMT" panose="020B0604020202020204" pitchFamily="34" charset="0"/>
            </a:endParaRPr>
          </a:p>
        </p:txBody>
      </p:sp>
      <p:pic>
        <p:nvPicPr>
          <p:cNvPr id="4" name="Picture 3" descr="This is a pie chart showing that a little under half of the 62 data products reviewed gave users the ability to find or explore data dynamically.">
            <a:extLst>
              <a:ext uri="{FF2B5EF4-FFF2-40B4-BE49-F238E27FC236}">
                <a16:creationId xmlns:a16="http://schemas.microsoft.com/office/drawing/2014/main" id="{65E05FD6-5080-4457-8F39-F1BD126A4FCE}"/>
              </a:ext>
            </a:extLst>
          </p:cNvPr>
          <p:cNvPicPr>
            <a:picLocks noChangeAspect="1"/>
          </p:cNvPicPr>
          <p:nvPr/>
        </p:nvPicPr>
        <p:blipFill>
          <a:blip r:embed="rId3"/>
          <a:stretch>
            <a:fillRect/>
          </a:stretch>
        </p:blipFill>
        <p:spPr>
          <a:xfrm>
            <a:off x="6304540" y="3484420"/>
            <a:ext cx="5429250" cy="2962275"/>
          </a:xfrm>
          <a:prstGeom prst="rect">
            <a:avLst/>
          </a:prstGeom>
        </p:spPr>
      </p:pic>
      <p:sp>
        <p:nvSpPr>
          <p:cNvPr id="3" name="Slide Number Placeholder 2">
            <a:extLst>
              <a:ext uri="{FF2B5EF4-FFF2-40B4-BE49-F238E27FC236}">
                <a16:creationId xmlns:a16="http://schemas.microsoft.com/office/drawing/2014/main" id="{5F360853-B3CD-4EE6-9923-394732EB990A}"/>
              </a:ext>
            </a:extLst>
          </p:cNvPr>
          <p:cNvSpPr>
            <a:spLocks noGrp="1"/>
          </p:cNvSpPr>
          <p:nvPr>
            <p:ph type="sldNum" sz="quarter" idx="12"/>
          </p:nvPr>
        </p:nvSpPr>
        <p:spPr/>
        <p:txBody>
          <a:bodyPr/>
          <a:lstStyle/>
          <a:p>
            <a:fld id="{28AA3D66-4C22-4B3E-AB0B-5D72BE521928}" type="slidenum">
              <a:rPr lang="en-US" smtClean="0"/>
              <a:t>17</a:t>
            </a:fld>
            <a:endParaRPr lang="en-US" dirty="0"/>
          </a:p>
        </p:txBody>
      </p:sp>
    </p:spTree>
    <p:extLst>
      <p:ext uri="{BB962C8B-B14F-4D97-AF65-F5344CB8AC3E}">
        <p14:creationId xmlns:p14="http://schemas.microsoft.com/office/powerpoint/2010/main" val="198214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40F56FB-5BDF-4F5C-8162-0CA354D5D586}"/>
              </a:ext>
            </a:extLst>
          </p:cNvPr>
          <p:cNvSpPr/>
          <p:nvPr/>
        </p:nvSpPr>
        <p:spPr>
          <a:xfrm>
            <a:off x="844550" y="2319440"/>
            <a:ext cx="2021940" cy="3693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60046"/>
                </a:solidFill>
                <a:latin typeface="+mj-lt"/>
                <a:cs typeface="Albany AMT" panose="020B0604020202020204" pitchFamily="34" charset="0"/>
              </a:rPr>
              <a:t>Design solution</a:t>
            </a:r>
          </a:p>
        </p:txBody>
      </p:sp>
      <p:sp>
        <p:nvSpPr>
          <p:cNvPr id="4" name="Title 3">
            <a:extLst>
              <a:ext uri="{FF2B5EF4-FFF2-40B4-BE49-F238E27FC236}">
                <a16:creationId xmlns:a16="http://schemas.microsoft.com/office/drawing/2014/main" id="{48A56E96-C5C3-4A2D-A8D7-EE2310D8BFF1}"/>
              </a:ext>
            </a:extLst>
          </p:cNvPr>
          <p:cNvSpPr>
            <a:spLocks noGrp="1"/>
          </p:cNvSpPr>
          <p:nvPr>
            <p:ph type="title"/>
          </p:nvPr>
        </p:nvSpPr>
        <p:spPr/>
        <p:txBody>
          <a:bodyPr/>
          <a:lstStyle/>
          <a:p>
            <a:r>
              <a:rPr lang="en-US" dirty="0">
                <a:latin typeface="+mj-lt"/>
              </a:rPr>
              <a:t>Add interactivity for customized exploration</a:t>
            </a:r>
          </a:p>
        </p:txBody>
      </p:sp>
      <p:sp>
        <p:nvSpPr>
          <p:cNvPr id="2" name="Slide Number Placeholder 1">
            <a:extLst>
              <a:ext uri="{FF2B5EF4-FFF2-40B4-BE49-F238E27FC236}">
                <a16:creationId xmlns:a16="http://schemas.microsoft.com/office/drawing/2014/main" id="{F8D237CF-AF54-4CB3-BB81-386BD46C6350}"/>
              </a:ext>
            </a:extLst>
          </p:cNvPr>
          <p:cNvSpPr>
            <a:spLocks noGrp="1"/>
          </p:cNvSpPr>
          <p:nvPr>
            <p:ph type="sldNum" sz="quarter" idx="12"/>
          </p:nvPr>
        </p:nvSpPr>
        <p:spPr/>
        <p:txBody>
          <a:bodyPr/>
          <a:lstStyle/>
          <a:p>
            <a:fld id="{28AA3D66-4C22-4B3E-AB0B-5D72BE521928}" type="slidenum">
              <a:rPr lang="en-US" smtClean="0"/>
              <a:t>18</a:t>
            </a:fld>
            <a:endParaRPr lang="en-US" dirty="0"/>
          </a:p>
        </p:txBody>
      </p:sp>
    </p:spTree>
    <p:extLst>
      <p:ext uri="{BB962C8B-B14F-4D97-AF65-F5344CB8AC3E}">
        <p14:creationId xmlns:p14="http://schemas.microsoft.com/office/powerpoint/2010/main" val="349910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E11745-8074-4DD5-8E2C-A02815804447}"/>
              </a:ext>
            </a:extLst>
          </p:cNvPr>
          <p:cNvSpPr txBox="1"/>
          <p:nvPr/>
        </p:nvSpPr>
        <p:spPr>
          <a:xfrm>
            <a:off x="848360" y="393854"/>
            <a:ext cx="944489" cy="307777"/>
          </a:xfrm>
          <a:prstGeom prst="rect">
            <a:avLst/>
          </a:prstGeom>
          <a:solidFill>
            <a:schemeClr val="accent6">
              <a:lumMod val="40000"/>
              <a:lumOff val="60000"/>
            </a:schemeClr>
          </a:solidFill>
        </p:spPr>
        <p:txBody>
          <a:bodyPr wrap="none" rtlCol="0">
            <a:spAutoFit/>
          </a:bodyPr>
          <a:lstStyle/>
          <a:p>
            <a:r>
              <a:rPr lang="en-US" sz="1400" b="1" dirty="0">
                <a:solidFill>
                  <a:schemeClr val="accent6">
                    <a:lumMod val="50000"/>
                  </a:schemeClr>
                </a:solidFill>
                <a:cs typeface="Albany AMT" panose="020B0604020202020204" pitchFamily="34" charset="0"/>
              </a:rPr>
              <a:t>MARKET</a:t>
            </a:r>
          </a:p>
        </p:txBody>
      </p:sp>
      <p:sp>
        <p:nvSpPr>
          <p:cNvPr id="2" name="Title 1">
            <a:extLst>
              <a:ext uri="{FF2B5EF4-FFF2-40B4-BE49-F238E27FC236}">
                <a16:creationId xmlns:a16="http://schemas.microsoft.com/office/drawing/2014/main" id="{3E4DE2CF-A0BD-4F70-A449-271A2B0BC617}"/>
              </a:ext>
            </a:extLst>
          </p:cNvPr>
          <p:cNvSpPr>
            <a:spLocks noGrp="1"/>
          </p:cNvSpPr>
          <p:nvPr>
            <p:ph type="title"/>
          </p:nvPr>
        </p:nvSpPr>
        <p:spPr>
          <a:xfrm>
            <a:off x="828040" y="388937"/>
            <a:ext cx="10515600" cy="1325563"/>
          </a:xfrm>
        </p:spPr>
        <p:txBody>
          <a:bodyPr>
            <a:normAutofit/>
          </a:bodyPr>
          <a:lstStyle/>
          <a:p>
            <a:r>
              <a:rPr lang="en-US" sz="3600" dirty="0"/>
              <a:t>AHRQ MEPS Summary Tables</a:t>
            </a:r>
          </a:p>
        </p:txBody>
      </p:sp>
      <p:pic>
        <p:nvPicPr>
          <p:cNvPr id="10" name="Picture 9" descr="This is an image from the AHRQ MEPS data query system.">
            <a:extLst>
              <a:ext uri="{FF2B5EF4-FFF2-40B4-BE49-F238E27FC236}">
                <a16:creationId xmlns:a16="http://schemas.microsoft.com/office/drawing/2014/main" id="{41D84D55-7565-4A3B-852F-F913CAFB47C4}"/>
              </a:ext>
            </a:extLst>
          </p:cNvPr>
          <p:cNvPicPr>
            <a:picLocks noChangeAspect="1"/>
          </p:cNvPicPr>
          <p:nvPr/>
        </p:nvPicPr>
        <p:blipFill>
          <a:blip r:embed="rId3"/>
          <a:stretch>
            <a:fillRect/>
          </a:stretch>
        </p:blipFill>
        <p:spPr>
          <a:xfrm>
            <a:off x="225641" y="1420813"/>
            <a:ext cx="11744325" cy="5229225"/>
          </a:xfrm>
          <a:prstGeom prst="rect">
            <a:avLst/>
          </a:prstGeom>
        </p:spPr>
      </p:pic>
      <p:sp>
        <p:nvSpPr>
          <p:cNvPr id="5" name="Rectangle 4">
            <a:extLst>
              <a:ext uri="{FF2B5EF4-FFF2-40B4-BE49-F238E27FC236}">
                <a16:creationId xmlns:a16="http://schemas.microsoft.com/office/drawing/2014/main" id="{84098B3B-1E92-4F1B-895F-8B96FB0A8B56}"/>
              </a:ext>
            </a:extLst>
          </p:cNvPr>
          <p:cNvSpPr/>
          <p:nvPr/>
        </p:nvSpPr>
        <p:spPr>
          <a:xfrm>
            <a:off x="7757258" y="191997"/>
            <a:ext cx="4434742" cy="261610"/>
          </a:xfrm>
          <a:prstGeom prst="rect">
            <a:avLst/>
          </a:prstGeom>
        </p:spPr>
        <p:txBody>
          <a:bodyPr wrap="square">
            <a:spAutoFit/>
          </a:bodyPr>
          <a:lstStyle/>
          <a:p>
            <a:pPr algn="r"/>
            <a:r>
              <a:rPr lang="en-US" sz="1100" dirty="0">
                <a:cs typeface="Albany AMT" panose="020B0604020202020204" pitchFamily="34" charset="0"/>
                <a:hlinkClick r:id="rId4"/>
              </a:rPr>
              <a:t>https://meps.ahrq.gov/mepstrends/home/index.html</a:t>
            </a:r>
            <a:r>
              <a:rPr lang="en-US" sz="1100" dirty="0">
                <a:cs typeface="Albany AMT" panose="020B0604020202020204" pitchFamily="34" charset="0"/>
              </a:rPr>
              <a:t> </a:t>
            </a:r>
          </a:p>
        </p:txBody>
      </p:sp>
      <p:sp>
        <p:nvSpPr>
          <p:cNvPr id="9" name="Slide Number Placeholder 8">
            <a:extLst>
              <a:ext uri="{FF2B5EF4-FFF2-40B4-BE49-F238E27FC236}">
                <a16:creationId xmlns:a16="http://schemas.microsoft.com/office/drawing/2014/main" id="{FE598ADF-9987-40A4-870D-EAA96232C2AC}"/>
              </a:ext>
            </a:extLst>
          </p:cNvPr>
          <p:cNvSpPr>
            <a:spLocks noGrp="1"/>
          </p:cNvSpPr>
          <p:nvPr>
            <p:ph type="sldNum" sz="quarter" idx="12"/>
          </p:nvPr>
        </p:nvSpPr>
        <p:spPr/>
        <p:txBody>
          <a:bodyPr/>
          <a:lstStyle/>
          <a:p>
            <a:fld id="{28AA3D66-4C22-4B3E-AB0B-5D72BE521928}" type="slidenum">
              <a:rPr lang="en-US" smtClean="0"/>
              <a:t>19</a:t>
            </a:fld>
            <a:endParaRPr lang="en-US" dirty="0"/>
          </a:p>
        </p:txBody>
      </p:sp>
    </p:spTree>
    <p:extLst>
      <p:ext uri="{BB962C8B-B14F-4D97-AF65-F5344CB8AC3E}">
        <p14:creationId xmlns:p14="http://schemas.microsoft.com/office/powerpoint/2010/main" val="324028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EF93-1023-4666-9112-10FBA7680912}"/>
              </a:ext>
            </a:extLst>
          </p:cNvPr>
          <p:cNvSpPr>
            <a:spLocks noGrp="1"/>
          </p:cNvSpPr>
          <p:nvPr>
            <p:ph type="title"/>
          </p:nvPr>
        </p:nvSpPr>
        <p:spPr/>
        <p:txBody>
          <a:bodyPr/>
          <a:lstStyle/>
          <a:p>
            <a:pPr algn="ctr"/>
            <a:r>
              <a:rPr lang="en-US" dirty="0"/>
              <a:t>Health, United States</a:t>
            </a:r>
          </a:p>
        </p:txBody>
      </p:sp>
      <p:sp>
        <p:nvSpPr>
          <p:cNvPr id="3" name="Content Placeholder 2">
            <a:extLst>
              <a:ext uri="{FF2B5EF4-FFF2-40B4-BE49-F238E27FC236}">
                <a16:creationId xmlns:a16="http://schemas.microsoft.com/office/drawing/2014/main" id="{73A56B9F-8793-46B4-A1AB-949DD850B21D}"/>
              </a:ext>
            </a:extLst>
          </p:cNvPr>
          <p:cNvSpPr>
            <a:spLocks noGrp="1"/>
          </p:cNvSpPr>
          <p:nvPr>
            <p:ph idx="1"/>
          </p:nvPr>
        </p:nvSpPr>
        <p:spPr>
          <a:xfrm>
            <a:off x="4959458" y="1600200"/>
            <a:ext cx="6394342" cy="5014355"/>
          </a:xfrm>
        </p:spPr>
        <p:txBody>
          <a:bodyPr>
            <a:normAutofit/>
          </a:bodyPr>
          <a:lstStyle/>
          <a:p>
            <a:pPr marL="0" indent="0">
              <a:lnSpc>
                <a:spcPct val="120000"/>
              </a:lnSpc>
              <a:buNone/>
            </a:pPr>
            <a:r>
              <a:rPr lang="en-US" sz="2600" b="1" dirty="0"/>
              <a:t>Legislatively mandated annual report on health to the President and Congress</a:t>
            </a:r>
          </a:p>
          <a:p>
            <a:pPr>
              <a:lnSpc>
                <a:spcPct val="120000"/>
              </a:lnSpc>
            </a:pPr>
            <a:r>
              <a:rPr lang="en-US" sz="2400" dirty="0"/>
              <a:t>Covers four subject areas using 20+ government, private, and global sources</a:t>
            </a:r>
          </a:p>
          <a:p>
            <a:pPr lvl="1">
              <a:lnSpc>
                <a:spcPct val="120000"/>
              </a:lnSpc>
            </a:pPr>
            <a:r>
              <a:rPr lang="en-US" sz="2000" dirty="0"/>
              <a:t>Health status and determinants</a:t>
            </a:r>
          </a:p>
          <a:p>
            <a:pPr lvl="1">
              <a:lnSpc>
                <a:spcPct val="120000"/>
              </a:lnSpc>
            </a:pPr>
            <a:r>
              <a:rPr lang="en-US" sz="2000" dirty="0"/>
              <a:t>Health care utilization</a:t>
            </a:r>
          </a:p>
          <a:p>
            <a:pPr lvl="1">
              <a:lnSpc>
                <a:spcPct val="120000"/>
              </a:lnSpc>
            </a:pPr>
            <a:r>
              <a:rPr lang="en-US" sz="2000" dirty="0"/>
              <a:t>Health care resources</a:t>
            </a:r>
          </a:p>
          <a:p>
            <a:pPr lvl="1">
              <a:lnSpc>
                <a:spcPct val="120000"/>
              </a:lnSpc>
            </a:pPr>
            <a:r>
              <a:rPr lang="en-US" sz="2000" dirty="0"/>
              <a:t>Health care expenditures and payers</a:t>
            </a:r>
          </a:p>
        </p:txBody>
      </p:sp>
      <p:sp>
        <p:nvSpPr>
          <p:cNvPr id="5" name="Slide Number Placeholder 4">
            <a:extLst>
              <a:ext uri="{FF2B5EF4-FFF2-40B4-BE49-F238E27FC236}">
                <a16:creationId xmlns:a16="http://schemas.microsoft.com/office/drawing/2014/main" id="{205D1F58-0776-4202-842A-4F4FE1E4E7C1}"/>
              </a:ext>
            </a:extLst>
          </p:cNvPr>
          <p:cNvSpPr>
            <a:spLocks noGrp="1"/>
          </p:cNvSpPr>
          <p:nvPr>
            <p:ph type="sldNum" sz="quarter" idx="12"/>
          </p:nvPr>
        </p:nvSpPr>
        <p:spPr/>
        <p:txBody>
          <a:bodyPr/>
          <a:lstStyle/>
          <a:p>
            <a:fld id="{28AA3D66-4C22-4B3E-AB0B-5D72BE521928}" type="slidenum">
              <a:rPr lang="en-US" smtClean="0"/>
              <a:t>2</a:t>
            </a:fld>
            <a:endParaRPr lang="en-US" dirty="0"/>
          </a:p>
        </p:txBody>
      </p:sp>
      <p:pic>
        <p:nvPicPr>
          <p:cNvPr id="6" name="Picture 5">
            <a:extLst>
              <a:ext uri="{FF2B5EF4-FFF2-40B4-BE49-F238E27FC236}">
                <a16:creationId xmlns:a16="http://schemas.microsoft.com/office/drawing/2014/main" id="{3298A0B7-E735-4B88-B4D4-D5202BE45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0722" y="1489075"/>
            <a:ext cx="3810000" cy="4867275"/>
          </a:xfrm>
          <a:prstGeom prst="rect">
            <a:avLst/>
          </a:prstGeom>
        </p:spPr>
      </p:pic>
    </p:spTree>
    <p:extLst>
      <p:ext uri="{BB962C8B-B14F-4D97-AF65-F5344CB8AC3E}">
        <p14:creationId xmlns:p14="http://schemas.microsoft.com/office/powerpoint/2010/main" val="170164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A1EFC8A-E44C-4D32-84D5-B846007089C3}"/>
              </a:ext>
            </a:extLst>
          </p:cNvPr>
          <p:cNvSpPr/>
          <p:nvPr/>
        </p:nvSpPr>
        <p:spPr>
          <a:xfrm>
            <a:off x="844550" y="2319440"/>
            <a:ext cx="1795908" cy="369332"/>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50000"/>
                  </a:schemeClr>
                </a:solidFill>
                <a:latin typeface="+mj-lt"/>
                <a:cs typeface="Albany AMT" panose="020B0604020202020204" pitchFamily="34" charset="0"/>
              </a:rPr>
              <a:t>What’s next?</a:t>
            </a:r>
          </a:p>
        </p:txBody>
      </p:sp>
      <p:sp>
        <p:nvSpPr>
          <p:cNvPr id="2" name="Title 1">
            <a:extLst>
              <a:ext uri="{FF2B5EF4-FFF2-40B4-BE49-F238E27FC236}">
                <a16:creationId xmlns:a16="http://schemas.microsoft.com/office/drawing/2014/main" id="{3D44F7D4-F389-443E-BD96-C3EDDC5AFE5F}"/>
              </a:ext>
            </a:extLst>
          </p:cNvPr>
          <p:cNvSpPr>
            <a:spLocks noGrp="1"/>
          </p:cNvSpPr>
          <p:nvPr>
            <p:ph type="title"/>
          </p:nvPr>
        </p:nvSpPr>
        <p:spPr/>
        <p:txBody>
          <a:bodyPr>
            <a:normAutofit/>
          </a:bodyPr>
          <a:lstStyle/>
          <a:p>
            <a:pPr>
              <a:lnSpc>
                <a:spcPct val="100000"/>
              </a:lnSpc>
            </a:pPr>
            <a:r>
              <a:rPr lang="en-US" sz="5400" dirty="0">
                <a:latin typeface="+mj-lt"/>
              </a:rPr>
              <a:t>Transform trend tables into machine-readable datasets</a:t>
            </a:r>
          </a:p>
        </p:txBody>
      </p:sp>
      <p:sp>
        <p:nvSpPr>
          <p:cNvPr id="4" name="Slide Number Placeholder 3">
            <a:extLst>
              <a:ext uri="{FF2B5EF4-FFF2-40B4-BE49-F238E27FC236}">
                <a16:creationId xmlns:a16="http://schemas.microsoft.com/office/drawing/2014/main" id="{39A207CB-D198-4693-8D89-0ABEFB3B96B6}"/>
              </a:ext>
            </a:extLst>
          </p:cNvPr>
          <p:cNvSpPr>
            <a:spLocks noGrp="1"/>
          </p:cNvSpPr>
          <p:nvPr>
            <p:ph type="sldNum" sz="quarter" idx="12"/>
          </p:nvPr>
        </p:nvSpPr>
        <p:spPr/>
        <p:txBody>
          <a:bodyPr/>
          <a:lstStyle/>
          <a:p>
            <a:fld id="{28AA3D66-4C22-4B3E-AB0B-5D72BE521928}" type="slidenum">
              <a:rPr lang="en-US" smtClean="0"/>
              <a:t>20</a:t>
            </a:fld>
            <a:endParaRPr lang="en-US" dirty="0"/>
          </a:p>
        </p:txBody>
      </p:sp>
    </p:spTree>
    <p:extLst>
      <p:ext uri="{BB962C8B-B14F-4D97-AF65-F5344CB8AC3E}">
        <p14:creationId xmlns:p14="http://schemas.microsoft.com/office/powerpoint/2010/main" val="202500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72C86-F3AA-4B41-8454-0A42556B62A5}"/>
              </a:ext>
            </a:extLst>
          </p:cNvPr>
          <p:cNvSpPr>
            <a:spLocks noGrp="1"/>
          </p:cNvSpPr>
          <p:nvPr>
            <p:ph type="title"/>
          </p:nvPr>
        </p:nvSpPr>
        <p:spPr/>
        <p:txBody>
          <a:bodyPr/>
          <a:lstStyle/>
          <a:p>
            <a:r>
              <a:rPr lang="en-US" dirty="0">
                <a:solidFill>
                  <a:schemeClr val="bg1"/>
                </a:solidFill>
              </a:rPr>
              <a:t>Health US Trend Table (PDF)</a:t>
            </a:r>
          </a:p>
        </p:txBody>
      </p:sp>
      <p:pic>
        <p:nvPicPr>
          <p:cNvPr id="2" name="Picture 1" descr="This is a graphic illustrating Health United States 2017 Trend Table 33.">
            <a:extLst>
              <a:ext uri="{FF2B5EF4-FFF2-40B4-BE49-F238E27FC236}">
                <a16:creationId xmlns:a16="http://schemas.microsoft.com/office/drawing/2014/main" id="{9BEA1B78-B08E-4FC8-8484-EDB47E15F2FF}"/>
              </a:ext>
            </a:extLst>
          </p:cNvPr>
          <p:cNvPicPr>
            <a:picLocks noChangeAspect="1"/>
          </p:cNvPicPr>
          <p:nvPr/>
        </p:nvPicPr>
        <p:blipFill>
          <a:blip r:embed="rId3"/>
          <a:stretch>
            <a:fillRect/>
          </a:stretch>
        </p:blipFill>
        <p:spPr>
          <a:xfrm>
            <a:off x="951782" y="218627"/>
            <a:ext cx="10288436" cy="6420746"/>
          </a:xfrm>
          <a:prstGeom prst="rect">
            <a:avLst/>
          </a:prstGeom>
        </p:spPr>
      </p:pic>
      <p:sp>
        <p:nvSpPr>
          <p:cNvPr id="3" name="Slide Number Placeholder 2">
            <a:extLst>
              <a:ext uri="{FF2B5EF4-FFF2-40B4-BE49-F238E27FC236}">
                <a16:creationId xmlns:a16="http://schemas.microsoft.com/office/drawing/2014/main" id="{A0F8214D-0CD2-4911-8B17-C4E8EC3737DC}"/>
              </a:ext>
            </a:extLst>
          </p:cNvPr>
          <p:cNvSpPr>
            <a:spLocks noGrp="1"/>
          </p:cNvSpPr>
          <p:nvPr>
            <p:ph type="sldNum" sz="quarter" idx="12"/>
          </p:nvPr>
        </p:nvSpPr>
        <p:spPr/>
        <p:txBody>
          <a:bodyPr/>
          <a:lstStyle/>
          <a:p>
            <a:fld id="{28AA3D66-4C22-4B3E-AB0B-5D72BE521928}" type="slidenum">
              <a:rPr lang="en-US" smtClean="0"/>
              <a:t>21</a:t>
            </a:fld>
            <a:endParaRPr lang="en-US" dirty="0"/>
          </a:p>
        </p:txBody>
      </p:sp>
    </p:spTree>
    <p:extLst>
      <p:ext uri="{BB962C8B-B14F-4D97-AF65-F5344CB8AC3E}">
        <p14:creationId xmlns:p14="http://schemas.microsoft.com/office/powerpoint/2010/main" val="347801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9E3063-5366-41DC-A77F-F215B8966B0F}"/>
              </a:ext>
            </a:extLst>
          </p:cNvPr>
          <p:cNvSpPr>
            <a:spLocks noGrp="1"/>
          </p:cNvSpPr>
          <p:nvPr>
            <p:ph type="title"/>
          </p:nvPr>
        </p:nvSpPr>
        <p:spPr/>
        <p:txBody>
          <a:bodyPr/>
          <a:lstStyle/>
          <a:p>
            <a:r>
              <a:rPr lang="en-US" dirty="0">
                <a:solidFill>
                  <a:schemeClr val="bg1"/>
                </a:solidFill>
              </a:rPr>
              <a:t>Health US Trend Table</a:t>
            </a:r>
            <a:r>
              <a:rPr lang="en-US" baseline="0" dirty="0">
                <a:solidFill>
                  <a:schemeClr val="bg1"/>
                </a:solidFill>
              </a:rPr>
              <a:t> (Machine readable)</a:t>
            </a:r>
            <a:endParaRPr lang="en-US" dirty="0">
              <a:solidFill>
                <a:schemeClr val="bg1"/>
              </a:solidFill>
            </a:endParaRPr>
          </a:p>
        </p:txBody>
      </p:sp>
      <p:pic>
        <p:nvPicPr>
          <p:cNvPr id="6" name="Picture 5" descr="This is a graphic illustrating Health United States 2017 Trend Table 33 when transformed into machine readable format.">
            <a:extLst>
              <a:ext uri="{FF2B5EF4-FFF2-40B4-BE49-F238E27FC236}">
                <a16:creationId xmlns:a16="http://schemas.microsoft.com/office/drawing/2014/main" id="{863831F5-E5A2-4D4C-87FE-8DBB2E2BE1C2}"/>
              </a:ext>
            </a:extLst>
          </p:cNvPr>
          <p:cNvPicPr>
            <a:picLocks noChangeAspect="1"/>
          </p:cNvPicPr>
          <p:nvPr/>
        </p:nvPicPr>
        <p:blipFill>
          <a:blip r:embed="rId3"/>
          <a:stretch>
            <a:fillRect/>
          </a:stretch>
        </p:blipFill>
        <p:spPr>
          <a:xfrm>
            <a:off x="184912" y="515966"/>
            <a:ext cx="11822175" cy="6087325"/>
          </a:xfrm>
          <a:prstGeom prst="rect">
            <a:avLst/>
          </a:prstGeom>
        </p:spPr>
      </p:pic>
      <p:sp>
        <p:nvSpPr>
          <p:cNvPr id="2" name="Slide Number Placeholder 1">
            <a:extLst>
              <a:ext uri="{FF2B5EF4-FFF2-40B4-BE49-F238E27FC236}">
                <a16:creationId xmlns:a16="http://schemas.microsoft.com/office/drawing/2014/main" id="{887C55A5-EB61-4E1B-85C9-825EB1FA23F6}"/>
              </a:ext>
            </a:extLst>
          </p:cNvPr>
          <p:cNvSpPr>
            <a:spLocks noGrp="1"/>
          </p:cNvSpPr>
          <p:nvPr>
            <p:ph type="sldNum" sz="quarter" idx="12"/>
          </p:nvPr>
        </p:nvSpPr>
        <p:spPr/>
        <p:txBody>
          <a:bodyPr/>
          <a:lstStyle/>
          <a:p>
            <a:fld id="{28AA3D66-4C22-4B3E-AB0B-5D72BE521928}" type="slidenum">
              <a:rPr lang="en-US" smtClean="0"/>
              <a:t>22</a:t>
            </a:fld>
            <a:endParaRPr lang="en-US" dirty="0"/>
          </a:p>
        </p:txBody>
      </p:sp>
    </p:spTree>
    <p:extLst>
      <p:ext uri="{BB962C8B-B14F-4D97-AF65-F5344CB8AC3E}">
        <p14:creationId xmlns:p14="http://schemas.microsoft.com/office/powerpoint/2010/main" val="316529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9478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505491-1979-445D-9463-F341890BD01D}"/>
              </a:ext>
              <a:ext uri="{C183D7F6-B498-43B3-948B-1728B52AA6E4}">
                <adec:decorative xmlns:adec="http://schemas.microsoft.com/office/drawing/2017/decorative" val="1"/>
              </a:ext>
            </a:extLst>
          </p:cNvPr>
          <p:cNvSpPr/>
          <p:nvPr/>
        </p:nvSpPr>
        <p:spPr>
          <a:xfrm>
            <a:off x="0" y="124178"/>
            <a:ext cx="121920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67C1D2B-AD4F-4F00-9298-C5888CA18539}"/>
              </a:ext>
            </a:extLst>
          </p:cNvPr>
          <p:cNvSpPr>
            <a:spLocks noGrp="1"/>
          </p:cNvSpPr>
          <p:nvPr>
            <p:ph type="title"/>
          </p:nvPr>
        </p:nvSpPr>
        <p:spPr/>
        <p:txBody>
          <a:bodyPr/>
          <a:lstStyle/>
          <a:p>
            <a:r>
              <a:rPr lang="en-US" dirty="0">
                <a:solidFill>
                  <a:schemeClr val="bg1"/>
                </a:solidFill>
              </a:rPr>
              <a:t>Health US Trend Table (Visualization)</a:t>
            </a:r>
          </a:p>
        </p:txBody>
      </p:sp>
      <p:sp>
        <p:nvSpPr>
          <p:cNvPr id="11" name="Rectangle 10">
            <a:extLst>
              <a:ext uri="{FF2B5EF4-FFF2-40B4-BE49-F238E27FC236}">
                <a16:creationId xmlns:a16="http://schemas.microsoft.com/office/drawing/2014/main" id="{153C4554-5577-4C82-981F-AD148E1DB30E}"/>
              </a:ext>
            </a:extLst>
          </p:cNvPr>
          <p:cNvSpPr/>
          <p:nvPr/>
        </p:nvSpPr>
        <p:spPr>
          <a:xfrm>
            <a:off x="282222" y="301351"/>
            <a:ext cx="11532407" cy="553998"/>
          </a:xfrm>
          <a:prstGeom prst="rect">
            <a:avLst/>
          </a:prstGeom>
          <a:solidFill>
            <a:schemeClr val="bg1"/>
          </a:solidFill>
        </p:spPr>
        <p:txBody>
          <a:bodyPr wrap="square">
            <a:spAutoFit/>
          </a:bodyPr>
          <a:lstStyle/>
          <a:p>
            <a:pPr algn="ctr"/>
            <a:r>
              <a:rPr lang="en-US" sz="3000" dirty="0"/>
              <a:t>Make data available via </a:t>
            </a:r>
            <a:r>
              <a:rPr lang="en-US" sz="3000" b="1" dirty="0"/>
              <a:t>interactive tool </a:t>
            </a:r>
            <a:r>
              <a:rPr lang="en-US" sz="3000" dirty="0"/>
              <a:t>on the NCHS website</a:t>
            </a:r>
            <a:endParaRPr lang="en-US" sz="3000" b="1" dirty="0">
              <a:solidFill>
                <a:srgbClr val="094780"/>
              </a:solidFill>
            </a:endParaRPr>
          </a:p>
        </p:txBody>
      </p:sp>
      <p:pic>
        <p:nvPicPr>
          <p:cNvPr id="4" name="Picture 3" descr="This is a graphic illustrating Health United States 2017 Trend Table 33 when visualized in Power BI.">
            <a:extLst>
              <a:ext uri="{FF2B5EF4-FFF2-40B4-BE49-F238E27FC236}">
                <a16:creationId xmlns:a16="http://schemas.microsoft.com/office/drawing/2014/main" id="{9EC77A2F-9C40-488F-A540-93F143A668D9}"/>
              </a:ext>
            </a:extLst>
          </p:cNvPr>
          <p:cNvPicPr>
            <a:picLocks noChangeAspect="1"/>
          </p:cNvPicPr>
          <p:nvPr/>
        </p:nvPicPr>
        <p:blipFill rotWithShape="1">
          <a:blip r:embed="rId3"/>
          <a:srcRect l="839" t="2548" b="11777"/>
          <a:stretch/>
        </p:blipFill>
        <p:spPr>
          <a:xfrm>
            <a:off x="101600" y="1030514"/>
            <a:ext cx="11997132" cy="5856514"/>
          </a:xfrm>
          <a:prstGeom prst="rect">
            <a:avLst/>
          </a:prstGeom>
        </p:spPr>
      </p:pic>
      <p:sp>
        <p:nvSpPr>
          <p:cNvPr id="2" name="Slide Number Placeholder 1">
            <a:extLst>
              <a:ext uri="{FF2B5EF4-FFF2-40B4-BE49-F238E27FC236}">
                <a16:creationId xmlns:a16="http://schemas.microsoft.com/office/drawing/2014/main" id="{EA4F2511-8885-430F-AE46-C656BA2CB3EF}"/>
              </a:ext>
            </a:extLst>
          </p:cNvPr>
          <p:cNvSpPr>
            <a:spLocks noGrp="1"/>
          </p:cNvSpPr>
          <p:nvPr>
            <p:ph type="sldNum" sz="quarter" idx="12"/>
          </p:nvPr>
        </p:nvSpPr>
        <p:spPr/>
        <p:txBody>
          <a:bodyPr/>
          <a:lstStyle/>
          <a:p>
            <a:fld id="{28AA3D66-4C22-4B3E-AB0B-5D72BE521928}" type="slidenum">
              <a:rPr lang="en-US" smtClean="0"/>
              <a:t>23</a:t>
            </a:fld>
            <a:endParaRPr lang="en-US" dirty="0"/>
          </a:p>
        </p:txBody>
      </p:sp>
    </p:spTree>
    <p:extLst>
      <p:ext uri="{BB962C8B-B14F-4D97-AF65-F5344CB8AC3E}">
        <p14:creationId xmlns:p14="http://schemas.microsoft.com/office/powerpoint/2010/main" val="84026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40321F1-AE7A-43F6-8800-3E2B8E1292F6}"/>
              </a:ext>
            </a:extLst>
          </p:cNvPr>
          <p:cNvSpPr>
            <a:spLocks noGrp="1"/>
          </p:cNvSpPr>
          <p:nvPr>
            <p:ph type="title"/>
          </p:nvPr>
        </p:nvSpPr>
        <p:spPr>
          <a:xfrm>
            <a:off x="838199" y="341906"/>
            <a:ext cx="10522527" cy="959016"/>
          </a:xfrm>
        </p:spPr>
        <p:txBody>
          <a:bodyPr>
            <a:noAutofit/>
          </a:bodyPr>
          <a:lstStyle/>
          <a:p>
            <a:pPr algn="ctr">
              <a:lnSpc>
                <a:spcPct val="100000"/>
              </a:lnSpc>
            </a:pPr>
            <a:r>
              <a:rPr lang="en-US" sz="3000" b="0" dirty="0"/>
              <a:t>Make data available on open data platforms (</a:t>
            </a:r>
            <a:r>
              <a:rPr lang="en-US" sz="3000" dirty="0"/>
              <a:t>data.cdc.gov</a:t>
            </a:r>
            <a:r>
              <a:rPr lang="en-US" sz="3000" b="0" dirty="0"/>
              <a:t>)</a:t>
            </a:r>
            <a:endParaRPr lang="en-US" sz="3000" dirty="0"/>
          </a:p>
        </p:txBody>
      </p:sp>
      <p:pic>
        <p:nvPicPr>
          <p:cNvPr id="9" name="Picture 8" descr="This is a graphic illustrating Health United States 2017 Trend Table 33 when added to Socrata. ">
            <a:extLst>
              <a:ext uri="{FF2B5EF4-FFF2-40B4-BE49-F238E27FC236}">
                <a16:creationId xmlns:a16="http://schemas.microsoft.com/office/drawing/2014/main" id="{07FCD5CC-EF61-4C8B-899D-4414683DB961}"/>
              </a:ext>
            </a:extLst>
          </p:cNvPr>
          <p:cNvPicPr>
            <a:picLocks noChangeAspect="1"/>
          </p:cNvPicPr>
          <p:nvPr/>
        </p:nvPicPr>
        <p:blipFill>
          <a:blip r:embed="rId3"/>
          <a:stretch>
            <a:fillRect/>
          </a:stretch>
        </p:blipFill>
        <p:spPr>
          <a:xfrm>
            <a:off x="209550" y="1311275"/>
            <a:ext cx="11772900" cy="5410200"/>
          </a:xfrm>
          <a:prstGeom prst="rect">
            <a:avLst/>
          </a:prstGeom>
        </p:spPr>
      </p:pic>
      <p:sp>
        <p:nvSpPr>
          <p:cNvPr id="8" name="Slide Number Placeholder 7">
            <a:extLst>
              <a:ext uri="{FF2B5EF4-FFF2-40B4-BE49-F238E27FC236}">
                <a16:creationId xmlns:a16="http://schemas.microsoft.com/office/drawing/2014/main" id="{20402F2D-B33D-47BE-BC51-BC45A34D0148}"/>
              </a:ext>
            </a:extLst>
          </p:cNvPr>
          <p:cNvSpPr>
            <a:spLocks noGrp="1"/>
          </p:cNvSpPr>
          <p:nvPr>
            <p:ph type="sldNum" sz="quarter" idx="12"/>
          </p:nvPr>
        </p:nvSpPr>
        <p:spPr/>
        <p:txBody>
          <a:bodyPr/>
          <a:lstStyle/>
          <a:p>
            <a:fld id="{28AA3D66-4C22-4B3E-AB0B-5D72BE521928}" type="slidenum">
              <a:rPr lang="en-US" smtClean="0"/>
              <a:t>24</a:t>
            </a:fld>
            <a:endParaRPr lang="en-US" dirty="0"/>
          </a:p>
        </p:txBody>
      </p:sp>
    </p:spTree>
    <p:extLst>
      <p:ext uri="{BB962C8B-B14F-4D97-AF65-F5344CB8AC3E}">
        <p14:creationId xmlns:p14="http://schemas.microsoft.com/office/powerpoint/2010/main" val="384771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94255-84B2-4FBC-8529-E75774E182DE}"/>
              </a:ext>
            </a:extLst>
          </p:cNvPr>
          <p:cNvSpPr>
            <a:spLocks noGrp="1"/>
          </p:cNvSpPr>
          <p:nvPr>
            <p:ph type="title"/>
          </p:nvPr>
        </p:nvSpPr>
        <p:spPr/>
        <p:txBody>
          <a:bodyPr/>
          <a:lstStyle/>
          <a:p>
            <a:pPr algn="ctr"/>
            <a:r>
              <a:rPr lang="en-US" dirty="0">
                <a:solidFill>
                  <a:schemeClr val="bg1"/>
                </a:solidFill>
              </a:rPr>
              <a:t>Health US Redesign Process</a:t>
            </a:r>
          </a:p>
        </p:txBody>
      </p:sp>
      <p:pic>
        <p:nvPicPr>
          <p:cNvPr id="26" name="Picture 25" descr="Diagram of the Health, United States redesign process. The process began with the Input phase, and the findings of the Input phase are now informing the Process, Content, and Dissemination phases.">
            <a:extLst>
              <a:ext uri="{FF2B5EF4-FFF2-40B4-BE49-F238E27FC236}">
                <a16:creationId xmlns:a16="http://schemas.microsoft.com/office/drawing/2014/main" id="{FF6F4FC5-968B-4A53-9F30-9FC717010FD1}"/>
              </a:ext>
            </a:extLst>
          </p:cNvPr>
          <p:cNvPicPr>
            <a:picLocks noChangeAspect="1"/>
          </p:cNvPicPr>
          <p:nvPr/>
        </p:nvPicPr>
        <p:blipFill>
          <a:blip r:embed="rId3"/>
          <a:stretch>
            <a:fillRect/>
          </a:stretch>
        </p:blipFill>
        <p:spPr>
          <a:xfrm>
            <a:off x="838200" y="793750"/>
            <a:ext cx="10029825" cy="5562600"/>
          </a:xfrm>
          <a:prstGeom prst="rect">
            <a:avLst/>
          </a:prstGeom>
        </p:spPr>
      </p:pic>
      <p:sp>
        <p:nvSpPr>
          <p:cNvPr id="2" name="Slide Number Placeholder 1">
            <a:extLst>
              <a:ext uri="{FF2B5EF4-FFF2-40B4-BE49-F238E27FC236}">
                <a16:creationId xmlns:a16="http://schemas.microsoft.com/office/drawing/2014/main" id="{160267A9-2D76-4027-B029-33B51A960DED}"/>
              </a:ext>
            </a:extLst>
          </p:cNvPr>
          <p:cNvSpPr>
            <a:spLocks noGrp="1"/>
          </p:cNvSpPr>
          <p:nvPr>
            <p:ph type="sldNum" sz="quarter" idx="12"/>
          </p:nvPr>
        </p:nvSpPr>
        <p:spPr/>
        <p:txBody>
          <a:bodyPr/>
          <a:lstStyle/>
          <a:p>
            <a:fld id="{28AA3D66-4C22-4B3E-AB0B-5D72BE521928}" type="slidenum">
              <a:rPr lang="en-US" smtClean="0"/>
              <a:t>25</a:t>
            </a:fld>
            <a:endParaRPr lang="en-US" dirty="0"/>
          </a:p>
        </p:txBody>
      </p:sp>
    </p:spTree>
    <p:extLst>
      <p:ext uri="{BB962C8B-B14F-4D97-AF65-F5344CB8AC3E}">
        <p14:creationId xmlns:p14="http://schemas.microsoft.com/office/powerpoint/2010/main" val="100103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6717-50BD-4651-869E-93FA909CC18C}"/>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73864AB9-03DA-472E-93E8-6A3CB7A73ADF}"/>
              </a:ext>
            </a:extLst>
          </p:cNvPr>
          <p:cNvSpPr>
            <a:spLocks noGrp="1"/>
          </p:cNvSpPr>
          <p:nvPr>
            <p:ph type="sldNum" sz="quarter" idx="12"/>
          </p:nvPr>
        </p:nvSpPr>
        <p:spPr/>
        <p:txBody>
          <a:bodyPr/>
          <a:lstStyle/>
          <a:p>
            <a:fld id="{28AA3D66-4C22-4B3E-AB0B-5D72BE521928}" type="slidenum">
              <a:rPr lang="en-US" smtClean="0"/>
              <a:t>26</a:t>
            </a:fld>
            <a:endParaRPr lang="en-US" dirty="0"/>
          </a:p>
        </p:txBody>
      </p:sp>
    </p:spTree>
    <p:extLst>
      <p:ext uri="{BB962C8B-B14F-4D97-AF65-F5344CB8AC3E}">
        <p14:creationId xmlns:p14="http://schemas.microsoft.com/office/powerpoint/2010/main" val="382211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EF93-1023-4666-9112-10FBA7680912}"/>
              </a:ext>
            </a:extLst>
          </p:cNvPr>
          <p:cNvSpPr>
            <a:spLocks noGrp="1"/>
          </p:cNvSpPr>
          <p:nvPr>
            <p:ph type="title"/>
          </p:nvPr>
        </p:nvSpPr>
        <p:spPr/>
        <p:txBody>
          <a:bodyPr/>
          <a:lstStyle/>
          <a:p>
            <a:pPr algn="ctr"/>
            <a:r>
              <a:rPr lang="en-US" dirty="0"/>
              <a:t>Health, United States Redesign Goals</a:t>
            </a:r>
          </a:p>
        </p:txBody>
      </p:sp>
      <p:sp>
        <p:nvSpPr>
          <p:cNvPr id="3" name="Content Placeholder 2">
            <a:extLst>
              <a:ext uri="{FF2B5EF4-FFF2-40B4-BE49-F238E27FC236}">
                <a16:creationId xmlns:a16="http://schemas.microsoft.com/office/drawing/2014/main" id="{73A56B9F-8793-46B4-A1AB-949DD850B21D}"/>
              </a:ext>
            </a:extLst>
          </p:cNvPr>
          <p:cNvSpPr>
            <a:spLocks noGrp="1"/>
          </p:cNvSpPr>
          <p:nvPr>
            <p:ph idx="1"/>
          </p:nvPr>
        </p:nvSpPr>
        <p:spPr>
          <a:xfrm>
            <a:off x="4959458" y="1600200"/>
            <a:ext cx="6394342" cy="5014355"/>
          </a:xfrm>
        </p:spPr>
        <p:txBody>
          <a:bodyPr>
            <a:normAutofit/>
          </a:bodyPr>
          <a:lstStyle/>
          <a:p>
            <a:pPr marL="0" indent="0">
              <a:lnSpc>
                <a:spcPct val="120000"/>
              </a:lnSpc>
              <a:buNone/>
            </a:pPr>
            <a:r>
              <a:rPr lang="en-US" sz="2600" b="1" dirty="0"/>
              <a:t>Goals</a:t>
            </a:r>
          </a:p>
          <a:p>
            <a:pPr lvl="1">
              <a:lnSpc>
                <a:spcPct val="120000"/>
              </a:lnSpc>
            </a:pPr>
            <a:r>
              <a:rPr lang="en-US" sz="2000" dirty="0"/>
              <a:t>Increase timeliness</a:t>
            </a:r>
          </a:p>
          <a:p>
            <a:pPr lvl="1">
              <a:lnSpc>
                <a:spcPct val="120000"/>
              </a:lnSpc>
            </a:pPr>
            <a:r>
              <a:rPr lang="en-US" sz="2000" dirty="0"/>
              <a:t>Increase relevance to key stakeholders</a:t>
            </a:r>
          </a:p>
          <a:p>
            <a:pPr lvl="1">
              <a:lnSpc>
                <a:spcPct val="120000"/>
              </a:lnSpc>
            </a:pPr>
            <a:r>
              <a:rPr lang="en-US" sz="2000" dirty="0"/>
              <a:t>Increase audience awareness and use</a:t>
            </a:r>
          </a:p>
          <a:p>
            <a:pPr lvl="1">
              <a:lnSpc>
                <a:spcPct val="120000"/>
              </a:lnSpc>
            </a:pPr>
            <a:endParaRPr lang="en-US" sz="2000" dirty="0"/>
          </a:p>
          <a:p>
            <a:pPr marL="0" indent="0">
              <a:lnSpc>
                <a:spcPct val="120000"/>
              </a:lnSpc>
              <a:buNone/>
            </a:pPr>
            <a:r>
              <a:rPr lang="en-US" sz="2600" b="1" dirty="0"/>
              <a:t>Design questions</a:t>
            </a:r>
          </a:p>
          <a:p>
            <a:pPr lvl="1">
              <a:lnSpc>
                <a:spcPct val="120000"/>
              </a:lnSpc>
            </a:pPr>
            <a:r>
              <a:rPr lang="en-US" sz="2000" dirty="0"/>
              <a:t>What formats should be used to share information?</a:t>
            </a:r>
          </a:p>
          <a:p>
            <a:pPr lvl="1">
              <a:lnSpc>
                <a:spcPct val="120000"/>
              </a:lnSpc>
            </a:pPr>
            <a:r>
              <a:rPr lang="en-US" sz="2000" dirty="0"/>
              <a:t>What does a web-first product look like?</a:t>
            </a:r>
          </a:p>
          <a:p>
            <a:pPr lvl="1">
              <a:lnSpc>
                <a:spcPct val="120000"/>
              </a:lnSpc>
            </a:pPr>
            <a:r>
              <a:rPr lang="en-US" sz="2000" dirty="0"/>
              <a:t>How do we modernize data access?</a:t>
            </a:r>
          </a:p>
        </p:txBody>
      </p:sp>
      <p:sp>
        <p:nvSpPr>
          <p:cNvPr id="5" name="Slide Number Placeholder 4">
            <a:extLst>
              <a:ext uri="{FF2B5EF4-FFF2-40B4-BE49-F238E27FC236}">
                <a16:creationId xmlns:a16="http://schemas.microsoft.com/office/drawing/2014/main" id="{205D1F58-0776-4202-842A-4F4FE1E4E7C1}"/>
              </a:ext>
            </a:extLst>
          </p:cNvPr>
          <p:cNvSpPr>
            <a:spLocks noGrp="1"/>
          </p:cNvSpPr>
          <p:nvPr>
            <p:ph type="sldNum" sz="quarter" idx="12"/>
          </p:nvPr>
        </p:nvSpPr>
        <p:spPr/>
        <p:txBody>
          <a:bodyPr/>
          <a:lstStyle/>
          <a:p>
            <a:fld id="{28AA3D66-4C22-4B3E-AB0B-5D72BE521928}" type="slidenum">
              <a:rPr lang="en-US" smtClean="0"/>
              <a:t>3</a:t>
            </a:fld>
            <a:endParaRPr lang="en-US" dirty="0"/>
          </a:p>
        </p:txBody>
      </p:sp>
      <p:pic>
        <p:nvPicPr>
          <p:cNvPr id="6" name="Picture 5">
            <a:extLst>
              <a:ext uri="{FF2B5EF4-FFF2-40B4-BE49-F238E27FC236}">
                <a16:creationId xmlns:a16="http://schemas.microsoft.com/office/drawing/2014/main" id="{6799572D-C652-49AB-AB0B-740F4F406A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0722" y="1489075"/>
            <a:ext cx="3810000" cy="4867275"/>
          </a:xfrm>
          <a:prstGeom prst="rect">
            <a:avLst/>
          </a:prstGeom>
        </p:spPr>
      </p:pic>
    </p:spTree>
    <p:extLst>
      <p:ext uri="{BB962C8B-B14F-4D97-AF65-F5344CB8AC3E}">
        <p14:creationId xmlns:p14="http://schemas.microsoft.com/office/powerpoint/2010/main" val="337754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94255-84B2-4FBC-8529-E75774E182DE}"/>
              </a:ext>
            </a:extLst>
          </p:cNvPr>
          <p:cNvSpPr>
            <a:spLocks noGrp="1"/>
          </p:cNvSpPr>
          <p:nvPr>
            <p:ph type="title"/>
          </p:nvPr>
        </p:nvSpPr>
        <p:spPr/>
        <p:txBody>
          <a:bodyPr/>
          <a:lstStyle/>
          <a:p>
            <a:pPr algn="ctr"/>
            <a:r>
              <a:rPr lang="en-US" dirty="0">
                <a:solidFill>
                  <a:schemeClr val="bg1"/>
                </a:solidFill>
              </a:rPr>
              <a:t>Health US Redesign Process</a:t>
            </a:r>
          </a:p>
        </p:txBody>
      </p:sp>
      <p:sp>
        <p:nvSpPr>
          <p:cNvPr id="2" name="Slide Number Placeholder 1">
            <a:extLst>
              <a:ext uri="{FF2B5EF4-FFF2-40B4-BE49-F238E27FC236}">
                <a16:creationId xmlns:a16="http://schemas.microsoft.com/office/drawing/2014/main" id="{160267A9-2D76-4027-B029-33B51A960DED}"/>
              </a:ext>
            </a:extLst>
          </p:cNvPr>
          <p:cNvSpPr>
            <a:spLocks noGrp="1"/>
          </p:cNvSpPr>
          <p:nvPr>
            <p:ph type="sldNum" sz="quarter" idx="12"/>
          </p:nvPr>
        </p:nvSpPr>
        <p:spPr/>
        <p:txBody>
          <a:bodyPr/>
          <a:lstStyle/>
          <a:p>
            <a:fld id="{28AA3D66-4C22-4B3E-AB0B-5D72BE521928}" type="slidenum">
              <a:rPr lang="en-US" smtClean="0"/>
              <a:t>4</a:t>
            </a:fld>
            <a:endParaRPr lang="en-US" dirty="0"/>
          </a:p>
        </p:txBody>
      </p:sp>
      <p:pic>
        <p:nvPicPr>
          <p:cNvPr id="6" name="Picture 5" descr="Diagram of the Health, United States redesign process. The process began with the Input phase, and the findings of the Input phase are now informing the Process, Content, and Dissemination phases.">
            <a:extLst>
              <a:ext uri="{FF2B5EF4-FFF2-40B4-BE49-F238E27FC236}">
                <a16:creationId xmlns:a16="http://schemas.microsoft.com/office/drawing/2014/main" id="{BC6D43C1-50D8-48B5-BE8A-89EBEAD70FD9}"/>
              </a:ext>
            </a:extLst>
          </p:cNvPr>
          <p:cNvPicPr>
            <a:picLocks noChangeAspect="1"/>
          </p:cNvPicPr>
          <p:nvPr/>
        </p:nvPicPr>
        <p:blipFill>
          <a:blip r:embed="rId3"/>
          <a:stretch>
            <a:fillRect/>
          </a:stretch>
        </p:blipFill>
        <p:spPr>
          <a:xfrm>
            <a:off x="838200" y="793750"/>
            <a:ext cx="10029825" cy="5562600"/>
          </a:xfrm>
          <a:prstGeom prst="rect">
            <a:avLst/>
          </a:prstGeom>
        </p:spPr>
      </p:pic>
    </p:spTree>
    <p:extLst>
      <p:ext uri="{BB962C8B-B14F-4D97-AF65-F5344CB8AC3E}">
        <p14:creationId xmlns:p14="http://schemas.microsoft.com/office/powerpoint/2010/main" val="147043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0A5FCB6B-0BBD-4FC9-9597-B781E6BBD43A}"/>
              </a:ext>
              <a:ext uri="{C183D7F6-B498-43B3-948B-1728B52AA6E4}">
                <adec:decorative xmlns:adec="http://schemas.microsoft.com/office/drawing/2017/decorative" val="1"/>
              </a:ext>
            </a:extLst>
          </p:cNvPr>
          <p:cNvPicPr>
            <a:picLocks noChangeAspect="1"/>
          </p:cNvPicPr>
          <p:nvPr/>
        </p:nvPicPr>
        <p:blipFill>
          <a:blip r:embed="rId3">
            <a:alphaModFix amt="31000"/>
          </a:blip>
          <a:stretch>
            <a:fillRect/>
          </a:stretch>
        </p:blipFill>
        <p:spPr>
          <a:xfrm>
            <a:off x="838200" y="770600"/>
            <a:ext cx="10029825" cy="5562600"/>
          </a:xfrm>
          <a:prstGeom prst="rect">
            <a:avLst/>
          </a:prstGeom>
        </p:spPr>
      </p:pic>
      <p:sp>
        <p:nvSpPr>
          <p:cNvPr id="3" name="Title 2">
            <a:extLst>
              <a:ext uri="{FF2B5EF4-FFF2-40B4-BE49-F238E27FC236}">
                <a16:creationId xmlns:a16="http://schemas.microsoft.com/office/drawing/2014/main" id="{3E8D48B9-9143-4572-8654-4D86D544454D}"/>
              </a:ext>
            </a:extLst>
          </p:cNvPr>
          <p:cNvSpPr>
            <a:spLocks noGrp="1"/>
          </p:cNvSpPr>
          <p:nvPr>
            <p:ph type="title"/>
          </p:nvPr>
        </p:nvSpPr>
        <p:spPr/>
        <p:txBody>
          <a:bodyPr/>
          <a:lstStyle/>
          <a:p>
            <a:pPr algn="ctr"/>
            <a:r>
              <a:rPr lang="en-US" dirty="0">
                <a:solidFill>
                  <a:schemeClr val="bg1"/>
                </a:solidFill>
              </a:rPr>
              <a:t>Health US Redesign Process Input Projects</a:t>
            </a:r>
          </a:p>
        </p:txBody>
      </p:sp>
      <p:sp>
        <p:nvSpPr>
          <p:cNvPr id="37" name="Rectangle 36">
            <a:extLst>
              <a:ext uri="{FF2B5EF4-FFF2-40B4-BE49-F238E27FC236}">
                <a16:creationId xmlns:a16="http://schemas.microsoft.com/office/drawing/2014/main" id="{9F2052AD-0BD0-4DD0-BD01-C4DC3CF1A412}"/>
              </a:ext>
              <a:ext uri="{C183D7F6-B498-43B3-948B-1728B52AA6E4}">
                <adec:decorative xmlns:adec="http://schemas.microsoft.com/office/drawing/2017/decorative" val="1"/>
              </a:ext>
            </a:extLst>
          </p:cNvPr>
          <p:cNvSpPr/>
          <p:nvPr/>
        </p:nvSpPr>
        <p:spPr>
          <a:xfrm>
            <a:off x="4793846" y="802598"/>
            <a:ext cx="6677464" cy="56369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295275" algn="ctr"/>
            <a:r>
              <a:rPr lang="en-US" sz="2800" b="1" dirty="0">
                <a:solidFill>
                  <a:schemeClr val="tx1"/>
                </a:solidFill>
              </a:rPr>
              <a:t>May 2019–May 2020</a:t>
            </a: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a:p>
            <a:pPr marL="465138" indent="-295275"/>
            <a:endParaRPr lang="en-US" sz="2400" b="1" dirty="0">
              <a:solidFill>
                <a:schemeClr val="tx1"/>
              </a:solidFill>
            </a:endParaRPr>
          </a:p>
        </p:txBody>
      </p:sp>
      <p:sp>
        <p:nvSpPr>
          <p:cNvPr id="6" name="Rectangle 5">
            <a:extLst>
              <a:ext uri="{FF2B5EF4-FFF2-40B4-BE49-F238E27FC236}">
                <a16:creationId xmlns:a16="http://schemas.microsoft.com/office/drawing/2014/main" id="{856759F1-D39A-4D7E-9028-F5073BDFEB62}"/>
              </a:ext>
              <a:ext uri="{C183D7F6-B498-43B3-948B-1728B52AA6E4}">
                <adec:decorative xmlns:adec="http://schemas.microsoft.com/office/drawing/2017/decorative" val="1"/>
              </a:ext>
            </a:extLst>
          </p:cNvPr>
          <p:cNvSpPr/>
          <p:nvPr/>
        </p:nvSpPr>
        <p:spPr>
          <a:xfrm>
            <a:off x="1049030" y="2787252"/>
            <a:ext cx="3245527" cy="144978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4F81E3F-1CE6-4262-8AB7-D74806350B75}"/>
              </a:ext>
            </a:extLst>
          </p:cNvPr>
          <p:cNvSpPr txBox="1"/>
          <p:nvPr/>
        </p:nvSpPr>
        <p:spPr>
          <a:xfrm>
            <a:off x="2157971" y="2925828"/>
            <a:ext cx="2019356" cy="1213153"/>
          </a:xfrm>
          <a:prstGeom prst="rect">
            <a:avLst/>
          </a:prstGeom>
          <a:noFill/>
        </p:spPr>
        <p:txBody>
          <a:bodyPr wrap="square" rtlCol="0">
            <a:spAutoFit/>
          </a:bodyPr>
          <a:lstStyle/>
          <a:p>
            <a:pPr>
              <a:spcAft>
                <a:spcPts val="100"/>
              </a:spcAft>
            </a:pPr>
            <a:r>
              <a:rPr lang="en-US" sz="2400" b="1" dirty="0">
                <a:latin typeface="+mj-lt"/>
              </a:rPr>
              <a:t>Input</a:t>
            </a:r>
          </a:p>
          <a:p>
            <a:pPr>
              <a:spcAft>
                <a:spcPts val="100"/>
              </a:spcAft>
            </a:pPr>
            <a:r>
              <a:rPr lang="en-US" sz="1600" dirty="0"/>
              <a:t>Gathering data to help make the best decisions possible.</a:t>
            </a:r>
            <a:endParaRPr lang="en-US" sz="2000" dirty="0"/>
          </a:p>
        </p:txBody>
      </p:sp>
      <p:pic>
        <p:nvPicPr>
          <p:cNvPr id="8" name="Picture 7">
            <a:extLst>
              <a:ext uri="{FF2B5EF4-FFF2-40B4-BE49-F238E27FC236}">
                <a16:creationId xmlns:a16="http://schemas.microsoft.com/office/drawing/2014/main" id="{F681A2DA-1FC5-4093-B972-0036E84A271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20" y="2799583"/>
            <a:ext cx="1531161" cy="1531161"/>
          </a:xfrm>
          <a:prstGeom prst="rect">
            <a:avLst/>
          </a:prstGeom>
        </p:spPr>
      </p:pic>
      <p:grpSp>
        <p:nvGrpSpPr>
          <p:cNvPr id="39" name="Group 38" descr="Stakeholder analysis&#10;">
            <a:extLst>
              <a:ext uri="{FF2B5EF4-FFF2-40B4-BE49-F238E27FC236}">
                <a16:creationId xmlns:a16="http://schemas.microsoft.com/office/drawing/2014/main" id="{E0DE5ED0-AB92-4C1A-A884-8ED5C8A8071F}"/>
              </a:ext>
              <a:ext uri="{C183D7F6-B498-43B3-948B-1728B52AA6E4}">
                <adec:decorative xmlns:adec="http://schemas.microsoft.com/office/drawing/2017/decorative" val="0"/>
              </a:ext>
            </a:extLst>
          </p:cNvPr>
          <p:cNvGrpSpPr/>
          <p:nvPr/>
        </p:nvGrpSpPr>
        <p:grpSpPr>
          <a:xfrm>
            <a:off x="5169069" y="1844862"/>
            <a:ext cx="1885987" cy="1825990"/>
            <a:chOff x="760674" y="1528481"/>
            <a:chExt cx="3036916" cy="2613278"/>
          </a:xfrm>
        </p:grpSpPr>
        <p:pic>
          <p:nvPicPr>
            <p:cNvPr id="55" name="Picture 54">
              <a:extLst>
                <a:ext uri="{FF2B5EF4-FFF2-40B4-BE49-F238E27FC236}">
                  <a16:creationId xmlns:a16="http://schemas.microsoft.com/office/drawing/2014/main" id="{AF5CC294-B280-4930-B8A4-AA18FE2B126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311" y="1528481"/>
              <a:ext cx="2613280" cy="2613278"/>
            </a:xfrm>
            <a:prstGeom prst="rect">
              <a:avLst/>
            </a:prstGeom>
          </p:spPr>
        </p:pic>
        <p:sp>
          <p:nvSpPr>
            <p:cNvPr id="56" name="TextBox 55">
              <a:extLst>
                <a:ext uri="{FF2B5EF4-FFF2-40B4-BE49-F238E27FC236}">
                  <a16:creationId xmlns:a16="http://schemas.microsoft.com/office/drawing/2014/main" id="{92572446-0DB2-4F13-93EF-5CD1987A9A18}"/>
                </a:ext>
              </a:extLst>
            </p:cNvPr>
            <p:cNvSpPr txBox="1"/>
            <p:nvPr/>
          </p:nvSpPr>
          <p:spPr>
            <a:xfrm>
              <a:off x="760674" y="3710662"/>
              <a:ext cx="3036916" cy="369332"/>
            </a:xfrm>
            <a:prstGeom prst="rect">
              <a:avLst/>
            </a:prstGeom>
            <a:noFill/>
          </p:spPr>
          <p:txBody>
            <a:bodyPr wrap="square" rtlCol="0">
              <a:spAutoFit/>
            </a:bodyPr>
            <a:lstStyle/>
            <a:p>
              <a:pPr algn="ctr"/>
              <a:r>
                <a:rPr lang="en-US" dirty="0"/>
                <a:t>Stakeholder interviews</a:t>
              </a:r>
            </a:p>
          </p:txBody>
        </p:sp>
      </p:grpSp>
      <p:pic>
        <p:nvPicPr>
          <p:cNvPr id="53" name="Picture 52">
            <a:extLst>
              <a:ext uri="{FF2B5EF4-FFF2-40B4-BE49-F238E27FC236}">
                <a16:creationId xmlns:a16="http://schemas.microsoft.com/office/drawing/2014/main" id="{072481C6-EF9E-47C1-9CDC-BB979358DE50}"/>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979" t="15705" r="24871" b="17510"/>
          <a:stretch/>
        </p:blipFill>
        <p:spPr>
          <a:xfrm>
            <a:off x="7823321" y="2005902"/>
            <a:ext cx="923859" cy="1160871"/>
          </a:xfrm>
          <a:prstGeom prst="rect">
            <a:avLst/>
          </a:prstGeom>
          <a:ln>
            <a:noFill/>
          </a:ln>
        </p:spPr>
      </p:pic>
      <p:sp>
        <p:nvSpPr>
          <p:cNvPr id="54" name="TextBox 53">
            <a:extLst>
              <a:ext uri="{FF2B5EF4-FFF2-40B4-BE49-F238E27FC236}">
                <a16:creationId xmlns:a16="http://schemas.microsoft.com/office/drawing/2014/main" id="{990F9A13-EC2A-48BE-B548-8DD968B62E5E}"/>
              </a:ext>
            </a:extLst>
          </p:cNvPr>
          <p:cNvSpPr txBox="1"/>
          <p:nvPr/>
        </p:nvSpPr>
        <p:spPr>
          <a:xfrm>
            <a:off x="7645690" y="3200041"/>
            <a:ext cx="1301341" cy="646331"/>
          </a:xfrm>
          <a:prstGeom prst="rect">
            <a:avLst/>
          </a:prstGeom>
          <a:noFill/>
        </p:spPr>
        <p:txBody>
          <a:bodyPr wrap="square" rtlCol="0">
            <a:spAutoFit/>
          </a:bodyPr>
          <a:lstStyle/>
          <a:p>
            <a:pPr algn="ctr"/>
            <a:r>
              <a:rPr lang="en-US" dirty="0"/>
              <a:t>Web user survey</a:t>
            </a:r>
          </a:p>
        </p:txBody>
      </p:sp>
      <p:pic>
        <p:nvPicPr>
          <p:cNvPr id="51" name="Picture 50">
            <a:extLst>
              <a:ext uri="{FF2B5EF4-FFF2-40B4-BE49-F238E27FC236}">
                <a16:creationId xmlns:a16="http://schemas.microsoft.com/office/drawing/2014/main" id="{08FFF5C0-606B-4588-BDF3-15EB331567E1}"/>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894" t="20287" r="21003" b="25368"/>
          <a:stretch/>
        </p:blipFill>
        <p:spPr>
          <a:xfrm>
            <a:off x="9779160" y="2102643"/>
            <a:ext cx="1213677" cy="1097397"/>
          </a:xfrm>
          <a:prstGeom prst="rect">
            <a:avLst/>
          </a:prstGeom>
        </p:spPr>
      </p:pic>
      <p:sp>
        <p:nvSpPr>
          <p:cNvPr id="52" name="TextBox 51">
            <a:extLst>
              <a:ext uri="{FF2B5EF4-FFF2-40B4-BE49-F238E27FC236}">
                <a16:creationId xmlns:a16="http://schemas.microsoft.com/office/drawing/2014/main" id="{019E56C7-BEA6-4042-8108-B58940112B46}"/>
              </a:ext>
            </a:extLst>
          </p:cNvPr>
          <p:cNvSpPr txBox="1"/>
          <p:nvPr/>
        </p:nvSpPr>
        <p:spPr>
          <a:xfrm>
            <a:off x="9532928" y="3183715"/>
            <a:ext cx="1910309" cy="229363"/>
          </a:xfrm>
          <a:prstGeom prst="rect">
            <a:avLst/>
          </a:prstGeom>
          <a:noFill/>
        </p:spPr>
        <p:txBody>
          <a:bodyPr wrap="square" rtlCol="0">
            <a:spAutoFit/>
          </a:bodyPr>
          <a:lstStyle/>
          <a:p>
            <a:pPr algn="ctr"/>
            <a:r>
              <a:rPr lang="en-US" dirty="0"/>
              <a:t>Literature review</a:t>
            </a:r>
          </a:p>
        </p:txBody>
      </p:sp>
      <p:pic>
        <p:nvPicPr>
          <p:cNvPr id="49" name="Picture 48">
            <a:extLst>
              <a:ext uri="{FF2B5EF4-FFF2-40B4-BE49-F238E27FC236}">
                <a16:creationId xmlns:a16="http://schemas.microsoft.com/office/drawing/2014/main" id="{06558465-835A-4207-A35C-BA13A7A85DE5}"/>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5356" y="4150679"/>
            <a:ext cx="1301344" cy="1301344"/>
          </a:xfrm>
          <a:prstGeom prst="rect">
            <a:avLst/>
          </a:prstGeom>
        </p:spPr>
      </p:pic>
      <p:sp>
        <p:nvSpPr>
          <p:cNvPr id="46" name="TextBox 45">
            <a:extLst>
              <a:ext uri="{FF2B5EF4-FFF2-40B4-BE49-F238E27FC236}">
                <a16:creationId xmlns:a16="http://schemas.microsoft.com/office/drawing/2014/main" id="{A2895409-4B51-4827-B774-0776C0EF1835}"/>
              </a:ext>
            </a:extLst>
          </p:cNvPr>
          <p:cNvSpPr txBox="1"/>
          <p:nvPr/>
        </p:nvSpPr>
        <p:spPr>
          <a:xfrm>
            <a:off x="5154221" y="5357691"/>
            <a:ext cx="1841221" cy="196034"/>
          </a:xfrm>
          <a:prstGeom prst="rect">
            <a:avLst/>
          </a:prstGeom>
          <a:noFill/>
        </p:spPr>
        <p:txBody>
          <a:bodyPr wrap="square" rtlCol="0">
            <a:spAutoFit/>
          </a:bodyPr>
          <a:lstStyle/>
          <a:p>
            <a:pPr algn="ctr">
              <a:lnSpc>
                <a:spcPct val="80000"/>
              </a:lnSpc>
            </a:pPr>
            <a:r>
              <a:rPr lang="en-US" dirty="0"/>
              <a:t>Market analysis</a:t>
            </a:r>
          </a:p>
        </p:txBody>
      </p:sp>
      <p:sp>
        <p:nvSpPr>
          <p:cNvPr id="50" name="TextBox 49">
            <a:extLst>
              <a:ext uri="{FF2B5EF4-FFF2-40B4-BE49-F238E27FC236}">
                <a16:creationId xmlns:a16="http://schemas.microsoft.com/office/drawing/2014/main" id="{6900BAB2-7EB7-427D-A1BC-1D02BA3E66EB}"/>
              </a:ext>
            </a:extLst>
          </p:cNvPr>
          <p:cNvSpPr txBox="1"/>
          <p:nvPr/>
        </p:nvSpPr>
        <p:spPr>
          <a:xfrm>
            <a:off x="7398436" y="5358850"/>
            <a:ext cx="1905923" cy="196033"/>
          </a:xfrm>
          <a:prstGeom prst="rect">
            <a:avLst/>
          </a:prstGeom>
          <a:noFill/>
        </p:spPr>
        <p:txBody>
          <a:bodyPr wrap="square" rtlCol="0">
            <a:spAutoFit/>
          </a:bodyPr>
          <a:lstStyle/>
          <a:p>
            <a:pPr algn="ctr">
              <a:lnSpc>
                <a:spcPct val="80000"/>
              </a:lnSpc>
            </a:pPr>
            <a:r>
              <a:rPr lang="en-US" dirty="0"/>
              <a:t>Web analytics</a:t>
            </a:r>
          </a:p>
        </p:txBody>
      </p:sp>
      <p:pic>
        <p:nvPicPr>
          <p:cNvPr id="47" name="Picture 46">
            <a:extLst>
              <a:ext uri="{FF2B5EF4-FFF2-40B4-BE49-F238E27FC236}">
                <a16:creationId xmlns:a16="http://schemas.microsoft.com/office/drawing/2014/main" id="{7A0288B7-677E-441E-9D96-5CC9EA557122}"/>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94553" y="4311165"/>
            <a:ext cx="1095446" cy="1095446"/>
          </a:xfrm>
          <a:prstGeom prst="rect">
            <a:avLst/>
          </a:prstGeom>
        </p:spPr>
      </p:pic>
      <p:sp>
        <p:nvSpPr>
          <p:cNvPr id="48" name="TextBox 47">
            <a:extLst>
              <a:ext uri="{FF2B5EF4-FFF2-40B4-BE49-F238E27FC236}">
                <a16:creationId xmlns:a16="http://schemas.microsoft.com/office/drawing/2014/main" id="{69FF8AB7-10D7-418F-B6D3-340F51DE32F7}"/>
              </a:ext>
            </a:extLst>
          </p:cNvPr>
          <p:cNvSpPr txBox="1"/>
          <p:nvPr/>
        </p:nvSpPr>
        <p:spPr>
          <a:xfrm>
            <a:off x="9510634" y="5346898"/>
            <a:ext cx="1905923" cy="229363"/>
          </a:xfrm>
          <a:prstGeom prst="rect">
            <a:avLst/>
          </a:prstGeom>
          <a:noFill/>
        </p:spPr>
        <p:txBody>
          <a:bodyPr wrap="square" rtlCol="0">
            <a:spAutoFit/>
          </a:bodyPr>
          <a:lstStyle/>
          <a:p>
            <a:pPr algn="ctr"/>
            <a:r>
              <a:rPr lang="en-US" dirty="0"/>
              <a:t>Audience research</a:t>
            </a:r>
          </a:p>
        </p:txBody>
      </p:sp>
      <p:pic>
        <p:nvPicPr>
          <p:cNvPr id="45" name="Picture 44">
            <a:extLst>
              <a:ext uri="{FF2B5EF4-FFF2-40B4-BE49-F238E27FC236}">
                <a16:creationId xmlns:a16="http://schemas.microsoft.com/office/drawing/2014/main" id="{4391DC14-1C9A-40D9-B149-7CED97E80DFE}"/>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7178" y="4142936"/>
            <a:ext cx="1301344" cy="1301344"/>
          </a:xfrm>
          <a:prstGeom prst="rect">
            <a:avLst/>
          </a:prstGeom>
        </p:spPr>
      </p:pic>
      <p:sp>
        <p:nvSpPr>
          <p:cNvPr id="4" name="Slide Number Placeholder 3">
            <a:extLst>
              <a:ext uri="{FF2B5EF4-FFF2-40B4-BE49-F238E27FC236}">
                <a16:creationId xmlns:a16="http://schemas.microsoft.com/office/drawing/2014/main" id="{D68EFB70-C597-4D37-991A-9015C5F9396F}"/>
              </a:ext>
            </a:extLst>
          </p:cNvPr>
          <p:cNvSpPr>
            <a:spLocks noGrp="1"/>
          </p:cNvSpPr>
          <p:nvPr>
            <p:ph type="sldNum" sz="quarter" idx="12"/>
          </p:nvPr>
        </p:nvSpPr>
        <p:spPr/>
        <p:txBody>
          <a:bodyPr/>
          <a:lstStyle/>
          <a:p>
            <a:fld id="{28AA3D66-4C22-4B3E-AB0B-5D72BE521928}" type="slidenum">
              <a:rPr lang="en-US" smtClean="0"/>
              <a:t>5</a:t>
            </a:fld>
            <a:endParaRPr lang="en-US" dirty="0"/>
          </a:p>
        </p:txBody>
      </p:sp>
    </p:spTree>
    <p:extLst>
      <p:ext uri="{BB962C8B-B14F-4D97-AF65-F5344CB8AC3E}">
        <p14:creationId xmlns:p14="http://schemas.microsoft.com/office/powerpoint/2010/main" val="3274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59F3B0D5-9A71-4FB3-B51C-3DF62F84B4B8}"/>
              </a:ext>
            </a:extLst>
          </p:cNvPr>
          <p:cNvSpPr/>
          <p:nvPr/>
        </p:nvSpPr>
        <p:spPr>
          <a:xfrm>
            <a:off x="838200" y="424938"/>
            <a:ext cx="2387600" cy="369332"/>
          </a:xfrm>
          <a:prstGeom prst="round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latin typeface="+mj-lt"/>
                <a:cs typeface="Albany AMT" panose="020B0604020202020204" pitchFamily="34" charset="0"/>
              </a:rPr>
              <a:t>Area of exploration</a:t>
            </a:r>
          </a:p>
        </p:txBody>
      </p:sp>
      <p:sp>
        <p:nvSpPr>
          <p:cNvPr id="25" name="Title 24">
            <a:extLst>
              <a:ext uri="{FF2B5EF4-FFF2-40B4-BE49-F238E27FC236}">
                <a16:creationId xmlns:a16="http://schemas.microsoft.com/office/drawing/2014/main" id="{78930419-98A3-4391-86CB-C96B08DC6D1A}"/>
              </a:ext>
            </a:extLst>
          </p:cNvPr>
          <p:cNvSpPr>
            <a:spLocks noGrp="1"/>
          </p:cNvSpPr>
          <p:nvPr>
            <p:ph type="title"/>
          </p:nvPr>
        </p:nvSpPr>
        <p:spPr>
          <a:xfrm>
            <a:off x="838200" y="857829"/>
            <a:ext cx="10515600" cy="1112243"/>
          </a:xfrm>
        </p:spPr>
        <p:txBody>
          <a:bodyPr>
            <a:normAutofit/>
          </a:bodyPr>
          <a:lstStyle/>
          <a:p>
            <a:r>
              <a:rPr lang="en-US" sz="3400" b="1" dirty="0"/>
              <a:t>What format should be used to share information? </a:t>
            </a:r>
          </a:p>
        </p:txBody>
      </p:sp>
      <p:sp>
        <p:nvSpPr>
          <p:cNvPr id="24" name="TextBox 23">
            <a:extLst>
              <a:ext uri="{FF2B5EF4-FFF2-40B4-BE49-F238E27FC236}">
                <a16:creationId xmlns:a16="http://schemas.microsoft.com/office/drawing/2014/main" id="{A8343C92-8622-4612-82C7-A56766123B9A}"/>
              </a:ext>
            </a:extLst>
          </p:cNvPr>
          <p:cNvSpPr txBox="1"/>
          <p:nvPr/>
        </p:nvSpPr>
        <p:spPr>
          <a:xfrm>
            <a:off x="1008852" y="2047754"/>
            <a:ext cx="920445" cy="307777"/>
          </a:xfrm>
          <a:prstGeom prst="rect">
            <a:avLst/>
          </a:prstGeom>
          <a:solidFill>
            <a:schemeClr val="accent6">
              <a:lumMod val="40000"/>
              <a:lumOff val="60000"/>
            </a:schemeClr>
          </a:solidFill>
        </p:spPr>
        <p:txBody>
          <a:bodyPr wrap="none" rtlCol="0">
            <a:spAutoFit/>
          </a:bodyPr>
          <a:lstStyle/>
          <a:p>
            <a:r>
              <a:rPr lang="en-US" sz="1400" b="1" dirty="0">
                <a:solidFill>
                  <a:schemeClr val="accent6">
                    <a:lumMod val="50000"/>
                  </a:schemeClr>
                </a:solidFill>
                <a:cs typeface="Albany AMT" panose="020B0604020202020204" pitchFamily="34" charset="0"/>
              </a:rPr>
              <a:t>MARKET</a:t>
            </a:r>
          </a:p>
        </p:txBody>
      </p:sp>
      <p:sp>
        <p:nvSpPr>
          <p:cNvPr id="15" name="Text Box 44">
            <a:extLst>
              <a:ext uri="{FF2B5EF4-FFF2-40B4-BE49-F238E27FC236}">
                <a16:creationId xmlns:a16="http://schemas.microsoft.com/office/drawing/2014/main" id="{0922B500-3E04-4F46-B023-DB56F57485D6}"/>
              </a:ext>
            </a:extLst>
          </p:cNvPr>
          <p:cNvSpPr txBox="1"/>
          <p:nvPr/>
        </p:nvSpPr>
        <p:spPr>
          <a:xfrm>
            <a:off x="991462" y="2476159"/>
            <a:ext cx="4253637" cy="12003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tabLst>
                <a:tab pos="5422900" algn="l"/>
              </a:tabLst>
            </a:pPr>
            <a:r>
              <a:rPr lang="en-US" dirty="0">
                <a:effectLst/>
                <a:ea typeface="Times New Roman" panose="02020603050405020304" pitchFamily="18" charset="0"/>
                <a:cs typeface="Albany AMT" panose="020B0604020202020204" pitchFamily="34" charset="0"/>
              </a:rPr>
              <a:t>Over half of the products with a report component were </a:t>
            </a:r>
            <a:r>
              <a:rPr lang="en-US" b="1" dirty="0">
                <a:effectLst/>
                <a:ea typeface="Times New Roman" panose="02020603050405020304" pitchFamily="18" charset="0"/>
                <a:cs typeface="Albany AMT" panose="020B0604020202020204" pitchFamily="34" charset="0"/>
              </a:rPr>
              <a:t>optimized for online display</a:t>
            </a:r>
            <a:r>
              <a:rPr lang="en-US" dirty="0">
                <a:effectLst/>
                <a:ea typeface="Times New Roman" panose="02020603050405020304" pitchFamily="18" charset="0"/>
                <a:cs typeface="Albany AMT" panose="020B0604020202020204" pitchFamily="34" charset="0"/>
              </a:rPr>
              <a:t>. Many of these still had PDF components.</a:t>
            </a:r>
          </a:p>
        </p:txBody>
      </p:sp>
      <p:pic>
        <p:nvPicPr>
          <p:cNvPr id="2" name="Picture 1" descr="Pie chart showing that over half of reports reviewed (19 products out of 27)  were optimized for online display.">
            <a:extLst>
              <a:ext uri="{FF2B5EF4-FFF2-40B4-BE49-F238E27FC236}">
                <a16:creationId xmlns:a16="http://schemas.microsoft.com/office/drawing/2014/main" id="{BB7EF459-CDB7-424F-BB54-7163D166FFD7}"/>
              </a:ext>
            </a:extLst>
          </p:cNvPr>
          <p:cNvPicPr>
            <a:picLocks noChangeAspect="1"/>
          </p:cNvPicPr>
          <p:nvPr/>
        </p:nvPicPr>
        <p:blipFill>
          <a:blip r:embed="rId3"/>
          <a:stretch>
            <a:fillRect/>
          </a:stretch>
        </p:blipFill>
        <p:spPr>
          <a:xfrm>
            <a:off x="181110" y="3690956"/>
            <a:ext cx="5362575" cy="2905125"/>
          </a:xfrm>
          <a:prstGeom prst="rect">
            <a:avLst/>
          </a:prstGeom>
        </p:spPr>
      </p:pic>
      <p:sp>
        <p:nvSpPr>
          <p:cNvPr id="8" name="TextBox 7">
            <a:extLst>
              <a:ext uri="{FF2B5EF4-FFF2-40B4-BE49-F238E27FC236}">
                <a16:creationId xmlns:a16="http://schemas.microsoft.com/office/drawing/2014/main" id="{F95F1B34-1C82-4740-B909-0968C5AC8D9B}"/>
              </a:ext>
              <a:ext uri="{C183D7F6-B498-43B3-948B-1728B52AA6E4}">
                <adec:decorative xmlns:adec="http://schemas.microsoft.com/office/drawing/2017/decorative" val="0"/>
              </a:ext>
            </a:extLst>
          </p:cNvPr>
          <p:cNvSpPr txBox="1"/>
          <p:nvPr/>
        </p:nvSpPr>
        <p:spPr>
          <a:xfrm>
            <a:off x="5860405" y="1845059"/>
            <a:ext cx="5340132" cy="2585323"/>
          </a:xfrm>
          <a:prstGeom prst="rect">
            <a:avLst/>
          </a:prstGeom>
          <a:solidFill>
            <a:schemeClr val="bg1"/>
          </a:solidFill>
          <a:ln>
            <a:solidFill>
              <a:schemeClr val="accent1">
                <a:lumMod val="75000"/>
              </a:schemeClr>
            </a:solidFill>
          </a:ln>
        </p:spPr>
        <p:txBody>
          <a:bodyPr wrap="square" rtlCol="0">
            <a:spAutoFit/>
          </a:bodyPr>
          <a:lstStyle/>
          <a:p>
            <a:endParaRPr lang="en-US" dirty="0"/>
          </a:p>
          <a:p>
            <a:endParaRPr lang="en-US" dirty="0"/>
          </a:p>
          <a:p>
            <a:r>
              <a:rPr lang="en-US" u="sng" dirty="0"/>
              <a:t>For researchers</a:t>
            </a:r>
            <a:r>
              <a:rPr lang="en-US" dirty="0"/>
              <a:t>: </a:t>
            </a:r>
          </a:p>
          <a:p>
            <a:pPr marL="285750" indent="-285750">
              <a:buFont typeface="Arial" panose="020B0604020202020204" pitchFamily="34" charset="0"/>
              <a:buChar char="•"/>
            </a:pPr>
            <a:r>
              <a:rPr lang="en-US" b="1" dirty="0"/>
              <a:t>PDF is good for in-depth reading </a:t>
            </a:r>
            <a:r>
              <a:rPr lang="en-US" dirty="0"/>
              <a:t>and can be saved later as a lasting resource. </a:t>
            </a:r>
          </a:p>
          <a:p>
            <a:pPr marL="285750" indent="-285750">
              <a:buFont typeface="Arial" panose="020B0604020202020204" pitchFamily="34" charset="0"/>
              <a:buChar char="•"/>
            </a:pPr>
            <a:r>
              <a:rPr lang="en-US" b="1" dirty="0"/>
              <a:t>HTML is good for immediate discovery </a:t>
            </a:r>
            <a:r>
              <a:rPr lang="en-US" dirty="0"/>
              <a:t>of content (search) and linking to additional information.</a:t>
            </a:r>
          </a:p>
          <a:p>
            <a:pPr algn="r"/>
            <a:r>
              <a:rPr lang="en-US" dirty="0"/>
              <a:t>—</a:t>
            </a:r>
            <a:r>
              <a:rPr lang="en-US" dirty="0" err="1">
                <a:solidFill>
                  <a:schemeClr val="accent6">
                    <a:lumMod val="50000"/>
                  </a:schemeClr>
                </a:solidFill>
              </a:rPr>
              <a:t>Aalbersberg</a:t>
            </a:r>
            <a:r>
              <a:rPr lang="en-US" dirty="0">
                <a:solidFill>
                  <a:schemeClr val="accent6">
                    <a:lumMod val="50000"/>
                  </a:schemeClr>
                </a:solidFill>
              </a:rPr>
              <a:t> (2013)</a:t>
            </a:r>
            <a:endParaRPr lang="en-US" dirty="0"/>
          </a:p>
        </p:txBody>
      </p:sp>
      <p:sp>
        <p:nvSpPr>
          <p:cNvPr id="9" name="TextBox 8">
            <a:extLst>
              <a:ext uri="{FF2B5EF4-FFF2-40B4-BE49-F238E27FC236}">
                <a16:creationId xmlns:a16="http://schemas.microsoft.com/office/drawing/2014/main" id="{4A8E4E84-E4C4-4642-A294-959906E58D92}"/>
              </a:ext>
            </a:extLst>
          </p:cNvPr>
          <p:cNvSpPr txBox="1"/>
          <p:nvPr/>
        </p:nvSpPr>
        <p:spPr>
          <a:xfrm>
            <a:off x="6010694" y="1972634"/>
            <a:ext cx="1253705" cy="307777"/>
          </a:xfrm>
          <a:prstGeom prst="rect">
            <a:avLst/>
          </a:prstGeom>
          <a:solidFill>
            <a:schemeClr val="accent6">
              <a:lumMod val="40000"/>
              <a:lumOff val="60000"/>
            </a:schemeClr>
          </a:solidFill>
        </p:spPr>
        <p:txBody>
          <a:bodyPr wrap="square" rtlCol="0">
            <a:spAutoFit/>
          </a:bodyPr>
          <a:lstStyle/>
          <a:p>
            <a:pPr algn="ctr"/>
            <a:r>
              <a:rPr lang="en-US" sz="1400" b="1" dirty="0">
                <a:solidFill>
                  <a:schemeClr val="accent6">
                    <a:lumMod val="50000"/>
                  </a:schemeClr>
                </a:solidFill>
                <a:cs typeface="Albany AMT" panose="020B0604020202020204" pitchFamily="34" charset="0"/>
              </a:rPr>
              <a:t>AUDIENCE</a:t>
            </a:r>
          </a:p>
        </p:txBody>
      </p:sp>
      <p:sp>
        <p:nvSpPr>
          <p:cNvPr id="11" name="TextBox 10">
            <a:extLst>
              <a:ext uri="{FF2B5EF4-FFF2-40B4-BE49-F238E27FC236}">
                <a16:creationId xmlns:a16="http://schemas.microsoft.com/office/drawing/2014/main" id="{4C4D4DFB-29E3-4612-BD8D-3FAF4B725A19}"/>
              </a:ext>
              <a:ext uri="{C183D7F6-B498-43B3-948B-1728B52AA6E4}">
                <adec:decorative xmlns:adec="http://schemas.microsoft.com/office/drawing/2017/decorative" val="0"/>
              </a:ext>
            </a:extLst>
          </p:cNvPr>
          <p:cNvSpPr txBox="1"/>
          <p:nvPr/>
        </p:nvSpPr>
        <p:spPr>
          <a:xfrm>
            <a:off x="5860405" y="4761444"/>
            <a:ext cx="5340132" cy="1415772"/>
          </a:xfrm>
          <a:prstGeom prst="rect">
            <a:avLst/>
          </a:prstGeom>
          <a:solidFill>
            <a:schemeClr val="bg1"/>
          </a:solidFill>
          <a:ln>
            <a:solidFill>
              <a:schemeClr val="accent1">
                <a:lumMod val="75000"/>
              </a:schemeClr>
            </a:solidFill>
          </a:ln>
        </p:spPr>
        <p:txBody>
          <a:bodyPr wrap="square" rtlCol="0">
            <a:spAutoFit/>
          </a:bodyPr>
          <a:lstStyle/>
          <a:p>
            <a:endParaRPr lang="en-US" sz="1400" dirty="0">
              <a:cs typeface="Albany AMT" panose="020B0604020202020204" pitchFamily="34" charset="0"/>
            </a:endParaRPr>
          </a:p>
          <a:p>
            <a:endParaRPr lang="en-US" dirty="0">
              <a:cs typeface="Albany AMT" panose="020B0604020202020204" pitchFamily="34" charset="0"/>
            </a:endParaRPr>
          </a:p>
          <a:p>
            <a:r>
              <a:rPr lang="en-US" dirty="0"/>
              <a:t>“</a:t>
            </a:r>
            <a:r>
              <a:rPr lang="en-US" b="1" dirty="0"/>
              <a:t>Get away from the PDF format </a:t>
            </a:r>
            <a:r>
              <a:rPr lang="en-US" dirty="0"/>
              <a:t>because it’s not searchable and won’t be retrieved in Google searches.”</a:t>
            </a:r>
          </a:p>
        </p:txBody>
      </p:sp>
      <p:sp>
        <p:nvSpPr>
          <p:cNvPr id="12" name="TextBox 11">
            <a:extLst>
              <a:ext uri="{FF2B5EF4-FFF2-40B4-BE49-F238E27FC236}">
                <a16:creationId xmlns:a16="http://schemas.microsoft.com/office/drawing/2014/main" id="{E8C5EBC3-8530-497E-AA80-E04F15E8F338}"/>
              </a:ext>
            </a:extLst>
          </p:cNvPr>
          <p:cNvSpPr txBox="1"/>
          <p:nvPr/>
        </p:nvSpPr>
        <p:spPr>
          <a:xfrm>
            <a:off x="5974705" y="4889019"/>
            <a:ext cx="1289694" cy="307777"/>
          </a:xfrm>
          <a:prstGeom prst="rect">
            <a:avLst/>
          </a:prstGeom>
          <a:solidFill>
            <a:schemeClr val="accent6">
              <a:lumMod val="40000"/>
              <a:lumOff val="60000"/>
            </a:schemeClr>
          </a:solidFill>
        </p:spPr>
        <p:txBody>
          <a:bodyPr wrap="square" rtlCol="0">
            <a:spAutoFit/>
          </a:bodyPr>
          <a:lstStyle/>
          <a:p>
            <a:r>
              <a:rPr lang="en-US" sz="1400" b="1" dirty="0">
                <a:solidFill>
                  <a:schemeClr val="accent6">
                    <a:lumMod val="50000"/>
                  </a:schemeClr>
                </a:solidFill>
                <a:cs typeface="Albany AMT" panose="020B0604020202020204" pitchFamily="34" charset="0"/>
              </a:rPr>
              <a:t>INTERVIEW</a:t>
            </a:r>
          </a:p>
        </p:txBody>
      </p:sp>
      <p:sp>
        <p:nvSpPr>
          <p:cNvPr id="4" name="Slide Number Placeholder 3">
            <a:extLst>
              <a:ext uri="{FF2B5EF4-FFF2-40B4-BE49-F238E27FC236}">
                <a16:creationId xmlns:a16="http://schemas.microsoft.com/office/drawing/2014/main" id="{950136ED-340D-4306-BF85-C152F1A876CF}"/>
              </a:ext>
            </a:extLst>
          </p:cNvPr>
          <p:cNvSpPr>
            <a:spLocks noGrp="1"/>
          </p:cNvSpPr>
          <p:nvPr>
            <p:ph type="sldNum" sz="quarter" idx="12"/>
          </p:nvPr>
        </p:nvSpPr>
        <p:spPr/>
        <p:txBody>
          <a:bodyPr/>
          <a:lstStyle/>
          <a:p>
            <a:fld id="{28AA3D66-4C22-4B3E-AB0B-5D72BE521928}" type="slidenum">
              <a:rPr lang="en-US" smtClean="0"/>
              <a:t>6</a:t>
            </a:fld>
            <a:endParaRPr lang="en-US" dirty="0"/>
          </a:p>
        </p:txBody>
      </p:sp>
    </p:spTree>
    <p:extLst>
      <p:ext uri="{BB962C8B-B14F-4D97-AF65-F5344CB8AC3E}">
        <p14:creationId xmlns:p14="http://schemas.microsoft.com/office/powerpoint/2010/main" val="186238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56E96-C5C3-4A2D-A8D7-EE2310D8BFF1}"/>
              </a:ext>
            </a:extLst>
          </p:cNvPr>
          <p:cNvSpPr>
            <a:spLocks noGrp="1"/>
          </p:cNvSpPr>
          <p:nvPr>
            <p:ph type="title"/>
          </p:nvPr>
        </p:nvSpPr>
        <p:spPr>
          <a:xfrm>
            <a:off x="831850" y="1709738"/>
            <a:ext cx="9372854" cy="2852737"/>
          </a:xfrm>
        </p:spPr>
        <p:txBody>
          <a:bodyPr/>
          <a:lstStyle/>
          <a:p>
            <a:r>
              <a:rPr lang="en-US" dirty="0">
                <a:latin typeface="+mj-lt"/>
              </a:rPr>
              <a:t>Focus on building an online product</a:t>
            </a:r>
          </a:p>
        </p:txBody>
      </p:sp>
      <p:sp>
        <p:nvSpPr>
          <p:cNvPr id="5" name="Text Placeholder 4">
            <a:extLst>
              <a:ext uri="{FF2B5EF4-FFF2-40B4-BE49-F238E27FC236}">
                <a16:creationId xmlns:a16="http://schemas.microsoft.com/office/drawing/2014/main" id="{ABF44F71-EFF9-4EBB-97B4-0AB9C1903C7E}"/>
              </a:ext>
            </a:extLst>
          </p:cNvPr>
          <p:cNvSpPr>
            <a:spLocks noGrp="1"/>
          </p:cNvSpPr>
          <p:nvPr>
            <p:ph type="body" idx="1"/>
          </p:nvPr>
        </p:nvSpPr>
        <p:spPr/>
        <p:txBody>
          <a:bodyPr/>
          <a:lstStyle/>
          <a:p>
            <a:endParaRPr lang="en-US" dirty="0"/>
          </a:p>
        </p:txBody>
      </p:sp>
      <p:sp>
        <p:nvSpPr>
          <p:cNvPr id="6" name="Rectangle: Rounded Corners 5">
            <a:extLst>
              <a:ext uri="{FF2B5EF4-FFF2-40B4-BE49-F238E27FC236}">
                <a16:creationId xmlns:a16="http://schemas.microsoft.com/office/drawing/2014/main" id="{D29B469E-EC15-48AC-B3B5-157F464B2B53}"/>
              </a:ext>
            </a:extLst>
          </p:cNvPr>
          <p:cNvSpPr/>
          <p:nvPr/>
        </p:nvSpPr>
        <p:spPr>
          <a:xfrm>
            <a:off x="844550" y="2319440"/>
            <a:ext cx="2021940" cy="3693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60046"/>
                </a:solidFill>
                <a:latin typeface="+mj-lt"/>
                <a:cs typeface="Albany AMT" panose="020B0604020202020204" pitchFamily="34" charset="0"/>
              </a:rPr>
              <a:t>Design solution</a:t>
            </a:r>
          </a:p>
        </p:txBody>
      </p:sp>
      <p:sp>
        <p:nvSpPr>
          <p:cNvPr id="2" name="Slide Number Placeholder 1">
            <a:extLst>
              <a:ext uri="{FF2B5EF4-FFF2-40B4-BE49-F238E27FC236}">
                <a16:creationId xmlns:a16="http://schemas.microsoft.com/office/drawing/2014/main" id="{00B8D0DD-9168-4520-8BBD-66435973868B}"/>
              </a:ext>
            </a:extLst>
          </p:cNvPr>
          <p:cNvSpPr>
            <a:spLocks noGrp="1"/>
          </p:cNvSpPr>
          <p:nvPr>
            <p:ph type="sldNum" sz="quarter" idx="12"/>
          </p:nvPr>
        </p:nvSpPr>
        <p:spPr/>
        <p:txBody>
          <a:bodyPr/>
          <a:lstStyle/>
          <a:p>
            <a:fld id="{28AA3D66-4C22-4B3E-AB0B-5D72BE521928}" type="slidenum">
              <a:rPr lang="en-US" smtClean="0"/>
              <a:t>7</a:t>
            </a:fld>
            <a:endParaRPr lang="en-US" dirty="0"/>
          </a:p>
        </p:txBody>
      </p:sp>
    </p:spTree>
    <p:extLst>
      <p:ext uri="{BB962C8B-B14F-4D97-AF65-F5344CB8AC3E}">
        <p14:creationId xmlns:p14="http://schemas.microsoft.com/office/powerpoint/2010/main" val="132770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40321F1-AE7A-43F6-8800-3E2B8E1292F6}"/>
              </a:ext>
            </a:extLst>
          </p:cNvPr>
          <p:cNvSpPr>
            <a:spLocks noGrp="1"/>
          </p:cNvSpPr>
          <p:nvPr>
            <p:ph type="title"/>
          </p:nvPr>
        </p:nvSpPr>
        <p:spPr>
          <a:xfrm>
            <a:off x="838200" y="506927"/>
            <a:ext cx="10468897" cy="1325563"/>
          </a:xfrm>
        </p:spPr>
        <p:txBody>
          <a:bodyPr>
            <a:normAutofit/>
          </a:bodyPr>
          <a:lstStyle/>
          <a:p>
            <a:pPr>
              <a:lnSpc>
                <a:spcPct val="100000"/>
              </a:lnSpc>
            </a:pPr>
            <a:r>
              <a:rPr lang="en-US" sz="3400" dirty="0">
                <a:latin typeface="+mj-lt"/>
                <a:cs typeface="Segoe UI Bold" panose="020B0802040204020203" pitchFamily="34" charset="0"/>
              </a:rPr>
              <a:t>Print and PDF </a:t>
            </a:r>
            <a:r>
              <a:rPr lang="en-US" sz="3400" dirty="0">
                <a:latin typeface="+mj-lt"/>
              </a:rPr>
              <a:t>users move through content by section</a:t>
            </a:r>
          </a:p>
        </p:txBody>
      </p:sp>
      <p:sp>
        <p:nvSpPr>
          <p:cNvPr id="2" name="Slide Number Placeholder 1">
            <a:extLst>
              <a:ext uri="{FF2B5EF4-FFF2-40B4-BE49-F238E27FC236}">
                <a16:creationId xmlns:a16="http://schemas.microsoft.com/office/drawing/2014/main" id="{FEB75039-E825-442A-9849-EF6A16C6E919}"/>
              </a:ext>
            </a:extLst>
          </p:cNvPr>
          <p:cNvSpPr>
            <a:spLocks noGrp="1"/>
          </p:cNvSpPr>
          <p:nvPr>
            <p:ph type="sldNum" sz="quarter" idx="12"/>
          </p:nvPr>
        </p:nvSpPr>
        <p:spPr/>
        <p:txBody>
          <a:bodyPr/>
          <a:lstStyle/>
          <a:p>
            <a:fld id="{28AA3D66-4C22-4B3E-AB0B-5D72BE521928}" type="slidenum">
              <a:rPr lang="en-US" smtClean="0"/>
              <a:t>8</a:t>
            </a:fld>
            <a:endParaRPr lang="en-US" dirty="0"/>
          </a:p>
        </p:txBody>
      </p:sp>
      <p:pic>
        <p:nvPicPr>
          <p:cNvPr id="3" name="Picture 2" descr="Image showing how users typically start at the beginning of the report (Highlights) and move through content section by section (Charts then Technical Notes).">
            <a:extLst>
              <a:ext uri="{FF2B5EF4-FFF2-40B4-BE49-F238E27FC236}">
                <a16:creationId xmlns:a16="http://schemas.microsoft.com/office/drawing/2014/main" id="{9CE0A5B1-F0FF-45E7-96F9-E2A061A75AC8}"/>
              </a:ext>
            </a:extLst>
          </p:cNvPr>
          <p:cNvPicPr>
            <a:picLocks noChangeAspect="1"/>
          </p:cNvPicPr>
          <p:nvPr/>
        </p:nvPicPr>
        <p:blipFill>
          <a:blip r:embed="rId3"/>
          <a:stretch>
            <a:fillRect/>
          </a:stretch>
        </p:blipFill>
        <p:spPr>
          <a:xfrm>
            <a:off x="652462" y="1975653"/>
            <a:ext cx="10887075" cy="4457700"/>
          </a:xfrm>
          <a:prstGeom prst="rect">
            <a:avLst/>
          </a:prstGeom>
        </p:spPr>
      </p:pic>
    </p:spTree>
    <p:extLst>
      <p:ext uri="{BB962C8B-B14F-4D97-AF65-F5344CB8AC3E}">
        <p14:creationId xmlns:p14="http://schemas.microsoft.com/office/powerpoint/2010/main" val="150723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6F64-43B6-46F7-AFFF-6591286D1D97}"/>
              </a:ext>
            </a:extLst>
          </p:cNvPr>
          <p:cNvSpPr>
            <a:spLocks noGrp="1"/>
          </p:cNvSpPr>
          <p:nvPr>
            <p:ph type="title"/>
          </p:nvPr>
        </p:nvSpPr>
        <p:spPr>
          <a:xfrm>
            <a:off x="838200" y="365125"/>
            <a:ext cx="10947400" cy="1325563"/>
          </a:xfrm>
        </p:spPr>
        <p:txBody>
          <a:bodyPr>
            <a:normAutofit/>
          </a:bodyPr>
          <a:lstStyle/>
          <a:p>
            <a:r>
              <a:rPr lang="en-US" sz="3400" dirty="0"/>
              <a:t>Current organization of website reflects print and PDF philosophy</a:t>
            </a:r>
          </a:p>
        </p:txBody>
      </p:sp>
      <p:sp>
        <p:nvSpPr>
          <p:cNvPr id="3" name="Slide Number Placeholder 2">
            <a:extLst>
              <a:ext uri="{FF2B5EF4-FFF2-40B4-BE49-F238E27FC236}">
                <a16:creationId xmlns:a16="http://schemas.microsoft.com/office/drawing/2014/main" id="{D3C78184-8A6D-4348-85CC-70A544638F88}"/>
              </a:ext>
            </a:extLst>
          </p:cNvPr>
          <p:cNvSpPr>
            <a:spLocks noGrp="1"/>
          </p:cNvSpPr>
          <p:nvPr>
            <p:ph type="sldNum" sz="quarter" idx="12"/>
          </p:nvPr>
        </p:nvSpPr>
        <p:spPr/>
        <p:txBody>
          <a:bodyPr/>
          <a:lstStyle/>
          <a:p>
            <a:fld id="{28AA3D66-4C22-4B3E-AB0B-5D72BE521928}" type="slidenum">
              <a:rPr lang="en-US" smtClean="0"/>
              <a:t>9</a:t>
            </a:fld>
            <a:endParaRPr lang="en-US" dirty="0"/>
          </a:p>
        </p:txBody>
      </p:sp>
      <p:pic>
        <p:nvPicPr>
          <p:cNvPr id="7" name="Picture 6" descr="Picture of the Health United States 2018 website.">
            <a:extLst>
              <a:ext uri="{FF2B5EF4-FFF2-40B4-BE49-F238E27FC236}">
                <a16:creationId xmlns:a16="http://schemas.microsoft.com/office/drawing/2014/main" id="{44D90DF9-3150-4FD4-AE79-E8CF021DD1FD}"/>
              </a:ext>
            </a:extLst>
          </p:cNvPr>
          <p:cNvPicPr>
            <a:picLocks noChangeAspect="1"/>
          </p:cNvPicPr>
          <p:nvPr/>
        </p:nvPicPr>
        <p:blipFill rotWithShape="1">
          <a:blip r:embed="rId3"/>
          <a:srcRect b="38561"/>
          <a:stretch/>
        </p:blipFill>
        <p:spPr>
          <a:xfrm>
            <a:off x="2058120" y="1789102"/>
            <a:ext cx="8075760" cy="4798578"/>
          </a:xfrm>
          <a:prstGeom prst="rect">
            <a:avLst/>
          </a:prstGeom>
          <a:ln>
            <a:solidFill>
              <a:schemeClr val="tx1"/>
            </a:solidFill>
          </a:ln>
        </p:spPr>
      </p:pic>
    </p:spTree>
    <p:extLst>
      <p:ext uri="{BB962C8B-B14F-4D97-AF65-F5344CB8AC3E}">
        <p14:creationId xmlns:p14="http://schemas.microsoft.com/office/powerpoint/2010/main" val="1572858434"/>
      </p:ext>
    </p:extLst>
  </p:cSld>
  <p:clrMapOvr>
    <a:masterClrMapping/>
  </p:clrMapOvr>
</p:sld>
</file>

<file path=ppt/theme/theme1.xml><?xml version="1.0" encoding="utf-8"?>
<a:theme xmlns:a="http://schemas.openxmlformats.org/drawingml/2006/main" name="Office Theme">
  <a:themeElements>
    <a:clrScheme name="NCHS">
      <a:dk1>
        <a:sysClr val="windowText" lastClr="000000"/>
      </a:dk1>
      <a:lt1>
        <a:sysClr val="window" lastClr="FFFFFF"/>
      </a:lt1>
      <a:dk2>
        <a:srgbClr val="44546A"/>
      </a:dk2>
      <a:lt2>
        <a:srgbClr val="E7E6E6"/>
      </a:lt2>
      <a:accent1>
        <a:srgbClr val="19468D"/>
      </a:accent1>
      <a:accent2>
        <a:srgbClr val="00594D"/>
      </a:accent2>
      <a:accent3>
        <a:srgbClr val="696057"/>
      </a:accent3>
      <a:accent4>
        <a:srgbClr val="007297"/>
      </a:accent4>
      <a:accent5>
        <a:srgbClr val="C2531A"/>
      </a:accent5>
      <a:accent6>
        <a:srgbClr val="FFCE00"/>
      </a:accent6>
      <a:hlink>
        <a:srgbClr val="008371"/>
      </a:hlink>
      <a:folHlink>
        <a:srgbClr val="954F72"/>
      </a:folHlink>
    </a:clrScheme>
    <a:fontScheme name="Tahoma-508">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725</Words>
  <Application>Microsoft Office PowerPoint</Application>
  <PresentationFormat>Widescreen</PresentationFormat>
  <Paragraphs>178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Book</vt:lpstr>
      <vt:lpstr>Tahoma</vt:lpstr>
      <vt:lpstr>Wingdings</vt:lpstr>
      <vt:lpstr>Office Theme</vt:lpstr>
      <vt:lpstr>Health, United States</vt:lpstr>
      <vt:lpstr>Health, United States</vt:lpstr>
      <vt:lpstr>Health, United States Redesign Goals</vt:lpstr>
      <vt:lpstr>Health US Redesign Process</vt:lpstr>
      <vt:lpstr>Health US Redesign Process Input Projects</vt:lpstr>
      <vt:lpstr>What format should be used to share information? </vt:lpstr>
      <vt:lpstr>Focus on building an online product</vt:lpstr>
      <vt:lpstr>Print and PDF users move through content by section</vt:lpstr>
      <vt:lpstr>Current organization of website reflects print and PDF philosophy</vt:lpstr>
      <vt:lpstr>What does a web-first product look like?</vt:lpstr>
      <vt:lpstr>Organize more by topic,  less by report section</vt:lpstr>
      <vt:lpstr>Health United States Data Finder</vt:lpstr>
      <vt:lpstr>NCHS FastStats Program</vt:lpstr>
      <vt:lpstr>Views to topic-based Data Finder outpaced PDF downloads starting with release of Health US 2018.</vt:lpstr>
      <vt:lpstr>Create a topic-based  Health, United States website</vt:lpstr>
      <vt:lpstr>Current and Redesign Front Page</vt:lpstr>
      <vt:lpstr>How do we modernize data access?</vt:lpstr>
      <vt:lpstr>Add interactivity for customized exploration</vt:lpstr>
      <vt:lpstr>AHRQ MEPS Summary Tables</vt:lpstr>
      <vt:lpstr>Transform trend tables into machine-readable datasets</vt:lpstr>
      <vt:lpstr>Health US Trend Table (PDF)</vt:lpstr>
      <vt:lpstr>Health US Trend Table (Machine readable)</vt:lpstr>
      <vt:lpstr>Health US Trend Table (Visualization)</vt:lpstr>
      <vt:lpstr>Make data available on open data platforms (data.cdc.gov)</vt:lpstr>
      <vt:lpstr>Health US Redesign Process</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Florence (CDC/OPHSS/NCHS)</dc:creator>
  <cp:lastModifiedBy>Gindi, Renee (CDC/DDPHSS/NCHS/DAE)</cp:lastModifiedBy>
  <cp:revision>11</cp:revision>
  <cp:lastPrinted>2019-06-04T23:36:04Z</cp:lastPrinted>
  <dcterms:created xsi:type="dcterms:W3CDTF">2017-10-18T19:36:32Z</dcterms:created>
  <dcterms:modified xsi:type="dcterms:W3CDTF">2021-03-09T18:52:45Z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2021-03-08T18:33:52Z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8d4afc81-b2ce-4e2f-a450-f34bbc9123df</vt:lpwstr>
  </property>
  <property fmtid="{D5CDD505-2E9C-101B-9397-08002B2CF9AE}" pid="8" name="MSIP_Label_7b94a7b8-f06c-4dfe-bdcc-9b548fd58c31_ContentBits">
    <vt:lpwstr>0</vt:lpwstr>
  </property>
</Properties>
</file>