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61" r:id="rId2"/>
    <p:sldMasterId id="2147483871" r:id="rId3"/>
    <p:sldMasterId id="2147483880" r:id="rId4"/>
    <p:sldMasterId id="2147483890" r:id="rId5"/>
  </p:sldMasterIdLst>
  <p:notesMasterIdLst>
    <p:notesMasterId r:id="rId23"/>
  </p:notesMasterIdLst>
  <p:handoutMasterIdLst>
    <p:handoutMasterId r:id="rId24"/>
  </p:handoutMasterIdLst>
  <p:sldIdLst>
    <p:sldId id="257" r:id="rId6"/>
    <p:sldId id="1386" r:id="rId7"/>
    <p:sldId id="1391" r:id="rId8"/>
    <p:sldId id="449" r:id="rId9"/>
    <p:sldId id="301" r:id="rId10"/>
    <p:sldId id="1392" r:id="rId11"/>
    <p:sldId id="1387" r:id="rId12"/>
    <p:sldId id="1361" r:id="rId13"/>
    <p:sldId id="1362" r:id="rId14"/>
    <p:sldId id="1388" r:id="rId15"/>
    <p:sldId id="1394" r:id="rId16"/>
    <p:sldId id="1393" r:id="rId17"/>
    <p:sldId id="1390" r:id="rId18"/>
    <p:sldId id="1389" r:id="rId19"/>
    <p:sldId id="1395" r:id="rId20"/>
    <p:sldId id="1396" r:id="rId21"/>
    <p:sldId id="1384" r:id="rId22"/>
  </p:sldIdLst>
  <p:sldSz cx="9144000" cy="5143500" type="screen16x9"/>
  <p:notesSz cx="7010400" cy="9296400"/>
  <p:embeddedFontLst>
    <p:embeddedFont>
      <p:font typeface="Calibri" panose="020F0502020204030204" pitchFamily="34"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Myriad Web Pro" panose="020B0604020202020204" charset="0"/>
      <p:regular r:id="rId33"/>
      <p:bold r:id="rId34"/>
      <p:italic r:id="rId35"/>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Frances, Carol J. (CDC/DDPHSS/NCHS/DHCS)" initials="DCJ(" lastIdx="5" clrIdx="0">
    <p:extLst>
      <p:ext uri="{19B8F6BF-5375-455C-9EA6-DF929625EA0E}">
        <p15:presenceInfo xmlns:p15="http://schemas.microsoft.com/office/powerpoint/2012/main" userId="S::csd0@cdc.gov::5620fbe4-95bc-447f-8ac4-2f3e9843bf37" providerId="AD"/>
      </p:ext>
    </p:extLst>
  </p:cmAuthor>
  <p:cmAuthor id="2" name="Jackson, Geoffrey (CDC/DDPHSS/NCHS/DHCS)" initials="JG(" lastIdx="1" clrIdx="1">
    <p:extLst>
      <p:ext uri="{19B8F6BF-5375-455C-9EA6-DF929625EA0E}">
        <p15:presenceInfo xmlns:p15="http://schemas.microsoft.com/office/powerpoint/2012/main" userId="S::mlq2@cdc.gov::f8b94d52-1e35-4f46-ad10-7c6ad9bcc613" providerId="AD"/>
      </p:ext>
    </p:extLst>
  </p:cmAuthor>
  <p:cmAuthor id="3" name="Brown, Amy (CDC/DDPHSS/NCHS/DHCS)" initials="BA(" lastIdx="4" clrIdx="2">
    <p:extLst>
      <p:ext uri="{19B8F6BF-5375-455C-9EA6-DF929625EA0E}">
        <p15:presenceInfo xmlns:p15="http://schemas.microsoft.com/office/powerpoint/2012/main" userId="S::wri1@cdc.gov::4376576c-7aad-4cfa-afd5-091a14b68816" providerId="AD"/>
      </p:ext>
    </p:extLst>
  </p:cmAuthor>
  <p:cmAuthor id="4" name="Ward, Brian W. (CDC/DDPHSS/NCHS/DHCS)" initials="WBW(" lastIdx="6" clrIdx="3">
    <p:extLst>
      <p:ext uri="{19B8F6BF-5375-455C-9EA6-DF929625EA0E}">
        <p15:presenceInfo xmlns:p15="http://schemas.microsoft.com/office/powerpoint/2012/main" userId="S::IJZ8@cdc.gov::1aa89810-2392-4bcd-8c2f-d1fcc7fa74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166"/>
    <a:srgbClr val="0088B7"/>
    <a:srgbClr val="008BB0"/>
    <a:srgbClr val="000000"/>
    <a:srgbClr val="FFFFFF"/>
    <a:srgbClr val="006858"/>
    <a:srgbClr val="618E7C"/>
    <a:srgbClr val="695E4A"/>
    <a:srgbClr val="B45340"/>
    <a:srgbClr val="9A4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70" autoAdjust="0"/>
    <p:restoredTop sz="86508" autoAdjust="0"/>
  </p:normalViewPr>
  <p:slideViewPr>
    <p:cSldViewPr snapToGrid="0">
      <p:cViewPr varScale="1">
        <p:scale>
          <a:sx n="89" d="100"/>
          <a:sy n="89" d="100"/>
        </p:scale>
        <p:origin x="970" y="6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10.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145" cy="465743"/>
          </a:xfrm>
          <a:prstGeom prst="rect">
            <a:avLst/>
          </a:prstGeom>
        </p:spPr>
        <p:txBody>
          <a:bodyPr vert="horz" lIns="88114" tIns="44056" rIns="88114" bIns="44056" rtlCol="0"/>
          <a:lstStyle>
            <a:lvl1pPr algn="l">
              <a:defRPr sz="1200"/>
            </a:lvl1pPr>
          </a:lstStyle>
          <a:p>
            <a:endParaRPr lang="en-US" dirty="0"/>
          </a:p>
        </p:txBody>
      </p:sp>
      <p:sp>
        <p:nvSpPr>
          <p:cNvPr id="3" name="Date Placeholder 2"/>
          <p:cNvSpPr>
            <a:spLocks noGrp="1"/>
          </p:cNvSpPr>
          <p:nvPr>
            <p:ph type="dt" sz="quarter" idx="1"/>
          </p:nvPr>
        </p:nvSpPr>
        <p:spPr>
          <a:xfrm>
            <a:off x="3970737" y="2"/>
            <a:ext cx="3038145" cy="465743"/>
          </a:xfrm>
          <a:prstGeom prst="rect">
            <a:avLst/>
          </a:prstGeom>
        </p:spPr>
        <p:txBody>
          <a:bodyPr vert="horz" lIns="88114" tIns="44056" rIns="88114" bIns="44056" rtlCol="0"/>
          <a:lstStyle>
            <a:lvl1pPr algn="r">
              <a:defRPr sz="1200"/>
            </a:lvl1pPr>
          </a:lstStyle>
          <a:p>
            <a:fld id="{CCD9D4F3-1CB6-4E57-BC6A-8FDD6DF1AC39}" type="datetimeFigureOut">
              <a:rPr lang="en-US" smtClean="0"/>
              <a:t>1/25/2021</a:t>
            </a:fld>
            <a:endParaRPr lang="en-US" dirty="0"/>
          </a:p>
        </p:txBody>
      </p:sp>
      <p:sp>
        <p:nvSpPr>
          <p:cNvPr id="4" name="Footer Placeholder 3"/>
          <p:cNvSpPr>
            <a:spLocks noGrp="1"/>
          </p:cNvSpPr>
          <p:nvPr>
            <p:ph type="ftr" sz="quarter" idx="2"/>
          </p:nvPr>
        </p:nvSpPr>
        <p:spPr>
          <a:xfrm>
            <a:off x="3" y="8830658"/>
            <a:ext cx="3038145" cy="465742"/>
          </a:xfrm>
          <a:prstGeom prst="rect">
            <a:avLst/>
          </a:prstGeom>
        </p:spPr>
        <p:txBody>
          <a:bodyPr vert="horz" lIns="88114" tIns="44056" rIns="88114" bIns="440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7" y="8830658"/>
            <a:ext cx="3038145" cy="465742"/>
          </a:xfrm>
          <a:prstGeom prst="rect">
            <a:avLst/>
          </a:prstGeom>
        </p:spPr>
        <p:txBody>
          <a:bodyPr vert="horz" lIns="88114" tIns="44056" rIns="88114" bIns="44056"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145" cy="464205"/>
          </a:xfrm>
          <a:prstGeom prst="rect">
            <a:avLst/>
          </a:prstGeom>
        </p:spPr>
        <p:txBody>
          <a:bodyPr vert="horz" lIns="88114" tIns="44056" rIns="88114" bIns="44056"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7" y="3"/>
            <a:ext cx="3038145" cy="464205"/>
          </a:xfrm>
          <a:prstGeom prst="rect">
            <a:avLst/>
          </a:prstGeom>
        </p:spPr>
        <p:txBody>
          <a:bodyPr vert="horz" lIns="88114" tIns="44056" rIns="88114" bIns="44056"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1/25/2021</a:t>
            </a:fld>
            <a:endParaRPr lang="en-US" dirty="0"/>
          </a:p>
        </p:txBody>
      </p:sp>
      <p:sp>
        <p:nvSpPr>
          <p:cNvPr id="4" name="Slide Image Placeholder 3"/>
          <p:cNvSpPr>
            <a:spLocks noGrp="1" noRot="1" noChangeAspect="1"/>
          </p:cNvSpPr>
          <p:nvPr>
            <p:ph type="sldImg" idx="2"/>
          </p:nvPr>
        </p:nvSpPr>
        <p:spPr>
          <a:xfrm>
            <a:off x="407988" y="696913"/>
            <a:ext cx="6196012" cy="3486150"/>
          </a:xfrm>
          <a:prstGeom prst="rect">
            <a:avLst/>
          </a:prstGeom>
          <a:noFill/>
          <a:ln w="12700">
            <a:solidFill>
              <a:prstClr val="black"/>
            </a:solidFill>
          </a:ln>
        </p:spPr>
        <p:txBody>
          <a:bodyPr vert="horz" lIns="88114" tIns="44056" rIns="88114" bIns="44056" rtlCol="0" anchor="ctr"/>
          <a:lstStyle/>
          <a:p>
            <a:pPr lvl="0"/>
            <a:endParaRPr lang="en-US" noProof="0" dirty="0"/>
          </a:p>
        </p:txBody>
      </p:sp>
      <p:sp>
        <p:nvSpPr>
          <p:cNvPr id="5" name="Notes Placeholder 4"/>
          <p:cNvSpPr>
            <a:spLocks noGrp="1"/>
          </p:cNvSpPr>
          <p:nvPr>
            <p:ph type="body" sz="quarter" idx="3"/>
          </p:nvPr>
        </p:nvSpPr>
        <p:spPr>
          <a:xfrm>
            <a:off x="701346" y="4416101"/>
            <a:ext cx="5607711" cy="4182457"/>
          </a:xfrm>
          <a:prstGeom prst="rect">
            <a:avLst/>
          </a:prstGeom>
        </p:spPr>
        <p:txBody>
          <a:bodyPr vert="horz" lIns="88114" tIns="44056" rIns="88114" bIns="4405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830662"/>
            <a:ext cx="3038145" cy="464205"/>
          </a:xfrm>
          <a:prstGeom prst="rect">
            <a:avLst/>
          </a:prstGeom>
        </p:spPr>
        <p:txBody>
          <a:bodyPr vert="horz" lIns="88114" tIns="44056" rIns="88114" bIns="44056"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7" y="8830662"/>
            <a:ext cx="3038145" cy="464205"/>
          </a:xfrm>
          <a:prstGeom prst="rect">
            <a:avLst/>
          </a:prstGeom>
        </p:spPr>
        <p:txBody>
          <a:bodyPr vert="horz" lIns="88114" tIns="44056" rIns="88114" bIns="44056"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5927" indent="-275356">
              <a:defRPr>
                <a:solidFill>
                  <a:schemeClr val="tx1"/>
                </a:solidFill>
                <a:latin typeface="Myriad Web Pro" panose="020B0503030403020204" pitchFamily="34" charset="0"/>
              </a:defRPr>
            </a:lvl2pPr>
            <a:lvl3pPr marL="1101425" indent="-220285">
              <a:defRPr>
                <a:solidFill>
                  <a:schemeClr val="tx1"/>
                </a:solidFill>
                <a:latin typeface="Myriad Web Pro" panose="020B0503030403020204" pitchFamily="34" charset="0"/>
              </a:defRPr>
            </a:lvl3pPr>
            <a:lvl4pPr marL="1541996" indent="-220285">
              <a:defRPr>
                <a:solidFill>
                  <a:schemeClr val="tx1"/>
                </a:solidFill>
                <a:latin typeface="Myriad Web Pro" panose="020B0503030403020204" pitchFamily="34" charset="0"/>
              </a:defRPr>
            </a:lvl4pPr>
            <a:lvl5pPr marL="1982565" indent="-220285">
              <a:defRPr>
                <a:solidFill>
                  <a:schemeClr val="tx1"/>
                </a:solidFill>
                <a:latin typeface="Myriad Web Pro" panose="020B0503030403020204" pitchFamily="34" charset="0"/>
              </a:defRPr>
            </a:lvl5pPr>
            <a:lvl6pPr marL="2423135" indent="-220285" fontAlgn="base">
              <a:spcBef>
                <a:spcPct val="0"/>
              </a:spcBef>
              <a:spcAft>
                <a:spcPct val="0"/>
              </a:spcAft>
              <a:defRPr>
                <a:solidFill>
                  <a:schemeClr val="tx1"/>
                </a:solidFill>
                <a:latin typeface="Myriad Web Pro" panose="020B0503030403020204" pitchFamily="34" charset="0"/>
              </a:defRPr>
            </a:lvl6pPr>
            <a:lvl7pPr marL="2863705" indent="-220285" fontAlgn="base">
              <a:spcBef>
                <a:spcPct val="0"/>
              </a:spcBef>
              <a:spcAft>
                <a:spcPct val="0"/>
              </a:spcAft>
              <a:defRPr>
                <a:solidFill>
                  <a:schemeClr val="tx1"/>
                </a:solidFill>
                <a:latin typeface="Myriad Web Pro" panose="020B0503030403020204" pitchFamily="34" charset="0"/>
              </a:defRPr>
            </a:lvl7pPr>
            <a:lvl8pPr marL="3304276" indent="-220285" fontAlgn="base">
              <a:spcBef>
                <a:spcPct val="0"/>
              </a:spcBef>
              <a:spcAft>
                <a:spcPct val="0"/>
              </a:spcAft>
              <a:defRPr>
                <a:solidFill>
                  <a:schemeClr val="tx1"/>
                </a:solidFill>
                <a:latin typeface="Myriad Web Pro" panose="020B0503030403020204" pitchFamily="34" charset="0"/>
              </a:defRPr>
            </a:lvl8pPr>
            <a:lvl9pPr marL="3744845" indent="-220285"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372718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dirty="0"/>
          </a:p>
        </p:txBody>
      </p:sp>
    </p:spTree>
    <p:extLst>
      <p:ext uri="{BB962C8B-B14F-4D97-AF65-F5344CB8AC3E}">
        <p14:creationId xmlns:p14="http://schemas.microsoft.com/office/powerpoint/2010/main" val="2601166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dirty="0"/>
          </a:p>
        </p:txBody>
      </p:sp>
    </p:spTree>
    <p:extLst>
      <p:ext uri="{BB962C8B-B14F-4D97-AF65-F5344CB8AC3E}">
        <p14:creationId xmlns:p14="http://schemas.microsoft.com/office/powerpoint/2010/main" val="3415161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2414361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dirty="0"/>
          </a:p>
        </p:txBody>
      </p:sp>
    </p:spTree>
    <p:extLst>
      <p:ext uri="{BB962C8B-B14F-4D97-AF65-F5344CB8AC3E}">
        <p14:creationId xmlns:p14="http://schemas.microsoft.com/office/powerpoint/2010/main" val="1731854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dirty="0"/>
          </a:p>
        </p:txBody>
      </p:sp>
    </p:spTree>
    <p:extLst>
      <p:ext uri="{BB962C8B-B14F-4D97-AF65-F5344CB8AC3E}">
        <p14:creationId xmlns:p14="http://schemas.microsoft.com/office/powerpoint/2010/main" val="3985979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dirty="0"/>
          </a:p>
        </p:txBody>
      </p:sp>
    </p:spTree>
    <p:extLst>
      <p:ext uri="{BB962C8B-B14F-4D97-AF65-F5344CB8AC3E}">
        <p14:creationId xmlns:p14="http://schemas.microsoft.com/office/powerpoint/2010/main" val="3648103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dirty="0"/>
          </a:p>
        </p:txBody>
      </p:sp>
    </p:spTree>
    <p:extLst>
      <p:ext uri="{BB962C8B-B14F-4D97-AF65-F5344CB8AC3E}">
        <p14:creationId xmlns:p14="http://schemas.microsoft.com/office/powerpoint/2010/main" val="340814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52633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2132477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236624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867303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730555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22991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2444679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3630465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71550"/>
            <a:ext cx="3008313" cy="685800"/>
          </a:xfrm>
          <a:solidFill>
            <a:schemeClr val="tx1">
              <a:alpha val="60000"/>
            </a:schemeClr>
          </a:solidFill>
        </p:spPr>
        <p:txBody>
          <a:bodyPr anchor="t" anchorCtr="0">
            <a:normAutofit/>
          </a:bodyPr>
          <a:lstStyle>
            <a:lvl1pPr algn="l">
              <a:defRPr sz="1800" b="1"/>
            </a:lvl1pPr>
          </a:lstStyle>
          <a:p>
            <a:r>
              <a:rPr lang="en-US" dirty="0"/>
              <a:t>Click to edit Master title style</a:t>
            </a:r>
          </a:p>
        </p:txBody>
      </p:sp>
      <p:sp>
        <p:nvSpPr>
          <p:cNvPr id="3" name="Content Placeholder 2"/>
          <p:cNvSpPr>
            <a:spLocks noGrp="1"/>
          </p:cNvSpPr>
          <p:nvPr>
            <p:ph idx="1"/>
          </p:nvPr>
        </p:nvSpPr>
        <p:spPr>
          <a:xfrm>
            <a:off x="3575050" y="971551"/>
            <a:ext cx="5111750" cy="3429000"/>
          </a:xfrm>
        </p:spPr>
        <p:txBody>
          <a:bodyPr/>
          <a:lstStyle>
            <a:lvl1pPr>
              <a:defRPr sz="1800"/>
            </a:lvl1pPr>
            <a:lvl2pPr>
              <a:defRPr sz="15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771651"/>
            <a:ext cx="3008313" cy="2628900"/>
          </a:xfrm>
          <a:solidFill>
            <a:schemeClr val="tx1">
              <a:alpha val="60000"/>
            </a:schemeClr>
          </a:solidFill>
        </p:spPr>
        <p:txBody>
          <a:bodyPr>
            <a:normAutofit/>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7275EE5-9DFD-4FFB-8C57-309F827CA9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8942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457200" y="4767263"/>
            <a:ext cx="2057400" cy="273844"/>
          </a:xfrm>
        </p:spPr>
        <p:txBody>
          <a:bodyPr/>
          <a:lstStyle/>
          <a:p>
            <a:fld id="{D7275EE5-9DFD-4FFB-8C57-309F827CA9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0902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B0100E4-C630-46BA-A248-6961F3B174FD}" type="datetime1">
              <a:rPr lang="en-US" smtClean="0">
                <a:solidFill>
                  <a:prstClr val="white"/>
                </a:solidFill>
              </a:rPr>
              <a:t>1/25/2021</a:t>
            </a:fld>
            <a:endParaRPr lang="en-US" dirty="0">
              <a:solidFill>
                <a:prstClr val="white"/>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6C3A54-89CE-4373-B5C5-90BFC3F67D8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49459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257175" indent="-257175">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40983934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085850"/>
            <a:ext cx="8229600" cy="3314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179712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457200" y="4767263"/>
            <a:ext cx="2057400" cy="273844"/>
          </a:xfrm>
        </p:spPr>
        <p:txBody>
          <a:bodyPr/>
          <a:lstStyle/>
          <a:p>
            <a:fld id="{D7275EE5-9DFD-4FFB-8C57-309F827CA97F}" type="slidenum">
              <a:rPr lang="en-US" smtClean="0"/>
              <a:pPr/>
              <a:t>‹#›</a:t>
            </a:fld>
            <a:endParaRPr lang="en-US" dirty="0"/>
          </a:p>
        </p:txBody>
      </p:sp>
      <p:sp>
        <p:nvSpPr>
          <p:cNvPr id="4" name="Content Placeholder 2"/>
          <p:cNvSpPr>
            <a:spLocks noGrp="1"/>
          </p:cNvSpPr>
          <p:nvPr>
            <p:ph idx="1"/>
          </p:nvPr>
        </p:nvSpPr>
        <p:spPr>
          <a:xfrm>
            <a:off x="457200" y="1085850"/>
            <a:ext cx="8229600" cy="3314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4213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o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85750"/>
            <a:ext cx="8229600" cy="457200"/>
          </a:xfrm>
        </p:spPr>
        <p:txBody>
          <a:bodyPr bIns="0" anchor="b">
            <a:normAutofit/>
          </a:bodyPr>
          <a:lstStyle>
            <a:lvl1pPr algn="l">
              <a:defRPr sz="1800" b="1"/>
            </a:lvl1pPr>
          </a:lstStyle>
          <a:p>
            <a:r>
              <a:rPr lang="en-US" dirty="0"/>
              <a:t>Chart Title</a:t>
            </a:r>
          </a:p>
        </p:txBody>
      </p:sp>
      <p:sp>
        <p:nvSpPr>
          <p:cNvPr id="4" name="Text Placeholder 3"/>
          <p:cNvSpPr>
            <a:spLocks noGrp="1"/>
          </p:cNvSpPr>
          <p:nvPr>
            <p:ph type="body" sz="half" idx="2" hasCustomPrompt="1"/>
          </p:nvPr>
        </p:nvSpPr>
        <p:spPr>
          <a:xfrm>
            <a:off x="381000" y="3886200"/>
            <a:ext cx="8229600" cy="514350"/>
          </a:xfrm>
        </p:spPr>
        <p:txBody>
          <a:bodyPr/>
          <a:lstStyle>
            <a:lvl1pPr marL="0" indent="0">
              <a:buNone/>
              <a:defRPr sz="1050" baseline="0">
                <a:latin typeface="Helvetica LT Std"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Notes and source</a:t>
            </a:r>
          </a:p>
        </p:txBody>
      </p:sp>
      <p:sp>
        <p:nvSpPr>
          <p:cNvPr id="7" name="Slide Number Placeholder 6"/>
          <p:cNvSpPr>
            <a:spLocks noGrp="1"/>
          </p:cNvSpPr>
          <p:nvPr>
            <p:ph type="sldNum" sz="quarter" idx="12"/>
          </p:nvPr>
        </p:nvSpPr>
        <p:spPr/>
        <p:txBody>
          <a:bodyPr/>
          <a:lstStyle/>
          <a:p>
            <a:fld id="{D7275EE5-9DFD-4FFB-8C57-309F827CA97F}" type="slidenum">
              <a:rPr lang="en-US" smtClean="0"/>
              <a:pPr/>
              <a:t>‹#›</a:t>
            </a:fld>
            <a:endParaRPr lang="en-US" dirty="0"/>
          </a:p>
        </p:txBody>
      </p:sp>
      <p:sp>
        <p:nvSpPr>
          <p:cNvPr id="6" name="Content Placeholder 2"/>
          <p:cNvSpPr>
            <a:spLocks noGrp="1"/>
          </p:cNvSpPr>
          <p:nvPr>
            <p:ph idx="1" hasCustomPrompt="1"/>
          </p:nvPr>
        </p:nvSpPr>
        <p:spPr>
          <a:xfrm>
            <a:off x="381000" y="971550"/>
            <a:ext cx="8229600" cy="2857500"/>
          </a:xfrm>
        </p:spPr>
        <p:txBody>
          <a:bodyPr/>
          <a:lstStyle>
            <a:lvl1pPr>
              <a:buNone/>
              <a:defRPr sz="1800" baseline="0">
                <a:latin typeface="Helvetica LT Std" pitchFamily="34" charset="0"/>
              </a:defRPr>
            </a:lvl1pPr>
            <a:lvl2pPr>
              <a:defRPr sz="15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dirty="0"/>
              <a:t>Image or chart</a:t>
            </a:r>
          </a:p>
        </p:txBody>
      </p:sp>
    </p:spTree>
    <p:extLst>
      <p:ext uri="{BB962C8B-B14F-4D97-AF65-F5344CB8AC3E}">
        <p14:creationId xmlns:p14="http://schemas.microsoft.com/office/powerpoint/2010/main" val="1072885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85850"/>
            <a:ext cx="4038600" cy="331470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a:t>
            </a:r>
            <a:endParaRPr lang="en-US" dirty="0"/>
          </a:p>
        </p:txBody>
      </p:sp>
      <p:sp>
        <p:nvSpPr>
          <p:cNvPr id="4" name="Content Placeholder 3"/>
          <p:cNvSpPr>
            <a:spLocks noGrp="1"/>
          </p:cNvSpPr>
          <p:nvPr>
            <p:ph sz="half" idx="2"/>
          </p:nvPr>
        </p:nvSpPr>
        <p:spPr>
          <a:xfrm>
            <a:off x="4648200" y="1085850"/>
            <a:ext cx="4038600" cy="331470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3546393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71550"/>
            <a:ext cx="4040188" cy="479822"/>
          </a:xfrm>
        </p:spPr>
        <p:txBody>
          <a:bodyPr anchor="b">
            <a:noAutofit/>
          </a:bodyPr>
          <a:lstStyle>
            <a:lvl1pPr marL="0" indent="0">
              <a:buNone/>
              <a:defRPr sz="1500" b="1">
                <a:latin typeface="ITC Avant Garde Std Bk"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60374" y="1543051"/>
            <a:ext cx="4037014" cy="2343149"/>
          </a:xfrm>
        </p:spPr>
        <p:txBody>
          <a:bodyPr/>
          <a:lstStyle>
            <a:lvl1pPr>
              <a:defRPr sz="1800">
                <a:latin typeface="Helvetica LT Std" pitchFamily="34" charset="0"/>
              </a:defRPr>
            </a:lvl1pPr>
            <a:lvl2pPr>
              <a:defRPr sz="1500">
                <a:latin typeface="Helvetica LT Std" pitchFamily="34" charset="0"/>
              </a:defRPr>
            </a:lvl2pPr>
            <a:lvl3pPr>
              <a:defRPr sz="1350">
                <a:latin typeface="Helvetica LT Std" pitchFamily="34" charset="0"/>
              </a:defRPr>
            </a:lvl3pPr>
            <a:lvl4pPr>
              <a:defRPr sz="1200">
                <a:latin typeface="Helvetica LT Std" pitchFamily="34" charset="0"/>
              </a:defRPr>
            </a:lvl4pPr>
            <a:lvl5pPr>
              <a:defRPr sz="1200">
                <a:latin typeface="Helvetica LT Std"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71550"/>
            <a:ext cx="4041775" cy="479822"/>
          </a:xfrm>
        </p:spPr>
        <p:txBody>
          <a:bodyPr anchor="b">
            <a:noAutofit/>
          </a:bodyPr>
          <a:lstStyle>
            <a:lvl1pPr marL="0" indent="0">
              <a:buNone/>
              <a:defRPr sz="1500" b="1">
                <a:latin typeface="ITC Avant Garde Std Bk"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8200" y="1543051"/>
            <a:ext cx="4038600" cy="2343149"/>
          </a:xfrm>
        </p:spPr>
        <p:txBody>
          <a:bodyPr/>
          <a:lstStyle>
            <a:lvl1pPr>
              <a:defRPr sz="1800">
                <a:latin typeface="Helvetica LT Std" pitchFamily="34" charset="0"/>
              </a:defRPr>
            </a:lvl1pPr>
            <a:lvl2pPr>
              <a:defRPr sz="1500">
                <a:latin typeface="Helvetica LT Std" pitchFamily="34" charset="0"/>
              </a:defRPr>
            </a:lvl2pPr>
            <a:lvl3pPr>
              <a:defRPr sz="1350">
                <a:latin typeface="Helvetica LT Std" pitchFamily="34" charset="0"/>
              </a:defRPr>
            </a:lvl3pPr>
            <a:lvl4pPr>
              <a:defRPr sz="1200">
                <a:latin typeface="Helvetica LT Std" pitchFamily="34" charset="0"/>
              </a:defRPr>
            </a:lvl4pPr>
            <a:lvl5pPr>
              <a:defRPr sz="1200">
                <a:latin typeface="Helvetica LT Std"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457200" y="4767263"/>
            <a:ext cx="2057400" cy="273844"/>
          </a:xfrm>
        </p:spPr>
        <p:txBody>
          <a:bodyPr/>
          <a:lstStyle/>
          <a:p>
            <a:fld id="{D7275EE5-9DFD-4FFB-8C57-309F827CA97F}" type="slidenum">
              <a:rPr lang="en-US" smtClean="0"/>
              <a:pPr/>
              <a:t>‹#›</a:t>
            </a:fld>
            <a:endParaRPr lang="en-US" dirty="0"/>
          </a:p>
        </p:txBody>
      </p:sp>
      <p:sp>
        <p:nvSpPr>
          <p:cNvPr id="8" name="Text Placeholder 2"/>
          <p:cNvSpPr>
            <a:spLocks noGrp="1"/>
          </p:cNvSpPr>
          <p:nvPr>
            <p:ph type="body" idx="13"/>
          </p:nvPr>
        </p:nvSpPr>
        <p:spPr>
          <a:xfrm>
            <a:off x="457200" y="3943350"/>
            <a:ext cx="4040188" cy="479822"/>
          </a:xfrm>
        </p:spPr>
        <p:txBody>
          <a:bodyPr anchor="t" anchorCtr="0">
            <a:noAutofit/>
          </a:bodyPr>
          <a:lstStyle>
            <a:lvl1pPr marL="0" indent="0">
              <a:buNone/>
              <a:defRPr sz="1050" b="0">
                <a:latin typeface="Helvetica LT Std"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0" name="Text Placeholder 4"/>
          <p:cNvSpPr>
            <a:spLocks noGrp="1"/>
          </p:cNvSpPr>
          <p:nvPr>
            <p:ph type="body" sz="quarter" idx="14"/>
          </p:nvPr>
        </p:nvSpPr>
        <p:spPr>
          <a:xfrm>
            <a:off x="4645026" y="3943350"/>
            <a:ext cx="4041775" cy="479822"/>
          </a:xfrm>
        </p:spPr>
        <p:txBody>
          <a:bodyPr anchor="t" anchorCtr="0">
            <a:noAutofit/>
          </a:bodyPr>
          <a:lstStyle>
            <a:lvl1pPr marL="0" indent="0">
              <a:buNone/>
              <a:defRPr sz="1050" b="0">
                <a:latin typeface="Helvetica LT Std"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2830926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71550"/>
            <a:ext cx="3008313" cy="685800"/>
          </a:xfrm>
          <a:solidFill>
            <a:schemeClr val="tx1">
              <a:alpha val="60000"/>
            </a:schemeClr>
          </a:solidFill>
        </p:spPr>
        <p:txBody>
          <a:bodyPr anchor="t" anchorCtr="0">
            <a:normAutofit/>
          </a:bodyPr>
          <a:lstStyle>
            <a:lvl1pPr algn="l">
              <a:defRPr sz="1800" b="1"/>
            </a:lvl1pPr>
          </a:lstStyle>
          <a:p>
            <a:r>
              <a:rPr lang="en-US" dirty="0"/>
              <a:t>Click to edit Master title style</a:t>
            </a:r>
          </a:p>
        </p:txBody>
      </p:sp>
      <p:sp>
        <p:nvSpPr>
          <p:cNvPr id="3" name="Content Placeholder 2"/>
          <p:cNvSpPr>
            <a:spLocks noGrp="1"/>
          </p:cNvSpPr>
          <p:nvPr>
            <p:ph idx="1"/>
          </p:nvPr>
        </p:nvSpPr>
        <p:spPr>
          <a:xfrm>
            <a:off x="3575050" y="971551"/>
            <a:ext cx="5111750" cy="3429000"/>
          </a:xfrm>
        </p:spPr>
        <p:txBody>
          <a:bodyPr/>
          <a:lstStyle>
            <a:lvl1pPr>
              <a:defRPr sz="1800"/>
            </a:lvl1pPr>
            <a:lvl2pPr>
              <a:defRPr sz="15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771651"/>
            <a:ext cx="3008313" cy="2628900"/>
          </a:xfrm>
          <a:solidFill>
            <a:schemeClr val="tx1">
              <a:alpha val="60000"/>
            </a:schemeClr>
          </a:solidFill>
        </p:spPr>
        <p:txBody>
          <a:bodyPr>
            <a:normAutofit/>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318943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457200" y="4767263"/>
            <a:ext cx="2057400" cy="273844"/>
          </a:xfrm>
        </p:spPr>
        <p:txBody>
          <a:body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2932543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marL="257175" indent="-257175">
              <a:buClr>
                <a:schemeClr val="bg1"/>
              </a:buClr>
              <a:buSzPct val="70000"/>
              <a:buFont typeface="Arial" pitchFamily="34" charset="0"/>
              <a:buChar char="•"/>
              <a:defRPr sz="1800" b="1" baseline="0">
                <a:solidFill>
                  <a:schemeClr val="bg2"/>
                </a:solidFill>
                <a:latin typeface="Calibri" pitchFamily="34" charset="0"/>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extLst>
      <p:ext uri="{BB962C8B-B14F-4D97-AF65-F5344CB8AC3E}">
        <p14:creationId xmlns:p14="http://schemas.microsoft.com/office/powerpoint/2010/main" val="185472936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143000"/>
            <a:ext cx="8229600" cy="32575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259406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457200" y="4767263"/>
            <a:ext cx="2057400" cy="273844"/>
          </a:xfrm>
        </p:spPr>
        <p:txBody>
          <a:bodyPr/>
          <a:lstStyle/>
          <a:p>
            <a:fld id="{D7275EE5-9DFD-4FFB-8C57-309F827CA97F}" type="slidenum">
              <a:rPr lang="en-US" smtClean="0"/>
              <a:pPr/>
              <a:t>‹#›</a:t>
            </a:fld>
            <a:endParaRPr lang="en-US" dirty="0"/>
          </a:p>
        </p:txBody>
      </p:sp>
      <p:sp>
        <p:nvSpPr>
          <p:cNvPr id="4" name="Content Placeholder 2"/>
          <p:cNvSpPr>
            <a:spLocks noGrp="1"/>
          </p:cNvSpPr>
          <p:nvPr>
            <p:ph idx="1"/>
          </p:nvPr>
        </p:nvSpPr>
        <p:spPr>
          <a:xfrm>
            <a:off x="457200" y="1143000"/>
            <a:ext cx="8229600" cy="32575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5281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o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85750"/>
            <a:ext cx="8229600" cy="457200"/>
          </a:xfrm>
        </p:spPr>
        <p:txBody>
          <a:bodyPr bIns="0" anchor="b">
            <a:normAutofit/>
          </a:bodyPr>
          <a:lstStyle>
            <a:lvl1pPr algn="l">
              <a:defRPr sz="1800" b="1"/>
            </a:lvl1pPr>
          </a:lstStyle>
          <a:p>
            <a:r>
              <a:rPr lang="en-US" dirty="0"/>
              <a:t>Chart Title</a:t>
            </a:r>
          </a:p>
        </p:txBody>
      </p:sp>
      <p:sp>
        <p:nvSpPr>
          <p:cNvPr id="4" name="Text Placeholder 3"/>
          <p:cNvSpPr>
            <a:spLocks noGrp="1"/>
          </p:cNvSpPr>
          <p:nvPr>
            <p:ph type="body" sz="half" idx="2" hasCustomPrompt="1"/>
          </p:nvPr>
        </p:nvSpPr>
        <p:spPr>
          <a:xfrm>
            <a:off x="381000" y="3886200"/>
            <a:ext cx="8229600" cy="514350"/>
          </a:xfrm>
        </p:spPr>
        <p:txBody>
          <a:bodyPr/>
          <a:lstStyle>
            <a:lvl1pPr marL="0" indent="0">
              <a:buNone/>
              <a:defRPr sz="1050" baseline="0">
                <a:latin typeface="Helvetica LT Std"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Notes and source</a:t>
            </a:r>
          </a:p>
        </p:txBody>
      </p:sp>
      <p:sp>
        <p:nvSpPr>
          <p:cNvPr id="7" name="Slide Number Placeholder 6"/>
          <p:cNvSpPr>
            <a:spLocks noGrp="1"/>
          </p:cNvSpPr>
          <p:nvPr>
            <p:ph type="sldNum" sz="quarter" idx="12"/>
          </p:nvPr>
        </p:nvSpPr>
        <p:spPr/>
        <p:txBody>
          <a:bodyPr/>
          <a:lstStyle/>
          <a:p>
            <a:fld id="{D7275EE5-9DFD-4FFB-8C57-309F827CA97F}" type="slidenum">
              <a:rPr lang="en-US" smtClean="0"/>
              <a:pPr/>
              <a:t>‹#›</a:t>
            </a:fld>
            <a:endParaRPr lang="en-US" dirty="0"/>
          </a:p>
        </p:txBody>
      </p:sp>
      <p:sp>
        <p:nvSpPr>
          <p:cNvPr id="6" name="Content Placeholder 2"/>
          <p:cNvSpPr>
            <a:spLocks noGrp="1"/>
          </p:cNvSpPr>
          <p:nvPr>
            <p:ph idx="1" hasCustomPrompt="1"/>
          </p:nvPr>
        </p:nvSpPr>
        <p:spPr>
          <a:xfrm>
            <a:off x="381000" y="971550"/>
            <a:ext cx="8229600" cy="2857500"/>
          </a:xfrm>
        </p:spPr>
        <p:txBody>
          <a:bodyPr/>
          <a:lstStyle>
            <a:lvl1pPr>
              <a:buNone/>
              <a:defRPr sz="1800" baseline="0">
                <a:latin typeface="Helvetica LT Std" pitchFamily="34" charset="0"/>
              </a:defRPr>
            </a:lvl1pPr>
            <a:lvl2pPr>
              <a:defRPr sz="15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dirty="0"/>
              <a:t>Image or chart</a:t>
            </a:r>
          </a:p>
        </p:txBody>
      </p:sp>
    </p:spTree>
    <p:extLst>
      <p:ext uri="{BB962C8B-B14F-4D97-AF65-F5344CB8AC3E}">
        <p14:creationId xmlns:p14="http://schemas.microsoft.com/office/powerpoint/2010/main" val="2263386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85850"/>
            <a:ext cx="4038600" cy="331470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a:t>
            </a:r>
            <a:endParaRPr lang="en-US" dirty="0"/>
          </a:p>
        </p:txBody>
      </p:sp>
      <p:sp>
        <p:nvSpPr>
          <p:cNvPr id="4" name="Content Placeholder 3"/>
          <p:cNvSpPr>
            <a:spLocks noGrp="1"/>
          </p:cNvSpPr>
          <p:nvPr>
            <p:ph sz="half" idx="2"/>
          </p:nvPr>
        </p:nvSpPr>
        <p:spPr>
          <a:xfrm>
            <a:off x="4648200" y="1085850"/>
            <a:ext cx="4038600" cy="331470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2059862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71550"/>
            <a:ext cx="4040188" cy="479822"/>
          </a:xfrm>
        </p:spPr>
        <p:txBody>
          <a:bodyPr anchor="b">
            <a:noAutofit/>
          </a:bodyPr>
          <a:lstStyle>
            <a:lvl1pPr marL="0" indent="0">
              <a:buNone/>
              <a:defRPr sz="1500" b="1">
                <a:latin typeface="ITC Avant Garde Std Bk"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60374" y="1543051"/>
            <a:ext cx="4037014" cy="2343149"/>
          </a:xfrm>
        </p:spPr>
        <p:txBody>
          <a:bodyPr/>
          <a:lstStyle>
            <a:lvl1pPr>
              <a:defRPr sz="1800">
                <a:latin typeface="Helvetica LT Std" pitchFamily="34" charset="0"/>
              </a:defRPr>
            </a:lvl1pPr>
            <a:lvl2pPr>
              <a:defRPr sz="1500">
                <a:latin typeface="Helvetica LT Std" pitchFamily="34" charset="0"/>
              </a:defRPr>
            </a:lvl2pPr>
            <a:lvl3pPr>
              <a:defRPr sz="1350">
                <a:latin typeface="Helvetica LT Std" pitchFamily="34" charset="0"/>
              </a:defRPr>
            </a:lvl3pPr>
            <a:lvl4pPr>
              <a:defRPr sz="1200">
                <a:latin typeface="Helvetica LT Std" pitchFamily="34" charset="0"/>
              </a:defRPr>
            </a:lvl4pPr>
            <a:lvl5pPr>
              <a:defRPr sz="1200">
                <a:latin typeface="Helvetica LT Std"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71550"/>
            <a:ext cx="4041775" cy="479822"/>
          </a:xfrm>
        </p:spPr>
        <p:txBody>
          <a:bodyPr anchor="b">
            <a:noAutofit/>
          </a:bodyPr>
          <a:lstStyle>
            <a:lvl1pPr marL="0" indent="0">
              <a:buNone/>
              <a:defRPr sz="1500" b="1">
                <a:latin typeface="ITC Avant Garde Std Bk"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8200" y="1543051"/>
            <a:ext cx="4038600" cy="2343149"/>
          </a:xfrm>
        </p:spPr>
        <p:txBody>
          <a:bodyPr/>
          <a:lstStyle>
            <a:lvl1pPr>
              <a:defRPr sz="1800">
                <a:latin typeface="Helvetica LT Std" pitchFamily="34" charset="0"/>
              </a:defRPr>
            </a:lvl1pPr>
            <a:lvl2pPr>
              <a:defRPr sz="1500">
                <a:latin typeface="Helvetica LT Std" pitchFamily="34" charset="0"/>
              </a:defRPr>
            </a:lvl2pPr>
            <a:lvl3pPr>
              <a:defRPr sz="1350">
                <a:latin typeface="Helvetica LT Std" pitchFamily="34" charset="0"/>
              </a:defRPr>
            </a:lvl3pPr>
            <a:lvl4pPr>
              <a:defRPr sz="1200">
                <a:latin typeface="Helvetica LT Std" pitchFamily="34" charset="0"/>
              </a:defRPr>
            </a:lvl4pPr>
            <a:lvl5pPr>
              <a:defRPr sz="1200">
                <a:latin typeface="Helvetica LT Std"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457200" y="4767263"/>
            <a:ext cx="2057400" cy="273844"/>
          </a:xfrm>
        </p:spPr>
        <p:txBody>
          <a:bodyPr/>
          <a:lstStyle/>
          <a:p>
            <a:fld id="{D7275EE5-9DFD-4FFB-8C57-309F827CA97F}" type="slidenum">
              <a:rPr lang="en-US" smtClean="0"/>
              <a:pPr/>
              <a:t>‹#›</a:t>
            </a:fld>
            <a:endParaRPr lang="en-US" dirty="0"/>
          </a:p>
        </p:txBody>
      </p:sp>
      <p:sp>
        <p:nvSpPr>
          <p:cNvPr id="8" name="Text Placeholder 2"/>
          <p:cNvSpPr>
            <a:spLocks noGrp="1"/>
          </p:cNvSpPr>
          <p:nvPr>
            <p:ph type="body" idx="13"/>
          </p:nvPr>
        </p:nvSpPr>
        <p:spPr>
          <a:xfrm>
            <a:off x="457200" y="3943350"/>
            <a:ext cx="4040188" cy="479822"/>
          </a:xfrm>
        </p:spPr>
        <p:txBody>
          <a:bodyPr anchor="t" anchorCtr="0">
            <a:noAutofit/>
          </a:bodyPr>
          <a:lstStyle>
            <a:lvl1pPr marL="0" indent="0">
              <a:buNone/>
              <a:defRPr sz="1050" b="0">
                <a:latin typeface="Helvetica LT Std"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0" name="Text Placeholder 4"/>
          <p:cNvSpPr>
            <a:spLocks noGrp="1"/>
          </p:cNvSpPr>
          <p:nvPr>
            <p:ph type="body" sz="quarter" idx="14"/>
          </p:nvPr>
        </p:nvSpPr>
        <p:spPr>
          <a:xfrm>
            <a:off x="4645026" y="3943350"/>
            <a:ext cx="4041775" cy="479822"/>
          </a:xfrm>
        </p:spPr>
        <p:txBody>
          <a:bodyPr anchor="t" anchorCtr="0">
            <a:noAutofit/>
          </a:bodyPr>
          <a:lstStyle>
            <a:lvl1pPr marL="0" indent="0">
              <a:buNone/>
              <a:defRPr sz="1050" b="0">
                <a:latin typeface="Helvetica LT Std"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1398867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71550"/>
            <a:ext cx="3008313" cy="685800"/>
          </a:xfrm>
          <a:solidFill>
            <a:schemeClr val="tx1">
              <a:alpha val="60000"/>
            </a:schemeClr>
          </a:solidFill>
        </p:spPr>
        <p:txBody>
          <a:bodyPr anchor="t" anchorCtr="0">
            <a:normAutofit/>
          </a:bodyPr>
          <a:lstStyle>
            <a:lvl1pPr algn="l">
              <a:defRPr sz="1800" b="1"/>
            </a:lvl1pPr>
          </a:lstStyle>
          <a:p>
            <a:r>
              <a:rPr lang="en-US" dirty="0"/>
              <a:t>Click to edit Master title style</a:t>
            </a:r>
          </a:p>
        </p:txBody>
      </p:sp>
      <p:sp>
        <p:nvSpPr>
          <p:cNvPr id="3" name="Content Placeholder 2"/>
          <p:cNvSpPr>
            <a:spLocks noGrp="1"/>
          </p:cNvSpPr>
          <p:nvPr>
            <p:ph idx="1"/>
          </p:nvPr>
        </p:nvSpPr>
        <p:spPr>
          <a:xfrm>
            <a:off x="3575050" y="971551"/>
            <a:ext cx="5111750" cy="3429000"/>
          </a:xfrm>
        </p:spPr>
        <p:txBody>
          <a:bodyPr/>
          <a:lstStyle>
            <a:lvl1pPr>
              <a:defRPr sz="1800"/>
            </a:lvl1pPr>
            <a:lvl2pPr>
              <a:defRPr sz="15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771651"/>
            <a:ext cx="3008313" cy="2628900"/>
          </a:xfrm>
          <a:solidFill>
            <a:schemeClr val="tx1">
              <a:alpha val="60000"/>
            </a:schemeClr>
          </a:solidFill>
        </p:spPr>
        <p:txBody>
          <a:bodyPr>
            <a:normAutofit/>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4061749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457200" y="4767263"/>
            <a:ext cx="2057400" cy="273844"/>
          </a:xfrm>
        </p:spPr>
        <p:txBody>
          <a:body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934351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accent5"/>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201025" y="4914901"/>
            <a:ext cx="485775" cy="135731"/>
          </a:xfrm>
        </p:spPr>
        <p:txBody>
          <a:bodyPr/>
          <a:lstStyle/>
          <a:p>
            <a:fld id="{ED655340-09A0-4AFA-ADD2-0DF10A5A41C0}" type="slidenum">
              <a:rPr lang="en-US" smtClean="0">
                <a:solidFill>
                  <a:srgbClr val="FFFFFF">
                    <a:tint val="75000"/>
                  </a:srgbClr>
                </a:solidFill>
              </a:rPr>
              <a:pPr/>
              <a:t>‹#›</a:t>
            </a:fld>
            <a:endParaRPr lang="en-US" dirty="0">
              <a:solidFill>
                <a:srgbClr val="FFFFFF">
                  <a:tint val="75000"/>
                </a:srgbClr>
              </a:solidFill>
            </a:endParaRPr>
          </a:p>
        </p:txBody>
      </p:sp>
      <p:sp>
        <p:nvSpPr>
          <p:cNvPr id="8" name="Text Placeholder 7"/>
          <p:cNvSpPr>
            <a:spLocks noGrp="1"/>
          </p:cNvSpPr>
          <p:nvPr>
            <p:ph type="body" sz="quarter" idx="13"/>
          </p:nvPr>
        </p:nvSpPr>
        <p:spPr>
          <a:xfrm>
            <a:off x="449263" y="4686301"/>
            <a:ext cx="7713662" cy="392906"/>
          </a:xfrm>
        </p:spPr>
        <p:txBody>
          <a:bodyPr/>
          <a:lstStyle>
            <a:lvl1pPr>
              <a:defRPr sz="2400">
                <a:solidFill>
                  <a:schemeClr val="tx1"/>
                </a:solidFill>
              </a:defRPr>
            </a:lvl1pPr>
          </a:lstStyle>
          <a:p>
            <a:pPr lvl="0"/>
            <a:r>
              <a:rPr lang="en-US" sz="900" dirty="0">
                <a:latin typeface="Swis721 BT" pitchFamily="34" charset="0"/>
              </a:rPr>
              <a:t>SOURCE: CDC/NCHS</a:t>
            </a:r>
            <a:endParaRPr lang="en-US" dirty="0"/>
          </a:p>
        </p:txBody>
      </p:sp>
    </p:spTree>
    <p:extLst>
      <p:ext uri="{BB962C8B-B14F-4D97-AF65-F5344CB8AC3E}">
        <p14:creationId xmlns:p14="http://schemas.microsoft.com/office/powerpoint/2010/main" val="329058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ata char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4572000"/>
            <a:ext cx="8229600" cy="171450"/>
          </a:xfrm>
        </p:spPr>
        <p:txBody>
          <a:bodyPr>
            <a:noAutofit/>
          </a:bodyPr>
          <a:lstStyle>
            <a:lvl1pPr>
              <a:buFont typeface="Arial" pitchFamily="34" charset="0"/>
              <a:buNone/>
              <a:defRPr sz="1050" baseline="0">
                <a:solidFill>
                  <a:schemeClr val="tx1"/>
                </a:solidFill>
              </a:defRPr>
            </a:lvl1pPr>
            <a:lvl2pPr>
              <a:buNone/>
              <a:defRPr sz="1050">
                <a:solidFill>
                  <a:schemeClr val="tx1"/>
                </a:solidFill>
              </a:defRPr>
            </a:lvl2pPr>
            <a:lvl3pPr>
              <a:buNone/>
              <a:defRPr sz="1050">
                <a:solidFill>
                  <a:schemeClr val="tx1"/>
                </a:solidFill>
              </a:defRPr>
            </a:lvl3pPr>
            <a:lvl4pPr>
              <a:buNone/>
              <a:defRPr sz="1050">
                <a:solidFill>
                  <a:schemeClr val="tx1"/>
                </a:solidFill>
              </a:defRPr>
            </a:lvl4pPr>
            <a:lvl5pPr>
              <a:buNone/>
              <a:defRPr sz="1050">
                <a:solidFill>
                  <a:schemeClr val="tx1"/>
                </a:solidFill>
              </a:defRPr>
            </a:lvl5pPr>
          </a:lstStyle>
          <a:p>
            <a:pPr lvl="0"/>
            <a:r>
              <a:rPr lang="en-US" dirty="0"/>
              <a:t>SOURCE: NCHS, </a:t>
            </a:r>
          </a:p>
        </p:txBody>
      </p:sp>
      <p:sp>
        <p:nvSpPr>
          <p:cNvPr id="9" name="Chart Placeholder 8"/>
          <p:cNvSpPr>
            <a:spLocks noGrp="1"/>
          </p:cNvSpPr>
          <p:nvPr>
            <p:ph type="chart" sz="quarter" idx="14"/>
          </p:nvPr>
        </p:nvSpPr>
        <p:spPr>
          <a:xfrm>
            <a:off x="457200" y="971550"/>
            <a:ext cx="8229600" cy="3543300"/>
          </a:xfrm>
        </p:spPr>
        <p:txBody>
          <a:bodyPr/>
          <a:lstStyle/>
          <a:p>
            <a:endParaRPr lang="en-US" dirty="0"/>
          </a:p>
        </p:txBody>
      </p:sp>
      <p:sp>
        <p:nvSpPr>
          <p:cNvPr id="10" name="Title 9"/>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5"/>
          </p:nvPr>
        </p:nvSpPr>
        <p:spPr>
          <a:xfrm>
            <a:off x="457200" y="4914901"/>
            <a:ext cx="2133600" cy="126206"/>
          </a:xfrm>
          <a:prstGeom prst="rect">
            <a:avLst/>
          </a:prstGeom>
        </p:spPr>
        <p:txBody>
          <a:bodyPr/>
          <a:lstStyle/>
          <a:p>
            <a:fld id="{2E904001-5970-42DF-B9D9-7DD24BEFEFA5}" type="datetime1">
              <a:rPr lang="en-US" smtClean="0">
                <a:solidFill>
                  <a:srgbClr val="FFFFFF">
                    <a:tint val="75000"/>
                  </a:srgbClr>
                </a:solidFill>
              </a:rPr>
              <a:t>1/25/2021</a:t>
            </a:fld>
            <a:endParaRPr lang="en-US" dirty="0">
              <a:solidFill>
                <a:srgbClr val="FFFFFF">
                  <a:tint val="75000"/>
                </a:srgbClr>
              </a:solidFill>
            </a:endParaRPr>
          </a:p>
        </p:txBody>
      </p:sp>
      <p:sp>
        <p:nvSpPr>
          <p:cNvPr id="12" name="Slide Number Placeholder 11"/>
          <p:cNvSpPr>
            <a:spLocks noGrp="1"/>
          </p:cNvSpPr>
          <p:nvPr>
            <p:ph type="sldNum" sz="quarter" idx="16"/>
          </p:nvPr>
        </p:nvSpPr>
        <p:spPr/>
        <p:txBody>
          <a:bodyPr/>
          <a:lstStyle/>
          <a:p>
            <a:fld id="{ED655340-09A0-4AFA-ADD2-0DF10A5A41C0}" type="slidenum">
              <a:rPr lang="en-US" smtClean="0">
                <a:solidFill>
                  <a:srgbClr val="FFFFFF">
                    <a:tint val="75000"/>
                  </a:srgbClr>
                </a:solidFill>
              </a:rPr>
              <a:pPr/>
              <a:t>‹#›</a:t>
            </a:fld>
            <a:endParaRPr lang="en-US" dirty="0">
              <a:solidFill>
                <a:srgbClr val="FFFFFF">
                  <a:tint val="75000"/>
                </a:srgbClr>
              </a:solidFill>
            </a:endParaRPr>
          </a:p>
        </p:txBody>
      </p:sp>
      <p:sp>
        <p:nvSpPr>
          <p:cNvPr id="13" name="Footer Placeholder 12"/>
          <p:cNvSpPr>
            <a:spLocks noGrp="1"/>
          </p:cNvSpPr>
          <p:nvPr>
            <p:ph type="ftr" sz="quarter" idx="17"/>
          </p:nvPr>
        </p:nvSpPr>
        <p:spPr>
          <a:xfrm>
            <a:off x="3124200" y="4914901"/>
            <a:ext cx="2895600" cy="126206"/>
          </a:xfrm>
          <a:prstGeom prst="rect">
            <a:avLst/>
          </a:prstGeom>
        </p:spPr>
        <p:txBody>
          <a:bodyPr/>
          <a:lstStyle/>
          <a:p>
            <a:endParaRPr lang="en-US" dirty="0">
              <a:solidFill>
                <a:srgbClr val="FFFFFF">
                  <a:tint val="75000"/>
                </a:srgbClr>
              </a:solidFill>
            </a:endParaRPr>
          </a:p>
        </p:txBody>
      </p:sp>
    </p:spTree>
    <p:extLst>
      <p:ext uri="{BB962C8B-B14F-4D97-AF65-F5344CB8AC3E}">
        <p14:creationId xmlns:p14="http://schemas.microsoft.com/office/powerpoint/2010/main" val="4214036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2250"/>
              </a:lnSpc>
              <a:defRPr sz="21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6858"/>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1"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31648547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257175" indent="-257175">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409365834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40180323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4760330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143000"/>
            <a:ext cx="8229600" cy="32575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7275EE5-9DFD-4FFB-8C57-309F827CA9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4110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457200" y="4767263"/>
            <a:ext cx="2057400" cy="273844"/>
          </a:xfrm>
        </p:spPr>
        <p:txBody>
          <a:bodyPr/>
          <a:lstStyle/>
          <a:p>
            <a:fld id="{D7275EE5-9DFD-4FFB-8C57-309F827CA97F}" type="slidenum">
              <a:rPr lang="en-US" smtClean="0">
                <a:solidFill>
                  <a:prstClr val="black"/>
                </a:solidFill>
              </a:rPr>
              <a:pPr/>
              <a:t>‹#›</a:t>
            </a:fld>
            <a:endParaRPr lang="en-US" dirty="0">
              <a:solidFill>
                <a:prstClr val="black"/>
              </a:solidFill>
            </a:endParaRPr>
          </a:p>
        </p:txBody>
      </p:sp>
      <p:sp>
        <p:nvSpPr>
          <p:cNvPr id="4" name="Content Placeholder 2"/>
          <p:cNvSpPr>
            <a:spLocks noGrp="1"/>
          </p:cNvSpPr>
          <p:nvPr>
            <p:ph idx="1"/>
          </p:nvPr>
        </p:nvSpPr>
        <p:spPr>
          <a:xfrm>
            <a:off x="457200" y="1143000"/>
            <a:ext cx="8229600" cy="32575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22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o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85750"/>
            <a:ext cx="8229600" cy="457200"/>
          </a:xfrm>
        </p:spPr>
        <p:txBody>
          <a:bodyPr bIns="0" anchor="b">
            <a:normAutofit/>
          </a:bodyPr>
          <a:lstStyle>
            <a:lvl1pPr algn="l">
              <a:defRPr sz="1800" b="1"/>
            </a:lvl1pPr>
          </a:lstStyle>
          <a:p>
            <a:r>
              <a:rPr lang="en-US" dirty="0"/>
              <a:t>Chart Title</a:t>
            </a:r>
          </a:p>
        </p:txBody>
      </p:sp>
      <p:sp>
        <p:nvSpPr>
          <p:cNvPr id="4" name="Text Placeholder 3"/>
          <p:cNvSpPr>
            <a:spLocks noGrp="1"/>
          </p:cNvSpPr>
          <p:nvPr>
            <p:ph type="body" sz="half" idx="2" hasCustomPrompt="1"/>
          </p:nvPr>
        </p:nvSpPr>
        <p:spPr>
          <a:xfrm>
            <a:off x="381000" y="3886200"/>
            <a:ext cx="8229600" cy="514350"/>
          </a:xfrm>
        </p:spPr>
        <p:txBody>
          <a:bodyPr/>
          <a:lstStyle>
            <a:lvl1pPr marL="0" indent="0">
              <a:buNone/>
              <a:defRPr sz="1050" baseline="0">
                <a:latin typeface="Helvetica LT Std"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Notes and source</a:t>
            </a:r>
          </a:p>
        </p:txBody>
      </p:sp>
      <p:sp>
        <p:nvSpPr>
          <p:cNvPr id="7" name="Slide Number Placeholder 6"/>
          <p:cNvSpPr>
            <a:spLocks noGrp="1"/>
          </p:cNvSpPr>
          <p:nvPr>
            <p:ph type="sldNum" sz="quarter" idx="12"/>
          </p:nvPr>
        </p:nvSpPr>
        <p:spPr/>
        <p:txBody>
          <a:bodyPr/>
          <a:lstStyle/>
          <a:p>
            <a:fld id="{D7275EE5-9DFD-4FFB-8C57-309F827CA97F}" type="slidenum">
              <a:rPr lang="en-US" smtClean="0">
                <a:solidFill>
                  <a:prstClr val="black"/>
                </a:solidFill>
              </a:rPr>
              <a:pPr/>
              <a:t>‹#›</a:t>
            </a:fld>
            <a:endParaRPr lang="en-US" dirty="0">
              <a:solidFill>
                <a:prstClr val="black"/>
              </a:solidFill>
            </a:endParaRPr>
          </a:p>
        </p:txBody>
      </p:sp>
      <p:sp>
        <p:nvSpPr>
          <p:cNvPr id="6" name="Content Placeholder 2"/>
          <p:cNvSpPr>
            <a:spLocks noGrp="1"/>
          </p:cNvSpPr>
          <p:nvPr>
            <p:ph idx="1" hasCustomPrompt="1"/>
          </p:nvPr>
        </p:nvSpPr>
        <p:spPr>
          <a:xfrm>
            <a:off x="381000" y="971550"/>
            <a:ext cx="8229600" cy="2857500"/>
          </a:xfrm>
        </p:spPr>
        <p:txBody>
          <a:bodyPr/>
          <a:lstStyle>
            <a:lvl1pPr>
              <a:buNone/>
              <a:defRPr sz="1800" baseline="0">
                <a:latin typeface="Helvetica LT Std" pitchFamily="34" charset="0"/>
              </a:defRPr>
            </a:lvl1pPr>
            <a:lvl2pPr>
              <a:defRPr sz="15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dirty="0"/>
              <a:t>Image or chart</a:t>
            </a:r>
          </a:p>
        </p:txBody>
      </p:sp>
    </p:spTree>
    <p:extLst>
      <p:ext uri="{BB962C8B-B14F-4D97-AF65-F5344CB8AC3E}">
        <p14:creationId xmlns:p14="http://schemas.microsoft.com/office/powerpoint/2010/main" val="20359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85850"/>
            <a:ext cx="4038600" cy="331470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a:t>
            </a:r>
            <a:endParaRPr lang="en-US" dirty="0"/>
          </a:p>
        </p:txBody>
      </p:sp>
      <p:sp>
        <p:nvSpPr>
          <p:cNvPr id="4" name="Content Placeholder 3"/>
          <p:cNvSpPr>
            <a:spLocks noGrp="1"/>
          </p:cNvSpPr>
          <p:nvPr>
            <p:ph sz="half" idx="2"/>
          </p:nvPr>
        </p:nvSpPr>
        <p:spPr>
          <a:xfrm>
            <a:off x="4648200" y="1085850"/>
            <a:ext cx="4038600" cy="331470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7275EE5-9DFD-4FFB-8C57-309F827CA9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442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71550"/>
            <a:ext cx="4040188" cy="479822"/>
          </a:xfrm>
        </p:spPr>
        <p:txBody>
          <a:bodyPr anchor="b">
            <a:noAutofit/>
          </a:bodyPr>
          <a:lstStyle>
            <a:lvl1pPr marL="0" indent="0">
              <a:buNone/>
              <a:defRPr sz="1500" b="1">
                <a:latin typeface="ITC Avant Garde Std Bk"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60374" y="1543051"/>
            <a:ext cx="4037014" cy="2343149"/>
          </a:xfrm>
        </p:spPr>
        <p:txBody>
          <a:bodyPr/>
          <a:lstStyle>
            <a:lvl1pPr>
              <a:defRPr sz="1800">
                <a:latin typeface="Helvetica LT Std" pitchFamily="34" charset="0"/>
              </a:defRPr>
            </a:lvl1pPr>
            <a:lvl2pPr>
              <a:defRPr sz="1500">
                <a:latin typeface="Helvetica LT Std" pitchFamily="34" charset="0"/>
              </a:defRPr>
            </a:lvl2pPr>
            <a:lvl3pPr>
              <a:defRPr sz="1350">
                <a:latin typeface="Helvetica LT Std" pitchFamily="34" charset="0"/>
              </a:defRPr>
            </a:lvl3pPr>
            <a:lvl4pPr>
              <a:defRPr sz="1200">
                <a:latin typeface="Helvetica LT Std" pitchFamily="34" charset="0"/>
              </a:defRPr>
            </a:lvl4pPr>
            <a:lvl5pPr>
              <a:defRPr sz="1200">
                <a:latin typeface="Helvetica LT Std"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71550"/>
            <a:ext cx="4041775" cy="479822"/>
          </a:xfrm>
        </p:spPr>
        <p:txBody>
          <a:bodyPr anchor="b">
            <a:noAutofit/>
          </a:bodyPr>
          <a:lstStyle>
            <a:lvl1pPr marL="0" indent="0">
              <a:buNone/>
              <a:defRPr sz="1500" b="1">
                <a:latin typeface="ITC Avant Garde Std Bk"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8200" y="1543051"/>
            <a:ext cx="4038600" cy="2343149"/>
          </a:xfrm>
        </p:spPr>
        <p:txBody>
          <a:bodyPr/>
          <a:lstStyle>
            <a:lvl1pPr>
              <a:defRPr sz="1800">
                <a:latin typeface="Helvetica LT Std" pitchFamily="34" charset="0"/>
              </a:defRPr>
            </a:lvl1pPr>
            <a:lvl2pPr>
              <a:defRPr sz="1500">
                <a:latin typeface="Helvetica LT Std" pitchFamily="34" charset="0"/>
              </a:defRPr>
            </a:lvl2pPr>
            <a:lvl3pPr>
              <a:defRPr sz="1350">
                <a:latin typeface="Helvetica LT Std" pitchFamily="34" charset="0"/>
              </a:defRPr>
            </a:lvl3pPr>
            <a:lvl4pPr>
              <a:defRPr sz="1200">
                <a:latin typeface="Helvetica LT Std" pitchFamily="34" charset="0"/>
              </a:defRPr>
            </a:lvl4pPr>
            <a:lvl5pPr>
              <a:defRPr sz="1200">
                <a:latin typeface="Helvetica LT Std"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457200" y="4767263"/>
            <a:ext cx="2057400" cy="273844"/>
          </a:xfrm>
        </p:spPr>
        <p:txBody>
          <a:bodyPr/>
          <a:lstStyle/>
          <a:p>
            <a:fld id="{D7275EE5-9DFD-4FFB-8C57-309F827CA97F}" type="slidenum">
              <a:rPr lang="en-US" smtClean="0">
                <a:solidFill>
                  <a:prstClr val="black"/>
                </a:solidFill>
              </a:rPr>
              <a:pPr/>
              <a:t>‹#›</a:t>
            </a:fld>
            <a:endParaRPr lang="en-US" dirty="0">
              <a:solidFill>
                <a:prstClr val="black"/>
              </a:solidFill>
            </a:endParaRPr>
          </a:p>
        </p:txBody>
      </p:sp>
      <p:sp>
        <p:nvSpPr>
          <p:cNvPr id="8" name="Text Placeholder 2"/>
          <p:cNvSpPr>
            <a:spLocks noGrp="1"/>
          </p:cNvSpPr>
          <p:nvPr>
            <p:ph type="body" idx="13"/>
          </p:nvPr>
        </p:nvSpPr>
        <p:spPr>
          <a:xfrm>
            <a:off x="457200" y="3943350"/>
            <a:ext cx="4040188" cy="479822"/>
          </a:xfrm>
        </p:spPr>
        <p:txBody>
          <a:bodyPr anchor="t" anchorCtr="0">
            <a:noAutofit/>
          </a:bodyPr>
          <a:lstStyle>
            <a:lvl1pPr marL="0" indent="0">
              <a:buNone/>
              <a:defRPr sz="1050" b="0">
                <a:latin typeface="Helvetica LT Std"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0" name="Text Placeholder 4"/>
          <p:cNvSpPr>
            <a:spLocks noGrp="1"/>
          </p:cNvSpPr>
          <p:nvPr>
            <p:ph type="body" sz="quarter" idx="14"/>
          </p:nvPr>
        </p:nvSpPr>
        <p:spPr>
          <a:xfrm>
            <a:off x="4645026" y="3943350"/>
            <a:ext cx="4041775" cy="479822"/>
          </a:xfrm>
        </p:spPr>
        <p:txBody>
          <a:bodyPr anchor="t" anchorCtr="0">
            <a:noAutofit/>
          </a:bodyPr>
          <a:lstStyle>
            <a:lvl1pPr marL="0" indent="0">
              <a:buNone/>
              <a:defRPr sz="1050" b="0">
                <a:latin typeface="Helvetica LT Std"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21271840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3.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png"/><Relationship Id="rId5" Type="http://schemas.openxmlformats.org/officeDocument/2006/relationships/slideLayout" Target="../slideLayouts/slideLayout26.xml"/><Relationship Id="rId10"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TextBox 1"/>
          <p:cNvSpPr txBox="1"/>
          <p:nvPr userDrawn="1"/>
        </p:nvSpPr>
        <p:spPr>
          <a:xfrm>
            <a:off x="8630884" y="4683833"/>
            <a:ext cx="374969" cy="261610"/>
          </a:xfrm>
          <a:prstGeom prst="rect">
            <a:avLst/>
          </a:prstGeom>
          <a:noFill/>
        </p:spPr>
        <p:txBody>
          <a:bodyPr wrap="square" rtlCol="0">
            <a:spAutoFit/>
          </a:bodyPr>
          <a:lstStyle/>
          <a:p>
            <a:fld id="{E9FF4679-4876-42AA-9FC6-32DD962B7175}" type="slidenum">
              <a:rPr lang="en-US" sz="1100" smtClean="0">
                <a:solidFill>
                  <a:schemeClr val="accent4">
                    <a:lumMod val="75000"/>
                  </a:schemeClr>
                </a:solidFill>
                <a:latin typeface="Calibri" panose="020F0502020204030204" pitchFamily="34" charset="0"/>
              </a:rPr>
              <a:t>‹#›</a:t>
            </a:fld>
            <a:endParaRPr lang="en-US" sz="1100" dirty="0">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gs>
            <a:gs pos="100000">
              <a:srgbClr val="8A72A5">
                <a:alpha val="20000"/>
              </a:srgb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6286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32575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D7275EE5-9DFD-4FFB-8C57-309F827CA97F}" type="slidenum">
              <a:rPr lang="en-US" smtClean="0">
                <a:solidFill>
                  <a:prstClr val="black"/>
                </a:solidFill>
              </a:rPr>
              <a:pPr/>
              <a:t>‹#›</a:t>
            </a:fld>
            <a:endParaRPr lang="en-US" dirty="0">
              <a:solidFill>
                <a:prstClr val="black"/>
              </a:solidFill>
            </a:endParaRPr>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59254283"/>
      </p:ext>
    </p:extLst>
  </p:cSld>
  <p:clrMap bg1="dk1" tx1="lt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Lst>
  <p:hf hdr="0" ftr="0" dt="0"/>
  <p:txStyles>
    <p:titleStyle>
      <a:lvl1pPr algn="l" defTabSz="685800" rtl="0" eaLnBrk="1" latinLnBrk="0" hangingPunct="1">
        <a:spcBef>
          <a:spcPct val="0"/>
        </a:spcBef>
        <a:buNone/>
        <a:defRPr sz="2850" b="1" kern="1200">
          <a:solidFill>
            <a:schemeClr val="bg1"/>
          </a:solidFill>
          <a:latin typeface="ITC Avant Garde Std Bk"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bg1"/>
          </a:solidFill>
          <a:latin typeface="Georgia" pitchFamily="18"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bg1"/>
          </a:solidFill>
          <a:latin typeface="Georgia" pitchFamily="18"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bg1"/>
          </a:solidFill>
          <a:latin typeface="Georgia" pitchFamily="18"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bg1"/>
          </a:solidFill>
          <a:latin typeface="Georgia" pitchFamily="18"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bg1"/>
          </a:solidFill>
          <a:latin typeface="Georgia" pitchFamily="18"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gs>
            <a:gs pos="100000">
              <a:srgbClr val="8A72A5">
                <a:alpha val="20000"/>
              </a:srgb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28600"/>
            <a:ext cx="8229600" cy="6286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85850"/>
            <a:ext cx="8229600" cy="33147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207139303"/>
      </p:ext>
    </p:extLst>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Lst>
  <p:hf hdr="0" ftr="0" dt="0"/>
  <p:txStyles>
    <p:titleStyle>
      <a:lvl1pPr algn="l" defTabSz="685800" rtl="0" eaLnBrk="1" latinLnBrk="0" hangingPunct="1">
        <a:spcBef>
          <a:spcPct val="0"/>
        </a:spcBef>
        <a:buNone/>
        <a:defRPr sz="2700" b="1" kern="1200">
          <a:solidFill>
            <a:schemeClr val="bg1"/>
          </a:solidFill>
          <a:latin typeface="ITC Avant Garde Std Bk"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bg1"/>
          </a:solidFill>
          <a:latin typeface="Georgia" pitchFamily="18"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bg1"/>
          </a:solidFill>
          <a:latin typeface="Georgia" pitchFamily="18"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bg1"/>
          </a:solidFill>
          <a:latin typeface="Georgia" pitchFamily="18"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bg1"/>
          </a:solidFill>
          <a:latin typeface="Georgia" pitchFamily="18"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bg1"/>
          </a:solidFill>
          <a:latin typeface="Georgia" pitchFamily="18"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gs>
            <a:gs pos="100000">
              <a:srgbClr val="8A72A5">
                <a:alpha val="20000"/>
              </a:srgb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28600"/>
            <a:ext cx="8229600" cy="6286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32575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2134003252"/>
      </p:ext>
    </p:extLst>
  </p:cSld>
  <p:clrMap bg1="dk1" tx1="lt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Lst>
  <p:hf hdr="0" ftr="0" dt="0"/>
  <p:txStyles>
    <p:titleStyle>
      <a:lvl1pPr algn="l" defTabSz="685800" rtl="0" eaLnBrk="1" latinLnBrk="0" hangingPunct="1">
        <a:spcBef>
          <a:spcPct val="0"/>
        </a:spcBef>
        <a:buNone/>
        <a:defRPr sz="2850" b="1" kern="1200">
          <a:solidFill>
            <a:schemeClr val="bg1"/>
          </a:solidFill>
          <a:latin typeface="ITC Avant Garde Std Bk"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bg1"/>
          </a:solidFill>
          <a:latin typeface="Georgia" pitchFamily="18"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bg1"/>
          </a:solidFill>
          <a:latin typeface="Georgia" pitchFamily="18"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bg1"/>
          </a:solidFill>
          <a:latin typeface="Georgia" pitchFamily="18"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bg1"/>
          </a:solidFill>
          <a:latin typeface="Georgia" pitchFamily="18"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bg1"/>
          </a:solidFill>
          <a:latin typeface="Georgia" pitchFamily="18"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TextBox 1"/>
          <p:cNvSpPr txBox="1"/>
          <p:nvPr userDrawn="1"/>
        </p:nvSpPr>
        <p:spPr>
          <a:xfrm>
            <a:off x="8474242" y="4698875"/>
            <a:ext cx="529389" cy="219291"/>
          </a:xfrm>
          <a:prstGeom prst="rect">
            <a:avLst/>
          </a:prstGeom>
          <a:noFill/>
        </p:spPr>
        <p:txBody>
          <a:bodyPr wrap="square" rtlCol="0">
            <a:spAutoFit/>
          </a:bodyPr>
          <a:lstStyle/>
          <a:p>
            <a:fld id="{E9FF4679-4876-42AA-9FC6-32DD962B7175}" type="slidenum">
              <a:rPr lang="en-US" sz="825" baseline="0" smtClean="0">
                <a:solidFill>
                  <a:srgbClr val="000000"/>
                </a:solidFill>
                <a:latin typeface="Calibri" panose="020F0502020204030204" pitchFamily="34" charset="0"/>
              </a:rPr>
              <a:t>‹#›</a:t>
            </a:fld>
            <a:endParaRPr lang="en-US" sz="825"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380187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Lst>
  <p:transition>
    <p:fad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sz="2400" dirty="0"/>
              <a:t>National Ambulatory Medical Care Survey Update</a:t>
            </a:r>
          </a:p>
        </p:txBody>
      </p:sp>
      <p:sp>
        <p:nvSpPr>
          <p:cNvPr id="2" name="Subtitle 1"/>
          <p:cNvSpPr>
            <a:spLocks noGrp="1"/>
          </p:cNvSpPr>
          <p:nvPr>
            <p:ph type="subTitle" idx="1"/>
          </p:nvPr>
        </p:nvSpPr>
        <p:spPr>
          <a:xfrm>
            <a:off x="457200" y="1767533"/>
            <a:ext cx="6991350" cy="2290117"/>
          </a:xfrm>
        </p:spPr>
        <p:txBody>
          <a:bodyPr/>
          <a:lstStyle/>
          <a:p>
            <a:r>
              <a:rPr lang="en-US" dirty="0"/>
              <a:t>Carol DeFrances Ph.D. </a:t>
            </a:r>
          </a:p>
          <a:p>
            <a:r>
              <a:rPr lang="en-US" b="0" dirty="0"/>
              <a:t>Acting Director, Division of Health Care Statistics</a:t>
            </a:r>
          </a:p>
          <a:p>
            <a:r>
              <a:rPr lang="en-US" b="0" dirty="0"/>
              <a:t>and</a:t>
            </a:r>
          </a:p>
          <a:p>
            <a:r>
              <a:rPr lang="en-US" dirty="0"/>
              <a:t>Brian Ward, Ph.D.</a:t>
            </a:r>
          </a:p>
          <a:p>
            <a:r>
              <a:rPr lang="en-US" b="0" dirty="0"/>
              <a:t>Chief, Ambulatory and Hospital Care Statistics Branch</a:t>
            </a:r>
          </a:p>
          <a:p>
            <a:endParaRPr lang="en-US" sz="1200" dirty="0"/>
          </a:p>
        </p:txBody>
      </p:sp>
      <p:sp>
        <p:nvSpPr>
          <p:cNvPr id="6" name="Text Placeholder 5"/>
          <p:cNvSpPr>
            <a:spLocks noGrp="1"/>
          </p:cNvSpPr>
          <p:nvPr>
            <p:ph type="body" sz="quarter" idx="10"/>
          </p:nvPr>
        </p:nvSpPr>
        <p:spPr>
          <a:xfrm>
            <a:off x="342900" y="4057650"/>
            <a:ext cx="6868392" cy="971550"/>
          </a:xfrm>
        </p:spPr>
        <p:txBody>
          <a:bodyPr/>
          <a:lstStyle/>
          <a:p>
            <a:r>
              <a:rPr lang="en-US" dirty="0"/>
              <a:t>Presentation to the NCHS Board of Scientific Counselors</a:t>
            </a:r>
          </a:p>
          <a:p>
            <a:r>
              <a:rPr lang="en-US" dirty="0"/>
              <a:t>January 27, 2021</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6981"/>
          </a:xfrm>
        </p:spPr>
        <p:txBody>
          <a:bodyPr/>
          <a:lstStyle/>
          <a:p>
            <a:r>
              <a:rPr lang="en-US" dirty="0"/>
              <a:t>2021 NAMCS—Physician Component (cont.)</a:t>
            </a:r>
          </a:p>
        </p:txBody>
      </p:sp>
      <p:sp>
        <p:nvSpPr>
          <p:cNvPr id="3" name="Text Placeholder 2"/>
          <p:cNvSpPr>
            <a:spLocks noGrp="1"/>
          </p:cNvSpPr>
          <p:nvPr>
            <p:ph type="body" sz="quarter" idx="10"/>
          </p:nvPr>
        </p:nvSpPr>
        <p:spPr>
          <a:xfrm>
            <a:off x="457200" y="900906"/>
            <a:ext cx="8229600" cy="3341688"/>
          </a:xfrm>
        </p:spPr>
        <p:txBody>
          <a:bodyPr/>
          <a:lstStyle/>
          <a:p>
            <a:r>
              <a:rPr lang="en-US" dirty="0"/>
              <a:t>The Physician Induction Interview will be split into 2 components.</a:t>
            </a:r>
          </a:p>
          <a:p>
            <a:endParaRPr lang="en-US" dirty="0"/>
          </a:p>
          <a:p>
            <a:pPr indent="1588">
              <a:buClr>
                <a:srgbClr val="0088B7"/>
              </a:buClr>
              <a:buFont typeface="Calibri" panose="020F0502020204030204" pitchFamily="34" charset="0"/>
              <a:buChar char="─"/>
            </a:pPr>
            <a:r>
              <a:rPr lang="en-US" dirty="0"/>
              <a:t>  Physician Induction Interview </a:t>
            </a:r>
            <a:r>
              <a:rPr lang="en-US" b="1" i="1" dirty="0"/>
              <a:t>Q1-Q2 (~1,500 physicians):</a:t>
            </a:r>
          </a:p>
          <a:p>
            <a:pPr marL="746125" lvl="1" indent="-176213">
              <a:buFont typeface="Arial" panose="020B0604020202020204" pitchFamily="34" charset="0"/>
              <a:buChar char="•"/>
            </a:pPr>
            <a:r>
              <a:rPr lang="en-US" dirty="0"/>
              <a:t>Universe/sample procedures identical to previous years</a:t>
            </a:r>
          </a:p>
          <a:p>
            <a:pPr lvl="1" indent="-173038">
              <a:buFont typeface="Arial" panose="020B0604020202020204" pitchFamily="34" charset="0"/>
              <a:buChar char="•"/>
            </a:pPr>
            <a:r>
              <a:rPr lang="en-US" dirty="0"/>
              <a:t>COVID-19 questions remain on survey</a:t>
            </a:r>
          </a:p>
          <a:p>
            <a:pPr lvl="1" indent="-173038">
              <a:buFont typeface="Arial" panose="020B0604020202020204" pitchFamily="34" charset="0"/>
              <a:buChar char="•"/>
            </a:pPr>
            <a:r>
              <a:rPr lang="en-US" dirty="0"/>
              <a:t>Preliminary quarterly estimates for COVID-19 questions will continue</a:t>
            </a:r>
          </a:p>
          <a:p>
            <a:pPr marL="569912" lvl="1" indent="0">
              <a:buNone/>
            </a:pPr>
            <a:endParaRPr lang="en-US" dirty="0"/>
          </a:p>
          <a:p>
            <a:pPr indent="1588">
              <a:buClr>
                <a:srgbClr val="0088B7"/>
              </a:buClr>
              <a:buFont typeface="Calibri" panose="020F0502020204030204" pitchFamily="34" charset="0"/>
              <a:buChar char="─"/>
            </a:pPr>
            <a:r>
              <a:rPr lang="en-US" dirty="0">
                <a:cs typeface="Calibri" panose="020F0502020204030204" pitchFamily="34" charset="0"/>
              </a:rPr>
              <a:t>  Physician Induction Interview </a:t>
            </a:r>
            <a:r>
              <a:rPr lang="en-US" b="1" i="1" dirty="0">
                <a:cs typeface="Calibri" panose="020F0502020204030204" pitchFamily="34" charset="0"/>
              </a:rPr>
              <a:t>Q3-Q4 (~1,500 physicians):</a:t>
            </a:r>
          </a:p>
          <a:p>
            <a:pPr lvl="1" indent="-173038">
              <a:buFont typeface="Arial" panose="020B0604020202020204" pitchFamily="34" charset="0"/>
              <a:buChar char="•"/>
            </a:pPr>
            <a:r>
              <a:rPr lang="en-US" dirty="0">
                <a:cs typeface="Calibri" panose="020F0502020204030204" pitchFamily="34" charset="0"/>
              </a:rPr>
              <a:t>Universe/sample procedures will be expanded to capture physicians previously ineligible</a:t>
            </a:r>
          </a:p>
          <a:p>
            <a:pPr lvl="1" indent="-173038">
              <a:buFont typeface="Arial" panose="020B0604020202020204" pitchFamily="34" charset="0"/>
              <a:buChar char="•"/>
            </a:pPr>
            <a:r>
              <a:rPr lang="en-US" dirty="0">
                <a:cs typeface="Calibri" panose="020F0502020204030204" pitchFamily="34" charset="0"/>
              </a:rPr>
              <a:t>COVID-19 questions to remain (if applicable)</a:t>
            </a:r>
            <a:endParaRPr lang="en-US" dirty="0"/>
          </a:p>
          <a:p>
            <a:pPr lvl="1"/>
            <a:endParaRPr lang="en-US" dirty="0"/>
          </a:p>
        </p:txBody>
      </p:sp>
    </p:spTree>
    <p:extLst>
      <p:ext uri="{BB962C8B-B14F-4D97-AF65-F5344CB8AC3E}">
        <p14:creationId xmlns:p14="http://schemas.microsoft.com/office/powerpoint/2010/main" val="286743929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967"/>
            <a:ext cx="8229600" cy="616981"/>
          </a:xfrm>
        </p:spPr>
        <p:txBody>
          <a:bodyPr/>
          <a:lstStyle/>
          <a:p>
            <a:r>
              <a:rPr lang="en-US" dirty="0"/>
              <a:t>2021 NAMCS—CHC Component</a:t>
            </a:r>
          </a:p>
        </p:txBody>
      </p:sp>
      <p:sp>
        <p:nvSpPr>
          <p:cNvPr id="3" name="Text Placeholder 2"/>
          <p:cNvSpPr>
            <a:spLocks noGrp="1"/>
          </p:cNvSpPr>
          <p:nvPr>
            <p:ph type="body" sz="quarter" idx="10"/>
          </p:nvPr>
        </p:nvSpPr>
        <p:spPr>
          <a:xfrm>
            <a:off x="457200" y="1021319"/>
            <a:ext cx="8229600" cy="3833214"/>
          </a:xfrm>
        </p:spPr>
        <p:txBody>
          <a:bodyPr/>
          <a:lstStyle/>
          <a:p>
            <a:r>
              <a:rPr lang="en-US" dirty="0"/>
              <a:t>Move to electronic health record (EHR) data collection.</a:t>
            </a:r>
          </a:p>
          <a:p>
            <a:r>
              <a:rPr lang="en-US" dirty="0"/>
              <a:t>Collaboration with HRSA on recruitment of nationally representative sample of 50 </a:t>
            </a:r>
            <a:r>
              <a:rPr lang="en-US" b="1" i="1" dirty="0"/>
              <a:t>FQHCs or FQHC-LALs.</a:t>
            </a:r>
            <a:endParaRPr lang="en-US" dirty="0"/>
          </a:p>
          <a:p>
            <a:pPr marL="914400" indent="-457200">
              <a:buClr>
                <a:srgbClr val="0088B7"/>
              </a:buClr>
              <a:buFont typeface="Calibri" panose="020F0502020204030204" pitchFamily="34" charset="0"/>
              <a:buChar char="─"/>
            </a:pPr>
            <a:r>
              <a:rPr lang="en-US" dirty="0"/>
              <a:t>Transmission all encounters for Jan-December 2021</a:t>
            </a:r>
          </a:p>
          <a:p>
            <a:pPr marL="914400" indent="-457200">
              <a:buClr>
                <a:srgbClr val="0088B7"/>
              </a:buClr>
              <a:buFont typeface="Calibri" panose="020F0502020204030204" pitchFamily="34" charset="0"/>
              <a:buChar char="─"/>
            </a:pPr>
            <a:r>
              <a:rPr lang="en-US" dirty="0"/>
              <a:t>Set-up fee of $10,000 offered to defray cost of IG Release 1.2 implementation</a:t>
            </a:r>
          </a:p>
          <a:p>
            <a:pPr marL="914400" indent="-457200">
              <a:buClr>
                <a:srgbClr val="0088B7"/>
              </a:buClr>
              <a:buFont typeface="Calibri" panose="020F0502020204030204" pitchFamily="34" charset="0"/>
              <a:buChar char="─"/>
            </a:pPr>
            <a:r>
              <a:rPr lang="en-US" dirty="0"/>
              <a:t>Collection of facility information using a web-based portal</a:t>
            </a:r>
          </a:p>
          <a:p>
            <a:r>
              <a:rPr lang="en-US" dirty="0">
                <a:solidFill>
                  <a:srgbClr val="7F7F7F">
                    <a:lumMod val="75000"/>
                  </a:srgbClr>
                </a:solidFill>
              </a:rPr>
              <a:t>Awarded FY21 Patient Centered Outcomes Research Trust Fund (PCORTF) monies to evaluate the linkage of CY2021 FQHC maternal health EHR data with the National Death Index (NDI) and Housing and Urban Development (HUD) administrative data through the NCHS Data Linkage Program. </a:t>
            </a:r>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187251733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2022 NAMCS</a:t>
            </a:r>
          </a:p>
        </p:txBody>
      </p:sp>
    </p:spTree>
    <p:extLst>
      <p:ext uri="{BB962C8B-B14F-4D97-AF65-F5344CB8AC3E}">
        <p14:creationId xmlns:p14="http://schemas.microsoft.com/office/powerpoint/2010/main" val="1627424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34"/>
            <a:ext cx="8229600" cy="616981"/>
          </a:xfrm>
        </p:spPr>
        <p:txBody>
          <a:bodyPr/>
          <a:lstStyle/>
          <a:p>
            <a:r>
              <a:rPr lang="en-US" dirty="0"/>
              <a:t>2022 NAMCS – Physician Component</a:t>
            </a:r>
          </a:p>
        </p:txBody>
      </p:sp>
      <p:sp>
        <p:nvSpPr>
          <p:cNvPr id="3" name="Text Placeholder 2"/>
          <p:cNvSpPr>
            <a:spLocks noGrp="1"/>
          </p:cNvSpPr>
          <p:nvPr>
            <p:ph type="body" sz="quarter" idx="10"/>
          </p:nvPr>
        </p:nvSpPr>
        <p:spPr>
          <a:xfrm>
            <a:off x="457200" y="774961"/>
            <a:ext cx="8229600" cy="4242594"/>
          </a:xfrm>
        </p:spPr>
        <p:txBody>
          <a:bodyPr/>
          <a:lstStyle/>
          <a:p>
            <a:r>
              <a:rPr lang="en-US" dirty="0"/>
              <a:t>Revision of the Physician Interview:</a:t>
            </a:r>
          </a:p>
          <a:p>
            <a:pPr lvl="1"/>
            <a:r>
              <a:rPr lang="en-US" dirty="0"/>
              <a:t>Update content to capture relevant/timely ambulatory care health topics.</a:t>
            </a:r>
          </a:p>
          <a:p>
            <a:pPr lvl="1"/>
            <a:r>
              <a:rPr lang="en-US" dirty="0"/>
              <a:t>Concise length to help increase response rate.</a:t>
            </a:r>
          </a:p>
          <a:p>
            <a:pPr lvl="1"/>
            <a:r>
              <a:rPr lang="en-US" dirty="0"/>
              <a:t>Explore separation from the visit component.</a:t>
            </a:r>
          </a:p>
          <a:p>
            <a:pPr marL="741363" indent="-284163">
              <a:buClr>
                <a:srgbClr val="0088B7"/>
              </a:buClr>
              <a:buFont typeface="Calibri" panose="020F0502020204030204" pitchFamily="34" charset="0"/>
              <a:buChar char="─"/>
            </a:pPr>
            <a:r>
              <a:rPr lang="en-US" dirty="0"/>
              <a:t>Field a test of the Revised Physician Interview at the end of CY 2022.</a:t>
            </a:r>
          </a:p>
          <a:p>
            <a:endParaRPr lang="en-US" dirty="0"/>
          </a:p>
          <a:p>
            <a:r>
              <a:rPr lang="en-US" dirty="0"/>
              <a:t>Explore obtaining ambulatory visits from the group level:</a:t>
            </a:r>
          </a:p>
          <a:p>
            <a:pPr lvl="1"/>
            <a:r>
              <a:rPr lang="en-US" dirty="0"/>
              <a:t>Contact a small number of large health care groups to establish mechanisms for obtaining EHR visit data from </a:t>
            </a:r>
            <a:r>
              <a:rPr lang="en-US" b="1" i="1" dirty="0"/>
              <a:t>providers.</a:t>
            </a:r>
          </a:p>
          <a:p>
            <a:pPr lvl="1"/>
            <a:r>
              <a:rPr lang="en-US" dirty="0"/>
              <a:t>Use data available at CDC’s Data Hub or other potential external sources to supplement any primary data collection. </a:t>
            </a:r>
          </a:p>
          <a:p>
            <a:endParaRPr lang="en-US" dirty="0"/>
          </a:p>
        </p:txBody>
      </p:sp>
    </p:spTree>
    <p:extLst>
      <p:ext uri="{BB962C8B-B14F-4D97-AF65-F5344CB8AC3E}">
        <p14:creationId xmlns:p14="http://schemas.microsoft.com/office/powerpoint/2010/main" val="114430944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6981"/>
          </a:xfrm>
        </p:spPr>
        <p:txBody>
          <a:bodyPr/>
          <a:lstStyle/>
          <a:p>
            <a:r>
              <a:rPr lang="en-US" dirty="0"/>
              <a:t>2022 NAMCS –CHC Component</a:t>
            </a:r>
          </a:p>
        </p:txBody>
      </p:sp>
      <p:sp>
        <p:nvSpPr>
          <p:cNvPr id="3" name="Text Placeholder 2"/>
          <p:cNvSpPr>
            <a:spLocks noGrp="1"/>
          </p:cNvSpPr>
          <p:nvPr>
            <p:ph type="body" sz="quarter" idx="10"/>
          </p:nvPr>
        </p:nvSpPr>
        <p:spPr>
          <a:xfrm>
            <a:off x="457200" y="994973"/>
            <a:ext cx="8229600" cy="3341688"/>
          </a:xfrm>
        </p:spPr>
        <p:txBody>
          <a:bodyPr/>
          <a:lstStyle/>
          <a:p>
            <a:r>
              <a:rPr lang="en-US" dirty="0"/>
              <a:t>Continue to collect EHR data in format of the IG Release 1.2.</a:t>
            </a:r>
          </a:p>
          <a:p>
            <a:endParaRPr lang="en-US" dirty="0"/>
          </a:p>
          <a:p>
            <a:r>
              <a:rPr lang="en-US" dirty="0"/>
              <a:t>Work with HRSA to expand the sample to 110 FQHCs or FQHQ-LALs.</a:t>
            </a:r>
          </a:p>
          <a:p>
            <a:endParaRPr lang="en-US" dirty="0"/>
          </a:p>
          <a:p>
            <a:r>
              <a:rPr lang="en-US" dirty="0"/>
              <a:t>Continue to collect the needed facility information.</a:t>
            </a:r>
          </a:p>
          <a:p>
            <a:endParaRPr lang="en-US" dirty="0"/>
          </a:p>
          <a:p>
            <a:r>
              <a:rPr lang="en-US" dirty="0"/>
              <a:t>If FY21 PCORTF project schedule allows -- evaluate the linkage of CY2022 FQHC maternal health EHR data with NDI and HUD administrative data through the NCHS Data Linkage Program.</a:t>
            </a:r>
          </a:p>
          <a:p>
            <a:endParaRPr lang="en-US" dirty="0"/>
          </a:p>
        </p:txBody>
      </p:sp>
    </p:spTree>
    <p:extLst>
      <p:ext uri="{BB962C8B-B14F-4D97-AF65-F5344CB8AC3E}">
        <p14:creationId xmlns:p14="http://schemas.microsoft.com/office/powerpoint/2010/main" val="263167219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475508"/>
          </a:xfrm>
        </p:spPr>
        <p:txBody>
          <a:bodyPr/>
          <a:lstStyle/>
          <a:p>
            <a:r>
              <a:rPr lang="en-US" dirty="0"/>
              <a:t>Discussion Questions Sent to the Workgroup</a:t>
            </a:r>
          </a:p>
        </p:txBody>
      </p:sp>
      <p:sp>
        <p:nvSpPr>
          <p:cNvPr id="3" name="Text Placeholder 2"/>
          <p:cNvSpPr>
            <a:spLocks noGrp="1"/>
          </p:cNvSpPr>
          <p:nvPr>
            <p:ph type="body" sz="quarter" idx="10"/>
          </p:nvPr>
        </p:nvSpPr>
        <p:spPr>
          <a:xfrm>
            <a:off x="457200" y="681488"/>
            <a:ext cx="8229600" cy="3341688"/>
          </a:xfrm>
        </p:spPr>
        <p:txBody>
          <a:bodyPr/>
          <a:lstStyle/>
          <a:p>
            <a:pPr lvl="0"/>
            <a:r>
              <a:rPr lang="en-US" sz="1600" dirty="0"/>
              <a:t>We look to ultimately expand NAMCS to include not only physicians but other providers as well; specifically, nurse practitioners (NPs) and physician assistants (PAs). </a:t>
            </a:r>
          </a:p>
          <a:p>
            <a:pPr lvl="1"/>
            <a:r>
              <a:rPr lang="en-US" sz="1600" dirty="0"/>
              <a:t>Are there other types of advanced practice providers who should be included?</a:t>
            </a:r>
          </a:p>
          <a:p>
            <a:pPr lvl="1"/>
            <a:r>
              <a:rPr lang="en-US" sz="1600" dirty="0"/>
              <a:t>How do we include these providers in a way that would lead to nationally representative estimates?</a:t>
            </a:r>
          </a:p>
          <a:p>
            <a:pPr lvl="1"/>
            <a:r>
              <a:rPr lang="en-US" sz="1600" dirty="0"/>
              <a:t>What databases for advanced practice providers are available from which a sample frame could be drawn?</a:t>
            </a:r>
          </a:p>
          <a:p>
            <a:pPr lvl="1"/>
            <a:r>
              <a:rPr lang="en-US" sz="1600" dirty="0"/>
              <a:t>We know there are alternative databases for physician, other than the AMA or AOA </a:t>
            </a:r>
            <a:r>
              <a:rPr lang="en-US" sz="1600" dirty="0" err="1"/>
              <a:t>masterfiles</a:t>
            </a:r>
            <a:r>
              <a:rPr lang="en-US" sz="1600" dirty="0"/>
              <a:t>. Would there be any of these suggested as alternatives?</a:t>
            </a:r>
          </a:p>
          <a:p>
            <a:pPr lvl="1"/>
            <a:r>
              <a:rPr lang="en-US" sz="1600" dirty="0"/>
              <a:t>If we need to use multiple databases to draw a sample, how do we combine them?</a:t>
            </a:r>
          </a:p>
          <a:p>
            <a:pPr marL="0" indent="0">
              <a:buNone/>
            </a:pPr>
            <a:r>
              <a:rPr lang="en-US" sz="1600" dirty="0"/>
              <a:t> </a:t>
            </a:r>
          </a:p>
          <a:p>
            <a:pPr lvl="0"/>
            <a:r>
              <a:rPr lang="en-US" sz="1600" dirty="0"/>
              <a:t>We believe there could both pros and cons to conducting a NAMCS physician interview separate from the collection of visit data.</a:t>
            </a:r>
          </a:p>
          <a:p>
            <a:pPr lvl="1"/>
            <a:r>
              <a:rPr lang="en-US" sz="1600" dirty="0"/>
              <a:t>Are there any thoughts on a data collection that separates the physician interview from the visit data?</a:t>
            </a:r>
          </a:p>
          <a:p>
            <a:pPr marL="0" indent="0">
              <a:buNone/>
            </a:pPr>
            <a:r>
              <a:rPr lang="en-US" sz="1400" dirty="0"/>
              <a:t> </a:t>
            </a:r>
          </a:p>
          <a:p>
            <a:endParaRPr lang="en-US" dirty="0"/>
          </a:p>
        </p:txBody>
      </p:sp>
    </p:spTree>
    <p:extLst>
      <p:ext uri="{BB962C8B-B14F-4D97-AF65-F5344CB8AC3E}">
        <p14:creationId xmlns:p14="http://schemas.microsoft.com/office/powerpoint/2010/main" val="37567205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475508"/>
          </a:xfrm>
        </p:spPr>
        <p:txBody>
          <a:bodyPr/>
          <a:lstStyle/>
          <a:p>
            <a:r>
              <a:rPr lang="en-US" dirty="0"/>
              <a:t>Additional Questions for the Workgroup</a:t>
            </a:r>
          </a:p>
        </p:txBody>
      </p:sp>
      <p:sp>
        <p:nvSpPr>
          <p:cNvPr id="3" name="Text Placeholder 2"/>
          <p:cNvSpPr>
            <a:spLocks noGrp="1"/>
          </p:cNvSpPr>
          <p:nvPr>
            <p:ph type="body" sz="quarter" idx="10"/>
          </p:nvPr>
        </p:nvSpPr>
        <p:spPr>
          <a:xfrm>
            <a:off x="457200" y="814642"/>
            <a:ext cx="8229600" cy="3341688"/>
          </a:xfrm>
        </p:spPr>
        <p:txBody>
          <a:bodyPr/>
          <a:lstStyle/>
          <a:p>
            <a:pPr lvl="0">
              <a:buClr>
                <a:srgbClr val="006166"/>
              </a:buClr>
            </a:pPr>
            <a:r>
              <a:rPr lang="en-US" sz="1600" dirty="0"/>
              <a:t>Managing visit level data at both the group and individual physician/provider level. </a:t>
            </a:r>
          </a:p>
          <a:p>
            <a:pPr lvl="1"/>
            <a:r>
              <a:rPr lang="en-US" sz="1600" dirty="0"/>
              <a:t>Do we focus only on the group level, individual provider level, or both?</a:t>
            </a:r>
          </a:p>
          <a:p>
            <a:pPr lvl="1"/>
            <a:r>
              <a:rPr lang="en-US" sz="1600" dirty="0"/>
              <a:t>If we collected data at both the group and individual level, what are considerations to create national estimates when combining and weighting these data?</a:t>
            </a:r>
          </a:p>
          <a:p>
            <a:pPr marL="0" indent="0">
              <a:buNone/>
            </a:pPr>
            <a:r>
              <a:rPr lang="en-US" sz="1600" dirty="0"/>
              <a:t> </a:t>
            </a:r>
          </a:p>
          <a:p>
            <a:pPr lvl="0">
              <a:buClr>
                <a:srgbClr val="006166"/>
              </a:buClr>
            </a:pPr>
            <a:r>
              <a:rPr lang="en-US" sz="1600" dirty="0"/>
              <a:t>Although more common for hospitals, we have been exploring opportunities to obtain supplemental clinical patient visit data.</a:t>
            </a:r>
          </a:p>
          <a:p>
            <a:pPr lvl="1"/>
            <a:r>
              <a:rPr lang="en-US" sz="1600" dirty="0"/>
              <a:t>Are there any thoughts on the use of supplemental data in order to enhance NAMCS visit data?</a:t>
            </a:r>
          </a:p>
          <a:p>
            <a:pPr lvl="1"/>
            <a:r>
              <a:rPr lang="en-US" sz="1600" dirty="0"/>
              <a:t>Any known sources of supplemental data that should be explored?</a:t>
            </a:r>
          </a:p>
          <a:p>
            <a:pPr lvl="1"/>
            <a:r>
              <a:rPr lang="en-US" sz="1600" dirty="0"/>
              <a:t>A trade-off from using supplemental data will be that most likely personal identifiers used in linkage will not be included – would this negate the use of these sources?</a:t>
            </a:r>
          </a:p>
          <a:p>
            <a:pPr marL="0" indent="0">
              <a:buNone/>
            </a:pPr>
            <a:r>
              <a:rPr lang="en-US" sz="1400" dirty="0"/>
              <a:t> </a:t>
            </a:r>
          </a:p>
          <a:p>
            <a:endParaRPr lang="en-US" dirty="0"/>
          </a:p>
        </p:txBody>
      </p:sp>
    </p:spTree>
    <p:extLst>
      <p:ext uri="{BB962C8B-B14F-4D97-AF65-F5344CB8AC3E}">
        <p14:creationId xmlns:p14="http://schemas.microsoft.com/office/powerpoint/2010/main" val="8962270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13" y="1954769"/>
            <a:ext cx="8229600" cy="616981"/>
          </a:xfrm>
        </p:spPr>
        <p:txBody>
          <a:bodyPr/>
          <a:lstStyle/>
          <a:p>
            <a:pPr algn="ctr"/>
            <a:r>
              <a:rPr lang="en-US" sz="3200" dirty="0"/>
              <a:t>Thank you!</a:t>
            </a:r>
          </a:p>
        </p:txBody>
      </p:sp>
    </p:spTree>
    <p:extLst>
      <p:ext uri="{BB962C8B-B14F-4D97-AF65-F5344CB8AC3E}">
        <p14:creationId xmlns:p14="http://schemas.microsoft.com/office/powerpoint/2010/main" val="216954639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00421"/>
          </a:xfrm>
        </p:spPr>
        <p:txBody>
          <a:bodyPr/>
          <a:lstStyle/>
          <a:p>
            <a:r>
              <a:rPr lang="en-US" dirty="0"/>
              <a:t>THANK YOU!</a:t>
            </a:r>
          </a:p>
        </p:txBody>
      </p:sp>
      <p:sp>
        <p:nvSpPr>
          <p:cNvPr id="3" name="Text Placeholder 2"/>
          <p:cNvSpPr>
            <a:spLocks noGrp="1"/>
          </p:cNvSpPr>
          <p:nvPr>
            <p:ph type="body" sz="quarter" idx="10"/>
          </p:nvPr>
        </p:nvSpPr>
        <p:spPr>
          <a:xfrm>
            <a:off x="228600" y="1092973"/>
            <a:ext cx="8686800" cy="3341688"/>
          </a:xfrm>
        </p:spPr>
        <p:txBody>
          <a:bodyPr/>
          <a:lstStyle/>
          <a:p>
            <a:r>
              <a:rPr lang="en-US" dirty="0"/>
              <a:t>Our sincerest thanks to the BSC National Ambulatory Medica Care Survey (NAMCS) Workgroup:</a:t>
            </a:r>
          </a:p>
          <a:p>
            <a:pPr marL="0" indent="0">
              <a:buNone/>
            </a:pPr>
            <a:endParaRPr lang="en-US" dirty="0"/>
          </a:p>
          <a:p>
            <a:pPr lvl="1"/>
            <a:r>
              <a:rPr lang="en-US" b="1" dirty="0"/>
              <a:t>John Lumpkin</a:t>
            </a:r>
            <a:r>
              <a:rPr lang="en-US" dirty="0"/>
              <a:t>, Workgroup Chair, BSC Member, </a:t>
            </a:r>
            <a:r>
              <a:rPr lang="en-US" i="1" dirty="0"/>
              <a:t>Blue Cross Blue Shield of NC</a:t>
            </a:r>
            <a:endParaRPr lang="en-US" dirty="0"/>
          </a:p>
          <a:p>
            <a:pPr lvl="1"/>
            <a:r>
              <a:rPr lang="en-US" b="1" dirty="0"/>
              <a:t>Ken Copeland</a:t>
            </a:r>
            <a:r>
              <a:rPr lang="en-US" dirty="0"/>
              <a:t>, BSC Member, </a:t>
            </a:r>
            <a:r>
              <a:rPr lang="en-US" i="1" dirty="0"/>
              <a:t>NORC</a:t>
            </a:r>
          </a:p>
          <a:p>
            <a:pPr lvl="1"/>
            <a:r>
              <a:rPr lang="en-US" b="1" dirty="0"/>
              <a:t>Caleb Alexander</a:t>
            </a:r>
            <a:r>
              <a:rPr lang="en-US" dirty="0"/>
              <a:t>, </a:t>
            </a:r>
            <a:r>
              <a:rPr lang="en-US" i="1" dirty="0"/>
              <a:t>JHU Bloomberg School of Public Health</a:t>
            </a:r>
          </a:p>
          <a:p>
            <a:pPr lvl="1"/>
            <a:r>
              <a:rPr lang="en-US" b="1" dirty="0"/>
              <a:t>Rajender Aparasu</a:t>
            </a:r>
            <a:r>
              <a:rPr lang="en-US" dirty="0"/>
              <a:t>, </a:t>
            </a:r>
            <a:r>
              <a:rPr lang="en-US" i="1" dirty="0"/>
              <a:t>University of Houston College of Pharmacy</a:t>
            </a:r>
          </a:p>
          <a:p>
            <a:pPr lvl="1"/>
            <a:r>
              <a:rPr lang="en-US" b="1" dirty="0"/>
              <a:t>Bob Philips</a:t>
            </a:r>
            <a:r>
              <a:rPr lang="en-US" dirty="0"/>
              <a:t>, </a:t>
            </a:r>
            <a:r>
              <a:rPr lang="en-US" i="1" dirty="0"/>
              <a:t>American Academy of Family Medicine</a:t>
            </a:r>
            <a:endParaRPr lang="en-US" dirty="0"/>
          </a:p>
        </p:txBody>
      </p:sp>
    </p:spTree>
    <p:extLst>
      <p:ext uri="{BB962C8B-B14F-4D97-AF65-F5344CB8AC3E}">
        <p14:creationId xmlns:p14="http://schemas.microsoft.com/office/powerpoint/2010/main" val="708114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6981"/>
          </a:xfrm>
        </p:spPr>
        <p:txBody>
          <a:bodyPr/>
          <a:lstStyle/>
          <a:p>
            <a:r>
              <a:rPr lang="en-US" dirty="0"/>
              <a:t>NAMCS BSC Workgroup Report</a:t>
            </a:r>
          </a:p>
        </p:txBody>
      </p:sp>
      <p:sp>
        <p:nvSpPr>
          <p:cNvPr id="3" name="Text Placeholder 2"/>
          <p:cNvSpPr>
            <a:spLocks noGrp="1"/>
          </p:cNvSpPr>
          <p:nvPr>
            <p:ph type="body" sz="quarter" idx="10"/>
          </p:nvPr>
        </p:nvSpPr>
        <p:spPr>
          <a:xfrm>
            <a:off x="457200" y="891919"/>
            <a:ext cx="8229600" cy="4045602"/>
          </a:xfrm>
        </p:spPr>
        <p:txBody>
          <a:bodyPr/>
          <a:lstStyle/>
          <a:p>
            <a:r>
              <a:rPr lang="en-US" dirty="0"/>
              <a:t>Provided Division Health Care Statistics (DHCS) with an overarching framework for the redesign of NAMCS.</a:t>
            </a:r>
          </a:p>
          <a:p>
            <a:endParaRPr lang="en-US" dirty="0"/>
          </a:p>
          <a:p>
            <a:r>
              <a:rPr lang="en-US" dirty="0"/>
              <a:t>Created DHCS NAMCS Redesign Workgroup for input on the redesign.</a:t>
            </a:r>
          </a:p>
          <a:p>
            <a:pPr lvl="1"/>
            <a:r>
              <a:rPr lang="en-US" dirty="0"/>
              <a:t>Discussion of major questions stated in the report:</a:t>
            </a:r>
          </a:p>
          <a:p>
            <a:pPr marL="973138" lvl="1" indent="-233363">
              <a:buFont typeface="Arial" panose="020B0604020202020204" pitchFamily="34" charset="0"/>
              <a:buChar char="•"/>
            </a:pPr>
            <a:r>
              <a:rPr lang="en-US" dirty="0"/>
              <a:t>What is ambulatory care?</a:t>
            </a:r>
          </a:p>
          <a:p>
            <a:pPr marL="973138" lvl="1" indent="-233363">
              <a:buFont typeface="Arial" panose="020B0604020202020204" pitchFamily="34" charset="0"/>
              <a:buChar char="•"/>
            </a:pPr>
            <a:r>
              <a:rPr lang="en-US" dirty="0"/>
              <a:t>Who are ambulatory care providers to be included in NAMCS?</a:t>
            </a:r>
          </a:p>
          <a:p>
            <a:pPr marL="973138" lvl="1" indent="-233363">
              <a:buFont typeface="Arial" panose="020B0604020202020204" pitchFamily="34" charset="0"/>
              <a:buChar char="•"/>
            </a:pPr>
            <a:r>
              <a:rPr lang="en-US" dirty="0"/>
              <a:t>Which settings should be included in NAMCS?</a:t>
            </a:r>
          </a:p>
          <a:p>
            <a:pPr marL="914400" lvl="1" indent="-173038">
              <a:buFont typeface="Courier New" panose="02070309020205020404" pitchFamily="49" charset="0"/>
              <a:buChar char="o"/>
            </a:pPr>
            <a:endParaRPr lang="en-US" dirty="0"/>
          </a:p>
          <a:p>
            <a:pPr marL="288925" lvl="1" indent="-288925">
              <a:buClr>
                <a:srgbClr val="006166"/>
              </a:buClr>
              <a:buFont typeface="Wingdings" panose="05000000000000000000" pitchFamily="2" charset="2"/>
              <a:buChar char="§"/>
            </a:pPr>
            <a:r>
              <a:rPr lang="en-US" dirty="0"/>
              <a:t>Continued to seek input from BSC Workgroup.</a:t>
            </a:r>
          </a:p>
          <a:p>
            <a:pPr marL="914400" lvl="1" indent="-914400">
              <a:buFont typeface="Wingdings" panose="05000000000000000000" pitchFamily="2" charset="2"/>
              <a:buChar char="§"/>
            </a:pPr>
            <a:endParaRPr lang="en-US" dirty="0"/>
          </a:p>
          <a:p>
            <a:pPr lvl="1">
              <a:buFont typeface="Courier New" panose="02070309020205020404" pitchFamily="49" charset="0"/>
              <a:buChar char="o"/>
            </a:pPr>
            <a:endParaRPr lang="en-US" dirty="0"/>
          </a:p>
          <a:p>
            <a:pPr lvl="1"/>
            <a:endParaRPr lang="en-US" dirty="0"/>
          </a:p>
        </p:txBody>
      </p:sp>
    </p:spTree>
    <p:extLst>
      <p:ext uri="{BB962C8B-B14F-4D97-AF65-F5344CB8AC3E}">
        <p14:creationId xmlns:p14="http://schemas.microsoft.com/office/powerpoint/2010/main" val="119285420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NAMCS and COVID-19</a:t>
            </a:r>
          </a:p>
        </p:txBody>
      </p:sp>
    </p:spTree>
    <p:extLst>
      <p:ext uri="{BB962C8B-B14F-4D97-AF65-F5344CB8AC3E}">
        <p14:creationId xmlns:p14="http://schemas.microsoft.com/office/powerpoint/2010/main" val="11805899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6981"/>
          </a:xfrm>
        </p:spPr>
        <p:txBody>
          <a:bodyPr/>
          <a:lstStyle/>
          <a:p>
            <a:r>
              <a:rPr lang="en-US" dirty="0"/>
              <a:t>2020 NAMCS—Physician Component</a:t>
            </a:r>
          </a:p>
        </p:txBody>
      </p:sp>
      <p:sp>
        <p:nvSpPr>
          <p:cNvPr id="3" name="Text Placeholder 2"/>
          <p:cNvSpPr>
            <a:spLocks noGrp="1"/>
          </p:cNvSpPr>
          <p:nvPr>
            <p:ph type="body" sz="quarter" idx="10"/>
          </p:nvPr>
        </p:nvSpPr>
        <p:spPr/>
        <p:txBody>
          <a:bodyPr/>
          <a:lstStyle/>
          <a:p>
            <a:r>
              <a:rPr lang="en-US" dirty="0"/>
              <a:t>COVID-19 had an impact on the 2020 NAMCS Physician component and resulted in changes in data collection procedures:</a:t>
            </a:r>
          </a:p>
          <a:p>
            <a:pPr lvl="1"/>
            <a:r>
              <a:rPr lang="en-US" dirty="0"/>
              <a:t>Fielding delayed by 6 weeks; 4 ½ weeks longer for ‘hotspots’</a:t>
            </a:r>
          </a:p>
          <a:p>
            <a:pPr lvl="1"/>
            <a:r>
              <a:rPr lang="en-US" dirty="0"/>
              <a:t>Due to low response, abstraction of </a:t>
            </a:r>
            <a:r>
              <a:rPr lang="en-US" sz="2400" dirty="0"/>
              <a:t>visits only in Q1</a:t>
            </a:r>
          </a:p>
          <a:p>
            <a:pPr lvl="1"/>
            <a:r>
              <a:rPr lang="en-US" sz="2400" dirty="0"/>
              <a:t>Physician Induction Interview being collected </a:t>
            </a:r>
            <a:r>
              <a:rPr lang="en-US" dirty="0"/>
              <a:t>for the entire year</a:t>
            </a:r>
          </a:p>
          <a:p>
            <a:pPr lvl="1"/>
            <a:r>
              <a:rPr lang="en-US" dirty="0"/>
              <a:t>Reliance on phone calls; fewer in-person interviews</a:t>
            </a:r>
          </a:p>
          <a:p>
            <a:pPr lvl="1"/>
            <a:r>
              <a:rPr lang="en-US" dirty="0"/>
              <a:t>Small incentives for field representatives for completing interview</a:t>
            </a:r>
          </a:p>
          <a:p>
            <a:pPr lvl="1"/>
            <a:endParaRPr lang="en-US" dirty="0"/>
          </a:p>
        </p:txBody>
      </p:sp>
    </p:spTree>
    <p:extLst>
      <p:ext uri="{BB962C8B-B14F-4D97-AF65-F5344CB8AC3E}">
        <p14:creationId xmlns:p14="http://schemas.microsoft.com/office/powerpoint/2010/main" val="29099387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942"/>
            <a:ext cx="8229600" cy="616981"/>
          </a:xfrm>
        </p:spPr>
        <p:txBody>
          <a:bodyPr/>
          <a:lstStyle/>
          <a:p>
            <a:r>
              <a:rPr lang="en-US" dirty="0"/>
              <a:t>2020 NAMCS—Community Health Center (CHC)  Component</a:t>
            </a:r>
          </a:p>
        </p:txBody>
      </p:sp>
      <p:sp>
        <p:nvSpPr>
          <p:cNvPr id="3" name="Text Placeholder 2"/>
          <p:cNvSpPr>
            <a:spLocks noGrp="1"/>
          </p:cNvSpPr>
          <p:nvPr>
            <p:ph type="body" sz="quarter" idx="10"/>
          </p:nvPr>
        </p:nvSpPr>
        <p:spPr>
          <a:xfrm>
            <a:off x="457200" y="1331870"/>
            <a:ext cx="8229600" cy="3341688"/>
          </a:xfrm>
        </p:spPr>
        <p:txBody>
          <a:bodyPr/>
          <a:lstStyle/>
          <a:p>
            <a:r>
              <a:rPr lang="en-US" dirty="0"/>
              <a:t>COVID-19 had a smaller impact on the 2020 NAMCS CHC component:</a:t>
            </a:r>
          </a:p>
          <a:p>
            <a:pPr lvl="1"/>
            <a:r>
              <a:rPr lang="en-US" dirty="0"/>
              <a:t>No delay in fielding</a:t>
            </a:r>
          </a:p>
          <a:p>
            <a:pPr lvl="1"/>
            <a:r>
              <a:rPr lang="en-US" dirty="0"/>
              <a:t>CHC Facility and Provider Interviews being collected for the entire year</a:t>
            </a:r>
          </a:p>
          <a:p>
            <a:pPr lvl="1"/>
            <a:r>
              <a:rPr lang="en-US" dirty="0"/>
              <a:t>Abstraction of visits was not stopped</a:t>
            </a:r>
          </a:p>
        </p:txBody>
      </p:sp>
    </p:spTree>
    <p:extLst>
      <p:ext uri="{BB962C8B-B14F-4D97-AF65-F5344CB8AC3E}">
        <p14:creationId xmlns:p14="http://schemas.microsoft.com/office/powerpoint/2010/main" val="367371611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925"/>
            <a:ext cx="8229600" cy="616981"/>
          </a:xfrm>
        </p:spPr>
        <p:txBody>
          <a:bodyPr/>
          <a:lstStyle/>
          <a:p>
            <a:r>
              <a:rPr lang="en-US" dirty="0"/>
              <a:t>COVID-19 Questions Added to Physician and CHC Components</a:t>
            </a:r>
          </a:p>
        </p:txBody>
      </p:sp>
      <p:sp>
        <p:nvSpPr>
          <p:cNvPr id="3" name="Text Placeholder 2"/>
          <p:cNvSpPr>
            <a:spLocks noGrp="1"/>
          </p:cNvSpPr>
          <p:nvPr>
            <p:ph type="body" sz="quarter" idx="10"/>
          </p:nvPr>
        </p:nvSpPr>
        <p:spPr>
          <a:xfrm>
            <a:off x="457200" y="900906"/>
            <a:ext cx="8428008" cy="3341688"/>
          </a:xfrm>
        </p:spPr>
        <p:txBody>
          <a:bodyPr/>
          <a:lstStyle/>
          <a:p>
            <a:r>
              <a:rPr lang="en-US" dirty="0"/>
              <a:t>COVID-19 questions were added in the 2020 NAMCS Q3-Q4 data collection periods for the Physician Component and both periods of the CHC Component. </a:t>
            </a:r>
          </a:p>
          <a:p>
            <a:pPr marL="741363" indent="-396875">
              <a:buFont typeface="Calibri" panose="020F0502020204030204" pitchFamily="34" charset="0"/>
              <a:buChar char="─"/>
            </a:pPr>
            <a:r>
              <a:rPr lang="en-US" dirty="0"/>
              <a:t>Five questions (with sub-questions) on:</a:t>
            </a:r>
          </a:p>
          <a:p>
            <a:pPr marL="746125" lvl="1" indent="0">
              <a:buNone/>
            </a:pPr>
            <a:r>
              <a:rPr lang="en-US" dirty="0">
                <a:solidFill>
                  <a:srgbClr val="006166"/>
                </a:solidFill>
              </a:rPr>
              <a:t>1.</a:t>
            </a:r>
            <a:r>
              <a:rPr lang="en-US" dirty="0"/>
              <a:t> Shortages of PPE</a:t>
            </a:r>
          </a:p>
          <a:p>
            <a:pPr marL="746125" lvl="1" indent="0">
              <a:buNone/>
            </a:pPr>
            <a:r>
              <a:rPr lang="en-US" dirty="0">
                <a:solidFill>
                  <a:srgbClr val="006166"/>
                </a:solidFill>
              </a:rPr>
              <a:t>2.</a:t>
            </a:r>
            <a:r>
              <a:rPr lang="en-US" dirty="0"/>
              <a:t> Ability to test patients or refer to a testing site</a:t>
            </a:r>
          </a:p>
          <a:p>
            <a:pPr marL="746125" lvl="1" indent="0">
              <a:buNone/>
            </a:pPr>
            <a:r>
              <a:rPr lang="en-US" dirty="0">
                <a:solidFill>
                  <a:srgbClr val="006166"/>
                </a:solidFill>
              </a:rPr>
              <a:t>3</a:t>
            </a:r>
            <a:r>
              <a:rPr lang="en-US" dirty="0"/>
              <a:t>. Need to turn away patients with COVID-19</a:t>
            </a:r>
          </a:p>
          <a:p>
            <a:pPr marL="746125" lvl="1" indent="0">
              <a:buNone/>
            </a:pPr>
            <a:r>
              <a:rPr lang="en-US" dirty="0">
                <a:solidFill>
                  <a:srgbClr val="006166"/>
                </a:solidFill>
              </a:rPr>
              <a:t>4.</a:t>
            </a:r>
            <a:r>
              <a:rPr lang="en-US" dirty="0"/>
              <a:t>Providers in office/practice who tested positive for COVID-19</a:t>
            </a:r>
          </a:p>
          <a:p>
            <a:pPr marL="746125" lvl="1" indent="0">
              <a:buNone/>
            </a:pPr>
            <a:r>
              <a:rPr lang="en-US" dirty="0">
                <a:solidFill>
                  <a:srgbClr val="006166"/>
                </a:solidFill>
              </a:rPr>
              <a:t>5.</a:t>
            </a:r>
            <a:r>
              <a:rPr lang="en-US" dirty="0"/>
              <a:t> Use of telemedicine/telehealth</a:t>
            </a:r>
          </a:p>
          <a:p>
            <a:endParaRPr lang="en-US" dirty="0"/>
          </a:p>
          <a:p>
            <a:r>
              <a:rPr lang="en-US" dirty="0"/>
              <a:t>Preparing for release of preliminary quarterly estimates for Physician Component.</a:t>
            </a:r>
          </a:p>
        </p:txBody>
      </p:sp>
    </p:spTree>
    <p:extLst>
      <p:ext uri="{BB962C8B-B14F-4D97-AF65-F5344CB8AC3E}">
        <p14:creationId xmlns:p14="http://schemas.microsoft.com/office/powerpoint/2010/main" val="325420203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2021 NAMCS</a:t>
            </a:r>
          </a:p>
        </p:txBody>
      </p:sp>
    </p:spTree>
    <p:extLst>
      <p:ext uri="{BB962C8B-B14F-4D97-AF65-F5344CB8AC3E}">
        <p14:creationId xmlns:p14="http://schemas.microsoft.com/office/powerpoint/2010/main" val="31574442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67"/>
            <a:ext cx="8229600" cy="616981"/>
          </a:xfrm>
        </p:spPr>
        <p:txBody>
          <a:bodyPr/>
          <a:lstStyle/>
          <a:p>
            <a:r>
              <a:rPr lang="en-US" dirty="0"/>
              <a:t>2021 NAMCS—Physician Component</a:t>
            </a:r>
          </a:p>
        </p:txBody>
      </p:sp>
      <p:sp>
        <p:nvSpPr>
          <p:cNvPr id="3" name="Text Placeholder 2"/>
          <p:cNvSpPr>
            <a:spLocks noGrp="1"/>
          </p:cNvSpPr>
          <p:nvPr>
            <p:ph type="body" sz="quarter" idx="10"/>
          </p:nvPr>
        </p:nvSpPr>
        <p:spPr>
          <a:xfrm>
            <a:off x="457200" y="900906"/>
            <a:ext cx="8229600" cy="3788540"/>
          </a:xfrm>
        </p:spPr>
        <p:txBody>
          <a:bodyPr/>
          <a:lstStyle/>
          <a:p>
            <a:r>
              <a:rPr lang="en-US" dirty="0"/>
              <a:t>No visit data will be collected for 2021.</a:t>
            </a:r>
          </a:p>
          <a:p>
            <a:endParaRPr lang="en-US" dirty="0"/>
          </a:p>
          <a:p>
            <a:r>
              <a:rPr lang="en-US" dirty="0"/>
              <a:t>Collaboration with U.S. Census Bureau on who will report on:</a:t>
            </a:r>
          </a:p>
          <a:p>
            <a:pPr lvl="1"/>
            <a:r>
              <a:rPr lang="en-US" dirty="0"/>
              <a:t>Using business/group level databases for sampling</a:t>
            </a:r>
          </a:p>
          <a:p>
            <a:pPr lvl="1"/>
            <a:r>
              <a:rPr lang="en-US" dirty="0"/>
              <a:t>Additional/supplemental sources for obtaining visit level data</a:t>
            </a:r>
          </a:p>
          <a:p>
            <a:pPr lvl="1"/>
            <a:endParaRPr lang="en-US" dirty="0"/>
          </a:p>
          <a:p>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890032242"/>
      </p:ext>
    </p:extLst>
  </p:cSld>
  <p:clrMapOvr>
    <a:masterClrMapping/>
  </p:clrMapOvr>
  <p:transition>
    <p:fade/>
  </p:transition>
</p:sld>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4_Body Content Option 2">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 Body Content (Blank)">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 Body Conte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10166</TotalTime>
  <Words>1142</Words>
  <Application>Microsoft Office PowerPoint</Application>
  <PresentationFormat>On-screen Show (16:9)</PresentationFormat>
  <Paragraphs>135</Paragraphs>
  <Slides>17</Slides>
  <Notes>17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17</vt:i4>
      </vt:variant>
    </vt:vector>
  </HeadingPairs>
  <TitlesOfParts>
    <vt:vector size="31" baseType="lpstr">
      <vt:lpstr>ITC Avant Garde Std Bk</vt:lpstr>
      <vt:lpstr>Helvetica LT Std</vt:lpstr>
      <vt:lpstr>Courier New</vt:lpstr>
      <vt:lpstr>Georgia</vt:lpstr>
      <vt:lpstr>Myriad Web Pro</vt:lpstr>
      <vt:lpstr>Calibri</vt:lpstr>
      <vt:lpstr>Swis721 BT</vt:lpstr>
      <vt:lpstr>Wingdings</vt:lpstr>
      <vt:lpstr>Arial</vt:lpstr>
      <vt:lpstr>NCEH_ATSDR_combined</vt:lpstr>
      <vt:lpstr>4_Body Content Option 2</vt:lpstr>
      <vt:lpstr>7. Body Content (Blank)</vt:lpstr>
      <vt:lpstr>4. Body Content</vt:lpstr>
      <vt:lpstr>3_NCEH_ATSDR_combined</vt:lpstr>
      <vt:lpstr>National Ambulatory Medical Care Survey Update</vt:lpstr>
      <vt:lpstr>THANK YOU!</vt:lpstr>
      <vt:lpstr>NAMCS BSC Workgroup Report</vt:lpstr>
      <vt:lpstr>2020 NAMCS and COVID-19</vt:lpstr>
      <vt:lpstr>2020 NAMCS—Physician Component</vt:lpstr>
      <vt:lpstr>2020 NAMCS—Community Health Center (CHC)  Component</vt:lpstr>
      <vt:lpstr>COVID-19 Questions Added to Physician and CHC Components</vt:lpstr>
      <vt:lpstr>2021 NAMCS</vt:lpstr>
      <vt:lpstr>2021 NAMCS—Physician Component</vt:lpstr>
      <vt:lpstr>2021 NAMCS—Physician Component (cont.)</vt:lpstr>
      <vt:lpstr>2021 NAMCS—CHC Component</vt:lpstr>
      <vt:lpstr>2022 NAMCS</vt:lpstr>
      <vt:lpstr>2022 NAMCS – Physician Component</vt:lpstr>
      <vt:lpstr>2022 NAMCS –CHC Component</vt:lpstr>
      <vt:lpstr>Discussion Questions Sent to the Workgroup</vt:lpstr>
      <vt:lpstr>Additional Questions for the Workgroup</vt:lpstr>
      <vt:lpstr>Thank you!</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DeFrances, Carol J. (CDC/DDPHSS/NCHS/DHCS)</cp:lastModifiedBy>
  <cp:revision>638</cp:revision>
  <cp:lastPrinted>2019-12-03T22:57:32Z</cp:lastPrinted>
  <dcterms:created xsi:type="dcterms:W3CDTF">2011-03-17T17:43:16Z</dcterms:created>
  <dcterms:modified xsi:type="dcterms:W3CDTF">2021-01-25T13:55:51Z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etDate">
    <vt:lpwstr>2021-01-14T14:41:32Z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014125c8-d12e-4467-be73-7b42db77b77e</vt:lpwstr>
  </property>
  <property fmtid="{D5CDD505-2E9C-101B-9397-08002B2CF9AE}" pid="9" name="MSIP_Label_8af03ff0-41c5-4c41-b55e-fabb8fae94be_ContentBits">
    <vt:lpwstr>0</vt:lpwstr>
  </property>
</Properties>
</file>