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22"/>
  </p:notesMasterIdLst>
  <p:handoutMasterIdLst>
    <p:handoutMasterId r:id="rId23"/>
  </p:handoutMasterIdLst>
  <p:sldIdLst>
    <p:sldId id="1078" r:id="rId2"/>
    <p:sldId id="1128" r:id="rId3"/>
    <p:sldId id="1127" r:id="rId4"/>
    <p:sldId id="1161" r:id="rId5"/>
    <p:sldId id="268" r:id="rId6"/>
    <p:sldId id="1137" r:id="rId7"/>
    <p:sldId id="1138" r:id="rId8"/>
    <p:sldId id="1148" r:id="rId9"/>
    <p:sldId id="1149" r:id="rId10"/>
    <p:sldId id="1150" r:id="rId11"/>
    <p:sldId id="1151" r:id="rId12"/>
    <p:sldId id="1152" r:id="rId13"/>
    <p:sldId id="1153" r:id="rId14"/>
    <p:sldId id="1154" r:id="rId15"/>
    <p:sldId id="1155" r:id="rId16"/>
    <p:sldId id="1156" r:id="rId17"/>
    <p:sldId id="1157" r:id="rId18"/>
    <p:sldId id="1158" r:id="rId19"/>
    <p:sldId id="1159" r:id="rId20"/>
    <p:sldId id="1160" r:id="rId21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yriad Web Pro" panose="020B0604020202020204" charset="0"/>
      <p:regular r:id="rId28"/>
      <p:bold r:id="rId29"/>
      <p:italic r:id="rId30"/>
    </p:embeddedFont>
  </p:embeddedFontLst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sem, Sarah (CDC/OPHSS/NCHS)" initials="LS(" lastIdx="47" clrIdx="0">
    <p:extLst>
      <p:ext uri="{19B8F6BF-5375-455C-9EA6-DF929625EA0E}">
        <p15:presenceInfo xmlns:p15="http://schemas.microsoft.com/office/powerpoint/2012/main" userId="S-1-5-21-1207783550-2075000910-922709458-441847" providerId="AD"/>
      </p:ext>
    </p:extLst>
  </p:cmAuthor>
  <p:cmAuthor id="2" name="Cynamon, Marcie L. (CDC/OPHSS/NCHS)" initials="CML(" lastIdx="19" clrIdx="1">
    <p:extLst>
      <p:ext uri="{19B8F6BF-5375-455C-9EA6-DF929625EA0E}">
        <p15:presenceInfo xmlns:p15="http://schemas.microsoft.com/office/powerpoint/2012/main" userId="S-1-5-21-1207783550-2075000910-922709458-185178" providerId="AD"/>
      </p:ext>
    </p:extLst>
  </p:cmAuthor>
  <p:cmAuthor id="3" name="Renee Gindi" initials="RMG" lastIdx="14" clrIdx="2">
    <p:extLst>
      <p:ext uri="{19B8F6BF-5375-455C-9EA6-DF929625EA0E}">
        <p15:presenceInfo xmlns:p15="http://schemas.microsoft.com/office/powerpoint/2012/main" userId="Renee Gindi" providerId="None"/>
      </p:ext>
    </p:extLst>
  </p:cmAuthor>
  <p:cmAuthor id="4" name="Gindi, Renee (CDC/OPHSS/NCHS)" initials="GR(" lastIdx="20" clrIdx="3">
    <p:extLst>
      <p:ext uri="{19B8F6BF-5375-455C-9EA6-DF929625EA0E}">
        <p15:presenceInfo xmlns:p15="http://schemas.microsoft.com/office/powerpoint/2012/main" userId="S-1-5-21-1207783550-2075000910-922709458-271729" providerId="AD"/>
      </p:ext>
    </p:extLst>
  </p:cmAuthor>
  <p:cmAuthor id="5" name="Zablotsky, Benjamin (CDC/OPHSS/NCHS)" initials="ZB(" lastIdx="23" clrIdx="4">
    <p:extLst>
      <p:ext uri="{19B8F6BF-5375-455C-9EA6-DF929625EA0E}">
        <p15:presenceInfo xmlns:p15="http://schemas.microsoft.com/office/powerpoint/2012/main" userId="S-1-5-21-1207783550-2075000910-922709458-399978" providerId="AD"/>
      </p:ext>
    </p:extLst>
  </p:cmAuthor>
  <p:cmAuthor id="6" name="Madans, Jennifer H. (CDC/OPHSS/NCHS)" initials="MJH(" lastIdx="5" clrIdx="5">
    <p:extLst>
      <p:ext uri="{19B8F6BF-5375-455C-9EA6-DF929625EA0E}">
        <p15:presenceInfo xmlns:p15="http://schemas.microsoft.com/office/powerpoint/2012/main" userId="S-1-5-21-1207783550-2075000910-922709458-185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66"/>
    <a:srgbClr val="000000"/>
    <a:srgbClr val="006858"/>
    <a:srgbClr val="618E7C"/>
    <a:srgbClr val="008BB0"/>
    <a:srgbClr val="695E4A"/>
    <a:srgbClr val="0088B7"/>
    <a:srgbClr val="B45340"/>
    <a:srgbClr val="9A4E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4" autoAdjust="0"/>
    <p:restoredTop sz="86410" autoAdjust="0"/>
  </p:normalViewPr>
  <p:slideViewPr>
    <p:cSldViewPr snapToGrid="0">
      <p:cViewPr varScale="1">
        <p:scale>
          <a:sx n="42" d="100"/>
          <a:sy n="42" d="100"/>
        </p:scale>
        <p:origin x="956" y="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12/22/2020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9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2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2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>
          <a:xfrm>
            <a:off x="0" y="0"/>
            <a:ext cx="9144000" cy="9208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 baseline="0">
                <a:solidFill>
                  <a:srgbClr val="000000"/>
                </a:solidFill>
              </a:defRPr>
            </a:lvl1pPr>
            <a:lvl2pPr>
              <a:buClr>
                <a:srgbClr val="006858"/>
              </a:buClr>
              <a:defRPr sz="2000" baseline="0">
                <a:solidFill>
                  <a:srgbClr val="000000"/>
                </a:solidFill>
              </a:defRPr>
            </a:lvl2pPr>
            <a:lvl3pPr>
              <a:buClr>
                <a:srgbClr val="695E4A"/>
              </a:buClr>
              <a:defRPr sz="2000" baseline="0">
                <a:solidFill>
                  <a:srgbClr val="000000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4998203"/>
            <a:ext cx="9144000" cy="15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4464252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61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dc.gov/nchs/nhis/releases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1118110"/>
          </a:xfrm>
        </p:spPr>
        <p:txBody>
          <a:bodyPr/>
          <a:lstStyle/>
          <a:p>
            <a:r>
              <a:rPr lang="en-US" altLang="en-US" dirty="0"/>
              <a:t>NATIONAL HEALTH INTERVIEW SURVEY:</a:t>
            </a:r>
            <a:br>
              <a:rPr lang="en-US" altLang="en-US" dirty="0"/>
            </a:br>
            <a:r>
              <a:rPr lang="en-US" altLang="en-US" dirty="0"/>
              <a:t>Release of 2019 Early Release Program Estimates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170581"/>
            <a:ext cx="8097253" cy="2630019"/>
          </a:xfrm>
        </p:spPr>
        <p:txBody>
          <a:bodyPr/>
          <a:lstStyle/>
          <a:p>
            <a:r>
              <a:rPr lang="en-US" dirty="0"/>
              <a:t>Stephen Blumberg, PhD</a:t>
            </a:r>
          </a:p>
          <a:p>
            <a:r>
              <a:rPr lang="en-US" b="0" i="1" dirty="0"/>
              <a:t>Director, Division of Health Interview Statistics</a:t>
            </a:r>
          </a:p>
          <a:p>
            <a:r>
              <a:rPr lang="en-US" dirty="0"/>
              <a:t>Tina Norris, PhD</a:t>
            </a:r>
          </a:p>
          <a:p>
            <a:r>
              <a:rPr lang="en-US" b="0" i="1" dirty="0"/>
              <a:t>Data Scientist, Division of Health Interview Statistics</a:t>
            </a:r>
          </a:p>
          <a:p>
            <a:endParaRPr lang="en-US" dirty="0"/>
          </a:p>
          <a:p>
            <a:r>
              <a:rPr lang="en-US" dirty="0"/>
              <a:t>NCHS Board of Scientific Counselors Meeting</a:t>
            </a:r>
          </a:p>
          <a:p>
            <a:r>
              <a:rPr lang="en-US" dirty="0"/>
              <a:t>September 18, 2020</a:t>
            </a:r>
          </a:p>
          <a:p>
            <a:r>
              <a:rPr lang="en-US" dirty="0"/>
              <a:t> </a:t>
            </a:r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cture is the NHIS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38" y="72189"/>
            <a:ext cx="1321180" cy="713232"/>
          </a:xfrm>
          <a:prstGeom prst="round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536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6A49ED-02B3-477D-A238-69D497B9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Paper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9A1F28-07C0-4276-AAAE-0253F0CC7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To examine whether differences observed between 2018 and 2019 may be due to:</a:t>
            </a:r>
          </a:p>
          <a:p>
            <a:pPr lvl="1">
              <a:buClr>
                <a:srgbClr val="006858"/>
              </a:buClr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Changes from the questionnaire design</a:t>
            </a:r>
          </a:p>
          <a:p>
            <a:pPr lvl="1">
              <a:buClr>
                <a:srgbClr val="006858"/>
              </a:buClr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Changes in the weighting approach</a:t>
            </a:r>
          </a:p>
          <a:p>
            <a:pPr lvl="1">
              <a:buClr>
                <a:srgbClr val="006858"/>
              </a:buClr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Real change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Content Placeholder 9" descr="Picture of cover page of the report titled, &quot;Preliminary evaluation of the impact of the 2019 National Health Interview Survey  questionnaire redesign and weighting adjustments on Early Release Program estimates&quot;">
            <a:extLst>
              <a:ext uri="{FF2B5EF4-FFF2-40B4-BE49-F238E27FC236}">
                <a16:creationId xmlns:a16="http://schemas.microsoft.com/office/drawing/2014/main" id="{A0A95A2E-6AF6-41B3-AA0C-567A66744F5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1" y="320040"/>
            <a:ext cx="3563124" cy="4600738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6A49ED-02B3-477D-A238-69D497B9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Paper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9A1F28-07C0-4276-AAAE-0253F0CC7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Changes related to the questionnaire redesign</a:t>
            </a:r>
          </a:p>
          <a:p>
            <a:pPr lvl="1">
              <a:buClr>
                <a:srgbClr val="006858"/>
              </a:buClr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Question wording</a:t>
            </a:r>
          </a:p>
          <a:p>
            <a:pPr lvl="1">
              <a:buClr>
                <a:srgbClr val="006858"/>
              </a:buClr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Context effects</a:t>
            </a:r>
          </a:p>
          <a:p>
            <a:pPr lvl="1">
              <a:buClr>
                <a:srgbClr val="006858"/>
              </a:buClr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Increased use of self-response</a:t>
            </a:r>
          </a:p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Evaluated by comparing estimates from a split sample in Q4/2018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Content Placeholder 9" descr="Picture of cover page of the report titled, &quot;Preliminary evaluation of the impact of the 2019 National Health Interview Survey  questionnaire redesign and weighting adjustments on Early Release Program estimates&quot;">
            <a:extLst>
              <a:ext uri="{FF2B5EF4-FFF2-40B4-BE49-F238E27FC236}">
                <a16:creationId xmlns:a16="http://schemas.microsoft.com/office/drawing/2014/main" id="{A0A95A2E-6AF6-41B3-AA0C-567A66744F5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1" y="320040"/>
            <a:ext cx="3563124" cy="4600738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85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6A49ED-02B3-477D-A238-69D497B9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Paper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9A1F28-07C0-4276-AAAE-0253F0CC7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Changes in the weighting approach</a:t>
            </a:r>
          </a:p>
          <a:p>
            <a:pPr lvl="1">
              <a:buClr>
                <a:srgbClr val="006858"/>
              </a:buClr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Nonresponse adjustment now includes </a:t>
            </a:r>
            <a:r>
              <a:rPr lang="en-US" sz="1800" dirty="0" err="1">
                <a:solidFill>
                  <a:srgbClr val="000000"/>
                </a:solidFill>
              </a:rPr>
              <a:t>paradata</a:t>
            </a:r>
            <a:endParaRPr lang="en-US" sz="1800" dirty="0">
              <a:solidFill>
                <a:srgbClr val="000000"/>
              </a:solidFill>
            </a:endParaRPr>
          </a:p>
          <a:p>
            <a:pPr lvl="1">
              <a:buClr>
                <a:srgbClr val="006858"/>
              </a:buClr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Calibration now includes educational attainment, region, and urban/rural variables</a:t>
            </a:r>
          </a:p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Evaluated by weighting 2019 data using the old and new approach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Content Placeholder 9" descr="Picture of cover page of the report titled, &quot;Preliminary evaluation of the impact of the 2019 National Health Interview Survey  questionnaire redesign and weighting adjustments on Early Release Program estimates&quot;">
            <a:extLst>
              <a:ext uri="{FF2B5EF4-FFF2-40B4-BE49-F238E27FC236}">
                <a16:creationId xmlns:a16="http://schemas.microsoft.com/office/drawing/2014/main" id="{A0A95A2E-6AF6-41B3-AA0C-567A66744F5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1" y="320040"/>
            <a:ext cx="3563124" cy="4600738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143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6A49ED-02B3-477D-A238-69D497B9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Paper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9A1F28-07C0-4276-AAAE-0253F0CC7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Changes in the weighting approach</a:t>
            </a:r>
          </a:p>
          <a:p>
            <a:pPr lvl="1">
              <a:buClr>
                <a:srgbClr val="006858"/>
              </a:buClr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Nonresponse adjustment now includes </a:t>
            </a:r>
            <a:r>
              <a:rPr lang="en-US" sz="1800" dirty="0" err="1">
                <a:solidFill>
                  <a:srgbClr val="000000"/>
                </a:solidFill>
              </a:rPr>
              <a:t>paradata</a:t>
            </a:r>
            <a:endParaRPr lang="en-US" sz="1800" dirty="0">
              <a:solidFill>
                <a:srgbClr val="000000"/>
              </a:solidFill>
            </a:endParaRPr>
          </a:p>
          <a:p>
            <a:pPr lvl="1">
              <a:buClr>
                <a:srgbClr val="006858"/>
              </a:buClr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Calibration now includes educational attainment, region, and urban/rural variables</a:t>
            </a:r>
          </a:p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Evaluated by weighting 2019 data using the old and new approach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Content Placeholder 9" descr="Picture of cover page of the report titled, &quot;Preliminary evaluation of the impact of the 2019 National Health Interview Survey  questionnaire redesign and weighting adjustments on Early Release Program estimates&quot;">
            <a:extLst>
              <a:ext uri="{FF2B5EF4-FFF2-40B4-BE49-F238E27FC236}">
                <a16:creationId xmlns:a16="http://schemas.microsoft.com/office/drawing/2014/main" id="{A0A95A2E-6AF6-41B3-AA0C-567A66744F5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1" y="320040"/>
            <a:ext cx="3563124" cy="4600738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65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 is a line graph showing trends from 2015 to 2019 in the percentage of adults who did not get needed mental health care in the past 12 months due to cost.">
            <a:extLst>
              <a:ext uri="{FF2B5EF4-FFF2-40B4-BE49-F238E27FC236}">
                <a16:creationId xmlns:a16="http://schemas.microsoft.com/office/drawing/2014/main" id="{B14337B9-DEEC-4E67-B5F0-06A068979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82880"/>
            <a:ext cx="64008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is a line graph showing trends from 2015 to 2019 in the percentage of adults aged 18-64 who lacked health insurance at the time of interview.">
            <a:extLst>
              <a:ext uri="{FF2B5EF4-FFF2-40B4-BE49-F238E27FC236}">
                <a16:creationId xmlns:a16="http://schemas.microsoft.com/office/drawing/2014/main" id="{C100F7FB-C50B-4782-83DE-5F05FDA08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880"/>
            <a:ext cx="6400800" cy="48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is a line graph showing trends from 2015 to 2019 in the percentage of adults who had an influenza vaccination in the past year.">
            <a:extLst>
              <a:ext uri="{FF2B5EF4-FFF2-40B4-BE49-F238E27FC236}">
                <a16:creationId xmlns:a16="http://schemas.microsoft.com/office/drawing/2014/main" id="{74CF5684-76D2-4E04-9634-131E8BC25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2880"/>
            <a:ext cx="64008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6A49ED-02B3-477D-A238-69D497B9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Paper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9A1F28-07C0-4276-AAAE-0253F0CC7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Questionnaire design effects</a:t>
            </a:r>
          </a:p>
          <a:p>
            <a:pPr lvl="1">
              <a:buClr>
                <a:srgbClr val="006A71"/>
              </a:buClr>
            </a:pPr>
            <a:r>
              <a:rPr lang="en-US" sz="1600" dirty="0">
                <a:solidFill>
                  <a:srgbClr val="000000"/>
                </a:solidFill>
              </a:rPr>
              <a:t>4 indicators</a:t>
            </a:r>
          </a:p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Weighting effects</a:t>
            </a:r>
          </a:p>
          <a:p>
            <a:pPr lvl="1">
              <a:buClr>
                <a:srgbClr val="006A71"/>
              </a:buClr>
            </a:pPr>
            <a:r>
              <a:rPr lang="en-US" sz="1600" dirty="0">
                <a:solidFill>
                  <a:srgbClr val="000000"/>
                </a:solidFill>
              </a:rPr>
              <a:t>4 indicators</a:t>
            </a:r>
          </a:p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Both</a:t>
            </a:r>
          </a:p>
          <a:p>
            <a:pPr lvl="1">
              <a:buClr>
                <a:srgbClr val="006A71"/>
              </a:buClr>
            </a:pPr>
            <a:r>
              <a:rPr lang="en-US" sz="1600" dirty="0">
                <a:solidFill>
                  <a:srgbClr val="000000"/>
                </a:solidFill>
              </a:rPr>
              <a:t>2 indicators</a:t>
            </a:r>
          </a:p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No impacts</a:t>
            </a:r>
          </a:p>
          <a:p>
            <a:pPr lvl="1">
              <a:buClr>
                <a:srgbClr val="006A71"/>
              </a:buClr>
            </a:pPr>
            <a:r>
              <a:rPr lang="en-US" sz="1600" dirty="0">
                <a:solidFill>
                  <a:srgbClr val="000000"/>
                </a:solidFill>
              </a:rPr>
              <a:t>6 indicators</a:t>
            </a:r>
          </a:p>
          <a:p>
            <a:pPr>
              <a:buClr>
                <a:srgbClr val="006A71"/>
              </a:buClr>
            </a:pPr>
            <a:r>
              <a:rPr lang="en-US" sz="2000" dirty="0">
                <a:solidFill>
                  <a:srgbClr val="006858"/>
                </a:solidFill>
              </a:rPr>
              <a:t>Large but not significant effects</a:t>
            </a:r>
          </a:p>
          <a:p>
            <a:pPr lvl="1">
              <a:buClr>
                <a:srgbClr val="006A71"/>
              </a:buClr>
            </a:pPr>
            <a:r>
              <a:rPr lang="en-US" sz="1600" dirty="0">
                <a:solidFill>
                  <a:srgbClr val="000000"/>
                </a:solidFill>
              </a:rPr>
              <a:t>3 indicators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Content Placeholder 9" descr="Picture of cover page of the report titled, &quot;Preliminary evaluation of the impact of the 2019 National Health Interview Survey  questionnaire redesign and weighting adjustments on Early Release Program estimates&quot;">
            <a:extLst>
              <a:ext uri="{FF2B5EF4-FFF2-40B4-BE49-F238E27FC236}">
                <a16:creationId xmlns:a16="http://schemas.microsoft.com/office/drawing/2014/main" id="{A0A95A2E-6AF6-41B3-AA0C-567A66744F5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1" y="320040"/>
            <a:ext cx="3563124" cy="4600738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649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3E1D-DAC6-4691-9D41-11D55240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Health Interview Survey and the Pandemic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1241F-F2C2-4DD2-86F2-219B3893B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6166"/>
                </a:solidFill>
              </a:rPr>
              <a:t>Personal visits halted on March 19</a:t>
            </a:r>
          </a:p>
          <a:p>
            <a:r>
              <a:rPr lang="en-US" b="1" dirty="0">
                <a:solidFill>
                  <a:srgbClr val="006166"/>
                </a:solidFill>
              </a:rPr>
              <a:t>Telephone contacts only from March 19 to June 30</a:t>
            </a:r>
          </a:p>
          <a:p>
            <a:pPr lvl="1"/>
            <a:r>
              <a:rPr lang="en-US" dirty="0"/>
              <a:t>No impact on March response rates (~60%)</a:t>
            </a:r>
          </a:p>
          <a:p>
            <a:pPr lvl="1"/>
            <a:r>
              <a:rPr lang="en-US" dirty="0"/>
              <a:t>Interviewers now spending time searching for phone numbers</a:t>
            </a:r>
          </a:p>
          <a:p>
            <a:pPr lvl="1"/>
            <a:r>
              <a:rPr lang="en-US" dirty="0"/>
              <a:t>Response rates declined in April (~41%)</a:t>
            </a:r>
          </a:p>
          <a:p>
            <a:pPr lvl="1"/>
            <a:r>
              <a:rPr lang="en-US" dirty="0"/>
              <a:t>Response rates rose slightly in May and June (~44%)</a:t>
            </a:r>
          </a:p>
          <a:p>
            <a:pPr lvl="1"/>
            <a:r>
              <a:rPr lang="en-US" dirty="0"/>
              <a:t>Respondents were older and more likely to be college educated, own their home, and suburban</a:t>
            </a:r>
          </a:p>
        </p:txBody>
      </p:sp>
    </p:spTree>
    <p:extLst>
      <p:ext uri="{BB962C8B-B14F-4D97-AF65-F5344CB8AC3E}">
        <p14:creationId xmlns:p14="http://schemas.microsoft.com/office/powerpoint/2010/main" val="24833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3E1D-DAC6-4691-9D41-11D55240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Health Interview Survey and the Pandemic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1241F-F2C2-4DD2-86F2-219B3893B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6166"/>
                </a:solidFill>
              </a:rPr>
              <a:t>Personal visits in limited areas resumed July 1</a:t>
            </a:r>
          </a:p>
          <a:p>
            <a:r>
              <a:rPr lang="en-US" b="1" dirty="0">
                <a:solidFill>
                  <a:srgbClr val="006166"/>
                </a:solidFill>
              </a:rPr>
              <a:t>Telephone first approach</a:t>
            </a:r>
          </a:p>
          <a:p>
            <a:pPr lvl="1"/>
            <a:r>
              <a:rPr lang="en-US" dirty="0"/>
              <a:t>July response rates increased slightly (~47%)</a:t>
            </a:r>
          </a:p>
          <a:p>
            <a:r>
              <a:rPr lang="en-US" b="1" dirty="0">
                <a:solidFill>
                  <a:srgbClr val="006166"/>
                </a:solidFill>
              </a:rPr>
              <a:t>NHIS data collection changed again for August – December</a:t>
            </a:r>
          </a:p>
          <a:p>
            <a:pPr lvl="1"/>
            <a:r>
              <a:rPr lang="en-US" dirty="0"/>
              <a:t>Personal visits in all areas permitted, but still telephone first</a:t>
            </a:r>
          </a:p>
          <a:p>
            <a:pPr lvl="1"/>
            <a:r>
              <a:rPr lang="en-US" dirty="0"/>
              <a:t>Production sample size cut in half</a:t>
            </a:r>
          </a:p>
          <a:p>
            <a:pPr lvl="1"/>
            <a:r>
              <a:rPr lang="en-US" dirty="0"/>
              <a:t>Interviewers are attempting to recontact 2019 sample adults by telephone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1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2019 NHIS Questionnaire Redesign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637314" cy="3665764"/>
          </a:xfrm>
        </p:spPr>
        <p:txBody>
          <a:bodyPr>
            <a:normAutofit fontScale="92500" lnSpcReduction="10000"/>
          </a:bodyPr>
          <a:lstStyle/>
          <a:p>
            <a:pPr marL="233363" indent="-233363">
              <a:buClr>
                <a:srgbClr val="006166"/>
              </a:buClr>
            </a:pPr>
            <a:r>
              <a:rPr lang="en-US" sz="1800" b="0" dirty="0"/>
              <a:t>Improve the relevance of covered health topics, better meeting the needs of DHHS and other data users</a:t>
            </a:r>
          </a:p>
          <a:p>
            <a:pPr marL="233363" indent="-233363">
              <a:buClr>
                <a:srgbClr val="006166"/>
              </a:buClr>
            </a:pPr>
            <a:r>
              <a:rPr lang="en-US" sz="1800" b="0" dirty="0"/>
              <a:t>Harmonize overlapping content with other federal heath surveys</a:t>
            </a:r>
          </a:p>
          <a:p>
            <a:pPr marL="233363" indent="-233363">
              <a:buClr>
                <a:srgbClr val="006166"/>
              </a:buClr>
            </a:pPr>
            <a:r>
              <a:rPr lang="en-US" sz="1800" b="0" dirty="0"/>
              <a:t>Reduce respondent burden and improve data quality</a:t>
            </a:r>
          </a:p>
          <a:p>
            <a:pPr marL="233363" indent="-233363">
              <a:buClr>
                <a:srgbClr val="006166"/>
              </a:buClr>
            </a:pPr>
            <a:r>
              <a:rPr lang="en-US" sz="1800" b="0" dirty="0"/>
              <a:t>Shorten questionnaire and reduce variation in interview times</a:t>
            </a:r>
          </a:p>
          <a:p>
            <a:pPr marL="233363" indent="-233363">
              <a:buClr>
                <a:srgbClr val="006166"/>
              </a:buClr>
            </a:pPr>
            <a:r>
              <a:rPr lang="en-US" sz="1800" b="0" dirty="0"/>
              <a:t>Eliminate or reduce content better covered by other methods</a:t>
            </a:r>
          </a:p>
          <a:p>
            <a:pPr marL="233363" indent="-233363">
              <a:buClr>
                <a:srgbClr val="006166"/>
              </a:buClr>
            </a:pPr>
            <a:r>
              <a:rPr lang="en-US" sz="1800" b="0" dirty="0">
                <a:solidFill>
                  <a:srgbClr val="000000"/>
                </a:solidFill>
              </a:rPr>
              <a:t>Establish a long-term structure of periodic content</a:t>
            </a:r>
          </a:p>
          <a:p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6" name="Content Placeholder 5" descr="Picture is the NHIS logo with the added tagline &quot;Respected, Reliable, Redesigned . . . Rediscover the National Health Interview Survey&quot;">
            <a:extLst>
              <a:ext uri="{FF2B5EF4-FFF2-40B4-BE49-F238E27FC236}">
                <a16:creationId xmlns:a16="http://schemas.microsoft.com/office/drawing/2014/main" id="{148A485E-50B7-474B-B9A4-DB8C27BBD62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25" y="1302419"/>
            <a:ext cx="2854500" cy="3143250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349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45CE-BF1F-43AA-8587-24F44536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National Health Interview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3226E-27C7-4087-A6AA-FC56755EE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spcBef>
                <a:spcPts val="0"/>
              </a:spcBef>
              <a:buClr>
                <a:srgbClr val="006166"/>
              </a:buClr>
              <a:buNone/>
            </a:pPr>
            <a:r>
              <a:rPr lang="en-US" sz="2000" b="1" dirty="0">
                <a:solidFill>
                  <a:srgbClr val="006166"/>
                </a:solidFill>
              </a:rPr>
              <a:t>Four different surveys,</a:t>
            </a:r>
          </a:p>
          <a:p>
            <a:pPr marL="0" indent="0">
              <a:spcBef>
                <a:spcPts val="0"/>
              </a:spcBef>
              <a:buClr>
                <a:srgbClr val="006166"/>
              </a:buClr>
              <a:buNone/>
            </a:pPr>
            <a:r>
              <a:rPr lang="en-US" sz="2000" b="1" dirty="0">
                <a:solidFill>
                  <a:srgbClr val="006166"/>
                </a:solidFill>
              </a:rPr>
              <a:t>same questionnaire</a:t>
            </a:r>
          </a:p>
          <a:p>
            <a:pPr marL="344488" lvl="1" indent="-230188">
              <a:buClr>
                <a:srgbClr val="006858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Normal operations (January-March)</a:t>
            </a:r>
          </a:p>
          <a:p>
            <a:pPr marL="344488" lvl="1" indent="-230188">
              <a:buClr>
                <a:srgbClr val="006858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Telephone only (April-June)</a:t>
            </a:r>
          </a:p>
          <a:p>
            <a:pPr marL="344488" lvl="1" indent="-230188">
              <a:buClr>
                <a:srgbClr val="006858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Telephone first with reduced sample size (July-December)</a:t>
            </a:r>
          </a:p>
          <a:p>
            <a:pPr marL="344488" lvl="1" indent="-230188">
              <a:buClr>
                <a:srgbClr val="006858"/>
              </a:buClr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</a:rPr>
              <a:t>Sample adult </a:t>
            </a:r>
            <a:r>
              <a:rPr lang="en-US" sz="1600" dirty="0" err="1">
                <a:solidFill>
                  <a:srgbClr val="000000"/>
                </a:solidFill>
              </a:rPr>
              <a:t>followback</a:t>
            </a:r>
            <a:r>
              <a:rPr lang="en-US" sz="1600" dirty="0">
                <a:solidFill>
                  <a:srgbClr val="000000"/>
                </a:solidFill>
              </a:rPr>
              <a:t> survey (August-December)</a:t>
            </a:r>
          </a:p>
          <a:p>
            <a:endParaRPr lang="en-US" b="1" dirty="0">
              <a:solidFill>
                <a:srgbClr val="006166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0E48D-A939-4638-836D-6DDE106493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18375" y="1200151"/>
            <a:ext cx="3879669" cy="3143250"/>
          </a:xfrm>
        </p:spPr>
        <p:txBody>
          <a:bodyPr/>
          <a:lstStyle/>
          <a:p>
            <a:pPr marL="0" indent="0">
              <a:buClr>
                <a:srgbClr val="006858"/>
              </a:buClr>
              <a:buNone/>
            </a:pPr>
            <a:r>
              <a:rPr lang="en-US" sz="2000" dirty="0">
                <a:solidFill>
                  <a:srgbClr val="006166"/>
                </a:solidFill>
              </a:rPr>
              <a:t>Questions to ponder</a:t>
            </a:r>
          </a:p>
          <a:p>
            <a:pPr marL="344488" lvl="1" indent="-227013"/>
            <a:r>
              <a:rPr lang="en-US" sz="1600" dirty="0">
                <a:solidFill>
                  <a:srgbClr val="000000"/>
                </a:solidFill>
              </a:rPr>
              <a:t>What are the most important things to consider before combining these datasets?</a:t>
            </a:r>
          </a:p>
          <a:p>
            <a:pPr marL="344488" lvl="1" indent="-227013"/>
            <a:r>
              <a:rPr lang="en-US" sz="1600" dirty="0">
                <a:solidFill>
                  <a:srgbClr val="000000"/>
                </a:solidFill>
              </a:rPr>
              <a:t>Should we combine the </a:t>
            </a:r>
            <a:r>
              <a:rPr lang="en-US" sz="1600" dirty="0" err="1">
                <a:solidFill>
                  <a:srgbClr val="000000"/>
                </a:solidFill>
              </a:rPr>
              <a:t>followback</a:t>
            </a:r>
            <a:r>
              <a:rPr lang="en-US" sz="1600" dirty="0">
                <a:solidFill>
                  <a:srgbClr val="000000"/>
                </a:solidFill>
              </a:rPr>
              <a:t> data with the production data?  If so, how?</a:t>
            </a:r>
          </a:p>
          <a:p>
            <a:pPr marL="344488" lvl="1" indent="-227013"/>
            <a:r>
              <a:rPr lang="en-US" sz="1600" dirty="0">
                <a:solidFill>
                  <a:srgbClr val="000000"/>
                </a:solidFill>
              </a:rPr>
              <a:t>Should we incorporate additional nonresponse and calibration approaches?</a:t>
            </a:r>
          </a:p>
          <a:p>
            <a:pPr marL="344488" lvl="1" indent="-227013"/>
            <a:r>
              <a:rPr lang="en-US" sz="1600" dirty="0">
                <a:solidFill>
                  <a:srgbClr val="000000"/>
                </a:solidFill>
              </a:rPr>
              <a:t>Should we release preliminary ER estimates before we have all the answers?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2020 – A Momentous Month for NHIS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 dirty="0"/>
              <a:t>Sept 9:	Early release of estimates from July-December 2019 and</a:t>
            </a:r>
          </a:p>
          <a:p>
            <a:pPr marL="0" indent="0">
              <a:buNone/>
              <a:tabLst>
                <a:tab pos="1371600" algn="l"/>
              </a:tabLst>
            </a:pPr>
            <a:r>
              <a:rPr lang="en-US" dirty="0"/>
              <a:t>	January-March 2020</a:t>
            </a:r>
          </a:p>
          <a:p>
            <a:pPr>
              <a:tabLst>
                <a:tab pos="1371600" algn="l"/>
              </a:tabLst>
            </a:pPr>
            <a:r>
              <a:rPr lang="en-US" dirty="0"/>
              <a:t>Sept 23:	Release of 2019 public use data files and related documentation</a:t>
            </a:r>
          </a:p>
          <a:p>
            <a:pPr>
              <a:tabLst>
                <a:tab pos="1371600" algn="l"/>
              </a:tabLst>
            </a:pPr>
            <a:r>
              <a:rPr lang="en-US" dirty="0"/>
              <a:t>Sept 23:	Release of 4 NCHS Data Briefs on symptoms of anxiety and </a:t>
            </a:r>
          </a:p>
          <a:p>
            <a:pPr marL="0" indent="0">
              <a:buNone/>
              <a:tabLst>
                <a:tab pos="1371600" algn="l"/>
              </a:tabLst>
            </a:pPr>
            <a:r>
              <a:rPr lang="en-US" dirty="0"/>
              <a:t>	depression and on mental health treatment</a:t>
            </a:r>
          </a:p>
          <a:p>
            <a:pPr>
              <a:tabLst>
                <a:tab pos="1371600" algn="l"/>
              </a:tabLst>
            </a:pPr>
            <a:r>
              <a:rPr lang="en-US" dirty="0"/>
              <a:t>Sept 30:	Release of NCHS Data Brief on reasons for being uninsured in </a:t>
            </a:r>
          </a:p>
          <a:p>
            <a:pPr marL="0" indent="0">
              <a:buNone/>
              <a:tabLst>
                <a:tab pos="1371600" algn="l"/>
              </a:tabLst>
            </a:pPr>
            <a:r>
              <a:rPr lang="en-US" dirty="0"/>
              <a:t>	the United States for adults 18-64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icture is an announcement for webinar on mental health estimates to be held on September 23 at 2:00.">
            <a:extLst>
              <a:ext uri="{FF2B5EF4-FFF2-40B4-BE49-F238E27FC236}">
                <a16:creationId xmlns:a16="http://schemas.microsoft.com/office/drawing/2014/main" id="{2BAF7BA8-5D96-4F7B-B271-0E2F3023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4" y="435927"/>
            <a:ext cx="7655871" cy="427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NHIS Early Release (ER)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7290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858"/>
                </a:solidFill>
              </a:rPr>
              <a:t>Purpose</a:t>
            </a:r>
            <a:r>
              <a:rPr lang="en-US" dirty="0"/>
              <a:t>:  To position the NHIS for the surveillance of sentinel health events</a:t>
            </a:r>
          </a:p>
          <a:p>
            <a:r>
              <a:rPr lang="en-US" b="1" dirty="0">
                <a:solidFill>
                  <a:srgbClr val="006858"/>
                </a:solidFill>
              </a:rPr>
              <a:t>Vision</a:t>
            </a:r>
            <a:r>
              <a:rPr lang="en-US" dirty="0"/>
              <a:t>:  Release less-than-annual estimates of a small set of key health indicators within just a few months of data collection</a:t>
            </a:r>
          </a:p>
          <a:p>
            <a:r>
              <a:rPr lang="en-US" dirty="0"/>
              <a:t>First product released in April 2001</a:t>
            </a:r>
          </a:p>
          <a:p>
            <a:r>
              <a:rPr lang="en-US" dirty="0"/>
              <a:t>Provides analytic reports and tables and preliminary microdata on an expedited schedule</a:t>
            </a:r>
          </a:p>
          <a:p>
            <a:r>
              <a:rPr lang="en-US" dirty="0"/>
              <a:t>Early Release products are developed prior to final processing and weighting to provide early access to the most recent information</a:t>
            </a:r>
          </a:p>
          <a:p>
            <a:endParaRPr lang="en-US" b="1" dirty="0">
              <a:solidFill>
                <a:srgbClr val="006858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NHIS Early Release (ER) Program, 2019 and beyond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7290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858"/>
                </a:solidFill>
              </a:rPr>
              <a:t>Available every three months: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Updated data query tool with quarterly estimates for 18 key health indicators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Web tables with quarterly health insurance estimates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Preliminary microdata files (in the RDC)</a:t>
            </a:r>
          </a:p>
          <a:p>
            <a:r>
              <a:rPr lang="en-US" b="1" dirty="0">
                <a:solidFill>
                  <a:srgbClr val="006858"/>
                </a:solidFill>
              </a:rPr>
              <a:t>Available every six months: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Updated data query tool with half-year estimates for the 18 key indicators by key demographics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report on health insurance coverage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report on wireless substitution</a:t>
            </a:r>
          </a:p>
          <a:p>
            <a:endParaRPr lang="en-US" b="1" dirty="0">
              <a:solidFill>
                <a:srgbClr val="006858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711B-BD99-40C2-A702-CFEC031C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8407"/>
            <a:ext cx="8229600" cy="744822"/>
          </a:xfrm>
        </p:spPr>
        <p:txBody>
          <a:bodyPr anchor="t"/>
          <a:lstStyle/>
          <a:p>
            <a:r>
              <a:rPr lang="en-US" dirty="0"/>
              <a:t>Early Release Indicators for Redesigned NHIS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62933-FC00-4C81-B4B2-8BB51DB57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60086"/>
            <a:ext cx="8229600" cy="3341688"/>
          </a:xfrm>
        </p:spPr>
        <p:txBody>
          <a:bodyPr numCol="2">
            <a:noAutofit/>
          </a:bodyPr>
          <a:lstStyle/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6858"/>
                </a:solidFill>
              </a:rPr>
              <a:t>Health Insurance Coverage (18-64 years)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Lack of health insurance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Public health plan coverage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Private health insurance coverage</a:t>
            </a: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rgbClr val="006858"/>
              </a:solidFill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6858"/>
                </a:solidFill>
              </a:rPr>
              <a:t>Health Status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Disability status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Workdays missed due to health 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Diagnosed hypertension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Asthma episode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Regularly experience chronic pain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Regularly felt worried, nervous, or anxious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Regularly felt depressed</a:t>
            </a: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rgbClr val="006858"/>
              </a:solidFill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6858"/>
                </a:solidFill>
              </a:rPr>
              <a:t>Health Behaviors</a:t>
            </a:r>
          </a:p>
          <a:p>
            <a:pPr marL="2286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Current cigarette smoking</a:t>
            </a:r>
          </a:p>
          <a:p>
            <a:pPr marL="2286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Current electronic cigarette use</a:t>
            </a: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rgbClr val="006858"/>
              </a:solidFill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6858"/>
                </a:solidFill>
              </a:rPr>
              <a:t>Health Care Access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Did not get needed medical care due to cost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Did not take medication as prescribed to reduce costs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Did not get needed mental health care due to cost</a:t>
            </a: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rgbClr val="006858"/>
              </a:solidFill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6858"/>
                </a:solidFill>
              </a:rPr>
              <a:t>Health Care Service Utilization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Doctor visit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Hospital emergency department visit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Influenza vaccination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Blood pressure check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Counseled by a mental health professional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Dental exam or cleaning</a:t>
            </a: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rgbClr val="006858"/>
              </a:solidFill>
            </a:endParaRP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6858"/>
                </a:solidFill>
              </a:rPr>
              <a:t>Telephone Ownership</a:t>
            </a:r>
          </a:p>
          <a:p>
            <a:pPr marL="342900" lvl="1" fontAlgn="ctr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Adults living in wireless-only households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986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9C01-2CBD-4CFA-833E-D68A6820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618614"/>
          </a:xfrm>
        </p:spPr>
        <p:txBody>
          <a:bodyPr anchor="t"/>
          <a:lstStyle/>
          <a:p>
            <a:r>
              <a:rPr lang="en-US" dirty="0"/>
              <a:t>The September 9, 2020 Early Release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A3113-3640-4595-813D-301C1CB58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59536"/>
            <a:ext cx="8229600" cy="4030871"/>
          </a:xfrm>
        </p:spPr>
        <p:txBody>
          <a:bodyPr numCol="2" spcCol="365760">
            <a:no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6858"/>
                </a:solidFill>
              </a:rPr>
              <a:t>Key Health Indicators</a:t>
            </a:r>
          </a:p>
          <a:p>
            <a:pPr marL="285750" lvl="1">
              <a:buFont typeface="Wingdings" panose="05000000000000000000" pitchFamily="2" charset="2"/>
              <a:buChar char="v"/>
            </a:pPr>
            <a:r>
              <a:rPr lang="en-US" sz="1500" dirty="0"/>
              <a:t>Interactive quarterly estimates from the January-December 2019 NHIS and January-March 2020 NHIS</a:t>
            </a:r>
          </a:p>
          <a:p>
            <a:pPr marL="285750" lvl="1">
              <a:buFont typeface="Wingdings" panose="05000000000000000000" pitchFamily="2" charset="2"/>
              <a:buChar char="v"/>
            </a:pPr>
            <a:r>
              <a:rPr lang="en-US" sz="1500" dirty="0"/>
              <a:t>Interactive biannual estimates from the January-December 2019 NHIS</a:t>
            </a:r>
          </a:p>
          <a:p>
            <a:pPr marL="285750" lvl="1"/>
            <a:r>
              <a:rPr lang="en-US" sz="1500" dirty="0"/>
              <a:t>Tables of quarterly and annual estimates from the 2019 NHIS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006858"/>
                </a:solidFill>
              </a:rPr>
              <a:t>Health Insurance Coverage</a:t>
            </a:r>
          </a:p>
          <a:p>
            <a:pPr marL="285750" lvl="1"/>
            <a:r>
              <a:rPr lang="en-US" sz="1500" dirty="0"/>
              <a:t>Early release of estimates from the 2019 NHIS (report)</a:t>
            </a:r>
          </a:p>
          <a:p>
            <a:pPr marL="285750" lvl="1"/>
            <a:r>
              <a:rPr lang="en-US" sz="1500" dirty="0"/>
              <a:t>Tables of quarterly estimates from the January-December 2019 NHIS</a:t>
            </a:r>
          </a:p>
          <a:p>
            <a:pPr marL="285750" lvl="1"/>
            <a:r>
              <a:rPr lang="en-US" sz="1500" dirty="0"/>
              <a:t>Tables of quarterly estimates from the January-March 2020 NHIS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006858"/>
                </a:solidFill>
              </a:rPr>
              <a:t>Wireless Substitution</a:t>
            </a:r>
          </a:p>
          <a:p>
            <a:pPr marL="285750" lvl="1"/>
            <a:r>
              <a:rPr lang="en-US" sz="1500" dirty="0"/>
              <a:t>Early release of estimates from the July-December 2019 NHIS (report)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006858"/>
                </a:solidFill>
              </a:rPr>
              <a:t>Other</a:t>
            </a:r>
          </a:p>
          <a:p>
            <a:pPr marL="285750" lvl="1">
              <a:buFont typeface="Wingdings" panose="05000000000000000000" pitchFamily="2" charset="2"/>
              <a:buChar char="v"/>
            </a:pPr>
            <a:r>
              <a:rPr lang="en-US" sz="1500" dirty="0"/>
              <a:t>Preliminary evaluation of the impact of the 2019 NHIS questionnaire redesign and weighting adjustments on Early Release Program estimates (working paper)</a:t>
            </a:r>
          </a:p>
          <a:p>
            <a:pPr marL="285750" lvl="1"/>
            <a:r>
              <a:rPr lang="en-US" sz="1500" dirty="0"/>
              <a:t>Preliminary microdata files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187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B81158-91A7-4076-BB74-84E346EC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08471"/>
          </a:xfrm>
        </p:spPr>
        <p:txBody>
          <a:bodyPr/>
          <a:lstStyle/>
          <a:p>
            <a:r>
              <a:rPr lang="en-US" dirty="0"/>
              <a:t>Interactive Early Release Data Query Systems: </a:t>
            </a:r>
            <a:r>
              <a:rPr lang="en-US" sz="2000" dirty="0">
                <a:solidFill>
                  <a:srgbClr val="0061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https://www.cdc.gov/nchs/nhis/releases.htm</a:t>
            </a:r>
            <a:endParaRPr lang="en-US" sz="2000" dirty="0">
              <a:solidFill>
                <a:srgbClr val="006166"/>
              </a:solidFill>
            </a:endParaRPr>
          </a:p>
        </p:txBody>
      </p:sp>
      <p:pic>
        <p:nvPicPr>
          <p:cNvPr id="8" name="Content Placeholder 7" descr="Picture is the logo for the Interactive Quarterly Early Release Data Query System">
            <a:extLst>
              <a:ext uri="{FF2B5EF4-FFF2-40B4-BE49-F238E27FC236}">
                <a16:creationId xmlns:a16="http://schemas.microsoft.com/office/drawing/2014/main" id="{06D240A6-CF98-49EF-A167-91DD9D204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1812"/>
            <a:ext cx="3879850" cy="1939925"/>
          </a:xfrm>
        </p:spPr>
      </p:pic>
      <p:pic>
        <p:nvPicPr>
          <p:cNvPr id="10" name="Content Placeholder 9" descr="Picture is the logo for the Interactive Biannual Early Release Data Query System">
            <a:extLst>
              <a:ext uri="{FF2B5EF4-FFF2-40B4-BE49-F238E27FC236}">
                <a16:creationId xmlns:a16="http://schemas.microsoft.com/office/drawing/2014/main" id="{7DD36953-1EF6-494D-9750-AC531E7B8A4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50" y="1801812"/>
            <a:ext cx="3879850" cy="1939925"/>
          </a:xfrm>
        </p:spPr>
      </p:pic>
    </p:spTree>
    <p:extLst>
      <p:ext uri="{BB962C8B-B14F-4D97-AF65-F5344CB8AC3E}">
        <p14:creationId xmlns:p14="http://schemas.microsoft.com/office/powerpoint/2010/main" val="21403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e14a58ad-53fe-4e55-a27f-5179e1c8598e"/>
</p:tagLst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12583</TotalTime>
  <Words>991</Words>
  <Application>Microsoft Office PowerPoint</Application>
  <PresentationFormat>On-screen Show (16:9)</PresentationFormat>
  <Paragraphs>153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Courier New</vt:lpstr>
      <vt:lpstr>Arial</vt:lpstr>
      <vt:lpstr>Myriad Web Pro</vt:lpstr>
      <vt:lpstr>Wingdings</vt:lpstr>
      <vt:lpstr>Calibri</vt:lpstr>
      <vt:lpstr>NCEH_ATSDR_combined</vt:lpstr>
      <vt:lpstr>NATIONAL HEALTH INTERVIEW SURVEY: Release of 2019 Early Release Program Estimates </vt:lpstr>
      <vt:lpstr>Goals of the 2019 NHIS Questionnaire Redesign</vt:lpstr>
      <vt:lpstr>September 2020 – A Momentous Month for NHIS</vt:lpstr>
      <vt:lpstr>PowerPoint Presentation</vt:lpstr>
      <vt:lpstr>NHIS Early Release (ER) Program</vt:lpstr>
      <vt:lpstr>NHIS Early Release (ER) Program, 2019 and beyond</vt:lpstr>
      <vt:lpstr>Early Release Indicators for Redesigned NHIS</vt:lpstr>
      <vt:lpstr>The September 9, 2020 Early Release</vt:lpstr>
      <vt:lpstr>Interactive Early Release Data Query Systems: https://www.cdc.gov/nchs/nhis/releases.htm</vt:lpstr>
      <vt:lpstr>Working Paper</vt:lpstr>
      <vt:lpstr>Working Paper</vt:lpstr>
      <vt:lpstr>Working Paper</vt:lpstr>
      <vt:lpstr>Working Paper</vt:lpstr>
      <vt:lpstr>PowerPoint Presentation</vt:lpstr>
      <vt:lpstr>PowerPoint Presentation</vt:lpstr>
      <vt:lpstr>PowerPoint Presentation</vt:lpstr>
      <vt:lpstr>Working Paper Results</vt:lpstr>
      <vt:lpstr>National Health Interview Survey and the Pandemic</vt:lpstr>
      <vt:lpstr>National Health Interview Survey and the Pandemic</vt:lpstr>
      <vt:lpstr>2020 National Health Interview Survey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Health Interview Survey: Release of 2019 Early Release Program Estimates</dc:title>
  <dc:creator>Centers for Disease Control and Prevention</dc:creator>
  <cp:lastModifiedBy>Mustaf, Gwendolyn L. (CDC/DDPHSS/NCHS/OD) (CTR)</cp:lastModifiedBy>
  <cp:revision>828</cp:revision>
  <cp:lastPrinted>2019-04-16T20:21:09Z</cp:lastPrinted>
  <dcterms:created xsi:type="dcterms:W3CDTF">2011-03-17T17:43:16Z</dcterms:created>
  <dcterms:modified xsi:type="dcterms:W3CDTF">2020-12-22T15:52:47Z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2020-12-22T15:52:35Z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ee72c854-6a17-481b-96c0-4c742bb0ae82</vt:lpwstr>
  </property>
  <property fmtid="{D5CDD505-2E9C-101B-9397-08002B2CF9AE}" pid="9" name="MSIP_Label_7b94a7b8-f06c-4dfe-bdcc-9b548fd58c31_ContentBits">
    <vt:lpwstr>0</vt:lpwstr>
  </property>
</Properties>
</file>