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24" r:id="rId1"/>
  </p:sldMasterIdLst>
  <p:notesMasterIdLst>
    <p:notesMasterId r:id="rId26"/>
  </p:notesMasterIdLst>
  <p:sldIdLst>
    <p:sldId id="1078" r:id="rId2"/>
    <p:sldId id="1382" r:id="rId3"/>
    <p:sldId id="1389" r:id="rId4"/>
    <p:sldId id="286" r:id="rId5"/>
    <p:sldId id="1391" r:id="rId6"/>
    <p:sldId id="1390" r:id="rId7"/>
    <p:sldId id="288" r:id="rId8"/>
    <p:sldId id="289" r:id="rId9"/>
    <p:sldId id="290" r:id="rId10"/>
    <p:sldId id="291" r:id="rId11"/>
    <p:sldId id="292" r:id="rId12"/>
    <p:sldId id="301" r:id="rId13"/>
    <p:sldId id="293" r:id="rId14"/>
    <p:sldId id="1398" r:id="rId15"/>
    <p:sldId id="296" r:id="rId16"/>
    <p:sldId id="297" r:id="rId17"/>
    <p:sldId id="1383" r:id="rId18"/>
    <p:sldId id="1159" r:id="rId19"/>
    <p:sldId id="1395" r:id="rId20"/>
    <p:sldId id="1397" r:id="rId21"/>
    <p:sldId id="1393" r:id="rId22"/>
    <p:sldId id="1396" r:id="rId23"/>
    <p:sldId id="1392" r:id="rId24"/>
    <p:sldId id="1394" r:id="rId25"/>
  </p:sldIdLst>
  <p:sldSz cx="9144000" cy="5143500" type="screen16x9"/>
  <p:notesSz cx="7315200" cy="96012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Lisa (CDC/DDPHSS/NCHS/OD)" initials="WL(" lastIdx="10" clrIdx="0">
    <p:extLst>
      <p:ext uri="{19B8F6BF-5375-455C-9EA6-DF929625EA0E}">
        <p15:presenceInfo xmlns:p15="http://schemas.microsoft.com/office/powerpoint/2012/main" userId="S::plu6@cdc.gov::754df43b-6e15-433b-816a-22f4515c6240" providerId="AD"/>
      </p:ext>
    </p:extLst>
  </p:cmAuthor>
  <p:cmAuthor id="2" name="Madans, Jennifer H. (CDC/DDPHSS/NCHS/OD)" initials="MJH(" lastIdx="19" clrIdx="1">
    <p:extLst>
      <p:ext uri="{19B8F6BF-5375-455C-9EA6-DF929625EA0E}">
        <p15:presenceInfo xmlns:p15="http://schemas.microsoft.com/office/powerpoint/2012/main" userId="S::jhm4@cdc.gov::7dbadcf9-3c89-4f76-ade1-aad807509308" providerId="AD"/>
      </p:ext>
    </p:extLst>
  </p:cmAuthor>
  <p:cmAuthor id="3" name="Parker, Jennifer D. (CDC/DDPHSS/NCHS/DRM)" initials="PJD(" lastIdx="4" clrIdx="2">
    <p:extLst>
      <p:ext uri="{19B8F6BF-5375-455C-9EA6-DF929625EA0E}">
        <p15:presenceInfo xmlns:p15="http://schemas.microsoft.com/office/powerpoint/2012/main" userId="S::jdp3@cdc.gov::1347d997-f921-4ef0-8b4b-b67bed08b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00000"/>
    <a:srgbClr val="0039A6"/>
    <a:srgbClr val="7F8080"/>
    <a:srgbClr val="536DB3"/>
    <a:srgbClr val="993B25"/>
    <a:srgbClr val="007D57"/>
    <a:srgbClr val="0E66AF"/>
    <a:srgbClr val="695E4A"/>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20" d="100"/>
          <a:sy n="120" d="100"/>
        </p:scale>
        <p:origin x="86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 Creation Walkthrough'!$C$16</c:f>
              <c:strCache>
                <c:ptCount val="1"/>
                <c:pt idx="0">
                  <c:v>NHIS</c:v>
                </c:pt>
              </c:strCache>
            </c:strRef>
          </c:tx>
          <c:spPr>
            <a:noFill/>
            <a:ln>
              <a:noFill/>
            </a:ln>
            <a:effectLst/>
          </c:spPr>
          <c:invertIfNegative val="0"/>
          <c:errBars>
            <c:errBarType val="both"/>
            <c:errValType val="cust"/>
            <c:noEndCap val="0"/>
            <c:plus>
              <c:numRef>
                <c:f>'Graph Creation Walkthrough'!$H$150:$H$158</c:f>
                <c:numCache>
                  <c:formatCode>General</c:formatCode>
                  <c:ptCount val="9"/>
                  <c:pt idx="0">
                    <c:v>0.94079999999999997</c:v>
                  </c:pt>
                  <c:pt idx="1">
                    <c:v>1.1759999999999999</c:v>
                  </c:pt>
                  <c:pt idx="2">
                    <c:v>0.98</c:v>
                  </c:pt>
                  <c:pt idx="3">
                    <c:v>1.3328</c:v>
                  </c:pt>
                  <c:pt idx="4">
                    <c:v>0.80359999999999998</c:v>
                  </c:pt>
                  <c:pt idx="5">
                    <c:v>1.3328</c:v>
                  </c:pt>
                  <c:pt idx="6">
                    <c:v>1.0976000000000001</c:v>
                  </c:pt>
                  <c:pt idx="7">
                    <c:v>1.1172</c:v>
                  </c:pt>
                  <c:pt idx="8">
                    <c:v>1.0584</c:v>
                  </c:pt>
                </c:numCache>
              </c:numRef>
            </c:plus>
            <c:minus>
              <c:numRef>
                <c:f>'Graph Creation Walkthrough'!$H$150:$H$158</c:f>
                <c:numCache>
                  <c:formatCode>General</c:formatCode>
                  <c:ptCount val="9"/>
                  <c:pt idx="0">
                    <c:v>0.94079999999999997</c:v>
                  </c:pt>
                  <c:pt idx="1">
                    <c:v>1.1759999999999999</c:v>
                  </c:pt>
                  <c:pt idx="2">
                    <c:v>0.98</c:v>
                  </c:pt>
                  <c:pt idx="3">
                    <c:v>1.3328</c:v>
                  </c:pt>
                  <c:pt idx="4">
                    <c:v>0.80359999999999998</c:v>
                  </c:pt>
                  <c:pt idx="5">
                    <c:v>1.3328</c:v>
                  </c:pt>
                  <c:pt idx="6">
                    <c:v>1.0976000000000001</c:v>
                  </c:pt>
                  <c:pt idx="7">
                    <c:v>1.1172</c:v>
                  </c:pt>
                  <c:pt idx="8">
                    <c:v>1.0584</c:v>
                  </c:pt>
                </c:numCache>
              </c:numRef>
            </c:minus>
            <c:spPr>
              <a:noFill/>
              <a:ln w="9525" cap="flat" cmpd="sng" algn="ctr">
                <a:solidFill>
                  <a:srgbClr val="536DB3"/>
                </a:solidFill>
                <a:bevel/>
              </a:ln>
              <a:effectLst/>
            </c:spPr>
          </c:errBars>
          <c:cat>
            <c:strRef>
              <c:f>'Graph Creation Walkthrough'!$B$17:$B$25</c:f>
              <c:strCache>
                <c:ptCount val="9"/>
                <c:pt idx="0">
                  <c:v>Not covered by insurance</c:v>
                </c:pt>
                <c:pt idx="1">
                  <c:v>Couldn't afford care</c:v>
                </c:pt>
                <c:pt idx="2">
                  <c:v>Delayed care </c:v>
                </c:pt>
                <c:pt idx="3">
                  <c:v>Obese </c:v>
                </c:pt>
                <c:pt idx="4">
                  <c:v>Have diabetes</c:v>
                </c:pt>
                <c:pt idx="5">
                  <c:v>Have hypertension </c:v>
                </c:pt>
                <c:pt idx="6">
                  <c:v>Have asthma </c:v>
                </c:pt>
                <c:pt idx="7">
                  <c:v>Current smoker</c:v>
                </c:pt>
                <c:pt idx="8">
                  <c:v>Self report in fair/poor health</c:v>
                </c:pt>
              </c:strCache>
            </c:strRef>
          </c:cat>
          <c:val>
            <c:numRef>
              <c:f>'Graph Creation Walkthrough'!$C$17:$C$25</c:f>
              <c:numCache>
                <c:formatCode>General</c:formatCode>
                <c:ptCount val="9"/>
                <c:pt idx="0">
                  <c:v>9.31</c:v>
                </c:pt>
                <c:pt idx="1">
                  <c:v>16</c:v>
                </c:pt>
                <c:pt idx="2">
                  <c:v>11.7</c:v>
                </c:pt>
                <c:pt idx="3">
                  <c:v>30.56</c:v>
                </c:pt>
                <c:pt idx="4">
                  <c:v>9.42</c:v>
                </c:pt>
                <c:pt idx="5">
                  <c:v>31.24</c:v>
                </c:pt>
                <c:pt idx="6">
                  <c:v>13.9</c:v>
                </c:pt>
                <c:pt idx="7">
                  <c:v>16.739999999999998</c:v>
                </c:pt>
                <c:pt idx="8" formatCode="0.0">
                  <c:v>13.78</c:v>
                </c:pt>
              </c:numCache>
            </c:numRef>
          </c:val>
          <c:extLst>
            <c:ext xmlns:c16="http://schemas.microsoft.com/office/drawing/2014/chart" uri="{C3380CC4-5D6E-409C-BE32-E72D297353CC}">
              <c16:uniqueId val="{00000000-80B5-4B49-9B26-5583E4AB866A}"/>
            </c:ext>
          </c:extLst>
        </c:ser>
        <c:ser>
          <c:idx val="1"/>
          <c:order val="1"/>
          <c:tx>
            <c:strRef>
              <c:f>'Graph Creation Walkthrough'!$D$16</c:f>
              <c:strCache>
                <c:ptCount val="1"/>
              </c:strCache>
            </c:strRef>
          </c:tx>
          <c:spPr>
            <a:noFill/>
            <a:ln>
              <a:noFill/>
            </a:ln>
            <a:effectLst/>
          </c:spPr>
          <c:invertIfNegative val="0"/>
          <c:errBars>
            <c:errBarType val="both"/>
            <c:errValType val="cust"/>
            <c:noEndCap val="0"/>
            <c:plus>
              <c:numRef>
                <c:f>'Graph Creation Walkthrough'!$I$150:$I$158</c:f>
                <c:numCache>
                  <c:formatCode>General</c:formatCode>
                  <c:ptCount val="9"/>
                  <c:pt idx="0">
                    <c:v>1.6659999999999999</c:v>
                  </c:pt>
                  <c:pt idx="1">
                    <c:v>2.9007999999999998</c:v>
                  </c:pt>
                  <c:pt idx="2">
                    <c:v>2.8224</c:v>
                  </c:pt>
                  <c:pt idx="3">
                    <c:v>3.0184000000000002</c:v>
                  </c:pt>
                  <c:pt idx="4">
                    <c:v>1.8619999999999999</c:v>
                  </c:pt>
                  <c:pt idx="5">
                    <c:v>2.7831999999999999</c:v>
                  </c:pt>
                  <c:pt idx="6">
                    <c:v>2.5087999999999999</c:v>
                  </c:pt>
                  <c:pt idx="7">
                    <c:v>2.1952000000000003</c:v>
                  </c:pt>
                  <c:pt idx="8">
                    <c:v>2.1560000000000001</c:v>
                  </c:pt>
                </c:numCache>
              </c:numRef>
            </c:plus>
            <c:minus>
              <c:numRef>
                <c:f>'Graph Creation Walkthrough'!$I$150:$I$158</c:f>
                <c:numCache>
                  <c:formatCode>General</c:formatCode>
                  <c:ptCount val="9"/>
                  <c:pt idx="0">
                    <c:v>1.6659999999999999</c:v>
                  </c:pt>
                  <c:pt idx="1">
                    <c:v>2.9007999999999998</c:v>
                  </c:pt>
                  <c:pt idx="2">
                    <c:v>2.8224</c:v>
                  </c:pt>
                  <c:pt idx="3">
                    <c:v>3.0184000000000002</c:v>
                  </c:pt>
                  <c:pt idx="4">
                    <c:v>1.8619999999999999</c:v>
                  </c:pt>
                  <c:pt idx="5">
                    <c:v>2.7831999999999999</c:v>
                  </c:pt>
                  <c:pt idx="6">
                    <c:v>2.5087999999999999</c:v>
                  </c:pt>
                  <c:pt idx="7">
                    <c:v>2.1952000000000003</c:v>
                  </c:pt>
                  <c:pt idx="8">
                    <c:v>2.1560000000000001</c:v>
                  </c:pt>
                </c:numCache>
              </c:numRef>
            </c:minus>
            <c:spPr>
              <a:noFill/>
              <a:ln w="9525" cap="flat" cmpd="sng" algn="ctr">
                <a:solidFill>
                  <a:schemeClr val="tx1">
                    <a:lumMod val="65000"/>
                    <a:lumOff val="35000"/>
                  </a:schemeClr>
                </a:solidFill>
                <a:round/>
              </a:ln>
              <a:effectLst/>
            </c:spPr>
          </c:errBars>
          <c:cat>
            <c:strRef>
              <c:f>'Graph Creation Walkthrough'!$B$17:$B$25</c:f>
              <c:strCache>
                <c:ptCount val="9"/>
                <c:pt idx="0">
                  <c:v>Not covered by insurance</c:v>
                </c:pt>
                <c:pt idx="1">
                  <c:v>Couldn't afford care</c:v>
                </c:pt>
                <c:pt idx="2">
                  <c:v>Delayed care </c:v>
                </c:pt>
                <c:pt idx="3">
                  <c:v>Obese </c:v>
                </c:pt>
                <c:pt idx="4">
                  <c:v>Have diabetes</c:v>
                </c:pt>
                <c:pt idx="5">
                  <c:v>Have hypertension </c:v>
                </c:pt>
                <c:pt idx="6">
                  <c:v>Have asthma </c:v>
                </c:pt>
                <c:pt idx="7">
                  <c:v>Current smoker</c:v>
                </c:pt>
                <c:pt idx="8">
                  <c:v>Self report in fair/poor health</c:v>
                </c:pt>
              </c:strCache>
            </c:strRef>
          </c:cat>
          <c:val>
            <c:numRef>
              <c:f>'Graph Creation Walkthrough'!$D$17:$D$25</c:f>
              <c:numCache>
                <c:formatCode>General</c:formatCode>
                <c:ptCount val="9"/>
              </c:numCache>
            </c:numRef>
          </c:val>
          <c:extLst>
            <c:ext xmlns:c16="http://schemas.microsoft.com/office/drawing/2014/chart" uri="{C3380CC4-5D6E-409C-BE32-E72D297353CC}">
              <c16:uniqueId val="{00000001-80B5-4B49-9B26-5583E4AB866A}"/>
            </c:ext>
          </c:extLst>
        </c:ser>
        <c:ser>
          <c:idx val="2"/>
          <c:order val="2"/>
          <c:tx>
            <c:strRef>
              <c:f>'Graph Creation Walkthrough'!$E$16</c:f>
              <c:strCache>
                <c:ptCount val="1"/>
                <c:pt idx="0">
                  <c:v>RANDS</c:v>
                </c:pt>
              </c:strCache>
            </c:strRef>
          </c:tx>
          <c:spPr>
            <a:noFill/>
            <a:ln>
              <a:noFill/>
            </a:ln>
            <a:effectLst/>
          </c:spPr>
          <c:invertIfNegative val="0"/>
          <c:errBars>
            <c:errBarType val="both"/>
            <c:errValType val="cust"/>
            <c:noEndCap val="0"/>
            <c:plus>
              <c:numRef>
                <c:f>'Graph Creation Walkthrough'!$J$150:$J$158</c:f>
                <c:numCache>
                  <c:formatCode>General</c:formatCode>
                  <c:ptCount val="9"/>
                  <c:pt idx="0">
                    <c:v>2.7439999999999998</c:v>
                  </c:pt>
                  <c:pt idx="1">
                    <c:v>4.4492000000000003</c:v>
                  </c:pt>
                  <c:pt idx="2">
                    <c:v>4.3512000000000004</c:v>
                  </c:pt>
                  <c:pt idx="3">
                    <c:v>5.0568</c:v>
                  </c:pt>
                  <c:pt idx="4">
                    <c:v>2.9007999999999998</c:v>
                  </c:pt>
                  <c:pt idx="5">
                    <c:v>3.92</c:v>
                  </c:pt>
                  <c:pt idx="6">
                    <c:v>3.5868000000000002</c:v>
                  </c:pt>
                  <c:pt idx="7">
                    <c:v>3.3515999999999999</c:v>
                  </c:pt>
                  <c:pt idx="8">
                    <c:v>2.7635999999999998</c:v>
                  </c:pt>
                </c:numCache>
              </c:numRef>
            </c:plus>
            <c:minus>
              <c:numRef>
                <c:f>'Graph Creation Walkthrough'!$J$150:$J$158</c:f>
                <c:numCache>
                  <c:formatCode>General</c:formatCode>
                  <c:ptCount val="9"/>
                  <c:pt idx="0">
                    <c:v>2.7439999999999998</c:v>
                  </c:pt>
                  <c:pt idx="1">
                    <c:v>4.4492000000000003</c:v>
                  </c:pt>
                  <c:pt idx="2">
                    <c:v>4.3512000000000004</c:v>
                  </c:pt>
                  <c:pt idx="3">
                    <c:v>5.0568</c:v>
                  </c:pt>
                  <c:pt idx="4">
                    <c:v>2.9007999999999998</c:v>
                  </c:pt>
                  <c:pt idx="5">
                    <c:v>3.92</c:v>
                  </c:pt>
                  <c:pt idx="6">
                    <c:v>3.5868000000000002</c:v>
                  </c:pt>
                  <c:pt idx="7">
                    <c:v>3.3515999999999999</c:v>
                  </c:pt>
                  <c:pt idx="8">
                    <c:v>2.7635999999999998</c:v>
                  </c:pt>
                </c:numCache>
              </c:numRef>
            </c:minus>
            <c:spPr>
              <a:noFill/>
              <a:ln w="9525" cap="flat" cmpd="sng" algn="ctr">
                <a:solidFill>
                  <a:srgbClr val="993B25"/>
                </a:solidFill>
                <a:round/>
              </a:ln>
              <a:effectLst/>
            </c:spPr>
          </c:errBars>
          <c:cat>
            <c:strRef>
              <c:f>'Graph Creation Walkthrough'!$B$17:$B$25</c:f>
              <c:strCache>
                <c:ptCount val="9"/>
                <c:pt idx="0">
                  <c:v>Not covered by insurance</c:v>
                </c:pt>
                <c:pt idx="1">
                  <c:v>Couldn't afford care</c:v>
                </c:pt>
                <c:pt idx="2">
                  <c:v>Delayed care </c:v>
                </c:pt>
                <c:pt idx="3">
                  <c:v>Obese </c:v>
                </c:pt>
                <c:pt idx="4">
                  <c:v>Have diabetes</c:v>
                </c:pt>
                <c:pt idx="5">
                  <c:v>Have hypertension </c:v>
                </c:pt>
                <c:pt idx="6">
                  <c:v>Have asthma </c:v>
                </c:pt>
                <c:pt idx="7">
                  <c:v>Current smoker</c:v>
                </c:pt>
                <c:pt idx="8">
                  <c:v>Self report in fair/poor health</c:v>
                </c:pt>
              </c:strCache>
            </c:strRef>
          </c:cat>
          <c:val>
            <c:numRef>
              <c:f>'Graph Creation Walkthrough'!$E$17:$E$25</c:f>
              <c:numCache>
                <c:formatCode>General</c:formatCode>
                <c:ptCount val="9"/>
                <c:pt idx="0">
                  <c:v>7.46</c:v>
                </c:pt>
                <c:pt idx="1">
                  <c:v>31.29</c:v>
                </c:pt>
                <c:pt idx="2">
                  <c:v>25.4</c:v>
                </c:pt>
                <c:pt idx="3">
                  <c:v>37.25</c:v>
                </c:pt>
                <c:pt idx="4">
                  <c:v>10.68</c:v>
                </c:pt>
                <c:pt idx="5">
                  <c:v>32.01</c:v>
                </c:pt>
                <c:pt idx="6">
                  <c:v>16.84</c:v>
                </c:pt>
                <c:pt idx="7">
                  <c:v>15.41</c:v>
                </c:pt>
                <c:pt idx="8">
                  <c:v>12.44</c:v>
                </c:pt>
              </c:numCache>
            </c:numRef>
          </c:val>
          <c:extLst>
            <c:ext xmlns:c16="http://schemas.microsoft.com/office/drawing/2014/chart" uri="{C3380CC4-5D6E-409C-BE32-E72D297353CC}">
              <c16:uniqueId val="{00000002-80B5-4B49-9B26-5583E4AB866A}"/>
            </c:ext>
          </c:extLst>
        </c:ser>
        <c:dLbls>
          <c:showLegendKey val="0"/>
          <c:showVal val="0"/>
          <c:showCatName val="0"/>
          <c:showSerName val="0"/>
          <c:showPercent val="0"/>
          <c:showBubbleSize val="0"/>
        </c:dLbls>
        <c:gapWidth val="182"/>
        <c:axId val="1184277967"/>
        <c:axId val="1047146815"/>
      </c:barChart>
      <c:scatterChart>
        <c:scatterStyle val="lineMarker"/>
        <c:varyColors val="0"/>
        <c:ser>
          <c:idx val="4"/>
          <c:order val="3"/>
          <c:tx>
            <c:v>NHIS Q2, 2016</c:v>
          </c:tx>
          <c:spPr>
            <a:ln w="25400" cap="rnd">
              <a:noFill/>
              <a:round/>
            </a:ln>
            <a:effectLst/>
          </c:spPr>
          <c:marker>
            <c:symbol val="diamond"/>
            <c:size val="5"/>
            <c:spPr>
              <a:solidFill>
                <a:srgbClr val="536DB3"/>
              </a:solidFill>
              <a:ln w="9525">
                <a:solidFill>
                  <a:schemeClr val="accent5"/>
                </a:solidFill>
              </a:ln>
              <a:effectLst/>
            </c:spPr>
          </c:marker>
          <c:xVal>
            <c:numRef>
              <c:f>'Graph Creation Walkthrough'!$C$54:$C$62</c:f>
              <c:numCache>
                <c:formatCode>General</c:formatCode>
                <c:ptCount val="9"/>
                <c:pt idx="0">
                  <c:v>9.31</c:v>
                </c:pt>
                <c:pt idx="1">
                  <c:v>16</c:v>
                </c:pt>
                <c:pt idx="2">
                  <c:v>11.7</c:v>
                </c:pt>
                <c:pt idx="3">
                  <c:v>30.56</c:v>
                </c:pt>
                <c:pt idx="4">
                  <c:v>9.42</c:v>
                </c:pt>
                <c:pt idx="5">
                  <c:v>31.24</c:v>
                </c:pt>
                <c:pt idx="6">
                  <c:v>13.9</c:v>
                </c:pt>
                <c:pt idx="7">
                  <c:v>16.739999999999998</c:v>
                </c:pt>
                <c:pt idx="8">
                  <c:v>13.78</c:v>
                </c:pt>
              </c:numCache>
            </c:numRef>
          </c:xVal>
          <c:yVal>
            <c:numRef>
              <c:f>'Graph Creation Walkthrough'!$D$54:$D$62</c:f>
              <c:numCache>
                <c:formatCode>General</c:formatCode>
                <c:ptCount val="9"/>
                <c:pt idx="0">
                  <c:v>0.97000000000000008</c:v>
                </c:pt>
                <c:pt idx="1">
                  <c:v>0.85888888888888892</c:v>
                </c:pt>
                <c:pt idx="2">
                  <c:v>0.74777777777777787</c:v>
                </c:pt>
                <c:pt idx="3">
                  <c:v>0.63666666666666671</c:v>
                </c:pt>
                <c:pt idx="4">
                  <c:v>0.52555555555555555</c:v>
                </c:pt>
                <c:pt idx="5">
                  <c:v>0.41444444444444445</c:v>
                </c:pt>
                <c:pt idx="6">
                  <c:v>0.30333333333333334</c:v>
                </c:pt>
                <c:pt idx="7">
                  <c:v>0.19222222222222221</c:v>
                </c:pt>
                <c:pt idx="8">
                  <c:v>8.1111111111111106E-2</c:v>
                </c:pt>
              </c:numCache>
            </c:numRef>
          </c:yVal>
          <c:smooth val="0"/>
          <c:extLst>
            <c:ext xmlns:c16="http://schemas.microsoft.com/office/drawing/2014/chart" uri="{C3380CC4-5D6E-409C-BE32-E72D297353CC}">
              <c16:uniqueId val="{00000003-80B5-4B49-9B26-5583E4AB866A}"/>
            </c:ext>
          </c:extLst>
        </c:ser>
        <c:ser>
          <c:idx val="5"/>
          <c:order val="4"/>
          <c:tx>
            <c:v>RANDS 2</c:v>
          </c:tx>
          <c:spPr>
            <a:ln w="25400" cap="rnd">
              <a:noFill/>
              <a:round/>
            </a:ln>
            <a:effectLst/>
          </c:spPr>
          <c:marker>
            <c:symbol val="triangle"/>
            <c:size val="5"/>
            <c:spPr>
              <a:solidFill>
                <a:schemeClr val="accent6"/>
              </a:solidFill>
              <a:ln w="9525">
                <a:solidFill>
                  <a:schemeClr val="accent6"/>
                </a:solidFill>
              </a:ln>
              <a:effectLst/>
            </c:spPr>
          </c:marker>
          <c:xVal>
            <c:numRef>
              <c:f>'Graph Creation Walkthrough'!$E$54:$E$62</c:f>
              <c:numCache>
                <c:formatCode>General</c:formatCode>
                <c:ptCount val="9"/>
              </c:numCache>
            </c:numRef>
          </c:xVal>
          <c:yVal>
            <c:numRef>
              <c:f>'Graph Creation Walkthrough'!$F$54:$F$62</c:f>
              <c:numCache>
                <c:formatCode>General</c:formatCode>
                <c:ptCount val="9"/>
              </c:numCache>
            </c:numRef>
          </c:yVal>
          <c:smooth val="0"/>
          <c:extLst>
            <c:ext xmlns:c16="http://schemas.microsoft.com/office/drawing/2014/chart" uri="{C3380CC4-5D6E-409C-BE32-E72D297353CC}">
              <c16:uniqueId val="{00000004-80B5-4B49-9B26-5583E4AB866A}"/>
            </c:ext>
          </c:extLst>
        </c:ser>
        <c:ser>
          <c:idx val="6"/>
          <c:order val="5"/>
          <c:tx>
            <c:v>RANDS 2 Adjusted</c:v>
          </c:tx>
          <c:spPr>
            <a:ln w="25400" cap="rnd">
              <a:noFill/>
              <a:round/>
            </a:ln>
            <a:effectLst/>
          </c:spPr>
          <c:marker>
            <c:symbol val="circle"/>
            <c:size val="5"/>
            <c:spPr>
              <a:solidFill>
                <a:srgbClr val="993B25"/>
              </a:solidFill>
              <a:ln w="9525">
                <a:solidFill>
                  <a:srgbClr val="993B25"/>
                </a:solidFill>
              </a:ln>
              <a:effectLst/>
            </c:spPr>
          </c:marker>
          <c:xVal>
            <c:numRef>
              <c:f>'Graph Creation Walkthrough'!$G$54:$G$62</c:f>
              <c:numCache>
                <c:formatCode>General</c:formatCode>
                <c:ptCount val="9"/>
                <c:pt idx="0">
                  <c:v>7.46</c:v>
                </c:pt>
                <c:pt idx="1">
                  <c:v>31.29</c:v>
                </c:pt>
                <c:pt idx="2">
                  <c:v>25.4</c:v>
                </c:pt>
                <c:pt idx="3">
                  <c:v>37.25</c:v>
                </c:pt>
                <c:pt idx="4">
                  <c:v>10.68</c:v>
                </c:pt>
                <c:pt idx="5">
                  <c:v>32.01</c:v>
                </c:pt>
                <c:pt idx="6">
                  <c:v>16.84</c:v>
                </c:pt>
                <c:pt idx="7">
                  <c:v>15.41</c:v>
                </c:pt>
                <c:pt idx="8">
                  <c:v>12.44</c:v>
                </c:pt>
              </c:numCache>
            </c:numRef>
          </c:xVal>
          <c:yVal>
            <c:numRef>
              <c:f>'Graph Creation Walkthrough'!$H$54:$H$62</c:f>
              <c:numCache>
                <c:formatCode>General</c:formatCode>
                <c:ptCount val="9"/>
                <c:pt idx="0">
                  <c:v>0.92411111111111111</c:v>
                </c:pt>
                <c:pt idx="1">
                  <c:v>0.81300000000000006</c:v>
                </c:pt>
                <c:pt idx="2">
                  <c:v>0.7018888888888889</c:v>
                </c:pt>
                <c:pt idx="3">
                  <c:v>0.59077777777777774</c:v>
                </c:pt>
                <c:pt idx="4">
                  <c:v>0.47966666666666674</c:v>
                </c:pt>
                <c:pt idx="5">
                  <c:v>0.36855555555555558</c:v>
                </c:pt>
                <c:pt idx="6">
                  <c:v>0.25744444444444448</c:v>
                </c:pt>
                <c:pt idx="7">
                  <c:v>0.14633333333333332</c:v>
                </c:pt>
                <c:pt idx="8">
                  <c:v>3.5222222222222231E-2</c:v>
                </c:pt>
              </c:numCache>
            </c:numRef>
          </c:yVal>
          <c:smooth val="0"/>
          <c:extLst>
            <c:ext xmlns:c16="http://schemas.microsoft.com/office/drawing/2014/chart" uri="{C3380CC4-5D6E-409C-BE32-E72D297353CC}">
              <c16:uniqueId val="{00000005-80B5-4B49-9B26-5583E4AB866A}"/>
            </c:ext>
          </c:extLst>
        </c:ser>
        <c:dLbls>
          <c:showLegendKey val="0"/>
          <c:showVal val="0"/>
          <c:showCatName val="0"/>
          <c:showSerName val="0"/>
          <c:showPercent val="0"/>
          <c:showBubbleSize val="0"/>
        </c:dLbls>
        <c:axId val="1387946927"/>
        <c:axId val="1387968143"/>
      </c:scatterChart>
      <c:catAx>
        <c:axId val="1184277967"/>
        <c:scaling>
          <c:orientation val="maxMin"/>
        </c:scaling>
        <c:delete val="0"/>
        <c:axPos val="l"/>
        <c:majorGridlines>
          <c:spPr>
            <a:ln w="9525" cap="flat" cmpd="sng" algn="ctr">
              <a:solidFill>
                <a:schemeClr val="accent4">
                  <a:lumMod val="40000"/>
                  <a:lumOff val="60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047146815"/>
        <c:crosses val="autoZero"/>
        <c:auto val="1"/>
        <c:lblAlgn val="ctr"/>
        <c:lblOffset val="100"/>
        <c:noMultiLvlLbl val="0"/>
      </c:catAx>
      <c:valAx>
        <c:axId val="104714681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a:solidFill>
                      <a:srgbClr val="000000"/>
                    </a:solidFill>
                  </a:rPr>
                  <a:t>Percent</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84277967"/>
        <c:crosses val="max"/>
        <c:crossBetween val="between"/>
      </c:valAx>
      <c:valAx>
        <c:axId val="1387968143"/>
        <c:scaling>
          <c:orientation val="minMax"/>
          <c:max val="1"/>
        </c:scaling>
        <c:delete val="1"/>
        <c:axPos val="r"/>
        <c:numFmt formatCode="General" sourceLinked="1"/>
        <c:majorTickMark val="out"/>
        <c:minorTickMark val="none"/>
        <c:tickLblPos val="nextTo"/>
        <c:crossAx val="1387946927"/>
        <c:crosses val="max"/>
        <c:crossBetween val="midCat"/>
      </c:valAx>
      <c:valAx>
        <c:axId val="1387946927"/>
        <c:scaling>
          <c:orientation val="minMax"/>
        </c:scaling>
        <c:delete val="1"/>
        <c:axPos val="b"/>
        <c:numFmt formatCode="General" sourceLinked="1"/>
        <c:majorTickMark val="out"/>
        <c:minorTickMark val="none"/>
        <c:tickLblPos val="nextTo"/>
        <c:crossAx val="138796814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0.44469</cdr:x>
      <cdr:y>0.03115</cdr:y>
    </cdr:from>
    <cdr:to>
      <cdr:x>0.65698</cdr:x>
      <cdr:y>0.1418</cdr:y>
    </cdr:to>
    <cdr:sp macro="" textlink="">
      <cdr:nvSpPr>
        <cdr:cNvPr id="2" name="TextBox 1">
          <a:extLst xmlns:a="http://schemas.openxmlformats.org/drawingml/2006/main">
            <a:ext uri="{FF2B5EF4-FFF2-40B4-BE49-F238E27FC236}">
              <a16:creationId xmlns:a16="http://schemas.microsoft.com/office/drawing/2014/main" id="{D0435CDB-BB53-46CD-8BF8-2FBFC4F44E8F}"/>
            </a:ext>
          </a:extLst>
        </cdr:cNvPr>
        <cdr:cNvSpPr txBox="1"/>
      </cdr:nvSpPr>
      <cdr:spPr>
        <a:xfrm xmlns:a="http://schemas.openxmlformats.org/drawingml/2006/main">
          <a:off x="3338819" y="119574"/>
          <a:ext cx="1593908" cy="4247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en-US" sz="1200" b="1" dirty="0">
              <a:solidFill>
                <a:srgbClr val="536DB3"/>
              </a:solidFill>
              <a:latin typeface="+mn-lt"/>
            </a:rPr>
            <a:t>NHIS</a:t>
          </a:r>
        </a:p>
        <a:p xmlns:a="http://schemas.openxmlformats.org/drawingml/2006/main">
          <a:pPr>
            <a:lnSpc>
              <a:spcPct val="90000"/>
            </a:lnSpc>
          </a:pPr>
          <a:r>
            <a:rPr lang="en-US" sz="1200" b="1" dirty="0">
              <a:solidFill>
                <a:srgbClr val="993B25"/>
              </a:solidFill>
              <a:latin typeface="+mn-lt"/>
            </a:rPr>
            <a:t>RANDS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3/5/2021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8189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41067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59746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58231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66044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71344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27571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20165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340889058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2623237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212507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7732440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7269743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24138671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508520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079810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2704987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524204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31816690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4357994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psynergy.com.au/did-you-participate-in-the-gpsafer-survey/"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BEYOND PULSE AND RANDS:  Integrating Online Surveys into the National Health Interview Survey</a:t>
            </a:r>
            <a:br>
              <a:rPr lang="en-US" altLang="en-US" dirty="0"/>
            </a:br>
            <a:endParaRPr lang="en-US" altLang="en-US" dirty="0"/>
          </a:p>
        </p:txBody>
      </p:sp>
      <p:sp>
        <p:nvSpPr>
          <p:cNvPr id="2" name="Subtitle 1">
            <a:extLst>
              <a:ext uri="{FF2B5EF4-FFF2-40B4-BE49-F238E27FC236}">
                <a16:creationId xmlns:a16="http://schemas.microsoft.com/office/drawing/2014/main" id="{4FD3D268-901E-4BD7-A42C-7DDCE6AFD3CA}"/>
              </a:ext>
            </a:extLst>
          </p:cNvPr>
          <p:cNvSpPr>
            <a:spLocks noGrp="1"/>
          </p:cNvSpPr>
          <p:nvPr>
            <p:ph type="subTitle" idx="1"/>
          </p:nvPr>
        </p:nvSpPr>
        <p:spPr/>
        <p:txBody>
          <a:bodyPr/>
          <a:lstStyle/>
          <a:p>
            <a:r>
              <a:rPr lang="en-US" dirty="0"/>
              <a:t>Stephen Blumberg, PhD</a:t>
            </a:r>
          </a:p>
          <a:p>
            <a:r>
              <a:rPr lang="en-US" b="0" i="1" dirty="0"/>
              <a:t>Director, Division of Health Interview Statistics</a:t>
            </a:r>
          </a:p>
          <a:p>
            <a:r>
              <a:rPr lang="en-US" dirty="0"/>
              <a:t>Jennifer Parker, PhD</a:t>
            </a:r>
          </a:p>
          <a:p>
            <a:r>
              <a:rPr lang="en-US" b="0" i="1" dirty="0"/>
              <a:t>Director, Division of Research and Methodology</a:t>
            </a:r>
          </a:p>
          <a:p>
            <a:endParaRPr lang="en-US" dirty="0"/>
          </a:p>
        </p:txBody>
      </p:sp>
      <p:sp>
        <p:nvSpPr>
          <p:cNvPr id="3" name="Text Placeholder 2">
            <a:extLst>
              <a:ext uri="{FF2B5EF4-FFF2-40B4-BE49-F238E27FC236}">
                <a16:creationId xmlns:a16="http://schemas.microsoft.com/office/drawing/2014/main" id="{47C095CE-6BAD-48D7-8A7A-BFDE04D4F422}"/>
              </a:ext>
            </a:extLst>
          </p:cNvPr>
          <p:cNvSpPr>
            <a:spLocks noGrp="1"/>
          </p:cNvSpPr>
          <p:nvPr>
            <p:ph type="body" sz="quarter" idx="10"/>
          </p:nvPr>
        </p:nvSpPr>
        <p:spPr>
          <a:xfrm>
            <a:off x="457200" y="3762596"/>
            <a:ext cx="6400800" cy="971550"/>
          </a:xfrm>
        </p:spPr>
        <p:txBody>
          <a:bodyPr/>
          <a:lstStyle/>
          <a:p>
            <a:endParaRPr lang="en-US" dirty="0"/>
          </a:p>
          <a:p>
            <a:r>
              <a:rPr lang="en-US" dirty="0"/>
              <a:t>NCHS Board of Scientific Counselors Meeting</a:t>
            </a:r>
          </a:p>
          <a:p>
            <a:r>
              <a:rPr lang="en-US" dirty="0"/>
              <a:t>January 27, 2021</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cture is the NHI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038" y="72189"/>
            <a:ext cx="1321180" cy="713232"/>
          </a:xfrm>
          <a:prstGeom prst="roundRect">
            <a:avLst/>
          </a:prstGeom>
          <a:ln>
            <a:solidFill>
              <a:schemeClr val="bg2"/>
            </a:solidFill>
          </a:ln>
        </p:spPr>
      </p:pic>
    </p:spTree>
    <p:extLst>
      <p:ext uri="{BB962C8B-B14F-4D97-AF65-F5344CB8AC3E}">
        <p14:creationId xmlns:p14="http://schemas.microsoft.com/office/powerpoint/2010/main" val="3536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D1FE-B2AF-4C05-B510-5A40D6CE6084}"/>
              </a:ext>
            </a:extLst>
          </p:cNvPr>
          <p:cNvSpPr>
            <a:spLocks noGrp="1"/>
          </p:cNvSpPr>
          <p:nvPr>
            <p:ph type="title"/>
          </p:nvPr>
        </p:nvSpPr>
        <p:spPr/>
        <p:txBody>
          <a:bodyPr/>
          <a:lstStyle/>
          <a:p>
            <a:r>
              <a:rPr lang="en-US" dirty="0"/>
              <a:t>Hypothetical Data Collection and Release Schedule</a:t>
            </a:r>
          </a:p>
        </p:txBody>
      </p:sp>
      <p:pic>
        <p:nvPicPr>
          <p:cNvPr id="4" name="Picture 3" descr="Figure is a hypothetical schedule, showing data collection in January-March, advance estimates in May, preliminary estimates in September, and final estimates in June of the following year.&#10;">
            <a:extLst>
              <a:ext uri="{FF2B5EF4-FFF2-40B4-BE49-F238E27FC236}">
                <a16:creationId xmlns:a16="http://schemas.microsoft.com/office/drawing/2014/main" id="{79EC9B4C-6F61-4277-B055-9D803D1BC117}"/>
              </a:ext>
            </a:extLst>
          </p:cNvPr>
          <p:cNvPicPr>
            <a:picLocks noChangeAspect="1"/>
          </p:cNvPicPr>
          <p:nvPr/>
        </p:nvPicPr>
        <p:blipFill>
          <a:blip r:embed="rId3"/>
          <a:stretch>
            <a:fillRect/>
          </a:stretch>
        </p:blipFill>
        <p:spPr>
          <a:xfrm>
            <a:off x="883600" y="1063229"/>
            <a:ext cx="7376799" cy="3438442"/>
          </a:xfrm>
          <a:prstGeom prst="rect">
            <a:avLst/>
          </a:prstGeom>
        </p:spPr>
      </p:pic>
    </p:spTree>
    <p:extLst>
      <p:ext uri="{BB962C8B-B14F-4D97-AF65-F5344CB8AC3E}">
        <p14:creationId xmlns:p14="http://schemas.microsoft.com/office/powerpoint/2010/main" val="1045448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2627-72EA-4275-926F-230A09C8EE8E}"/>
              </a:ext>
            </a:extLst>
          </p:cNvPr>
          <p:cNvSpPr>
            <a:spLocks noGrp="1"/>
          </p:cNvSpPr>
          <p:nvPr>
            <p:ph type="title"/>
          </p:nvPr>
        </p:nvSpPr>
        <p:spPr/>
        <p:txBody>
          <a:bodyPr/>
          <a:lstStyle/>
          <a:p>
            <a:r>
              <a:rPr lang="en-US" dirty="0"/>
              <a:t>RANDS – Research and Development Survey</a:t>
            </a:r>
          </a:p>
        </p:txBody>
      </p:sp>
      <p:sp>
        <p:nvSpPr>
          <p:cNvPr id="3" name="Text Placeholder 2">
            <a:extLst>
              <a:ext uri="{FF2B5EF4-FFF2-40B4-BE49-F238E27FC236}">
                <a16:creationId xmlns:a16="http://schemas.microsoft.com/office/drawing/2014/main" id="{7FED2110-5635-4CFF-9639-ECF425F631EA}"/>
              </a:ext>
            </a:extLst>
          </p:cNvPr>
          <p:cNvSpPr>
            <a:spLocks noGrp="1"/>
          </p:cNvSpPr>
          <p:nvPr>
            <p:ph type="body" sz="quarter" idx="10"/>
          </p:nvPr>
        </p:nvSpPr>
        <p:spPr/>
        <p:txBody>
          <a:bodyPr/>
          <a:lstStyle/>
          <a:p>
            <a:r>
              <a:rPr lang="en-US" b="1" dirty="0">
                <a:solidFill>
                  <a:srgbClr val="0039A6"/>
                </a:solidFill>
              </a:rPr>
              <a:t>Purpose</a:t>
            </a:r>
            <a:r>
              <a:rPr lang="en-US" dirty="0">
                <a:solidFill>
                  <a:srgbClr val="000000"/>
                </a:solidFill>
              </a:rPr>
              <a:t>: Methodological survey program that primarily uses web-based survey panels for evaluating measurement and estimation questions</a:t>
            </a:r>
          </a:p>
          <a:p>
            <a:r>
              <a:rPr lang="en-US" b="1" dirty="0">
                <a:solidFill>
                  <a:srgbClr val="0039A6"/>
                </a:solidFill>
              </a:rPr>
              <a:t>RANDS COVID-19 content</a:t>
            </a:r>
            <a:r>
              <a:rPr lang="en-US" dirty="0">
                <a:solidFill>
                  <a:srgbClr val="000000"/>
                </a:solidFill>
              </a:rPr>
              <a:t>: Work loss due to illness, telemedicine, and reduced access to care</a:t>
            </a:r>
          </a:p>
          <a:p>
            <a:r>
              <a:rPr lang="en-US" b="1" dirty="0">
                <a:solidFill>
                  <a:srgbClr val="0039A6"/>
                </a:solidFill>
              </a:rPr>
              <a:t>RANDS COVID-19 dates</a:t>
            </a:r>
            <a:r>
              <a:rPr lang="en-US" b="1" dirty="0">
                <a:solidFill>
                  <a:srgbClr val="006858"/>
                </a:solidFill>
              </a:rPr>
              <a:t>: </a:t>
            </a:r>
            <a:r>
              <a:rPr lang="en-US" dirty="0">
                <a:solidFill>
                  <a:srgbClr val="000000"/>
                </a:solidFill>
              </a:rPr>
              <a:t>June 9-July 6 (</a:t>
            </a:r>
            <a:r>
              <a:rPr lang="en-US" i="1" dirty="0">
                <a:solidFill>
                  <a:srgbClr val="000000"/>
                </a:solidFill>
              </a:rPr>
              <a:t>Round 1</a:t>
            </a:r>
            <a:r>
              <a:rPr lang="en-US" dirty="0">
                <a:solidFill>
                  <a:srgbClr val="000000"/>
                </a:solidFill>
              </a:rPr>
              <a:t>), August 3-20 (</a:t>
            </a:r>
            <a:r>
              <a:rPr lang="en-US" i="1" dirty="0">
                <a:solidFill>
                  <a:srgbClr val="000000"/>
                </a:solidFill>
              </a:rPr>
              <a:t>Round 2</a:t>
            </a:r>
            <a:r>
              <a:rPr lang="en-US" dirty="0">
                <a:solidFill>
                  <a:srgbClr val="000000"/>
                </a:solidFill>
              </a:rPr>
              <a:t>)</a:t>
            </a:r>
          </a:p>
          <a:p>
            <a:r>
              <a:rPr lang="en-US" b="1" dirty="0">
                <a:solidFill>
                  <a:srgbClr val="0039A6"/>
                </a:solidFill>
              </a:rPr>
              <a:t>Sample</a:t>
            </a:r>
            <a:r>
              <a:rPr lang="en-US" dirty="0">
                <a:solidFill>
                  <a:srgbClr val="000000"/>
                </a:solidFill>
              </a:rPr>
              <a:t>: NORC </a:t>
            </a:r>
            <a:r>
              <a:rPr lang="en-US" dirty="0" err="1">
                <a:solidFill>
                  <a:srgbClr val="000000"/>
                </a:solidFill>
              </a:rPr>
              <a:t>AmeriSpeak</a:t>
            </a:r>
            <a:r>
              <a:rPr lang="en-US" dirty="0">
                <a:solidFill>
                  <a:srgbClr val="000000"/>
                </a:solidFill>
              </a:rPr>
              <a:t> panel, with both internet and phone panels</a:t>
            </a:r>
          </a:p>
          <a:p>
            <a:r>
              <a:rPr lang="en-US" b="1" dirty="0">
                <a:solidFill>
                  <a:srgbClr val="0039A6"/>
                </a:solidFill>
              </a:rPr>
              <a:t>Sample size</a:t>
            </a:r>
            <a:r>
              <a:rPr lang="en-US" dirty="0">
                <a:solidFill>
                  <a:srgbClr val="000000"/>
                </a:solidFill>
              </a:rPr>
              <a:t>: 6,000 adults in each round</a:t>
            </a:r>
          </a:p>
          <a:p>
            <a:r>
              <a:rPr lang="en-US" b="1" dirty="0">
                <a:solidFill>
                  <a:srgbClr val="0039A6"/>
                </a:solidFill>
              </a:rPr>
              <a:t>Completion rate (Round 1)</a:t>
            </a:r>
            <a:r>
              <a:rPr lang="en-US" dirty="0">
                <a:solidFill>
                  <a:srgbClr val="000000"/>
                </a:solidFill>
              </a:rPr>
              <a:t>: 78%</a:t>
            </a:r>
          </a:p>
          <a:p>
            <a:r>
              <a:rPr lang="en-US" b="1" dirty="0">
                <a:solidFill>
                  <a:srgbClr val="0039A6"/>
                </a:solidFill>
              </a:rPr>
              <a:t>Response rate (Round 1)</a:t>
            </a:r>
            <a:r>
              <a:rPr lang="en-US" dirty="0">
                <a:solidFill>
                  <a:srgbClr val="000000"/>
                </a:solidFill>
              </a:rPr>
              <a:t>: 23%</a:t>
            </a:r>
          </a:p>
          <a:p>
            <a:endParaRPr lang="en-US" dirty="0"/>
          </a:p>
        </p:txBody>
      </p:sp>
      <p:pic>
        <p:nvPicPr>
          <p:cNvPr id="6" name="Picture 5" descr="Picture is the RANDS logo">
            <a:extLst>
              <a:ext uri="{FF2B5EF4-FFF2-40B4-BE49-F238E27FC236}">
                <a16:creationId xmlns:a16="http://schemas.microsoft.com/office/drawing/2014/main" id="{834AC741-EFC4-4102-BAAE-656E86E3F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25005" y="3412882"/>
            <a:ext cx="3902857" cy="1087681"/>
          </a:xfrm>
          <a:prstGeom prst="rect">
            <a:avLst/>
          </a:prstGeom>
        </p:spPr>
      </p:pic>
    </p:spTree>
    <p:extLst>
      <p:ext uri="{BB962C8B-B14F-4D97-AF65-F5344CB8AC3E}">
        <p14:creationId xmlns:p14="http://schemas.microsoft.com/office/powerpoint/2010/main" val="25304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D9D1-3522-4D73-8572-14660B44DFAC}"/>
              </a:ext>
            </a:extLst>
          </p:cNvPr>
          <p:cNvSpPr>
            <a:spLocks noGrp="1"/>
          </p:cNvSpPr>
          <p:nvPr>
            <p:ph type="title"/>
          </p:nvPr>
        </p:nvSpPr>
        <p:spPr/>
        <p:txBody>
          <a:bodyPr/>
          <a:lstStyle/>
          <a:p>
            <a:r>
              <a:rPr lang="en-US" dirty="0"/>
              <a:t>Differences Between RANDS 1 and NHIS</a:t>
            </a:r>
          </a:p>
        </p:txBody>
      </p:sp>
      <p:graphicFrame>
        <p:nvGraphicFramePr>
          <p:cNvPr id="6" name="Chart 5" descr="Figure shows differences in the point estimates and 95% confidence intervals between RANDS 1 and NHIS for 9 key indicators of health and health care access.">
            <a:extLst>
              <a:ext uri="{FF2B5EF4-FFF2-40B4-BE49-F238E27FC236}">
                <a16:creationId xmlns:a16="http://schemas.microsoft.com/office/drawing/2014/main" id="{BEDE57C1-A06E-4F3B-9749-1516DD7D94D0}"/>
              </a:ext>
            </a:extLst>
          </p:cNvPr>
          <p:cNvGraphicFramePr/>
          <p:nvPr>
            <p:extLst>
              <p:ext uri="{D42A27DB-BD31-4B8C-83A1-F6EECF244321}">
                <p14:modId xmlns:p14="http://schemas.microsoft.com/office/powerpoint/2010/main" val="309760028"/>
              </p:ext>
            </p:extLst>
          </p:nvPr>
        </p:nvGraphicFramePr>
        <p:xfrm>
          <a:off x="645952" y="997920"/>
          <a:ext cx="7508147" cy="3838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2643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45E2-0FC4-4C98-AEC9-4889DFE74797}"/>
              </a:ext>
            </a:extLst>
          </p:cNvPr>
          <p:cNvSpPr>
            <a:spLocks noGrp="1"/>
          </p:cNvSpPr>
          <p:nvPr>
            <p:ph type="title"/>
          </p:nvPr>
        </p:nvSpPr>
        <p:spPr>
          <a:xfrm>
            <a:off x="457200" y="356981"/>
            <a:ext cx="8229600" cy="857250"/>
          </a:xfrm>
        </p:spPr>
        <p:txBody>
          <a:bodyPr/>
          <a:lstStyle/>
          <a:p>
            <a:pPr>
              <a:lnSpc>
                <a:spcPts val="2500"/>
              </a:lnSpc>
            </a:pPr>
            <a:r>
              <a:rPr lang="en-US" dirty="0"/>
              <a:t>Unmet need for care in last 2 months, by type of care and reason for unmet need: </a:t>
            </a:r>
            <a:r>
              <a:rPr lang="en-US" sz="2000" dirty="0"/>
              <a:t>RANDS, June 9 – July 6, 2020</a:t>
            </a:r>
          </a:p>
        </p:txBody>
      </p:sp>
      <p:pic>
        <p:nvPicPr>
          <p:cNvPr id="4" name="Picture 3" descr="Figure is a column chart showing the percentage of adults with unmet need by type of care and reason for unmet need. Dental care is the need with the highest percentages of unmet need, for any reason and due to the pandemic.&#10;">
            <a:extLst>
              <a:ext uri="{FF2B5EF4-FFF2-40B4-BE49-F238E27FC236}">
                <a16:creationId xmlns:a16="http://schemas.microsoft.com/office/drawing/2014/main" id="{32528F92-9BE9-45F6-BD57-24F043DA046F}"/>
              </a:ext>
            </a:extLst>
          </p:cNvPr>
          <p:cNvPicPr>
            <a:picLocks noChangeAspect="1"/>
          </p:cNvPicPr>
          <p:nvPr/>
        </p:nvPicPr>
        <p:blipFill>
          <a:blip r:embed="rId3"/>
          <a:stretch>
            <a:fillRect/>
          </a:stretch>
        </p:blipFill>
        <p:spPr>
          <a:xfrm>
            <a:off x="350154" y="1214231"/>
            <a:ext cx="8443692" cy="3871296"/>
          </a:xfrm>
          <a:prstGeom prst="rect">
            <a:avLst/>
          </a:prstGeom>
        </p:spPr>
      </p:pic>
    </p:spTree>
    <p:extLst>
      <p:ext uri="{BB962C8B-B14F-4D97-AF65-F5344CB8AC3E}">
        <p14:creationId xmlns:p14="http://schemas.microsoft.com/office/powerpoint/2010/main" val="240738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45E2-0FC4-4C98-AEC9-4889DFE74797}"/>
              </a:ext>
            </a:extLst>
          </p:cNvPr>
          <p:cNvSpPr>
            <a:spLocks noGrp="1"/>
          </p:cNvSpPr>
          <p:nvPr>
            <p:ph type="title"/>
          </p:nvPr>
        </p:nvSpPr>
        <p:spPr>
          <a:xfrm>
            <a:off x="457200" y="356981"/>
            <a:ext cx="8229600" cy="857250"/>
          </a:xfrm>
        </p:spPr>
        <p:txBody>
          <a:bodyPr/>
          <a:lstStyle/>
          <a:p>
            <a:pPr>
              <a:lnSpc>
                <a:spcPts val="2500"/>
              </a:lnSpc>
            </a:pPr>
            <a:r>
              <a:rPr lang="en-US" dirty="0"/>
              <a:t>Scheduled one or more telemedicine appointments</a:t>
            </a:r>
            <a:br>
              <a:rPr lang="en-US" dirty="0"/>
            </a:br>
            <a:r>
              <a:rPr lang="en-US" dirty="0"/>
              <a:t>in last 2 months, by age: </a:t>
            </a:r>
            <a:r>
              <a:rPr lang="en-US" sz="2000" dirty="0"/>
              <a:t>RANDS, June 9 – July 6, 2020</a:t>
            </a:r>
          </a:p>
        </p:txBody>
      </p:sp>
      <p:pic>
        <p:nvPicPr>
          <p:cNvPr id="3" name="Picture 2" descr="Figure is a column chart showing that the percentage of adults who scheduled one or more telemedicine appointments in the last 2 months is larger for older adults.">
            <a:extLst>
              <a:ext uri="{FF2B5EF4-FFF2-40B4-BE49-F238E27FC236}">
                <a16:creationId xmlns:a16="http://schemas.microsoft.com/office/drawing/2014/main" id="{71C9D53B-E385-4E97-A64E-CB468F09EB01}"/>
              </a:ext>
            </a:extLst>
          </p:cNvPr>
          <p:cNvPicPr>
            <a:picLocks noChangeAspect="1"/>
          </p:cNvPicPr>
          <p:nvPr/>
        </p:nvPicPr>
        <p:blipFill>
          <a:blip r:embed="rId2"/>
          <a:stretch>
            <a:fillRect/>
          </a:stretch>
        </p:blipFill>
        <p:spPr>
          <a:xfrm>
            <a:off x="1523736" y="1404222"/>
            <a:ext cx="6096528" cy="3249450"/>
          </a:xfrm>
          <a:prstGeom prst="rect">
            <a:avLst/>
          </a:prstGeom>
        </p:spPr>
      </p:pic>
    </p:spTree>
    <p:extLst>
      <p:ext uri="{BB962C8B-B14F-4D97-AF65-F5344CB8AC3E}">
        <p14:creationId xmlns:p14="http://schemas.microsoft.com/office/powerpoint/2010/main" val="178489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73FA-B37B-4C4A-813B-811B0BFA5686}"/>
              </a:ext>
            </a:extLst>
          </p:cNvPr>
          <p:cNvSpPr>
            <a:spLocks noGrp="1"/>
          </p:cNvSpPr>
          <p:nvPr>
            <p:ph type="title"/>
          </p:nvPr>
        </p:nvSpPr>
        <p:spPr/>
        <p:txBody>
          <a:bodyPr/>
          <a:lstStyle/>
          <a:p>
            <a:r>
              <a:rPr lang="en-US" dirty="0"/>
              <a:t>NCHS is Exploring Enhancing its Surveys with Supplemental Online Surveys </a:t>
            </a:r>
          </a:p>
        </p:txBody>
      </p:sp>
      <p:sp>
        <p:nvSpPr>
          <p:cNvPr id="3" name="Text Placeholder 2">
            <a:extLst>
              <a:ext uri="{FF2B5EF4-FFF2-40B4-BE49-F238E27FC236}">
                <a16:creationId xmlns:a16="http://schemas.microsoft.com/office/drawing/2014/main" id="{E9065B2B-5C5B-424D-82BD-2A70CECAC2B4}"/>
              </a:ext>
            </a:extLst>
          </p:cNvPr>
          <p:cNvSpPr>
            <a:spLocks noGrp="1"/>
          </p:cNvSpPr>
          <p:nvPr>
            <p:ph type="body" sz="quarter" idx="10"/>
          </p:nvPr>
        </p:nvSpPr>
        <p:spPr/>
        <p:txBody>
          <a:bodyPr/>
          <a:lstStyle/>
          <a:p>
            <a:pPr lvl="0"/>
            <a:r>
              <a:rPr lang="en-US" b="1" dirty="0">
                <a:solidFill>
                  <a:srgbClr val="0039A6"/>
                </a:solidFill>
              </a:rPr>
              <a:t>To advance question evaluation</a:t>
            </a:r>
          </a:p>
          <a:p>
            <a:pPr lvl="1"/>
            <a:r>
              <a:rPr lang="en-US" i="1" dirty="0"/>
              <a:t>providing insight into interpretation of NCHS survey results</a:t>
            </a:r>
            <a:r>
              <a:rPr lang="en-US" dirty="0"/>
              <a:t>  </a:t>
            </a:r>
          </a:p>
          <a:p>
            <a:pPr lvl="0"/>
            <a:r>
              <a:rPr lang="en-US" b="1" dirty="0">
                <a:solidFill>
                  <a:srgbClr val="0039A6"/>
                </a:solidFill>
              </a:rPr>
              <a:t>To address emerging topics</a:t>
            </a:r>
            <a:r>
              <a:rPr lang="en-US" b="1" i="1" dirty="0">
                <a:solidFill>
                  <a:srgbClr val="0039A6"/>
                </a:solidFill>
              </a:rPr>
              <a:t> </a:t>
            </a:r>
          </a:p>
          <a:p>
            <a:pPr lvl="1"/>
            <a:r>
              <a:rPr lang="en-US" i="1" dirty="0"/>
              <a:t>that are not currently addressed by NCHS surveys</a:t>
            </a:r>
            <a:endParaRPr lang="en-US" dirty="0"/>
          </a:p>
          <a:p>
            <a:pPr lvl="0"/>
            <a:r>
              <a:rPr lang="en-US" b="1" dirty="0">
                <a:solidFill>
                  <a:srgbClr val="0039A6"/>
                </a:solidFill>
              </a:rPr>
              <a:t>To include more targeted, detailed questions</a:t>
            </a:r>
          </a:p>
          <a:p>
            <a:pPr lvl="1"/>
            <a:r>
              <a:rPr lang="en-US" i="1" dirty="0"/>
              <a:t>when space is limited on NCHS surveys</a:t>
            </a:r>
            <a:endParaRPr lang="en-US" dirty="0"/>
          </a:p>
          <a:p>
            <a:pPr lvl="0"/>
            <a:r>
              <a:rPr lang="en-US" b="1" dirty="0">
                <a:solidFill>
                  <a:srgbClr val="0039A6"/>
                </a:solidFill>
              </a:rPr>
              <a:t>To provide alternative mechanisms for production of timely estimates</a:t>
            </a:r>
          </a:p>
          <a:p>
            <a:pPr lvl="1"/>
            <a:r>
              <a:rPr lang="en-US" i="1" dirty="0"/>
              <a:t>when urgency is needed</a:t>
            </a:r>
            <a:endParaRPr lang="en-US" dirty="0"/>
          </a:p>
        </p:txBody>
      </p:sp>
    </p:spTree>
    <p:extLst>
      <p:ext uri="{BB962C8B-B14F-4D97-AF65-F5344CB8AC3E}">
        <p14:creationId xmlns:p14="http://schemas.microsoft.com/office/powerpoint/2010/main" val="64021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ECBF-4590-46BA-9357-882B1C3D5910}"/>
              </a:ext>
            </a:extLst>
          </p:cNvPr>
          <p:cNvSpPr>
            <a:spLocks noGrp="1"/>
          </p:cNvSpPr>
          <p:nvPr>
            <p:ph type="title"/>
          </p:nvPr>
        </p:nvSpPr>
        <p:spPr>
          <a:xfrm>
            <a:off x="457200" y="205979"/>
            <a:ext cx="8229600" cy="804215"/>
          </a:xfrm>
        </p:spPr>
        <p:txBody>
          <a:bodyPr/>
          <a:lstStyle/>
          <a:p>
            <a:pPr algn="ctr"/>
            <a:r>
              <a:rPr lang="en-US" sz="3600" dirty="0"/>
              <a:t>Ongoing Modernization Work at NCHS</a:t>
            </a:r>
          </a:p>
        </p:txBody>
      </p:sp>
      <p:sp>
        <p:nvSpPr>
          <p:cNvPr id="3" name="Text Placeholder 2">
            <a:extLst>
              <a:ext uri="{FF2B5EF4-FFF2-40B4-BE49-F238E27FC236}">
                <a16:creationId xmlns:a16="http://schemas.microsoft.com/office/drawing/2014/main" id="{C4B50EC2-18E7-4D4A-8FE1-02BDA429E351}"/>
              </a:ext>
            </a:extLst>
          </p:cNvPr>
          <p:cNvSpPr>
            <a:spLocks noGrp="1"/>
          </p:cNvSpPr>
          <p:nvPr>
            <p:ph type="body" sz="quarter" idx="10"/>
          </p:nvPr>
        </p:nvSpPr>
        <p:spPr/>
        <p:txBody>
          <a:bodyPr/>
          <a:lstStyle/>
          <a:p>
            <a:r>
              <a:rPr lang="en-US" sz="2400" dirty="0">
                <a:solidFill>
                  <a:srgbClr val="000000"/>
                </a:solidFill>
              </a:rPr>
              <a:t>Creating the next generation of NCHS surveys</a:t>
            </a:r>
          </a:p>
          <a:p>
            <a:r>
              <a:rPr lang="en-US" sz="2400" dirty="0">
                <a:solidFill>
                  <a:srgbClr val="000000"/>
                </a:solidFill>
              </a:rPr>
              <a:t>Understanding differences between RANDS and NHIS estimates by population subgroups and classes of health outcomes</a:t>
            </a:r>
          </a:p>
          <a:p>
            <a:r>
              <a:rPr lang="en-US" sz="2400" dirty="0">
                <a:solidFill>
                  <a:srgbClr val="000000"/>
                </a:solidFill>
              </a:rPr>
              <a:t>Identifying new calibration methods for improving RANDS estimates using health and demographic benchmarks from NHIS</a:t>
            </a:r>
          </a:p>
          <a:p>
            <a:r>
              <a:rPr lang="en-US" sz="2400" dirty="0">
                <a:solidFill>
                  <a:srgbClr val="000000"/>
                </a:solidFill>
              </a:rPr>
              <a:t>Exploring model-based estimates with multiple data sources </a:t>
            </a:r>
          </a:p>
          <a:p>
            <a:endParaRPr lang="en-US" dirty="0"/>
          </a:p>
        </p:txBody>
      </p:sp>
    </p:spTree>
    <p:extLst>
      <p:ext uri="{BB962C8B-B14F-4D97-AF65-F5344CB8AC3E}">
        <p14:creationId xmlns:p14="http://schemas.microsoft.com/office/powerpoint/2010/main" val="292579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C94D-E06B-412B-84C4-9018DDDAD361}"/>
              </a:ext>
            </a:extLst>
          </p:cNvPr>
          <p:cNvSpPr>
            <a:spLocks noGrp="1"/>
          </p:cNvSpPr>
          <p:nvPr>
            <p:ph type="title"/>
          </p:nvPr>
        </p:nvSpPr>
        <p:spPr/>
        <p:txBody>
          <a:bodyPr/>
          <a:lstStyle/>
          <a:p>
            <a:r>
              <a:rPr lang="en-US" dirty="0"/>
              <a:t>Questions for CDC Senior Leaders</a:t>
            </a:r>
          </a:p>
        </p:txBody>
      </p:sp>
      <p:sp>
        <p:nvSpPr>
          <p:cNvPr id="4" name="Text Placeholder 3">
            <a:extLst>
              <a:ext uri="{FF2B5EF4-FFF2-40B4-BE49-F238E27FC236}">
                <a16:creationId xmlns:a16="http://schemas.microsoft.com/office/drawing/2014/main" id="{EB3EF049-5FCE-43E5-8260-295DE136016C}"/>
              </a:ext>
            </a:extLst>
          </p:cNvPr>
          <p:cNvSpPr>
            <a:spLocks noGrp="1"/>
          </p:cNvSpPr>
          <p:nvPr>
            <p:ph type="body" sz="quarter" idx="10"/>
          </p:nvPr>
        </p:nvSpPr>
        <p:spPr/>
        <p:txBody>
          <a:bodyPr/>
          <a:lstStyle/>
          <a:p>
            <a:pPr lvl="0"/>
            <a:r>
              <a:rPr lang="en-US" sz="2400" dirty="0">
                <a:solidFill>
                  <a:srgbClr val="000000"/>
                </a:solidFill>
              </a:rPr>
              <a:t>How can we effectively communicate the differences in the quality of information provided from the various types of surveys we administer?</a:t>
            </a:r>
          </a:p>
          <a:p>
            <a:pPr marL="0" lvl="0" indent="0">
              <a:buNone/>
            </a:pPr>
            <a:endParaRPr lang="en-US" sz="2400" dirty="0">
              <a:solidFill>
                <a:srgbClr val="000000"/>
              </a:solidFill>
            </a:endParaRPr>
          </a:p>
          <a:p>
            <a:pPr lvl="0"/>
            <a:r>
              <a:rPr lang="en-US" sz="2400" dirty="0">
                <a:solidFill>
                  <a:srgbClr val="000000"/>
                </a:solidFill>
              </a:rPr>
              <a:t>Do you think augmenting NCHS in-person surveys with alternative methods is the right strategy to produce closer-to-real-time data that are responsive to changing data needs?</a:t>
            </a:r>
          </a:p>
          <a:p>
            <a:pPr marL="0" indent="0">
              <a:buNone/>
            </a:pPr>
            <a:endParaRPr lang="en-US" dirty="0"/>
          </a:p>
        </p:txBody>
      </p:sp>
    </p:spTree>
    <p:extLst>
      <p:ext uri="{BB962C8B-B14F-4D97-AF65-F5344CB8AC3E}">
        <p14:creationId xmlns:p14="http://schemas.microsoft.com/office/powerpoint/2010/main" val="3352466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p:txBody>
          <a:bodyPr/>
          <a:lstStyle/>
          <a:p>
            <a:r>
              <a:rPr lang="en-US" dirty="0"/>
              <a:t>What We Heard from CDC Senior Leaders</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p:txBody>
          <a:bodyPr/>
          <a:lstStyle/>
          <a:p>
            <a:r>
              <a:rPr lang="en-US" sz="2400" dirty="0">
                <a:solidFill>
                  <a:srgbClr val="000000"/>
                </a:solidFill>
              </a:rPr>
              <a:t>Value of timely data</a:t>
            </a:r>
          </a:p>
          <a:p>
            <a:r>
              <a:rPr lang="en-US" sz="2400" dirty="0">
                <a:solidFill>
                  <a:srgbClr val="000000"/>
                </a:solidFill>
              </a:rPr>
              <a:t>Importance of NCHS having a mechanism for producing close-to-real-time data that are responsive to changing data needs</a:t>
            </a:r>
          </a:p>
          <a:p>
            <a:r>
              <a:rPr lang="en-US" sz="2400" dirty="0">
                <a:solidFill>
                  <a:srgbClr val="000000"/>
                </a:solidFill>
              </a:rPr>
              <a:t>Concerns about quality of online survey data</a:t>
            </a:r>
          </a:p>
          <a:p>
            <a:endParaRPr lang="en-US" dirty="0"/>
          </a:p>
          <a:p>
            <a:pPr lvl="1"/>
            <a:endParaRPr lang="en-US" dirty="0"/>
          </a:p>
        </p:txBody>
      </p:sp>
    </p:spTree>
    <p:extLst>
      <p:ext uri="{BB962C8B-B14F-4D97-AF65-F5344CB8AC3E}">
        <p14:creationId xmlns:p14="http://schemas.microsoft.com/office/powerpoint/2010/main" val="108871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a:xfrm>
            <a:off x="457200" y="314465"/>
            <a:ext cx="8229600" cy="857250"/>
          </a:xfrm>
        </p:spPr>
        <p:txBody>
          <a:bodyPr/>
          <a:lstStyle/>
          <a:p>
            <a:r>
              <a:rPr lang="en-US" dirty="0"/>
              <a:t>PROPOSED:</a:t>
            </a:r>
            <a:br>
              <a:rPr lang="en-US" dirty="0"/>
            </a:br>
            <a:r>
              <a:rPr lang="en-US" sz="2400" dirty="0"/>
              <a:t>Commercial Panels for Online Quarterly Data Collection</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a:xfrm>
            <a:off x="457200" y="1267361"/>
            <a:ext cx="8229600" cy="3341688"/>
          </a:xfrm>
        </p:spPr>
        <p:txBody>
          <a:bodyPr/>
          <a:lstStyle/>
          <a:p>
            <a:r>
              <a:rPr lang="en-US" b="1" dirty="0">
                <a:solidFill>
                  <a:srgbClr val="006858"/>
                </a:solidFill>
              </a:rPr>
              <a:t>Timely:</a:t>
            </a:r>
            <a:r>
              <a:rPr lang="en-US" dirty="0">
                <a:solidFill>
                  <a:srgbClr val="000000"/>
                </a:solidFill>
              </a:rPr>
              <a:t> Could provide either direct “advance estimates” or data for forecasts of key indicators, for publication within 1-2 months</a:t>
            </a:r>
          </a:p>
          <a:p>
            <a:r>
              <a:rPr lang="en-US" b="1" dirty="0">
                <a:solidFill>
                  <a:srgbClr val="006858"/>
                </a:solidFill>
              </a:rPr>
              <a:t>Flexible:</a:t>
            </a:r>
            <a:r>
              <a:rPr lang="en-US" dirty="0">
                <a:solidFill>
                  <a:srgbClr val="000000"/>
                </a:solidFill>
              </a:rPr>
              <a:t> Could provide quick-turn-around estimates on novel and emerging topics</a:t>
            </a:r>
          </a:p>
          <a:p>
            <a:r>
              <a:rPr lang="en-US" b="1" dirty="0">
                <a:solidFill>
                  <a:srgbClr val="006858"/>
                </a:solidFill>
              </a:rPr>
              <a:t>Extensible:</a:t>
            </a:r>
            <a:r>
              <a:rPr lang="en-US" dirty="0">
                <a:solidFill>
                  <a:srgbClr val="000000"/>
                </a:solidFill>
              </a:rPr>
              <a:t> Can also be used for question evaluation research and data quality assessments</a:t>
            </a:r>
            <a:endParaRPr lang="en-US" dirty="0"/>
          </a:p>
          <a:p>
            <a:r>
              <a:rPr lang="en-US" b="1" dirty="0">
                <a:solidFill>
                  <a:srgbClr val="006858"/>
                </a:solidFill>
              </a:rPr>
              <a:t>But more methodological research is needed, for example:</a:t>
            </a:r>
          </a:p>
          <a:p>
            <a:pPr lvl="1">
              <a:spcBef>
                <a:spcPts val="0"/>
              </a:spcBef>
              <a:buClr>
                <a:srgbClr val="006858"/>
              </a:buClr>
            </a:pPr>
            <a:r>
              <a:rPr lang="en-US" dirty="0">
                <a:solidFill>
                  <a:srgbClr val="000000"/>
                </a:solidFill>
              </a:rPr>
              <a:t>Comparisons of direct estimates to NHIS estimates</a:t>
            </a:r>
          </a:p>
          <a:p>
            <a:pPr lvl="1">
              <a:spcBef>
                <a:spcPts val="0"/>
              </a:spcBef>
              <a:buClr>
                <a:srgbClr val="006858"/>
              </a:buClr>
            </a:pPr>
            <a:r>
              <a:rPr lang="en-US" dirty="0">
                <a:solidFill>
                  <a:srgbClr val="000000"/>
                </a:solidFill>
              </a:rPr>
              <a:t>Calibration methods to established benchmarks</a:t>
            </a:r>
          </a:p>
          <a:p>
            <a:pPr lvl="1">
              <a:spcBef>
                <a:spcPts val="0"/>
              </a:spcBef>
              <a:buClr>
                <a:srgbClr val="006858"/>
              </a:buClr>
            </a:pPr>
            <a:r>
              <a:rPr lang="en-US" dirty="0">
                <a:solidFill>
                  <a:srgbClr val="000000"/>
                </a:solidFill>
              </a:rPr>
              <a:t>Establishment of nowcasting and forecasting models</a:t>
            </a:r>
          </a:p>
          <a:p>
            <a:pPr lvl="1">
              <a:spcBef>
                <a:spcPts val="0"/>
              </a:spcBef>
              <a:buClr>
                <a:srgbClr val="006858"/>
              </a:buClr>
            </a:pPr>
            <a:r>
              <a:rPr lang="en-US" dirty="0">
                <a:solidFill>
                  <a:srgbClr val="000000"/>
                </a:solidFill>
              </a:rPr>
              <a:t>Head-to-head panel comparisons</a:t>
            </a:r>
          </a:p>
          <a:p>
            <a:pPr lvl="1"/>
            <a:endParaRPr lang="en-US" dirty="0"/>
          </a:p>
        </p:txBody>
      </p:sp>
    </p:spTree>
    <p:extLst>
      <p:ext uri="{BB962C8B-B14F-4D97-AF65-F5344CB8AC3E}">
        <p14:creationId xmlns:p14="http://schemas.microsoft.com/office/powerpoint/2010/main" val="310914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4FE2-CBD4-4F37-BD81-C54003F2005D}"/>
              </a:ext>
            </a:extLst>
          </p:cNvPr>
          <p:cNvSpPr>
            <a:spLocks noGrp="1"/>
          </p:cNvSpPr>
          <p:nvPr>
            <p:ph type="title"/>
          </p:nvPr>
        </p:nvSpPr>
        <p:spPr>
          <a:xfrm>
            <a:off x="457201" y="2746821"/>
            <a:ext cx="8294913" cy="1234821"/>
          </a:xfrm>
        </p:spPr>
        <p:txBody>
          <a:bodyPr/>
          <a:lstStyle/>
          <a:p>
            <a:r>
              <a:rPr lang="en-US" dirty="0"/>
              <a:t>Providing Near-Real-Time COVID-19 Data with Experimental Online Surveys</a:t>
            </a:r>
          </a:p>
        </p:txBody>
      </p:sp>
      <p:sp>
        <p:nvSpPr>
          <p:cNvPr id="3" name="Text Placeholder 2">
            <a:extLst>
              <a:ext uri="{FF2B5EF4-FFF2-40B4-BE49-F238E27FC236}">
                <a16:creationId xmlns:a16="http://schemas.microsoft.com/office/drawing/2014/main" id="{A161926C-16C3-4E6D-A5F1-679F74F01114}"/>
              </a:ext>
            </a:extLst>
          </p:cNvPr>
          <p:cNvSpPr>
            <a:spLocks noGrp="1"/>
          </p:cNvSpPr>
          <p:nvPr>
            <p:ph type="body" idx="1"/>
          </p:nvPr>
        </p:nvSpPr>
        <p:spPr/>
        <p:txBody>
          <a:bodyPr/>
          <a:lstStyle/>
          <a:p>
            <a:r>
              <a:rPr lang="en-US" dirty="0"/>
              <a:t>Stephen J. Blumberg, Ph.D.</a:t>
            </a:r>
          </a:p>
          <a:p>
            <a:r>
              <a:rPr lang="en-US" i="1" dirty="0"/>
              <a:t>Presented to CDC Senior Leaders, November 17 and 23, 2020</a:t>
            </a:r>
          </a:p>
        </p:txBody>
      </p:sp>
    </p:spTree>
    <p:extLst>
      <p:ext uri="{BB962C8B-B14F-4D97-AF65-F5344CB8AC3E}">
        <p14:creationId xmlns:p14="http://schemas.microsoft.com/office/powerpoint/2010/main" val="3104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p:txBody>
          <a:bodyPr/>
          <a:lstStyle/>
          <a:p>
            <a:r>
              <a:rPr lang="en-US" dirty="0"/>
              <a:t>Discussion Questions</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a:xfrm>
            <a:off x="457200" y="1126218"/>
            <a:ext cx="8229600" cy="3341688"/>
          </a:xfrm>
        </p:spPr>
        <p:txBody>
          <a:bodyPr/>
          <a:lstStyle/>
          <a:p>
            <a:r>
              <a:rPr lang="en-US" sz="2400" b="1" dirty="0">
                <a:solidFill>
                  <a:srgbClr val="006858"/>
                </a:solidFill>
              </a:rPr>
              <a:t>Quality of Online Survey Estimates</a:t>
            </a:r>
          </a:p>
          <a:p>
            <a:r>
              <a:rPr lang="en-US" sz="2400" b="1" dirty="0">
                <a:solidFill>
                  <a:srgbClr val="006858"/>
                </a:solidFill>
              </a:rPr>
              <a:t>Prioritization of Efforts to Improve Timeliness </a:t>
            </a:r>
          </a:p>
          <a:p>
            <a:r>
              <a:rPr lang="en-US" sz="2400" b="1" dirty="0">
                <a:solidFill>
                  <a:srgbClr val="006858"/>
                </a:solidFill>
              </a:rPr>
              <a:t>Identification of Key Health Outcomes</a:t>
            </a:r>
          </a:p>
          <a:p>
            <a:r>
              <a:rPr lang="en-US" sz="2400" b="1" dirty="0">
                <a:solidFill>
                  <a:srgbClr val="006858"/>
                </a:solidFill>
              </a:rPr>
              <a:t>Communicating Quality</a:t>
            </a:r>
          </a:p>
          <a:p>
            <a:pPr lvl="1"/>
            <a:endParaRPr lang="en-US" dirty="0"/>
          </a:p>
        </p:txBody>
      </p:sp>
    </p:spTree>
    <p:extLst>
      <p:ext uri="{BB962C8B-B14F-4D97-AF65-F5344CB8AC3E}">
        <p14:creationId xmlns:p14="http://schemas.microsoft.com/office/powerpoint/2010/main" val="350724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p:txBody>
          <a:bodyPr/>
          <a:lstStyle/>
          <a:p>
            <a:r>
              <a:rPr lang="en-US" dirty="0"/>
              <a:t>Quality of Online Survey Estimates</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p:txBody>
          <a:bodyPr/>
          <a:lstStyle/>
          <a:p>
            <a:r>
              <a:rPr lang="en-US" b="1" dirty="0">
                <a:solidFill>
                  <a:srgbClr val="006858"/>
                </a:solidFill>
              </a:rPr>
              <a:t>Do you think augmenting NHIS with online surveys will yield estimates of sufficient quality for NCHS to stand behind?</a:t>
            </a:r>
          </a:p>
          <a:p>
            <a:r>
              <a:rPr lang="en-US" b="1" dirty="0">
                <a:solidFill>
                  <a:srgbClr val="006858"/>
                </a:solidFill>
              </a:rPr>
              <a:t>What paths would you recommend to enhance quality and credibility?</a:t>
            </a:r>
          </a:p>
          <a:p>
            <a:pPr lvl="1">
              <a:buClr>
                <a:srgbClr val="006858"/>
              </a:buClr>
            </a:pPr>
            <a:r>
              <a:rPr lang="en-US" dirty="0"/>
              <a:t>One panel or many?  Internet only or multi-mode?</a:t>
            </a:r>
          </a:p>
          <a:p>
            <a:pPr lvl="1">
              <a:buClr>
                <a:srgbClr val="006858"/>
              </a:buClr>
            </a:pPr>
            <a:r>
              <a:rPr lang="en-US" dirty="0"/>
              <a:t>Report direct estimates from online surveys? Or use online surveys with older NHIS data to estimate change and model a “nowcast” of the official estimate?</a:t>
            </a:r>
          </a:p>
          <a:p>
            <a:pPr lvl="1">
              <a:buClr>
                <a:srgbClr val="006858"/>
              </a:buClr>
            </a:pPr>
            <a:r>
              <a:rPr lang="en-US" dirty="0"/>
              <a:t>Report point estimates based on online survey data? Or use online surveys as just an early indication of direction of change?</a:t>
            </a:r>
          </a:p>
          <a:p>
            <a:pPr lvl="1">
              <a:buClr>
                <a:srgbClr val="006858"/>
              </a:buClr>
            </a:pPr>
            <a:r>
              <a:rPr lang="en-US" dirty="0"/>
              <a:t>Other options to consider?</a:t>
            </a:r>
          </a:p>
          <a:p>
            <a:pPr lvl="1"/>
            <a:endParaRPr lang="en-US" dirty="0"/>
          </a:p>
        </p:txBody>
      </p:sp>
    </p:spTree>
    <p:extLst>
      <p:ext uri="{BB962C8B-B14F-4D97-AF65-F5344CB8AC3E}">
        <p14:creationId xmlns:p14="http://schemas.microsoft.com/office/powerpoint/2010/main" val="310633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p:txBody>
          <a:bodyPr/>
          <a:lstStyle/>
          <a:p>
            <a:r>
              <a:rPr lang="en-US" dirty="0"/>
              <a:t>Prioritization of Efforts to Improve Timeliness</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p:txBody>
          <a:bodyPr/>
          <a:lstStyle/>
          <a:p>
            <a:r>
              <a:rPr lang="en-US" b="1" dirty="0">
                <a:solidFill>
                  <a:srgbClr val="006858"/>
                </a:solidFill>
              </a:rPr>
              <a:t>Will more timely “advance estimates” increase credibility?</a:t>
            </a:r>
          </a:p>
          <a:p>
            <a:r>
              <a:rPr lang="en-US" b="1" dirty="0">
                <a:solidFill>
                  <a:srgbClr val="006858"/>
                </a:solidFill>
              </a:rPr>
              <a:t>Would you recommend that quarterly data from commercial panels be a priority relative to producing ER estimates faster?</a:t>
            </a:r>
          </a:p>
          <a:p>
            <a:pPr lvl="1">
              <a:buClr>
                <a:srgbClr val="006858"/>
              </a:buClr>
            </a:pPr>
            <a:r>
              <a:rPr lang="en-US" dirty="0"/>
              <a:t>Advance estimates based on online surveys would stand up an ongoing mechanism for rapidly responding to changing data needs</a:t>
            </a:r>
          </a:p>
          <a:p>
            <a:pPr lvl="1">
              <a:buClr>
                <a:srgbClr val="006858"/>
              </a:buClr>
            </a:pPr>
            <a:r>
              <a:rPr lang="en-US" dirty="0"/>
              <a:t>Augmenting NHIS data with online survey data may enhance granularity of estimates in addition to timeliness</a:t>
            </a:r>
          </a:p>
          <a:p>
            <a:pPr lvl="1">
              <a:buClr>
                <a:srgbClr val="006858"/>
              </a:buClr>
            </a:pPr>
            <a:r>
              <a:rPr lang="en-US" dirty="0"/>
              <a:t>But relative to advance estimates, ER estimates are likely to be more accurate predicting the eventual final NHIS estimate</a:t>
            </a:r>
          </a:p>
          <a:p>
            <a:pPr lvl="1"/>
            <a:endParaRPr lang="en-US" dirty="0"/>
          </a:p>
        </p:txBody>
      </p:sp>
    </p:spTree>
    <p:extLst>
      <p:ext uri="{BB962C8B-B14F-4D97-AF65-F5344CB8AC3E}">
        <p14:creationId xmlns:p14="http://schemas.microsoft.com/office/powerpoint/2010/main" val="743283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a:xfrm>
            <a:off x="457200" y="205979"/>
            <a:ext cx="8229600" cy="515916"/>
          </a:xfrm>
        </p:spPr>
        <p:txBody>
          <a:bodyPr/>
          <a:lstStyle/>
          <a:p>
            <a:r>
              <a:rPr lang="en-US" dirty="0"/>
              <a:t>Value of More Timely Data from NHIS</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a:xfrm>
            <a:off x="457200" y="721895"/>
            <a:ext cx="8229600" cy="3778668"/>
          </a:xfrm>
        </p:spPr>
        <p:txBody>
          <a:bodyPr/>
          <a:lstStyle/>
          <a:p>
            <a:r>
              <a:rPr lang="en-US" b="1" dirty="0">
                <a:solidFill>
                  <a:srgbClr val="006858"/>
                </a:solidFill>
              </a:rPr>
              <a:t>ER estimates are now published 5-6 months after data collection</a:t>
            </a:r>
          </a:p>
          <a:p>
            <a:pPr lvl="1">
              <a:buClr>
                <a:srgbClr val="006858"/>
              </a:buClr>
            </a:pPr>
            <a:r>
              <a:rPr lang="en-US" dirty="0"/>
              <a:t>For which key indicators are more timely estimates most needed?</a:t>
            </a:r>
          </a:p>
          <a:p>
            <a:pPr lvl="1"/>
            <a:endParaRPr lang="en-US" dirty="0"/>
          </a:p>
        </p:txBody>
      </p:sp>
      <p:pic>
        <p:nvPicPr>
          <p:cNvPr id="3" name="Picture 2" descr="Picture shows the 22 early release indicators for the redesigned NHIS">
            <a:extLst>
              <a:ext uri="{FF2B5EF4-FFF2-40B4-BE49-F238E27FC236}">
                <a16:creationId xmlns:a16="http://schemas.microsoft.com/office/drawing/2014/main" id="{3967F8CB-B21D-4396-95A8-53A0356279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0822" y="1652988"/>
            <a:ext cx="5634155" cy="3169212"/>
          </a:xfrm>
          <a:prstGeom prst="rect">
            <a:avLst/>
          </a:prstGeom>
          <a:ln>
            <a:solidFill>
              <a:srgbClr val="000000"/>
            </a:solidFill>
          </a:ln>
        </p:spPr>
      </p:pic>
    </p:spTree>
    <p:extLst>
      <p:ext uri="{BB962C8B-B14F-4D97-AF65-F5344CB8AC3E}">
        <p14:creationId xmlns:p14="http://schemas.microsoft.com/office/powerpoint/2010/main" val="3122502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3E1D-DAC6-4691-9D41-11D55240A9DF}"/>
              </a:ext>
            </a:extLst>
          </p:cNvPr>
          <p:cNvSpPr>
            <a:spLocks noGrp="1"/>
          </p:cNvSpPr>
          <p:nvPr>
            <p:ph type="title"/>
          </p:nvPr>
        </p:nvSpPr>
        <p:spPr/>
        <p:txBody>
          <a:bodyPr/>
          <a:lstStyle/>
          <a:p>
            <a:r>
              <a:rPr lang="en-US" dirty="0"/>
              <a:t>Communicating Quality</a:t>
            </a:r>
          </a:p>
        </p:txBody>
      </p:sp>
      <p:sp>
        <p:nvSpPr>
          <p:cNvPr id="5" name="Text Placeholder 4">
            <a:extLst>
              <a:ext uri="{FF2B5EF4-FFF2-40B4-BE49-F238E27FC236}">
                <a16:creationId xmlns:a16="http://schemas.microsoft.com/office/drawing/2014/main" id="{6561241F-F2C2-4DD2-86F2-219B3893BB91}"/>
              </a:ext>
            </a:extLst>
          </p:cNvPr>
          <p:cNvSpPr>
            <a:spLocks noGrp="1"/>
          </p:cNvSpPr>
          <p:nvPr>
            <p:ph type="body" sz="quarter" idx="10"/>
          </p:nvPr>
        </p:nvSpPr>
        <p:spPr/>
        <p:txBody>
          <a:bodyPr/>
          <a:lstStyle/>
          <a:p>
            <a:r>
              <a:rPr lang="en-US" b="1" dirty="0">
                <a:solidFill>
                  <a:srgbClr val="006858"/>
                </a:solidFill>
              </a:rPr>
              <a:t>How can we effectively communicate the differences in the quality of information provided by different types of estimates?</a:t>
            </a:r>
          </a:p>
          <a:p>
            <a:pPr lvl="1">
              <a:buClr>
                <a:srgbClr val="006858"/>
              </a:buClr>
            </a:pPr>
            <a:r>
              <a:rPr lang="en-US" dirty="0"/>
              <a:t>The Census Bureau approach: “Experimental data”</a:t>
            </a:r>
          </a:p>
          <a:p>
            <a:pPr lvl="1">
              <a:buClr>
                <a:srgbClr val="006858"/>
              </a:buClr>
            </a:pPr>
            <a:r>
              <a:rPr lang="en-US" dirty="0"/>
              <a:t>RANDS during COVID-19:  “Experimental Estimates”</a:t>
            </a:r>
          </a:p>
          <a:p>
            <a:pPr>
              <a:buClr>
                <a:srgbClr val="006858"/>
              </a:buClr>
            </a:pPr>
            <a:r>
              <a:rPr lang="en-US" b="1" dirty="0">
                <a:solidFill>
                  <a:srgbClr val="006858"/>
                </a:solidFill>
              </a:rPr>
              <a:t>How can we effectively communicate revisions or updates to estimates that may arise from new data or updated methods?  </a:t>
            </a:r>
          </a:p>
          <a:p>
            <a:pPr lvl="1"/>
            <a:endParaRPr lang="en-US" dirty="0"/>
          </a:p>
        </p:txBody>
      </p:sp>
      <p:pic>
        <p:nvPicPr>
          <p:cNvPr id="4" name="Picture 3" descr="Picture is Census Bureau's Experimental Data Program logo">
            <a:extLst>
              <a:ext uri="{FF2B5EF4-FFF2-40B4-BE49-F238E27FC236}">
                <a16:creationId xmlns:a16="http://schemas.microsoft.com/office/drawing/2014/main" id="{3A732DFF-8E3A-4B2F-92F2-4EBBFEB10736}"/>
              </a:ext>
            </a:extLst>
          </p:cNvPr>
          <p:cNvPicPr>
            <a:picLocks noChangeAspect="1"/>
          </p:cNvPicPr>
          <p:nvPr/>
        </p:nvPicPr>
        <p:blipFill>
          <a:blip r:embed="rId2"/>
          <a:stretch>
            <a:fillRect/>
          </a:stretch>
        </p:blipFill>
        <p:spPr>
          <a:xfrm>
            <a:off x="6646635" y="3127782"/>
            <a:ext cx="1680936" cy="1812231"/>
          </a:xfrm>
          <a:prstGeom prst="rect">
            <a:avLst/>
          </a:prstGeom>
        </p:spPr>
      </p:pic>
    </p:spTree>
    <p:extLst>
      <p:ext uri="{BB962C8B-B14F-4D97-AF65-F5344CB8AC3E}">
        <p14:creationId xmlns:p14="http://schemas.microsoft.com/office/powerpoint/2010/main" val="245914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BD0A-788F-4DF9-A6B5-7BFFA5843EB4}"/>
              </a:ext>
            </a:extLst>
          </p:cNvPr>
          <p:cNvSpPr>
            <a:spLocks noGrp="1"/>
          </p:cNvSpPr>
          <p:nvPr>
            <p:ph type="title"/>
          </p:nvPr>
        </p:nvSpPr>
        <p:spPr/>
        <p:txBody>
          <a:bodyPr/>
          <a:lstStyle/>
          <a:p>
            <a:pPr algn="ctr"/>
            <a:r>
              <a:rPr lang="en-US" dirty="0"/>
              <a:t>NCHS Data Systems</a:t>
            </a:r>
          </a:p>
        </p:txBody>
      </p:sp>
      <p:pic>
        <p:nvPicPr>
          <p:cNvPr id="57" name="Picture 56" descr="Picture shows the logos for the five NCHS data systems: National Vital Statistics System, National Survey of Family Growth, National Health Interview Survey, National Health and Nutrition Examination Survey, and the National Health Care Surveys.">
            <a:extLst>
              <a:ext uri="{FF2B5EF4-FFF2-40B4-BE49-F238E27FC236}">
                <a16:creationId xmlns:a16="http://schemas.microsoft.com/office/drawing/2014/main" id="{9B594971-A5BE-43C4-8AF9-39E6A27D31B8}"/>
              </a:ext>
            </a:extLst>
          </p:cNvPr>
          <p:cNvPicPr>
            <a:picLocks noChangeAspect="1"/>
          </p:cNvPicPr>
          <p:nvPr/>
        </p:nvPicPr>
        <p:blipFill>
          <a:blip r:embed="rId3"/>
          <a:stretch>
            <a:fillRect/>
          </a:stretch>
        </p:blipFill>
        <p:spPr>
          <a:xfrm>
            <a:off x="1164040" y="1135980"/>
            <a:ext cx="6815919" cy="3731075"/>
          </a:xfrm>
          <a:prstGeom prst="rect">
            <a:avLst/>
          </a:prstGeom>
        </p:spPr>
      </p:pic>
    </p:spTree>
    <p:extLst>
      <p:ext uri="{BB962C8B-B14F-4D97-AF65-F5344CB8AC3E}">
        <p14:creationId xmlns:p14="http://schemas.microsoft.com/office/powerpoint/2010/main" val="234369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189C-4518-4090-8824-018A576EDC19}"/>
              </a:ext>
            </a:extLst>
          </p:cNvPr>
          <p:cNvSpPr>
            <a:spLocks noGrp="1"/>
          </p:cNvSpPr>
          <p:nvPr>
            <p:ph type="title"/>
          </p:nvPr>
        </p:nvSpPr>
        <p:spPr/>
        <p:txBody>
          <a:bodyPr/>
          <a:lstStyle/>
          <a:p>
            <a:r>
              <a:rPr lang="en-US" dirty="0"/>
              <a:t>National Health Interview Survey</a:t>
            </a:r>
          </a:p>
        </p:txBody>
      </p:sp>
      <p:sp>
        <p:nvSpPr>
          <p:cNvPr id="3" name="Text Placeholder 2">
            <a:extLst>
              <a:ext uri="{FF2B5EF4-FFF2-40B4-BE49-F238E27FC236}">
                <a16:creationId xmlns:a16="http://schemas.microsoft.com/office/drawing/2014/main" id="{018828AD-0FB6-4F92-AF3D-666AB9B26F4F}"/>
              </a:ext>
            </a:extLst>
          </p:cNvPr>
          <p:cNvSpPr>
            <a:spLocks noGrp="1"/>
          </p:cNvSpPr>
          <p:nvPr>
            <p:ph type="body" sz="quarter" idx="10"/>
          </p:nvPr>
        </p:nvSpPr>
        <p:spPr/>
        <p:txBody>
          <a:bodyPr/>
          <a:lstStyle/>
          <a:p>
            <a:r>
              <a:rPr lang="en-US" dirty="0">
                <a:solidFill>
                  <a:srgbClr val="000000"/>
                </a:solidFill>
              </a:rPr>
              <a:t>“Gold standard” household health survey</a:t>
            </a:r>
          </a:p>
          <a:p>
            <a:r>
              <a:rPr lang="en-US" dirty="0">
                <a:solidFill>
                  <a:srgbClr val="000000"/>
                </a:solidFill>
              </a:rPr>
              <a:t>Robust coverage of the population</a:t>
            </a:r>
          </a:p>
          <a:p>
            <a:r>
              <a:rPr lang="en-US" dirty="0">
                <a:solidFill>
                  <a:srgbClr val="000000"/>
                </a:solidFill>
              </a:rPr>
              <a:t>Relatively high response rates (60%)</a:t>
            </a:r>
          </a:p>
          <a:p>
            <a:r>
              <a:rPr lang="en-US" dirty="0">
                <a:solidFill>
                  <a:srgbClr val="000000"/>
                </a:solidFill>
              </a:rPr>
              <a:t>Professional Census Bureau interviewers</a:t>
            </a:r>
          </a:p>
          <a:p>
            <a:r>
              <a:rPr lang="en-US" dirty="0">
                <a:solidFill>
                  <a:srgbClr val="000000"/>
                </a:solidFill>
              </a:rPr>
              <a:t>Extensive efforts to minimize error</a:t>
            </a:r>
          </a:p>
          <a:p>
            <a:pPr lvl="1"/>
            <a:r>
              <a:rPr lang="en-US" dirty="0">
                <a:solidFill>
                  <a:srgbClr val="000000"/>
                </a:solidFill>
              </a:rPr>
              <a:t>Measurement errors</a:t>
            </a:r>
          </a:p>
          <a:p>
            <a:pPr lvl="1"/>
            <a:r>
              <a:rPr lang="en-US" dirty="0">
                <a:solidFill>
                  <a:srgbClr val="000000"/>
                </a:solidFill>
              </a:rPr>
              <a:t>Coverage error</a:t>
            </a:r>
          </a:p>
          <a:p>
            <a:pPr lvl="1"/>
            <a:r>
              <a:rPr lang="en-US" dirty="0">
                <a:solidFill>
                  <a:srgbClr val="000000"/>
                </a:solidFill>
              </a:rPr>
              <a:t>Nonresponse error</a:t>
            </a:r>
          </a:p>
          <a:p>
            <a:pPr lvl="1"/>
            <a:r>
              <a:rPr lang="en-US" dirty="0">
                <a:solidFill>
                  <a:srgbClr val="000000"/>
                </a:solidFill>
              </a:rPr>
              <a:t>Processing errors</a:t>
            </a:r>
          </a:p>
        </p:txBody>
      </p:sp>
      <p:pic>
        <p:nvPicPr>
          <p:cNvPr id="4" name="Content Placeholder 5" descr="Picture is the NHIS logo with the added tagline &quot;Respected, Reliable, Redesigned . . . Rediscover the National Health Interview Survey&quot;">
            <a:extLst>
              <a:ext uri="{FF2B5EF4-FFF2-40B4-BE49-F238E27FC236}">
                <a16:creationId xmlns:a16="http://schemas.microsoft.com/office/drawing/2014/main" id="{B87A82C4-8663-44DA-A1E9-8AA49C140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87405" y="1302419"/>
            <a:ext cx="2854500" cy="314325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99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189C-4518-4090-8824-018A576EDC19}"/>
              </a:ext>
            </a:extLst>
          </p:cNvPr>
          <p:cNvSpPr>
            <a:spLocks noGrp="1"/>
          </p:cNvSpPr>
          <p:nvPr>
            <p:ph type="title"/>
          </p:nvPr>
        </p:nvSpPr>
        <p:spPr/>
        <p:txBody>
          <a:bodyPr/>
          <a:lstStyle/>
          <a:p>
            <a:r>
              <a:rPr lang="en-US" dirty="0"/>
              <a:t>NHIS Early Release Program</a:t>
            </a:r>
          </a:p>
        </p:txBody>
      </p:sp>
      <p:sp>
        <p:nvSpPr>
          <p:cNvPr id="3" name="Text Placeholder 2">
            <a:extLst>
              <a:ext uri="{FF2B5EF4-FFF2-40B4-BE49-F238E27FC236}">
                <a16:creationId xmlns:a16="http://schemas.microsoft.com/office/drawing/2014/main" id="{018828AD-0FB6-4F92-AF3D-666AB9B26F4F}"/>
              </a:ext>
            </a:extLst>
          </p:cNvPr>
          <p:cNvSpPr>
            <a:spLocks noGrp="1"/>
          </p:cNvSpPr>
          <p:nvPr>
            <p:ph type="body" sz="quarter" idx="10"/>
          </p:nvPr>
        </p:nvSpPr>
        <p:spPr>
          <a:xfrm>
            <a:off x="457200" y="1158875"/>
            <a:ext cx="4861420" cy="3341688"/>
          </a:xfrm>
        </p:spPr>
        <p:txBody>
          <a:bodyPr/>
          <a:lstStyle/>
          <a:p>
            <a:r>
              <a:rPr lang="en-US" dirty="0">
                <a:solidFill>
                  <a:srgbClr val="000000"/>
                </a:solidFill>
              </a:rPr>
              <a:t>Positions the NHIS for the surveillance of sentinel health events</a:t>
            </a:r>
          </a:p>
          <a:p>
            <a:r>
              <a:rPr lang="en-US" dirty="0">
                <a:solidFill>
                  <a:srgbClr val="000000"/>
                </a:solidFill>
              </a:rPr>
              <a:t>Releases quarterly and biannual estimates of key health indicators within 6-9 months of data collection</a:t>
            </a:r>
          </a:p>
          <a:p>
            <a:pPr lvl="1"/>
            <a:r>
              <a:rPr lang="en-US" sz="1600" dirty="0">
                <a:solidFill>
                  <a:srgbClr val="000000"/>
                </a:solidFill>
              </a:rPr>
              <a:t>January-March 2020 estimates were released in September</a:t>
            </a:r>
          </a:p>
          <a:p>
            <a:r>
              <a:rPr lang="en-US" dirty="0">
                <a:solidFill>
                  <a:srgbClr val="000000"/>
                </a:solidFill>
              </a:rPr>
              <a:t>Estimates are developed prior to final processing and weighting</a:t>
            </a:r>
          </a:p>
        </p:txBody>
      </p:sp>
      <p:pic>
        <p:nvPicPr>
          <p:cNvPr id="6" name="Picture 5" descr="Picture is part of the NHIS Early Release Program webpage.">
            <a:extLst>
              <a:ext uri="{FF2B5EF4-FFF2-40B4-BE49-F238E27FC236}">
                <a16:creationId xmlns:a16="http://schemas.microsoft.com/office/drawing/2014/main" id="{0DE5BE2C-EDCB-4CE1-9C28-3A105BD79573}"/>
              </a:ext>
            </a:extLst>
          </p:cNvPr>
          <p:cNvPicPr>
            <a:picLocks noChangeAspect="1"/>
          </p:cNvPicPr>
          <p:nvPr/>
        </p:nvPicPr>
        <p:blipFill rotWithShape="1">
          <a:blip r:embed="rId2"/>
          <a:srcRect l="34312" t="11058" r="17798" b="9785"/>
          <a:stretch/>
        </p:blipFill>
        <p:spPr>
          <a:xfrm>
            <a:off x="5318620" y="668160"/>
            <a:ext cx="3548543" cy="3177098"/>
          </a:xfrm>
          <a:prstGeom prst="rect">
            <a:avLst/>
          </a:prstGeom>
          <a:ln>
            <a:solidFill>
              <a:srgbClr val="000000"/>
            </a:solidFill>
          </a:ln>
        </p:spPr>
      </p:pic>
      <p:sp>
        <p:nvSpPr>
          <p:cNvPr id="7" name="TextBox 6" descr="https://www.cdc.gov/nchs/nhis/releases.htm&#10;">
            <a:extLst>
              <a:ext uri="{FF2B5EF4-FFF2-40B4-BE49-F238E27FC236}">
                <a16:creationId xmlns:a16="http://schemas.microsoft.com/office/drawing/2014/main" id="{7E8600EE-0B66-4857-AE5F-4E5754137E3C}"/>
              </a:ext>
            </a:extLst>
          </p:cNvPr>
          <p:cNvSpPr txBox="1"/>
          <p:nvPr/>
        </p:nvSpPr>
        <p:spPr>
          <a:xfrm>
            <a:off x="5318620" y="3909270"/>
            <a:ext cx="3548543" cy="276999"/>
          </a:xfrm>
          <a:prstGeom prst="rect">
            <a:avLst/>
          </a:prstGeom>
          <a:noFill/>
        </p:spPr>
        <p:txBody>
          <a:bodyPr wrap="square" rtlCol="0">
            <a:spAutoFit/>
          </a:bodyPr>
          <a:lstStyle/>
          <a:p>
            <a:pPr algn="ctr"/>
            <a:r>
              <a:rPr lang="en-US" sz="1200" b="1" dirty="0">
                <a:solidFill>
                  <a:srgbClr val="0039A6"/>
                </a:solidFill>
                <a:latin typeface="Calibri" panose="020F0502020204030204" pitchFamily="34" charset="0"/>
              </a:rPr>
              <a:t>https://www.cdc.gov/nchs/nhis/releases.htm</a:t>
            </a:r>
          </a:p>
        </p:txBody>
      </p:sp>
    </p:spTree>
    <p:extLst>
      <p:ext uri="{BB962C8B-B14F-4D97-AF65-F5344CB8AC3E}">
        <p14:creationId xmlns:p14="http://schemas.microsoft.com/office/powerpoint/2010/main" val="348139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4C4D41-977B-4B33-A673-FB8409312CB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861" y="1811849"/>
            <a:ext cx="7826713" cy="2795256"/>
          </a:xfrm>
          <a:prstGeom prst="rect">
            <a:avLst/>
          </a:prstGeom>
          <a:ln w="12700">
            <a:solidFill>
              <a:srgbClr val="000000"/>
            </a:solidFill>
          </a:ln>
        </p:spPr>
      </p:pic>
      <p:sp>
        <p:nvSpPr>
          <p:cNvPr id="4" name="TextBox 3" descr="Text box presents the question for today. Do you think augmenting NCHS in-person surveys with online surveys is the right strategy for producing data that are timely and responsive to changing data needs?">
            <a:extLst>
              <a:ext uri="{FF2B5EF4-FFF2-40B4-BE49-F238E27FC236}">
                <a16:creationId xmlns:a16="http://schemas.microsoft.com/office/drawing/2014/main" id="{4F7E4159-4CB7-4E4F-B725-C7C56C595929}"/>
              </a:ext>
            </a:extLst>
          </p:cNvPr>
          <p:cNvSpPr txBox="1"/>
          <p:nvPr/>
        </p:nvSpPr>
        <p:spPr>
          <a:xfrm>
            <a:off x="1542627" y="370969"/>
            <a:ext cx="5805182" cy="2092881"/>
          </a:xfrm>
          <a:prstGeom prst="rect">
            <a:avLst/>
          </a:prstGeom>
          <a:solidFill>
            <a:schemeClr val="bg2"/>
          </a:solidFill>
          <a:ln w="38100">
            <a:solidFill>
              <a:srgbClr val="17468F"/>
            </a:solidFill>
          </a:ln>
        </p:spPr>
        <p:txBody>
          <a:bodyPr wrap="square" lIns="182880" tIns="91440" rIns="182880" bIns="91440" rtlCol="0">
            <a:spAutoFit/>
          </a:bodyPr>
          <a:lstStyle/>
          <a:p>
            <a:pPr algn="ctr"/>
            <a:r>
              <a:rPr lang="en-US" sz="2800" b="1" dirty="0">
                <a:solidFill>
                  <a:srgbClr val="0039A6"/>
                </a:solidFill>
                <a:latin typeface="Calibri" panose="020F0502020204030204" pitchFamily="34" charset="0"/>
              </a:rPr>
              <a:t>Question for Today</a:t>
            </a:r>
          </a:p>
          <a:p>
            <a:pPr algn="ctr"/>
            <a:r>
              <a:rPr lang="en-US" sz="2400" dirty="0">
                <a:solidFill>
                  <a:srgbClr val="000000"/>
                </a:solidFill>
                <a:latin typeface="Calibri" panose="020F0502020204030204" pitchFamily="34" charset="0"/>
              </a:rPr>
              <a:t>Do you think augmenting NCHS in-person surveys with </a:t>
            </a:r>
            <a:r>
              <a:rPr lang="en-US" sz="2400" b="1" dirty="0">
                <a:solidFill>
                  <a:srgbClr val="0039A6"/>
                </a:solidFill>
                <a:latin typeface="Calibri" panose="020F0502020204030204" pitchFamily="34" charset="0"/>
              </a:rPr>
              <a:t>online surveys </a:t>
            </a:r>
            <a:r>
              <a:rPr lang="en-US" sz="2400" dirty="0">
                <a:solidFill>
                  <a:srgbClr val="000000"/>
                </a:solidFill>
                <a:latin typeface="Calibri" panose="020F0502020204030204" pitchFamily="34" charset="0"/>
              </a:rPr>
              <a:t>is the right strategy for producing data that are timely </a:t>
            </a:r>
            <a:r>
              <a:rPr lang="en-US" sz="2400" u="sng" dirty="0">
                <a:solidFill>
                  <a:srgbClr val="000000"/>
                </a:solidFill>
                <a:latin typeface="Calibri" panose="020F0502020204030204" pitchFamily="34" charset="0"/>
              </a:rPr>
              <a:t>and</a:t>
            </a:r>
            <a:r>
              <a:rPr lang="en-US" sz="2400" dirty="0">
                <a:solidFill>
                  <a:srgbClr val="000000"/>
                </a:solidFill>
                <a:latin typeface="Calibri" panose="020F0502020204030204" pitchFamily="34" charset="0"/>
              </a:rPr>
              <a:t> responsive to changing data needs?</a:t>
            </a:r>
          </a:p>
        </p:txBody>
      </p:sp>
    </p:spTree>
    <p:extLst>
      <p:ext uri="{BB962C8B-B14F-4D97-AF65-F5344CB8AC3E}">
        <p14:creationId xmlns:p14="http://schemas.microsoft.com/office/powerpoint/2010/main" val="133452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2627-72EA-4275-926F-230A09C8EE8E}"/>
              </a:ext>
            </a:extLst>
          </p:cNvPr>
          <p:cNvSpPr>
            <a:spLocks noGrp="1"/>
          </p:cNvSpPr>
          <p:nvPr>
            <p:ph type="title"/>
          </p:nvPr>
        </p:nvSpPr>
        <p:spPr/>
        <p:txBody>
          <a:bodyPr/>
          <a:lstStyle/>
          <a:p>
            <a:r>
              <a:rPr lang="en-US" dirty="0"/>
              <a:t>Household Pulse Survey</a:t>
            </a:r>
          </a:p>
        </p:txBody>
      </p:sp>
      <p:sp>
        <p:nvSpPr>
          <p:cNvPr id="3" name="Text Placeholder 2">
            <a:extLst>
              <a:ext uri="{FF2B5EF4-FFF2-40B4-BE49-F238E27FC236}">
                <a16:creationId xmlns:a16="http://schemas.microsoft.com/office/drawing/2014/main" id="{7FED2110-5635-4CFF-9639-ECF425F631EA}"/>
              </a:ext>
            </a:extLst>
          </p:cNvPr>
          <p:cNvSpPr>
            <a:spLocks noGrp="1"/>
          </p:cNvSpPr>
          <p:nvPr>
            <p:ph type="body" sz="quarter" idx="10"/>
          </p:nvPr>
        </p:nvSpPr>
        <p:spPr/>
        <p:txBody>
          <a:bodyPr/>
          <a:lstStyle/>
          <a:p>
            <a:r>
              <a:rPr lang="en-US" b="1" dirty="0">
                <a:solidFill>
                  <a:srgbClr val="0039A6"/>
                </a:solidFill>
              </a:rPr>
              <a:t>Purpose</a:t>
            </a:r>
            <a:r>
              <a:rPr lang="en-US" dirty="0">
                <a:solidFill>
                  <a:srgbClr val="000000"/>
                </a:solidFill>
              </a:rPr>
              <a:t>:  To ascertain the impact of the pandemic on individuals and households</a:t>
            </a:r>
          </a:p>
          <a:p>
            <a:r>
              <a:rPr lang="en-US" b="1" dirty="0">
                <a:solidFill>
                  <a:srgbClr val="0039A6"/>
                </a:solidFill>
              </a:rPr>
              <a:t>Health content</a:t>
            </a:r>
            <a:r>
              <a:rPr lang="en-US" dirty="0">
                <a:solidFill>
                  <a:srgbClr val="000000"/>
                </a:solidFill>
              </a:rPr>
              <a:t>: Anxiety, depression, mental health care use and unmet need, health insurance, delayed and foregone care due to pandemic</a:t>
            </a:r>
          </a:p>
          <a:p>
            <a:r>
              <a:rPr lang="en-US" b="1" dirty="0">
                <a:solidFill>
                  <a:srgbClr val="0039A6"/>
                </a:solidFill>
              </a:rPr>
              <a:t>Sample</a:t>
            </a:r>
            <a:r>
              <a:rPr lang="en-US" dirty="0">
                <a:solidFill>
                  <a:srgbClr val="000000"/>
                </a:solidFill>
              </a:rPr>
              <a:t>:  Email and cell-phone contact frames matched to Census Bureau’s Master Address File (MAF) records</a:t>
            </a:r>
          </a:p>
          <a:p>
            <a:r>
              <a:rPr lang="en-US" b="1" dirty="0">
                <a:solidFill>
                  <a:srgbClr val="0039A6"/>
                </a:solidFill>
              </a:rPr>
              <a:t>Mode</a:t>
            </a:r>
            <a:r>
              <a:rPr lang="en-US" dirty="0">
                <a:solidFill>
                  <a:srgbClr val="000000"/>
                </a:solidFill>
              </a:rPr>
              <a:t>:  Email and text invitations to take an online survey</a:t>
            </a:r>
          </a:p>
          <a:p>
            <a:r>
              <a:rPr lang="en-US" b="1" dirty="0">
                <a:solidFill>
                  <a:srgbClr val="0039A6"/>
                </a:solidFill>
              </a:rPr>
              <a:t>Launched</a:t>
            </a:r>
            <a:r>
              <a:rPr lang="en-US" b="1" dirty="0">
                <a:solidFill>
                  <a:srgbClr val="006858"/>
                </a:solidFill>
              </a:rPr>
              <a:t>:  </a:t>
            </a:r>
            <a:r>
              <a:rPr lang="en-US" dirty="0">
                <a:solidFill>
                  <a:srgbClr val="000000"/>
                </a:solidFill>
              </a:rPr>
              <a:t>April 23, 2020</a:t>
            </a:r>
          </a:p>
          <a:p>
            <a:r>
              <a:rPr lang="en-US" b="1" dirty="0">
                <a:solidFill>
                  <a:srgbClr val="0039A6"/>
                </a:solidFill>
              </a:rPr>
              <a:t>Current sample size</a:t>
            </a:r>
            <a:r>
              <a:rPr lang="en-US" dirty="0">
                <a:solidFill>
                  <a:srgbClr val="000000"/>
                </a:solidFill>
              </a:rPr>
              <a:t>: Nearly 100,000 adults every 2 weeks</a:t>
            </a:r>
          </a:p>
          <a:p>
            <a:r>
              <a:rPr lang="en-US" b="1" dirty="0">
                <a:solidFill>
                  <a:srgbClr val="0039A6"/>
                </a:solidFill>
              </a:rPr>
              <a:t>Response rate</a:t>
            </a:r>
            <a:r>
              <a:rPr lang="en-US" dirty="0">
                <a:solidFill>
                  <a:srgbClr val="000000"/>
                </a:solidFill>
              </a:rPr>
              <a:t>: About 10%</a:t>
            </a:r>
          </a:p>
          <a:p>
            <a:endParaRPr lang="en-US" dirty="0"/>
          </a:p>
        </p:txBody>
      </p:sp>
      <p:pic>
        <p:nvPicPr>
          <p:cNvPr id="4" name="Picture 3" descr="Picture is Census Bureau's Experimental Data Program logo">
            <a:extLst>
              <a:ext uri="{FF2B5EF4-FFF2-40B4-BE49-F238E27FC236}">
                <a16:creationId xmlns:a16="http://schemas.microsoft.com/office/drawing/2014/main" id="{A9C15194-5A36-49AD-AC4C-AC4BCDFBEDC4}"/>
              </a:ext>
            </a:extLst>
          </p:cNvPr>
          <p:cNvPicPr>
            <a:picLocks noChangeAspect="1"/>
          </p:cNvPicPr>
          <p:nvPr/>
        </p:nvPicPr>
        <p:blipFill>
          <a:blip r:embed="rId2"/>
          <a:stretch>
            <a:fillRect/>
          </a:stretch>
        </p:blipFill>
        <p:spPr>
          <a:xfrm>
            <a:off x="7027565" y="2945639"/>
            <a:ext cx="1659235" cy="1788835"/>
          </a:xfrm>
          <a:prstGeom prst="rect">
            <a:avLst/>
          </a:prstGeom>
        </p:spPr>
      </p:pic>
    </p:spTree>
    <p:extLst>
      <p:ext uri="{BB962C8B-B14F-4D97-AF65-F5344CB8AC3E}">
        <p14:creationId xmlns:p14="http://schemas.microsoft.com/office/powerpoint/2010/main" val="1636681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8CA6-C161-4CA0-B2DC-4C363419B6E0}"/>
              </a:ext>
            </a:extLst>
          </p:cNvPr>
          <p:cNvSpPr>
            <a:spLocks noGrp="1"/>
          </p:cNvSpPr>
          <p:nvPr>
            <p:ph type="title"/>
          </p:nvPr>
        </p:nvSpPr>
        <p:spPr/>
        <p:txBody>
          <a:bodyPr/>
          <a:lstStyle/>
          <a:p>
            <a:pPr>
              <a:lnSpc>
                <a:spcPts val="2500"/>
              </a:lnSpc>
            </a:pPr>
            <a:r>
              <a:rPr lang="en-US" dirty="0">
                <a:cs typeface="Calibri" panose="020F0502020204030204" pitchFamily="34" charset="0"/>
              </a:rPr>
              <a:t>Symptoms of anxiety or depression:</a:t>
            </a:r>
            <a:br>
              <a:rPr lang="en-US" dirty="0">
                <a:cs typeface="Calibri" panose="020F0502020204030204" pitchFamily="34" charset="0"/>
              </a:rPr>
            </a:br>
            <a:r>
              <a:rPr lang="en-US" sz="2000" dirty="0">
                <a:cs typeface="Calibri" panose="020F0502020204030204" pitchFamily="34" charset="0"/>
              </a:rPr>
              <a:t>Household Pulse Survey, April 23 – October 26, 2020</a:t>
            </a:r>
            <a:endParaRPr lang="en-US" sz="2000" dirty="0"/>
          </a:p>
        </p:txBody>
      </p:sp>
      <p:pic>
        <p:nvPicPr>
          <p:cNvPr id="4" name="Picture 3" descr="Figure is a line graph that shows increases from April 23, 2020 to July 21, 2020, and again from August 19, 2020 to October 26, 2020 in the percentage of adults with symptoms of anxiety disorder. Similar increases are shown for the percentage of adults with symptoms of depressive disorder.">
            <a:extLst>
              <a:ext uri="{FF2B5EF4-FFF2-40B4-BE49-F238E27FC236}">
                <a16:creationId xmlns:a16="http://schemas.microsoft.com/office/drawing/2014/main" id="{C20B6F6D-BA03-45F2-982E-85C3F809D9F5}"/>
              </a:ext>
            </a:extLst>
          </p:cNvPr>
          <p:cNvPicPr>
            <a:picLocks noChangeAspect="1"/>
          </p:cNvPicPr>
          <p:nvPr/>
        </p:nvPicPr>
        <p:blipFill>
          <a:blip r:embed="rId3"/>
          <a:stretch>
            <a:fillRect/>
          </a:stretch>
        </p:blipFill>
        <p:spPr>
          <a:xfrm>
            <a:off x="167258" y="1028939"/>
            <a:ext cx="8809484" cy="4011516"/>
          </a:xfrm>
          <a:prstGeom prst="rect">
            <a:avLst/>
          </a:prstGeom>
        </p:spPr>
      </p:pic>
    </p:spTree>
    <p:extLst>
      <p:ext uri="{BB962C8B-B14F-4D97-AF65-F5344CB8AC3E}">
        <p14:creationId xmlns:p14="http://schemas.microsoft.com/office/powerpoint/2010/main" val="71501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E7F4-C16A-4C90-A936-5BB0521E773A}"/>
              </a:ext>
            </a:extLst>
          </p:cNvPr>
          <p:cNvSpPr>
            <a:spLocks noGrp="1"/>
          </p:cNvSpPr>
          <p:nvPr>
            <p:ph type="title"/>
          </p:nvPr>
        </p:nvSpPr>
        <p:spPr/>
        <p:txBody>
          <a:bodyPr/>
          <a:lstStyle/>
          <a:p>
            <a:pPr>
              <a:lnSpc>
                <a:spcPts val="2500"/>
              </a:lnSpc>
            </a:pPr>
            <a:r>
              <a:rPr lang="en-US" dirty="0">
                <a:cs typeface="Calibri" panose="020F0502020204030204" pitchFamily="34" charset="0"/>
              </a:rPr>
              <a:t>Uninsured adults, by education:</a:t>
            </a:r>
            <a:br>
              <a:rPr lang="en-US" dirty="0">
                <a:cs typeface="Calibri" panose="020F0502020204030204" pitchFamily="34" charset="0"/>
              </a:rPr>
            </a:br>
            <a:r>
              <a:rPr lang="en-US" sz="2000" dirty="0">
                <a:cs typeface="Calibri" panose="020F0502020204030204" pitchFamily="34" charset="0"/>
              </a:rPr>
              <a:t>Household Pulse Survey, April 23 – October 26, 2020</a:t>
            </a:r>
            <a:endParaRPr lang="en-US" sz="2000" dirty="0"/>
          </a:p>
        </p:txBody>
      </p:sp>
      <p:pic>
        <p:nvPicPr>
          <p:cNvPr id="4" name="Picture 3" descr="Figure is a line graph showing the percentage of uninsured adults, disaggregated by educational attainment, from April 23, 2020 to October 26, 2020. Regardless of the time period, the percentage uninsured is higher when educational attainment is lower. A significant increase in the percent uninsured is shown from May 14 to June 2 for adults with less than high school education.&#10;">
            <a:extLst>
              <a:ext uri="{FF2B5EF4-FFF2-40B4-BE49-F238E27FC236}">
                <a16:creationId xmlns:a16="http://schemas.microsoft.com/office/drawing/2014/main" id="{F904E185-8677-4DDF-A59D-1331B50AF2C4}"/>
              </a:ext>
            </a:extLst>
          </p:cNvPr>
          <p:cNvPicPr>
            <a:picLocks noChangeAspect="1"/>
          </p:cNvPicPr>
          <p:nvPr/>
        </p:nvPicPr>
        <p:blipFill>
          <a:blip r:embed="rId3"/>
          <a:stretch>
            <a:fillRect/>
          </a:stretch>
        </p:blipFill>
        <p:spPr>
          <a:xfrm>
            <a:off x="240416" y="1004904"/>
            <a:ext cx="8663167" cy="4011516"/>
          </a:xfrm>
          <a:prstGeom prst="rect">
            <a:avLst/>
          </a:prstGeom>
        </p:spPr>
      </p:pic>
    </p:spTree>
    <p:extLst>
      <p:ext uri="{BB962C8B-B14F-4D97-AF65-F5344CB8AC3E}">
        <p14:creationId xmlns:p14="http://schemas.microsoft.com/office/powerpoint/2010/main" val="385512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3426</TotalTime>
  <Words>1091</Words>
  <Application>Microsoft Office PowerPoint</Application>
  <PresentationFormat>On-screen Show (16:9)</PresentationFormat>
  <Paragraphs>120</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Wingdings</vt:lpstr>
      <vt:lpstr>Courier New</vt:lpstr>
      <vt:lpstr>Myriad Web Pro</vt:lpstr>
      <vt:lpstr>Calibri</vt:lpstr>
      <vt:lpstr>Master</vt:lpstr>
      <vt:lpstr>BEYOND PULSE AND RANDS:  Integrating Online Surveys into the National Health Interview Survey </vt:lpstr>
      <vt:lpstr>Providing Near-Real-Time COVID-19 Data with Experimental Online Surveys</vt:lpstr>
      <vt:lpstr>NCHS Data Systems</vt:lpstr>
      <vt:lpstr>National Health Interview Survey</vt:lpstr>
      <vt:lpstr>NHIS Early Release Program</vt:lpstr>
      <vt:lpstr>PowerPoint Presentation</vt:lpstr>
      <vt:lpstr>Household Pulse Survey</vt:lpstr>
      <vt:lpstr>Symptoms of anxiety or depression: Household Pulse Survey, April 23 – October 26, 2020</vt:lpstr>
      <vt:lpstr>Uninsured adults, by education: Household Pulse Survey, April 23 – October 26, 2020</vt:lpstr>
      <vt:lpstr>Hypothetical Data Collection and Release Schedule</vt:lpstr>
      <vt:lpstr>RANDS – Research and Development Survey</vt:lpstr>
      <vt:lpstr>Differences Between RANDS 1 and NHIS</vt:lpstr>
      <vt:lpstr>Unmet need for care in last 2 months, by type of care and reason for unmet need: RANDS, June 9 – July 6, 2020</vt:lpstr>
      <vt:lpstr>Scheduled one or more telemedicine appointments in last 2 months, by age: RANDS, June 9 – July 6, 2020</vt:lpstr>
      <vt:lpstr>NCHS is Exploring Enhancing its Surveys with Supplemental Online Surveys </vt:lpstr>
      <vt:lpstr>Ongoing Modernization Work at NCHS</vt:lpstr>
      <vt:lpstr>Questions for CDC Senior Leaders</vt:lpstr>
      <vt:lpstr>What We Heard from CDC Senior Leaders</vt:lpstr>
      <vt:lpstr>PROPOSED: Commercial Panels for Online Quarterly Data Collection</vt:lpstr>
      <vt:lpstr>Discussion Questions</vt:lpstr>
      <vt:lpstr>Quality of Online Survey Estimates</vt:lpstr>
      <vt:lpstr>Prioritization of Efforts to Improve Timeliness</vt:lpstr>
      <vt:lpstr>Value of More Timely Data from NHIS</vt:lpstr>
      <vt:lpstr>Communicating Quality</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PULSE AND RANDS:  Integrating Online Surveys into the National Health Interview Survey</dc:title>
  <dc:creator>Stephen Blumberg and Jennifer Parker</dc:creator>
  <cp:lastModifiedBy>Blumberg, Stephen J. (CDC/DDPHSS/NCHS/DHIS)</cp:lastModifiedBy>
  <cp:revision>276</cp:revision>
  <cp:lastPrinted>2021-01-25T16:40:33Z</cp:lastPrinted>
  <dcterms:created xsi:type="dcterms:W3CDTF">2011-03-17T17:43:16Z</dcterms:created>
  <dcterms:modified xsi:type="dcterms:W3CDTF">2021-03-05T15:53:59Z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2020-10-27T14:30:19Z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0a82aa58-23b3-4756-b53a-3ab7d3c14520</vt:lpwstr>
  </property>
  <property fmtid="{D5CDD505-2E9C-101B-9397-08002B2CF9AE}" pid="9" name="MSIP_Label_7b94a7b8-f06c-4dfe-bdcc-9b548fd58c31_ContentBits">
    <vt:lpwstr>0</vt:lpwstr>
  </property>
</Properties>
</file>