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handoutMasterIdLst>
    <p:handoutMasterId r:id="rId18"/>
  </p:handoutMasterIdLst>
  <p:sldIdLst>
    <p:sldId id="258" r:id="rId6"/>
    <p:sldId id="786" r:id="rId7"/>
    <p:sldId id="787" r:id="rId8"/>
    <p:sldId id="795" r:id="rId9"/>
    <p:sldId id="788" r:id="rId10"/>
    <p:sldId id="789" r:id="rId11"/>
    <p:sldId id="790" r:id="rId12"/>
    <p:sldId id="791" r:id="rId13"/>
    <p:sldId id="792" r:id="rId14"/>
    <p:sldId id="793" r:id="rId15"/>
    <p:sldId id="79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dez, Helen EOP/ONDCP" initials="HHE" lastIdx="3" clrIdx="0">
    <p:extLst>
      <p:ext uri="{19B8F6BF-5375-455C-9EA6-DF929625EA0E}">
        <p15:presenceInfo xmlns:p15="http://schemas.microsoft.com/office/powerpoint/2012/main" userId="Hernandez, Helen EOP/ONDC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D4E"/>
    <a:srgbClr val="E13848"/>
    <a:srgbClr val="F9BC51"/>
    <a:srgbClr val="56BEAD"/>
    <a:srgbClr val="9AD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449" autoAdjust="0"/>
  </p:normalViewPr>
  <p:slideViewPr>
    <p:cSldViewPr snapToGrid="0">
      <p:cViewPr varScale="1">
        <p:scale>
          <a:sx n="66" d="100"/>
          <a:sy n="66" d="100"/>
        </p:scale>
        <p:origin x="67" y="230"/>
      </p:cViewPr>
      <p:guideLst>
        <p:guide orient="horz" pos="1584"/>
        <p:guide pos="408"/>
      </p:guideLst>
    </p:cSldViewPr>
  </p:slideViewPr>
  <p:outlineViewPr>
    <p:cViewPr>
      <p:scale>
        <a:sx n="33" d="100"/>
        <a:sy n="33" d="100"/>
      </p:scale>
      <p:origin x="0" y="-978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Puerto Rico U.S. Virgin Island HIDTA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7670-AC15-4D63-B7F1-31993E9013B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F85F-3110-4398-8A39-88029F80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08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Puerto Rico U.S. Virgin Island HIDTA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CC295F-7BD9-4D61-9E55-0979CEC9519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8F19B1-4427-40E6-8F94-270287812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19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50777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167023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417482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16610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369077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274919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132555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57331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266230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215802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FD909344-F76C-4953-A919-070B8758E78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Puerto Rico U.S. Virgin Island HIDTA</a:t>
            </a:r>
          </a:p>
        </p:txBody>
      </p:sp>
    </p:spTree>
    <p:extLst>
      <p:ext uri="{BB962C8B-B14F-4D97-AF65-F5344CB8AC3E}">
        <p14:creationId xmlns:p14="http://schemas.microsoft.com/office/powerpoint/2010/main" val="14645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373"/>
            <a:ext cx="7772400" cy="2108500"/>
          </a:xfrm>
        </p:spPr>
        <p:txBody>
          <a:bodyPr anchor="b"/>
          <a:lstStyle>
            <a:lvl1pPr algn="ctr">
              <a:defRPr sz="6000">
                <a:solidFill>
                  <a:srgbClr val="3B6D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12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B6D9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7653"/>
          <a:stretch/>
        </p:blipFill>
        <p:spPr>
          <a:xfrm>
            <a:off x="0" y="0"/>
            <a:ext cx="9144000" cy="1581374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85" y="5678280"/>
            <a:ext cx="1347470" cy="1090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3DED61-9D65-4F3A-B763-F93B4A1E2CD6}"/>
              </a:ext>
            </a:extLst>
          </p:cNvPr>
          <p:cNvSpPr/>
          <p:nvPr userDrawn="1"/>
        </p:nvSpPr>
        <p:spPr>
          <a:xfrm>
            <a:off x="7400925" y="5619750"/>
            <a:ext cx="1743075" cy="123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8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7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275655"/>
            <a:ext cx="82296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748933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3835603"/>
            <a:ext cx="64008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b="17570"/>
          <a:stretch/>
        </p:blipFill>
        <p:spPr>
          <a:xfrm>
            <a:off x="-7257" y="1"/>
            <a:ext cx="9151257" cy="94342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1" y="363515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40139825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40" y="6690957"/>
            <a:ext cx="9144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545167"/>
            <a:ext cx="8229600" cy="4455584"/>
          </a:xfrm>
        </p:spPr>
        <p:txBody>
          <a:bodyPr/>
          <a:lstStyle>
            <a:lvl1pPr marL="342891" indent="-342891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5055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600201"/>
            <a:ext cx="3879669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6719804"/>
            <a:ext cx="9144000" cy="1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69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467097"/>
            <a:ext cx="8294913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5900928"/>
            <a:ext cx="77724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213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b="17570"/>
          <a:stretch/>
        </p:blipFill>
        <p:spPr>
          <a:xfrm>
            <a:off x="-7257" y="5914573"/>
            <a:ext cx="9151257" cy="9434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9792" y="3662434"/>
            <a:ext cx="8095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9227315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5306"/>
            <a:ext cx="7886700" cy="796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2326"/>
            <a:ext cx="7886700" cy="4735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 graphics9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86510"/>
          <a:stretch/>
        </p:blipFill>
        <p:spPr>
          <a:xfrm>
            <a:off x="285750" y="20881"/>
            <a:ext cx="8572500" cy="71000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628649" y="6356351"/>
            <a:ext cx="7160684" cy="365125"/>
          </a:xfrm>
        </p:spPr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111066" y="6356351"/>
            <a:ext cx="404283" cy="365125"/>
          </a:xfrm>
        </p:spPr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2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5306"/>
            <a:ext cx="7886700" cy="796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21" y="1870447"/>
            <a:ext cx="7886700" cy="3934143"/>
          </a:xfrm>
        </p:spPr>
        <p:txBody>
          <a:bodyPr/>
          <a:lstStyle>
            <a:lvl1pPr marL="342900" indent="-342900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E754AA-2B75-4BFD-AA97-333A45838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1" b="17653"/>
          <a:stretch/>
        </p:blipFill>
        <p:spPr>
          <a:xfrm>
            <a:off x="0" y="0"/>
            <a:ext cx="9144000" cy="15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8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DFC National Evaluation Team: dfc_evaluators@icf.com • (877) 854-0731 • https://dfcme.ondcp.eop.gov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49" y="6356351"/>
            <a:ext cx="6288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B6D90"/>
                </a:solidFill>
              </a:defRPr>
            </a:lvl1pPr>
          </a:lstStyle>
          <a:p>
            <a:pPr algn="l"/>
            <a:r>
              <a:rPr lang="en-US"/>
              <a:t>DFC National Evaluation Team: dfc_evaluators@icfi.com • (877) 854-0731 • https://dfcme.ondcp.eop.gov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8532" y="6356351"/>
            <a:ext cx="1436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B6D90"/>
                </a:solidFill>
              </a:defRPr>
            </a:lvl1pPr>
          </a:lstStyle>
          <a:p>
            <a:fld id="{2BE46C92-E431-4C09-A463-5EFCD8A810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0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B6D9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6D9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6D9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6D9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6D9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6D9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6684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77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FC@cdc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dc.gov/injury/fundedprograms/drug-free-communities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grants/documents/Budget-Preparation-Guidanc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00" y="2574293"/>
            <a:ext cx="8133736" cy="1596278"/>
          </a:xfrm>
        </p:spPr>
        <p:txBody>
          <a:bodyPr>
            <a:no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 2020 DFC Non-Competing Continuation Application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400" y="4844360"/>
            <a:ext cx="8296275" cy="1550780"/>
          </a:xfrm>
        </p:spPr>
        <p:txBody>
          <a:bodyPr>
            <a:noAutofit/>
          </a:bodyPr>
          <a:lstStyle/>
          <a:p>
            <a:r>
              <a:rPr lang="en-US" sz="2000" b="1" dirty="0"/>
              <a:t>White House Office of National Drug Control Policy (ONDCP) </a:t>
            </a:r>
          </a:p>
          <a:p>
            <a:r>
              <a:rPr lang="en-US" sz="2000" b="1" dirty="0"/>
              <a:t>in collaboration with the </a:t>
            </a:r>
          </a:p>
          <a:p>
            <a:r>
              <a:rPr lang="en-US" sz="2000" b="1" dirty="0"/>
              <a:t>Centers for Disease Control and Prevention (CDC)</a:t>
            </a:r>
          </a:p>
        </p:txBody>
      </p:sp>
    </p:spTree>
    <p:extLst>
      <p:ext uri="{BB962C8B-B14F-4D97-AF65-F5344CB8AC3E}">
        <p14:creationId xmlns:p14="http://schemas.microsoft.com/office/powerpoint/2010/main" val="6745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E821-52C6-40B3-9171-B7F2CF2E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294738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Application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3B6A-FDF0-4BE9-9E98-E55358D90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85" y="1870447"/>
            <a:ext cx="7886700" cy="4461773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  <a:defRPr/>
            </a:pPr>
            <a:r>
              <a:rPr lang="en-US" sz="3400" b="1" dirty="0">
                <a:solidFill>
                  <a:prstClr val="black"/>
                </a:solidFill>
                <a:cs typeface="Arial" pitchFamily="34" charset="0"/>
              </a:rPr>
              <a:t>Application Submission: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2700" dirty="0"/>
              <a:t>CDC requires recipients to submit their non-competing continuation application, through www.grants.gov 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2700" dirty="0"/>
              <a:t>If technical difficulties are encountered at www.grants.gov, applicants should contact Customer Service at www.grants.gov. 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2700" dirty="0"/>
              <a:t>The www.grants.gov Contact Center is available 24 hours a day, 7 days a week, except federal holidays. 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2700" dirty="0"/>
              <a:t>The Contact Center is available by phone at 1-800-518-4726 or by e-mail at support@grants.gov. 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2700" dirty="0">
                <a:cs typeface="Arial" pitchFamily="34" charset="0"/>
              </a:rPr>
              <a:t>Active SAM and DUNS registrations are also required</a:t>
            </a:r>
            <a:endParaRPr lang="en-US" sz="2700" dirty="0">
              <a:solidFill>
                <a:prstClr val="black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6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6FD7-FBD2-4882-B790-4A257917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2894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NOFO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71736-F092-41B7-94AA-FE3BB489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84" y="1811455"/>
            <a:ext cx="8142339" cy="4758953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NOFO Support: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For questions specific to Notice of Funding Opportunity, Budget, Grant Application Package, or Match Requirements, email the 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CDC DFC unit: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prstClr val="black"/>
                </a:solidFill>
                <a:cs typeface="Arial" pitchFamily="34" charset="0"/>
                <a:hlinkClick r:id="rId3"/>
              </a:rPr>
              <a:t>DFC@cdc.gov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CDC DFC web page: </a:t>
            </a:r>
            <a:r>
              <a:rPr lang="en-US" dirty="0">
                <a:solidFill>
                  <a:prstClr val="black"/>
                </a:solidFill>
                <a:cs typeface="Arial" pitchFamily="34" charset="0"/>
                <a:hlinkClick r:id="rId4"/>
              </a:rPr>
              <a:t>www.cdc.gov/injury/fundedprograms/drug-free-communities/index.html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31D006-0430-43AA-BC65-B3DD7B8A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5745"/>
            <a:ext cx="7886700" cy="796700"/>
          </a:xfrm>
        </p:spPr>
        <p:txBody>
          <a:bodyPr/>
          <a:lstStyle/>
          <a:p>
            <a:r>
              <a:rPr lang="en-US" sz="2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ONDCP and</a:t>
            </a:r>
            <a:r>
              <a:rPr lang="en-US" sz="1600" kern="12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CDC: Division of Responsibility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C7A22-527E-4CF1-836E-DCD015C7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1" y="1943100"/>
            <a:ext cx="7886700" cy="3934143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ONDCP is now partnering with CDC for the day to day management of the DFC and CARA grant programs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CDC’s National Center for Injury Prevention and Control (NCIPC) will serve as the day-to-day administrator of DFC and CARA grant programs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NCIPC currently funds drug overdose prevention programs in all 50 states, Washington DC, and four territories </a:t>
            </a:r>
          </a:p>
        </p:txBody>
      </p:sp>
      <p:pic>
        <p:nvPicPr>
          <p:cNvPr id="8" name="Picture 7" descr="CDC logo">
            <a:extLst>
              <a:ext uri="{FF2B5EF4-FFF2-40B4-BE49-F238E27FC236}">
                <a16:creationId xmlns:a16="http://schemas.microsoft.com/office/drawing/2014/main" id="{A42EECCD-580B-48EF-ABDF-41D9FE6F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48" y="5488774"/>
            <a:ext cx="2053431" cy="11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3FC4-FA3E-45C8-8BD5-6A9DF62D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92" y="1294739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Brief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77DA-71E7-41CD-92DF-AFF8FE78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92" y="1890111"/>
            <a:ext cx="7886700" cy="379293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Brief Overview: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FY 2019 DFC-funded community coalitions currently in Years 1-4 and Years 6-9 must submit a non-competing continuation application.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FY 2020 DFC Non-Competing Continuation Application is found on Grants.gov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200" dirty="0"/>
              <a:t>Notice of Funding Opportunity Number (NOFO): </a:t>
            </a:r>
          </a:p>
          <a:p>
            <a:pPr marL="457200" lvl="1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200" b="1" dirty="0"/>
              <a:t>     CDC-RFA-CE20-2004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9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AC8A23-5D57-4902-AE91-FC46B14E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73" y="1336446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View</a:t>
            </a:r>
            <a:r>
              <a:rPr lang="en-US" sz="1600" baseline="0" dirty="0">
                <a:solidFill>
                  <a:schemeClr val="bg1"/>
                </a:solidFill>
              </a:rPr>
              <a:t> of the Grant Opportunity Form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98B7-330A-482B-907A-FE7DEE1A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CDC-RFA-CE20-2004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Drug-Free Communities (DFC) </a:t>
            </a:r>
            <a:r>
              <a:rPr lang="en-US" sz="2400" dirty="0" err="1">
                <a:solidFill>
                  <a:schemeClr val="bg1"/>
                </a:solidFill>
              </a:rPr>
              <a:t>SupportProgram</a:t>
            </a:r>
            <a:r>
              <a:rPr lang="en-US" sz="2400" dirty="0">
                <a:solidFill>
                  <a:schemeClr val="bg1"/>
                </a:solidFill>
              </a:rPr>
              <a:t> - Non-Competing Continuation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Department of Health and Human Services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Centers for Disease Control - NCIPC</a:t>
            </a:r>
          </a:p>
        </p:txBody>
      </p:sp>
      <p:pic>
        <p:nvPicPr>
          <p:cNvPr id="2" name="Picture 1" descr="Screenshot of Grants.gov Grant Opportunity interfa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7" y="1734796"/>
            <a:ext cx="7489285" cy="4741159"/>
          </a:xfrm>
          <a:prstGeom prst="rect">
            <a:avLst/>
          </a:prstGeom>
        </p:spPr>
      </p:pic>
      <p:sp>
        <p:nvSpPr>
          <p:cNvPr id="6" name="Double Bracket 5" descr="Image of grant opportunity program title"/>
          <p:cNvSpPr/>
          <p:nvPr/>
        </p:nvSpPr>
        <p:spPr>
          <a:xfrm>
            <a:off x="988291" y="2974109"/>
            <a:ext cx="4572000" cy="701964"/>
          </a:xfrm>
          <a:prstGeom prst="bracketPair">
            <a:avLst/>
          </a:prstGeom>
          <a:noFill/>
          <a:ln w="76200">
            <a:solidFill>
              <a:srgbClr val="DF4D4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 descr="Arrow pointing to the grant opportunity program titl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04800" y="3140364"/>
            <a:ext cx="584547" cy="369454"/>
          </a:xfrm>
          <a:prstGeom prst="rightArrow">
            <a:avLst/>
          </a:prstGeom>
          <a:solidFill>
            <a:srgbClr val="E13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3856-1870-46DD-9D74-81A1392C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1" y="3360420"/>
            <a:ext cx="7886700" cy="11242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prstClr val="black"/>
                </a:solidFill>
                <a:cs typeface="Arial" pitchFamily="34" charset="0"/>
              </a:rPr>
              <a:t>Frequently Asked Questions</a:t>
            </a:r>
            <a:endParaRPr lang="en-US" sz="3200" b="1" dirty="0">
              <a:solidFill>
                <a:srgbClr val="DF4D4E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E0A91-2671-4B48-8ECF-C8CD7C5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2893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Frequently</a:t>
            </a:r>
            <a:r>
              <a:rPr lang="en-US" sz="1600" baseline="0" dirty="0">
                <a:solidFill>
                  <a:schemeClr val="bg1"/>
                </a:solidFill>
              </a:rPr>
              <a:t> Asked Questions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6F8F-C99C-48E9-B08C-4D2F5905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20" y="1363565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07CF-157D-42FD-946D-9CE49533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0" y="1870447"/>
            <a:ext cx="7986129" cy="3934143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  <a:defRPr/>
            </a:pPr>
            <a:r>
              <a:rPr lang="en-US" sz="10400" b="1" dirty="0">
                <a:solidFill>
                  <a:prstClr val="black"/>
                </a:solidFill>
                <a:cs typeface="Arial" pitchFamily="34" charset="0"/>
              </a:rPr>
              <a:t>Deadlines: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For all recipients on the </a:t>
            </a:r>
            <a:r>
              <a:rPr lang="en-US" sz="7600" b="1" dirty="0">
                <a:solidFill>
                  <a:prstClr val="black"/>
                </a:solidFill>
                <a:cs typeface="Arial" pitchFamily="34" charset="0"/>
              </a:rPr>
              <a:t>September 30 – September 29 </a:t>
            </a: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Budget Period Cycle (recipients applying for Years 02-05 and Years 07-10), applications must be submitted by </a:t>
            </a:r>
            <a:r>
              <a:rPr lang="en-US" sz="7600" b="1" dirty="0">
                <a:solidFill>
                  <a:srgbClr val="DF4D4E"/>
                </a:solidFill>
                <a:cs typeface="Arial" pitchFamily="34" charset="0"/>
              </a:rPr>
              <a:t>3/16/2020, 11:59pm EST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For all recipients on the </a:t>
            </a:r>
            <a:r>
              <a:rPr lang="en-US" sz="7600" b="1" dirty="0">
                <a:solidFill>
                  <a:prstClr val="black"/>
                </a:solidFill>
                <a:cs typeface="Arial" pitchFamily="34" charset="0"/>
              </a:rPr>
              <a:t>October 31 – October 30</a:t>
            </a: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 Budget Period Cycle (only for recipients applying for Year 02 and Year 07 with this budget period on their current Notice of Award), applications must be submitted by </a:t>
            </a:r>
            <a:r>
              <a:rPr lang="en-US" sz="7600" b="1" dirty="0">
                <a:solidFill>
                  <a:srgbClr val="DF4D4E"/>
                </a:solidFill>
                <a:cs typeface="Arial" pitchFamily="34" charset="0"/>
              </a:rPr>
              <a:t>4/14/2020, 11:59pm EST</a:t>
            </a:r>
          </a:p>
          <a:p>
            <a:pPr marL="457200" indent="-45720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defRPr/>
            </a:pP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For all recipients on the </a:t>
            </a:r>
            <a:r>
              <a:rPr lang="en-US" sz="7600" b="1" dirty="0">
                <a:solidFill>
                  <a:prstClr val="black"/>
                </a:solidFill>
                <a:cs typeface="Arial" pitchFamily="34" charset="0"/>
              </a:rPr>
              <a:t>December 31 – December 30 </a:t>
            </a:r>
            <a:r>
              <a:rPr lang="en-US" sz="7600" dirty="0">
                <a:solidFill>
                  <a:prstClr val="black"/>
                </a:solidFill>
                <a:cs typeface="Arial" pitchFamily="34" charset="0"/>
              </a:rPr>
              <a:t>Budget Period Cycle (only for recipients applying for Year 02 and Year 07 with this budget period on their current Notice of Award), applications must be submitted by </a:t>
            </a:r>
            <a:r>
              <a:rPr lang="en-US" sz="7600" b="1" dirty="0">
                <a:solidFill>
                  <a:srgbClr val="DF4D4E"/>
                </a:solidFill>
                <a:cs typeface="Arial" pitchFamily="34" charset="0"/>
              </a:rPr>
              <a:t>6/15/2020, 11:59pm EST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61224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7836-4338-481C-A2F9-5DCB47BB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2097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E618-BF7A-4CE9-8748-D561AA28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0" y="1870447"/>
            <a:ext cx="8256640" cy="4987553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  <a:defRPr/>
            </a:pPr>
            <a:r>
              <a:rPr lang="en-US" sz="5500" b="1" dirty="0">
                <a:cs typeface="Arial" pitchFamily="34" charset="0"/>
              </a:rPr>
              <a:t>Eligibility:</a:t>
            </a:r>
          </a:p>
          <a:p>
            <a:pPr marL="28575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(DFC) Support Program – Competing Continuation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SP-19-006 </a:t>
            </a:r>
          </a:p>
          <a:p>
            <a:pPr marL="285750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(DFC) Support Program – New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SP-19-005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Support Program – Competing Continuation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SP-18-003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Support Program – New</a:t>
            </a:r>
          </a:p>
          <a:p>
            <a:pPr marL="7429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SP-18-002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(DFC) Support Program – Competing Continuation</a:t>
            </a: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SP-17-002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(DFC) Support Program – New </a:t>
            </a: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SP-17-001 </a:t>
            </a:r>
          </a:p>
          <a:p>
            <a:pPr marL="285750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Drug-Free Communities (DFC) Support Program</a:t>
            </a:r>
          </a:p>
          <a:p>
            <a:pPr marL="742950" lvl="1" indent="-28575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SP-16-001</a:t>
            </a:r>
          </a:p>
        </p:txBody>
      </p:sp>
    </p:spTree>
    <p:extLst>
      <p:ext uri="{BB962C8B-B14F-4D97-AF65-F5344CB8AC3E}">
        <p14:creationId xmlns:p14="http://schemas.microsoft.com/office/powerpoint/2010/main" val="310852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A3BE-F478-4B03-99EA-D63C156A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21" y="1402893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Required Contents of Application Packet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352D-DA1D-4DEB-8014-513EDCE6B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1" y="1801623"/>
            <a:ext cx="7886700" cy="4894147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  <a:defRPr/>
            </a:pPr>
            <a:r>
              <a:rPr lang="en-US" b="1" dirty="0"/>
              <a:t>Required Contents of Application Packet: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SF-424 Application for Federal Domestic Assistance (online form)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SF-424A Budget Information-Non-Construction (online form)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Budget Justification (attachment)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Indirect Cost Rate Agreement (attachment)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Performance Narrative (12-Month Action Plan)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SF-LLL Disclosure of Lobbying Activities (online form)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Interim Federal Financial Report (FFR) SF-425 (attachment) 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Attachment A: Checklist of Required Contents of Application Packet Section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Attachment B: Disclosure of Drug Free Communities (DFC) Support Program Coalition Information</a:t>
            </a:r>
          </a:p>
          <a:p>
            <a:pPr marL="285750" indent="-285750">
              <a:lnSpc>
                <a:spcPct val="80000"/>
              </a:lnSpc>
              <a:defRPr/>
            </a:pPr>
            <a:r>
              <a:rPr lang="en-US" sz="2200" dirty="0"/>
              <a:t>CDC Risk Assessment Questionnaire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EB35BC-D53A-451E-9212-55A06A35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55409"/>
            <a:ext cx="7886700" cy="7967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Budget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4711-9D84-4F01-BAF2-5AFF8722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21" y="1870447"/>
            <a:ext cx="3902355" cy="4429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Budget Template:</a:t>
            </a:r>
            <a:endParaRPr lang="en-US" dirty="0"/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900" dirty="0">
                <a:cs typeface="Arial" pitchFamily="34" charset="0"/>
              </a:rPr>
              <a:t>Budget must be itemized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900" dirty="0">
                <a:cs typeface="Arial" pitchFamily="34" charset="0"/>
              </a:rPr>
              <a:t>Proposed budget is 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reasonable and consistent </a:t>
            </a:r>
            <a:r>
              <a:rPr lang="en-US" sz="1900" dirty="0">
                <a:cs typeface="Arial" pitchFamily="34" charset="0"/>
              </a:rPr>
              <a:t>with the purpose, objectives, and program strategy outlined in the project narrative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900" dirty="0">
                <a:cs typeface="Arial" pitchFamily="34" charset="0"/>
              </a:rPr>
              <a:t>CDC’s budget preparation guidelines can be found at: </a:t>
            </a:r>
            <a:r>
              <a:rPr lang="en-US" sz="1900" u="sng" dirty="0">
                <a:hlinkClick r:id="rId3"/>
              </a:rPr>
              <a:t>www.cdc.gov/grants/documents/Budget-Preparation-Guidance.pdf</a:t>
            </a:r>
            <a:endParaRPr lang="en-US" sz="1900" dirty="0">
              <a:cs typeface="Arial" pitchFamily="34" charset="0"/>
            </a:endParaRPr>
          </a:p>
        </p:txBody>
      </p:sp>
      <p:pic>
        <p:nvPicPr>
          <p:cNvPr id="3" name="Picture 2" descr="Screenshot of the &quot;Budget Narrative Template&quot; for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425" y="1809107"/>
            <a:ext cx="3666263" cy="44297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76592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EH_ATSDR_combined">
  <a:themeElements>
    <a:clrScheme name="Custom 26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9A3B26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4AB0E5B322646A415C33FBD36797D" ma:contentTypeVersion="10" ma:contentTypeDescription="Create a new document." ma:contentTypeScope="" ma:versionID="5658d527ec28ad32385470fde55faccf">
  <xsd:schema xmlns:xsd="http://www.w3.org/2001/XMLSchema" xmlns:xs="http://www.w3.org/2001/XMLSchema" xmlns:p="http://schemas.microsoft.com/office/2006/metadata/properties" xmlns:ns2="b76ed5f2-c38b-4c3a-8b3a-ccc359bd02bc" xmlns:ns3="195e3822-aa66-4584-b3da-9bcb93e908f0" targetNamespace="http://schemas.microsoft.com/office/2006/metadata/properties" ma:root="true" ma:fieldsID="09ccdcc9dc04bdf1d8201612a298030e" ns2:_="" ns3:_="">
    <xsd:import namespace="b76ed5f2-c38b-4c3a-8b3a-ccc359bd02bc"/>
    <xsd:import namespace="195e3822-aa66-4584-b3da-9bcb93e90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ed5f2-c38b-4c3a-8b3a-ccc359bd0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e3822-aa66-4584-b3da-9bcb93e908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DF6C59-AB48-45D0-A374-EB0084EC4707}">
  <ds:schemaRefs>
    <ds:schemaRef ds:uri="http://schemas.microsoft.com/office/2006/documentManagement/types"/>
    <ds:schemaRef ds:uri="http://www.w3.org/XML/1998/namespace"/>
    <ds:schemaRef ds:uri="b76ed5f2-c38b-4c3a-8b3a-ccc359bd02bc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95e3822-aa66-4584-b3da-9bcb93e908f0"/>
  </ds:schemaRefs>
</ds:datastoreItem>
</file>

<file path=customXml/itemProps2.xml><?xml version="1.0" encoding="utf-8"?>
<ds:datastoreItem xmlns:ds="http://schemas.openxmlformats.org/officeDocument/2006/customXml" ds:itemID="{994DF3DE-0913-4524-A134-9CA62CD80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ed5f2-c38b-4c3a-8b3a-ccc359bd02bc"/>
    <ds:schemaRef ds:uri="195e3822-aa66-4584-b3da-9bcb93e90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B9A98-6E84-4DED-8CB2-EAC99F9BB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779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Myriad Web Pro</vt:lpstr>
      <vt:lpstr>Wingdings</vt:lpstr>
      <vt:lpstr>1_Office Theme</vt:lpstr>
      <vt:lpstr>NCEH_ATSDR_combined</vt:lpstr>
      <vt:lpstr>FY 2020 DFC Non-Competing Continuation Application Workshop</vt:lpstr>
      <vt:lpstr> ONDCP and CDC: Division of Responsibility</vt:lpstr>
      <vt:lpstr>Brief Overview</vt:lpstr>
      <vt:lpstr>View of the Grant Opportunity Form</vt:lpstr>
      <vt:lpstr>Frequently Asked Questions</vt:lpstr>
      <vt:lpstr>Deadlines</vt:lpstr>
      <vt:lpstr>Eligibility</vt:lpstr>
      <vt:lpstr>Required Contents of Application Packet</vt:lpstr>
      <vt:lpstr>Budget Template</vt:lpstr>
      <vt:lpstr>Application Submission</vt:lpstr>
      <vt:lpstr>NOFO Support</vt:lpstr>
    </vt:vector>
  </TitlesOfParts>
  <Company>White House Communications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2018 DFC Grant Application Workshop</dc:title>
  <dc:creator>Hernandez, Helen EOP/ONDCP</dc:creator>
  <cp:lastModifiedBy>Alexander, Norm C. (CDC/DDNID/NCIPC/OD) (CTR)</cp:lastModifiedBy>
  <cp:revision>188</cp:revision>
  <cp:lastPrinted>2019-05-13T22:25:19Z</cp:lastPrinted>
  <dcterms:created xsi:type="dcterms:W3CDTF">2017-12-29T14:57:12Z</dcterms:created>
  <dcterms:modified xsi:type="dcterms:W3CDTF">2020-03-11T20:50:13Z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0x01010042A4AB0E5B322646A415C33FBD36797D</vt:lpwstr>
  </property>
</Properties>
</file>