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145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F3EB15-BBD3-99A4-0359-63AB68FC5583}" name="Hume, Hannah (WAS-WSW)" initials="H(" userId="S::hhume@webershandwick.com::1bb01234-e597-429e-a4f3-0d568afa47d5" providerId="AD"/>
  <p188:author id="{584AB69A-6491-6A07-0B1E-2AC16A3C1D23}" name="Kelly, Stephen (NYC-RSD)" initials="K(" userId="S::stephen.kelly@resolute.com::b14b489e-cdff-4591-8fac-e12f79eda3e7" providerId="AD"/>
  <p188:author id="{41C2BACC-10A2-F589-CDB7-D648C0EDC9E7}" name="Gruber, Mark (BUF-RSD)" initials="MG" userId="Gruber, Mark (BUF-RSD)" providerId="None"/>
  <p188:author id="{4A3819CD-B176-3C91-3CE2-D277CDC17572}" name="Lemos, Pam" initials="OSH" userId="Lemos, Pam" providerId="None"/>
  <p188:author id="{E8D0B9D4-F70F-BEA7-87F7-DC905F0488A0}" name="Sporrong, Katari (NYC-RSD)" initials="SK(R" userId="S::katari.sporrong@resolute.com::34da16c7-c116-4814-8e7a-e4fd689118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DC8"/>
    <a:srgbClr val="497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BAF7D8-7587-B395-782D-F9A0A8D6C7D6}" v="19" dt="2023-01-10T22:36:44.701"/>
    <p1510:client id="{D03A49BB-6185-DE45-BF25-20D799DC6315}" v="11" dt="2023-01-10T22:37:20.9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chilis, Allison (NYC-RSD)" userId="c0b6f0fa-67b9-40b3-8625-6e8b82fb5866" providerId="ADAL" clId="{D03A49BB-6185-DE45-BF25-20D799DC6315}"/>
    <pc:docChg chg="undo custSel modSld">
      <pc:chgData name="Pachilis, Allison (NYC-RSD)" userId="c0b6f0fa-67b9-40b3-8625-6e8b82fb5866" providerId="ADAL" clId="{D03A49BB-6185-DE45-BF25-20D799DC6315}" dt="2023-01-10T22:37:20.903" v="8" actId="1076"/>
      <pc:docMkLst>
        <pc:docMk/>
      </pc:docMkLst>
      <pc:sldChg chg="modSp mod">
        <pc:chgData name="Pachilis, Allison (NYC-RSD)" userId="c0b6f0fa-67b9-40b3-8625-6e8b82fb5866" providerId="ADAL" clId="{D03A49BB-6185-DE45-BF25-20D799DC6315}" dt="2023-01-10T22:37:20.903" v="8" actId="1076"/>
        <pc:sldMkLst>
          <pc:docMk/>
          <pc:sldMk cId="3669358852" sldId="1451"/>
        </pc:sldMkLst>
        <pc:spChg chg="mod">
          <ac:chgData name="Pachilis, Allison (NYC-RSD)" userId="c0b6f0fa-67b9-40b3-8625-6e8b82fb5866" providerId="ADAL" clId="{D03A49BB-6185-DE45-BF25-20D799DC6315}" dt="2023-01-10T22:37:20.903" v="8" actId="1076"/>
          <ac:spMkLst>
            <pc:docMk/>
            <pc:sldMk cId="3669358852" sldId="1451"/>
            <ac:spMk id="4" creationId="{54DDCBAD-650E-0053-7520-23FBDFA1C3FF}"/>
          </ac:spMkLst>
        </pc:spChg>
        <pc:spChg chg="mod">
          <ac:chgData name="Pachilis, Allison (NYC-RSD)" userId="c0b6f0fa-67b9-40b3-8625-6e8b82fb5866" providerId="ADAL" clId="{D03A49BB-6185-DE45-BF25-20D799DC6315}" dt="2023-01-10T22:37:17.111" v="7" actId="1076"/>
          <ac:spMkLst>
            <pc:docMk/>
            <pc:sldMk cId="3669358852" sldId="1451"/>
            <ac:spMk id="8" creationId="{A63725F0-C5B6-B0B9-FC3A-304D6AF8FEF0}"/>
          </ac:spMkLst>
        </pc:spChg>
      </pc:sldChg>
    </pc:docChg>
  </pc:docChgLst>
  <pc:docChgLst>
    <pc:chgData name="Pachilis, Allison (NYC-RSD)" userId="S::allison.pachilis@resolute.com::c0b6f0fa-67b9-40b3-8625-6e8b82fb5866" providerId="AD" clId="Web-{63BAF7D8-7587-B395-782D-F9A0A8D6C7D6}"/>
    <pc:docChg chg="modSld">
      <pc:chgData name="Pachilis, Allison (NYC-RSD)" userId="S::allison.pachilis@resolute.com::c0b6f0fa-67b9-40b3-8625-6e8b82fb5866" providerId="AD" clId="Web-{63BAF7D8-7587-B395-782D-F9A0A8D6C7D6}" dt="2023-01-10T22:36:43.748" v="12" actId="20577"/>
      <pc:docMkLst>
        <pc:docMk/>
      </pc:docMkLst>
      <pc:sldChg chg="modSp">
        <pc:chgData name="Pachilis, Allison (NYC-RSD)" userId="S::allison.pachilis@resolute.com::c0b6f0fa-67b9-40b3-8625-6e8b82fb5866" providerId="AD" clId="Web-{63BAF7D8-7587-B395-782D-F9A0A8D6C7D6}" dt="2023-01-10T22:36:43.748" v="12" actId="20577"/>
        <pc:sldMkLst>
          <pc:docMk/>
          <pc:sldMk cId="3669358852" sldId="1451"/>
        </pc:sldMkLst>
        <pc:spChg chg="mod">
          <ac:chgData name="Pachilis, Allison (NYC-RSD)" userId="S::allison.pachilis@resolute.com::c0b6f0fa-67b9-40b3-8625-6e8b82fb5866" providerId="AD" clId="Web-{63BAF7D8-7587-B395-782D-F9A0A8D6C7D6}" dt="2023-01-10T22:35:57.901" v="2" actId="1076"/>
          <ac:spMkLst>
            <pc:docMk/>
            <pc:sldMk cId="3669358852" sldId="1451"/>
            <ac:spMk id="4" creationId="{54DDCBAD-650E-0053-7520-23FBDFA1C3FF}"/>
          </ac:spMkLst>
        </pc:spChg>
        <pc:spChg chg="mod">
          <ac:chgData name="Pachilis, Allison (NYC-RSD)" userId="S::allison.pachilis@resolute.com::c0b6f0fa-67b9-40b3-8625-6e8b82fb5866" providerId="AD" clId="Web-{63BAF7D8-7587-B395-782D-F9A0A8D6C7D6}" dt="2023-01-10T22:36:43.748" v="12" actId="20577"/>
          <ac:spMkLst>
            <pc:docMk/>
            <pc:sldMk cId="3669358852" sldId="1451"/>
            <ac:spMk id="8" creationId="{A63725F0-C5B6-B0B9-FC3A-304D6AF8FEF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29C5D-02AB-5F42-9AD3-11C8416AE42E}" type="datetimeFigureOut">
              <a:rPr lang="en-US" smtClean="0"/>
              <a:t>1/26/23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67CC9-5E4A-1847-A444-D6A28007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C80933AD-D2DD-A9E2-8D34-33EEF467450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B14DA59-0A5E-644C-8337-E9CE1AC1E9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52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1C4A26B3-F4FE-9EB9-8DF7-D9EA7E5D026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59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6ABFD9B3-D7C6-9A7A-A7BC-03431B7451C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18462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38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E7DBF9DB-7D7A-E8F3-66C7-AE6631A2C05F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9F508C-DB97-C41C-39F3-08C81E19E4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00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982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48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13A1AD42-0BB7-E320-8206-1D9FF4F9826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5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Chart Placeholder 1">
            <a:extLst>
              <a:ext uri="{FF2B5EF4-FFF2-40B4-BE49-F238E27FC236}">
                <a16:creationId xmlns:a16="http://schemas.microsoft.com/office/drawing/2014/main" id="{30AB71F8-E431-CD0D-21C3-13878CF0030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347634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4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8804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6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6FB2E7C6-3AA9-7531-3698-9412310F5F0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390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B5FED8DF-4B16-1B4D-C138-AEAE4A5147F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23817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08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A5914-F582-127A-A0C0-BEEAE634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93E62-6399-6690-3C9D-789FA53EE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DD37-4D67-3133-9238-8D45E9F81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CB6D-DABD-754A-8426-905EF76E08FB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EF80A-7254-2D67-59AC-FAAF77ED4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0E55-1FF7-27E7-1FE4-B9F7F8398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F645-D866-8748-B450-53C9FCD6D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64" r:id="rId3"/>
    <p:sldLayoutId id="2147483666" r:id="rId4"/>
    <p:sldLayoutId id="2147483672" r:id="rId5"/>
    <p:sldLayoutId id="2147483667" r:id="rId6"/>
    <p:sldLayoutId id="2147483668" r:id="rId7"/>
    <p:sldLayoutId id="2147483674" r:id="rId8"/>
    <p:sldLayoutId id="2147483669" r:id="rId9"/>
    <p:sldLayoutId id="2147483670" r:id="rId10"/>
    <p:sldLayoutId id="2147483675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patitis/statistics/2020surveillance/index.htm." TargetMode="External"/><Relationship Id="rId2" Type="http://schemas.openxmlformats.org/officeDocument/2006/relationships/hyperlink" Target="https://ndc.services.cdc.gov/conditions/hepatitis-b-acut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Table 2.3</a:t>
            </a:r>
            <a:br>
              <a:rPr lang="en-US" sz="2000"/>
            </a:br>
            <a:r>
              <a:rPr lang="en-US" sz="2000" b="1"/>
              <a:t>Reported risk behaviors or exposures among reported cases* of acute hepatitis B virus infection</a:t>
            </a:r>
            <a:br>
              <a:rPr lang="en-US" sz="2000" b="1"/>
            </a:br>
            <a:r>
              <a:rPr lang="en-US" sz="2000" b="1"/>
              <a:t>United States, 2020</a:t>
            </a:r>
            <a:r>
              <a:rPr lang="en-US" sz="2000"/>
              <a:t>	</a:t>
            </a:r>
            <a:r>
              <a:rPr lang="en-US" sz="2000" b="0"/>
              <a:t>		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C9BE060-1E87-051C-57CB-B646C709C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682398"/>
              </p:ext>
            </p:extLst>
          </p:nvPr>
        </p:nvGraphicFramePr>
        <p:xfrm>
          <a:off x="535833" y="1356994"/>
          <a:ext cx="11120335" cy="2505456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780084">
                  <a:extLst>
                    <a:ext uri="{9D8B030D-6E8A-4147-A177-3AD203B41FA5}">
                      <a16:colId xmlns:a16="http://schemas.microsoft.com/office/drawing/2014/main" val="2197488459"/>
                    </a:ext>
                  </a:extLst>
                </a:gridCol>
                <a:gridCol w="2746473">
                  <a:extLst>
                    <a:ext uri="{9D8B030D-6E8A-4147-A177-3AD203B41FA5}">
                      <a16:colId xmlns:a16="http://schemas.microsoft.com/office/drawing/2014/main" val="557897342"/>
                    </a:ext>
                  </a:extLst>
                </a:gridCol>
                <a:gridCol w="2813694">
                  <a:extLst>
                    <a:ext uri="{9D8B030D-6E8A-4147-A177-3AD203B41FA5}">
                      <a16:colId xmlns:a16="http://schemas.microsoft.com/office/drawing/2014/main" val="1675807070"/>
                    </a:ext>
                  </a:extLst>
                </a:gridCol>
                <a:gridCol w="2780084">
                  <a:extLst>
                    <a:ext uri="{9D8B030D-6E8A-4147-A177-3AD203B41FA5}">
                      <a16:colId xmlns:a16="http://schemas.microsoft.com/office/drawing/2014/main" val="3162417777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Risk behaviors/exposures</a:t>
                      </a:r>
                      <a:r>
                        <a:rPr lang="en-US" sz="1200" b="1" u="none" strike="noStrike" baseline="30000">
                          <a:solidFill>
                            <a:schemeClr val="bg1"/>
                          </a:solidFill>
                          <a:effectLst/>
                        </a:rPr>
                        <a:t>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Risk identified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No risk identified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Risk data missing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9947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Injection drug use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713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1,042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95995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Multiple sexual partners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124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1,521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1523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Surgery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1,378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436712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Sexual contact</a:t>
                      </a:r>
                      <a:r>
                        <a:rPr lang="en-US" sz="1100" b="0" u="none" strike="noStrike" baseline="30000">
                          <a:solidFill>
                            <a:srgbClr val="111111"/>
                          </a:solidFill>
                          <a:effectLst/>
                        </a:rPr>
                        <a:t>§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1,613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1426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Needlestick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742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1,379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31396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Men who have sex with men</a:t>
                      </a:r>
                      <a:r>
                        <a:rPr lang="en-US" sz="1100" b="0" u="none" strike="noStrike" baseline="30000">
                          <a:solidFill>
                            <a:srgbClr val="111111"/>
                          </a:solidFill>
                          <a:effectLst/>
                        </a:rPr>
                        <a:t> ¶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64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952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01511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Household contact (nonsexual)</a:t>
                      </a:r>
                      <a:r>
                        <a:rPr lang="en-US" sz="1100" b="0" u="none" strike="noStrike" baseline="30000">
                          <a:solidFill>
                            <a:srgbClr val="111111"/>
                          </a:solidFill>
                          <a:effectLst/>
                        </a:rPr>
                        <a:t>§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1,613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28741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Dialysis patient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786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1,340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818688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Occupational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970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1,186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60729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Transfusion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809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1,347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322596"/>
                  </a:ext>
                </a:extLst>
              </a:tr>
            </a:tbl>
          </a:graphicData>
        </a:graphic>
      </p:graphicFrame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93F1DBF-C4BC-43A3-307E-582FB67C6E1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179292"/>
            <a:ext cx="5638800" cy="143351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800" dirty="0">
                <a:ea typeface="+mn-lt"/>
                <a:cs typeface="+mn-lt"/>
              </a:rPr>
              <a:t>* Reported confirmed cases. For the case definition, see </a:t>
            </a:r>
            <a:r>
              <a:rPr lang="en-US" sz="800" dirty="0">
                <a:ea typeface="+mn-lt"/>
                <a:cs typeface="+mn-lt"/>
                <a:hlinkClick r:id="rId2"/>
              </a:rPr>
              <a:t>https://ndc.services.cdc.gov/conditions/hepatitis-b-acute/</a:t>
            </a:r>
            <a:endParaRPr lang="en-US" dirty="0">
              <a:ea typeface="+mn-lt"/>
              <a:cs typeface="+mn-lt"/>
            </a:endParaRPr>
          </a:p>
          <a:p>
            <a:r>
              <a:rPr lang="en-US" sz="800" dirty="0">
                <a:ea typeface="+mn-lt"/>
                <a:cs typeface="+mn-lt"/>
              </a:rPr>
              <a:t>† Reported cases may include more than one risk behavior/exposure. Case reports with at least one of the following risk behaviors/exposures reported 6 weeks to 6 months prior to symptom onset or documented seroconversion if asymptomatic: 1) injection drug use;2) multiple sexual partners; 3) underwent surgery; 4) men who have sex with men; 5) sexual contact with suspected/confirmed hepatitis B case; 6) sustained a percutaneous injury; 7) household contact with suspected/confirmed hepatitis B case; 8) occupational exposure to blood; 9) dialysis; and 10) transfusion.</a:t>
            </a:r>
            <a:endParaRPr lang="en-US" dirty="0">
              <a:ea typeface="+mn-lt"/>
              <a:cs typeface="+mn-lt"/>
            </a:endParaRPr>
          </a:p>
          <a:p>
            <a:r>
              <a:rPr lang="en-US" sz="800" dirty="0">
                <a:ea typeface="+mn-lt"/>
                <a:cs typeface="+mn-lt"/>
              </a:rPr>
              <a:t>§ Cases with more than one type of contact reported were categorized according to a hierarchy: (1) sexual contact; (2) household contact (nonsexual).</a:t>
            </a:r>
            <a:endParaRPr lang="en-US" dirty="0"/>
          </a:p>
          <a:p>
            <a:r>
              <a:rPr lang="en-US" sz="800" dirty="0">
                <a:ea typeface="+mn-lt"/>
                <a:cs typeface="+mn-lt"/>
              </a:rPr>
              <a:t>¶ A total of 1,297 acute hepatitis B cases were reported among males in 2020.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</a:pPr>
            <a:endParaRPr lang="en-US" sz="800" dirty="0"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7BEB47-53DF-BDC3-82A0-27A32ED2828F}"/>
              </a:ext>
            </a:extLst>
          </p:cNvPr>
          <p:cNvSpPr txBox="1"/>
          <p:nvPr/>
        </p:nvSpPr>
        <p:spPr>
          <a:xfrm>
            <a:off x="6521344" y="5776684"/>
            <a:ext cx="4198068" cy="71301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spcBef>
                <a:spcPts val="1000"/>
              </a:spcBef>
            </a:pPr>
            <a:r>
              <a:rPr lang="en-US" sz="800" dirty="0">
                <a:ea typeface="+mn-lt"/>
                <a:cs typeface="+mn-lt"/>
              </a:rPr>
              <a:t>Source: CDC, National Notifiable Diseases Surveillance System.</a:t>
            </a:r>
            <a:endParaRPr lang="en-US" dirty="0">
              <a:ea typeface="+mn-lt"/>
              <a:cs typeface="+mn-lt"/>
            </a:endParaRPr>
          </a:p>
          <a:p>
            <a:pPr>
              <a:spcBef>
                <a:spcPts val="1000"/>
              </a:spcBef>
            </a:pPr>
            <a:r>
              <a:rPr lang="en-US" sz="800" dirty="0">
                <a:ea typeface="+mn-lt"/>
                <a:cs typeface="+mn-lt"/>
              </a:rPr>
              <a:t>Centers for Disease Control and Prevention. Viral Hepatitis Surveillance Report </a:t>
            </a:r>
            <a:br>
              <a:rPr lang="en-US" sz="800" dirty="0">
                <a:ea typeface="+mn-lt"/>
                <a:cs typeface="+mn-lt"/>
              </a:rPr>
            </a:br>
            <a:r>
              <a:rPr lang="en-US" sz="800" dirty="0">
                <a:ea typeface="+mn-lt"/>
                <a:cs typeface="+mn-lt"/>
              </a:rPr>
              <a:t>United States, 2020. </a:t>
            </a:r>
            <a:r>
              <a:rPr lang="en-US" sz="800" dirty="0">
                <a:ea typeface="+mn-lt"/>
                <a:cs typeface="+mn-lt"/>
                <a:hlinkClick r:id="rId3"/>
              </a:rPr>
              <a:t>https://www.cdc.gov/hepatitis/statistics/2020surveillance/index.htm.</a:t>
            </a:r>
            <a:r>
              <a:rPr lang="en-US" sz="800" dirty="0">
                <a:ea typeface="+mn-lt"/>
                <a:cs typeface="+mn-lt"/>
              </a:rPr>
              <a:t> </a:t>
            </a:r>
            <a:br>
              <a:rPr lang="en-US" sz="800" dirty="0">
                <a:ea typeface="+mn-lt"/>
                <a:cs typeface="+mn-lt"/>
              </a:rPr>
            </a:br>
            <a:r>
              <a:rPr lang="en-US" sz="800" dirty="0">
                <a:ea typeface="+mn-lt"/>
                <a:cs typeface="+mn-lt"/>
              </a:rPr>
              <a:t>Published September 2022.</a:t>
            </a: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9358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p-All-v2">
      <a:dk1>
        <a:srgbClr val="000000"/>
      </a:dk1>
      <a:lt1>
        <a:srgbClr val="FFFFFF"/>
      </a:lt1>
      <a:dk2>
        <a:srgbClr val="FFFFFF"/>
      </a:dk2>
      <a:lt2>
        <a:srgbClr val="83BC49"/>
      </a:lt2>
      <a:accent1>
        <a:srgbClr val="28434E"/>
      </a:accent1>
      <a:accent2>
        <a:srgbClr val="26418F"/>
      </a:accent2>
      <a:accent3>
        <a:srgbClr val="004940"/>
      </a:accent3>
      <a:accent4>
        <a:srgbClr val="497D0C"/>
      </a:accent4>
      <a:accent5>
        <a:srgbClr val="92A6DD"/>
      </a:accent5>
      <a:accent6>
        <a:srgbClr val="4EBAAA"/>
      </a:accent6>
      <a:hlink>
        <a:srgbClr val="0F56DC"/>
      </a:hlink>
      <a:folHlink>
        <a:srgbClr val="3077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A0E967F181BB4799F61530F57313A7" ma:contentTypeVersion="15" ma:contentTypeDescription="Create a new document." ma:contentTypeScope="" ma:versionID="ebb4b786c50db4e938002a6b96886c64">
  <xsd:schema xmlns:xsd="http://www.w3.org/2001/XMLSchema" xmlns:xs="http://www.w3.org/2001/XMLSchema" xmlns:p="http://schemas.microsoft.com/office/2006/metadata/properties" xmlns:ns2="e6129190-2502-4b9b-a176-45f32946105d" xmlns:ns3="43a61471-335a-4812-b149-2392b70c09ae" targetNamespace="http://schemas.microsoft.com/office/2006/metadata/properties" ma:root="true" ma:fieldsID="10f67f884fe6e0e42b0e6e56111affd8" ns2:_="" ns3:_="">
    <xsd:import namespace="e6129190-2502-4b9b-a176-45f32946105d"/>
    <xsd:import namespace="43a61471-335a-4812-b149-2392b70c09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129190-2502-4b9b-a176-45f3294610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a61471-335a-4812-b149-2392b70c09a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b61f6f9-9dac-4657-a88a-c3c23afc2975}" ma:internalName="TaxCatchAll" ma:showField="CatchAllData" ma:web="43a61471-335a-4812-b149-2392b70c09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3a61471-335a-4812-b149-2392b70c09ae" xsi:nil="true"/>
    <lcf76f155ced4ddcb4097134ff3c332f xmlns="e6129190-2502-4b9b-a176-45f32946105d">
      <Terms xmlns="http://schemas.microsoft.com/office/infopath/2007/PartnerControls"/>
    </lcf76f155ced4ddcb4097134ff3c332f>
    <SharedWithUsers xmlns="43a61471-335a-4812-b149-2392b70c09ae">
      <UserInfo>
        <DisplayName/>
        <AccountId xsi:nil="true"/>
        <AccountType/>
      </UserInfo>
    </SharedWithUsers>
    <MediaLengthInSeconds xmlns="e6129190-2502-4b9b-a176-45f32946105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9AF644-05B5-4F15-BA45-7768D256B299}"/>
</file>

<file path=customXml/itemProps2.xml><?xml version="1.0" encoding="utf-8"?>
<ds:datastoreItem xmlns:ds="http://schemas.openxmlformats.org/officeDocument/2006/customXml" ds:itemID="{DE9434D5-4D44-4090-9F30-B85933BA4D4D}">
  <ds:schemaRefs>
    <ds:schemaRef ds:uri="0bf74ea8-196f-4ed0-acda-4d1b8eb91222"/>
    <ds:schemaRef ds:uri="a5db0dc4-de41-4547-9920-1aed1993f09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569B53A-F81D-42F9-86B6-3136566553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333</Words>
  <Application>Microsoft Macintosh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Table 2.3 Reported risk behaviors or exposures among reported cases* of acute hepatitis B virus infection United States, 2020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Sporrong, Katari (NYC-RSD)</dc:creator>
  <cp:lastModifiedBy>Pachilis, Allison (NYC-RSD)</cp:lastModifiedBy>
  <cp:revision>3</cp:revision>
  <dcterms:created xsi:type="dcterms:W3CDTF">2022-08-02T19:32:21Z</dcterms:created>
  <dcterms:modified xsi:type="dcterms:W3CDTF">2023-01-26T15:31:26Z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0x01010016A0E967F181BB4799F61530F57313A7</vt:lpwstr>
  </property>
  <property fmtid="{D5CDD505-2E9C-101B-9397-08002B2CF9AE}" pid="3" name="MediaServiceImageTags">
    <vt:lpwstr/>
  </property>
  <property fmtid="{D5CDD505-2E9C-101B-9397-08002B2CF9AE}" pid="4" name="Order">
    <vt:r8>323400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haredFileIndex">
    <vt:lpwstr/>
  </property>
  <property fmtid="{D5CDD505-2E9C-101B-9397-08002B2CF9AE}" pid="12" name="_SourceUrl">
    <vt:lpwstr/>
  </property>
  <property fmtid="{D5CDD505-2E9C-101B-9397-08002B2CF9AE}" pid="13" name="MSIP_Label_8af03ff0-41c5-4c41-b55e-fabb8fae94be_Name">
    <vt:lpwstr>8af03ff0-41c5-4c41-b55e-fabb8fae94be</vt:lpwstr>
  </property>
  <property fmtid="{D5CDD505-2E9C-101B-9397-08002B2CF9AE}" pid="14" name="MSIP_Label_8af03ff0-41c5-4c41-b55e-fabb8fae94be_Enabled">
    <vt:lpwstr>true</vt:lpwstr>
  </property>
  <property fmtid="{D5CDD505-2E9C-101B-9397-08002B2CF9AE}" pid="15" name="MSIP_Label_8af03ff0-41c5-4c41-b55e-fabb8fae94be_SetDate">
    <vt:lpwstr>2022-09-26T18:12:39Z</vt:lpwstr>
  </property>
  <property fmtid="{D5CDD505-2E9C-101B-9397-08002B2CF9AE}" pid="16" name="MSIP_Label_8af03ff0-41c5-4c41-b55e-fabb8fae94be_SiteId">
    <vt:lpwstr>9ce70869-60db-44fd-abe8-d2767077fc8f</vt:lpwstr>
  </property>
  <property fmtid="{D5CDD505-2E9C-101B-9397-08002B2CF9AE}" pid="17" name="MSIP_Label_8af03ff0-41c5-4c41-b55e-fabb8fae94be_Method">
    <vt:lpwstr>Privileged</vt:lpwstr>
  </property>
  <property fmtid="{D5CDD505-2E9C-101B-9397-08002B2CF9AE}" pid="18" name="MSIP_Label_8af03ff0-41c5-4c41-b55e-fabb8fae94be_ContentBits">
    <vt:lpwstr>0</vt:lpwstr>
  </property>
  <property fmtid="{D5CDD505-2E9C-101B-9397-08002B2CF9AE}" pid="19" name="MSIP_Label_8af03ff0-41c5-4c41-b55e-fabb8fae94be_ActionId">
    <vt:lpwstr>0889dd41-5272-4998-baba-61054e125ce3</vt:lpwstr>
  </property>
</Properties>
</file>