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772400" cy="9321800"/>
  <p:notesSz cx="7772400" cy="93218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594"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2889758"/>
            <a:ext cx="6606540" cy="195757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220208"/>
            <a:ext cx="5440680" cy="23304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88620" y="2144014"/>
            <a:ext cx="3380994" cy="6152388"/>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144014"/>
            <a:ext cx="3380994" cy="6152388"/>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774752" y="1776322"/>
            <a:ext cx="6219148" cy="3991320"/>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388620" y="372872"/>
            <a:ext cx="6995160" cy="149148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88620" y="2144014"/>
            <a:ext cx="6995160" cy="6152388"/>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8669274"/>
            <a:ext cx="2487168" cy="46609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8669274"/>
            <a:ext cx="1787652" cy="46609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5/19/2021</a:t>
            </a:fld>
            <a:endParaRPr lang="en-US"/>
          </a:p>
        </p:txBody>
      </p:sp>
      <p:sp>
        <p:nvSpPr>
          <p:cNvPr id="6" name="Holder 6"/>
          <p:cNvSpPr>
            <a:spLocks noGrp="1"/>
          </p:cNvSpPr>
          <p:nvPr>
            <p:ph type="sldNum" sz="quarter" idx="7"/>
          </p:nvPr>
        </p:nvSpPr>
        <p:spPr>
          <a:xfrm>
            <a:off x="5596128" y="8669274"/>
            <a:ext cx="1787652" cy="46609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 name="object 46"/>
          <p:cNvSpPr/>
          <p:nvPr/>
        </p:nvSpPr>
        <p:spPr>
          <a:xfrm>
            <a:off x="559977" y="6146214"/>
            <a:ext cx="6699884" cy="0"/>
          </a:xfrm>
          <a:custGeom>
            <a:avLst/>
            <a:gdLst/>
            <a:ahLst/>
            <a:cxnLst/>
            <a:rect l="l" t="t" r="r" b="b"/>
            <a:pathLst>
              <a:path w="6699884">
                <a:moveTo>
                  <a:pt x="0" y="0"/>
                </a:moveTo>
                <a:lnTo>
                  <a:pt x="6699808" y="0"/>
                </a:lnTo>
              </a:path>
            </a:pathLst>
          </a:custGeom>
          <a:ln w="34391">
            <a:solidFill>
              <a:srgbClr val="A7A7A7"/>
            </a:solidFill>
            <a:prstDash val="dot"/>
          </a:ln>
        </p:spPr>
        <p:txBody>
          <a:bodyPr wrap="square" lIns="0" tIns="0" rIns="0" bIns="0" rtlCol="0"/>
          <a:lstStyle/>
          <a:p>
            <a:endParaRPr/>
          </a:p>
        </p:txBody>
      </p:sp>
      <p:sp>
        <p:nvSpPr>
          <p:cNvPr id="47" name="object 47"/>
          <p:cNvSpPr/>
          <p:nvPr/>
        </p:nvSpPr>
        <p:spPr>
          <a:xfrm>
            <a:off x="456105" y="6146214"/>
            <a:ext cx="0" cy="0"/>
          </a:xfrm>
          <a:custGeom>
            <a:avLst/>
            <a:gdLst/>
            <a:ahLst/>
            <a:cxnLst/>
            <a:rect l="l" t="t" r="r" b="b"/>
            <a:pathLst>
              <a:path>
                <a:moveTo>
                  <a:pt x="0" y="0"/>
                </a:moveTo>
                <a:lnTo>
                  <a:pt x="0" y="0"/>
                </a:lnTo>
              </a:path>
            </a:pathLst>
          </a:custGeom>
          <a:ln w="34391">
            <a:solidFill>
              <a:srgbClr val="A7A7A7"/>
            </a:solidFill>
          </a:ln>
        </p:spPr>
        <p:txBody>
          <a:bodyPr wrap="square" lIns="0" tIns="0" rIns="0" bIns="0" rtlCol="0"/>
          <a:lstStyle/>
          <a:p>
            <a:endParaRPr/>
          </a:p>
        </p:txBody>
      </p:sp>
      <p:sp>
        <p:nvSpPr>
          <p:cNvPr id="48" name="object 48"/>
          <p:cNvSpPr/>
          <p:nvPr/>
        </p:nvSpPr>
        <p:spPr>
          <a:xfrm>
            <a:off x="7311718" y="6146214"/>
            <a:ext cx="0" cy="0"/>
          </a:xfrm>
          <a:custGeom>
            <a:avLst/>
            <a:gdLst/>
            <a:ahLst/>
            <a:cxnLst/>
            <a:rect l="l" t="t" r="r" b="b"/>
            <a:pathLst>
              <a:path>
                <a:moveTo>
                  <a:pt x="0" y="0"/>
                </a:moveTo>
                <a:lnTo>
                  <a:pt x="0" y="0"/>
                </a:lnTo>
              </a:path>
            </a:pathLst>
          </a:custGeom>
          <a:ln w="34391">
            <a:solidFill>
              <a:srgbClr val="A7A7A7"/>
            </a:solidFill>
          </a:ln>
        </p:spPr>
        <p:txBody>
          <a:bodyPr wrap="square" lIns="0" tIns="0" rIns="0" bIns="0" rtlCol="0"/>
          <a:lstStyle/>
          <a:p>
            <a:endParaRPr/>
          </a:p>
        </p:txBody>
      </p:sp>
      <p:sp>
        <p:nvSpPr>
          <p:cNvPr id="49" name="object 49"/>
          <p:cNvSpPr/>
          <p:nvPr/>
        </p:nvSpPr>
        <p:spPr>
          <a:xfrm>
            <a:off x="372999" y="6279515"/>
            <a:ext cx="4508500" cy="2491740"/>
          </a:xfrm>
          <a:custGeom>
            <a:avLst/>
            <a:gdLst/>
            <a:ahLst/>
            <a:cxnLst/>
            <a:rect l="l" t="t" r="r" b="b"/>
            <a:pathLst>
              <a:path w="4508500" h="2491740">
                <a:moveTo>
                  <a:pt x="0" y="0"/>
                </a:moveTo>
                <a:lnTo>
                  <a:pt x="4507992" y="0"/>
                </a:lnTo>
                <a:lnTo>
                  <a:pt x="4507992" y="2491740"/>
                </a:lnTo>
                <a:lnTo>
                  <a:pt x="0" y="2491740"/>
                </a:lnTo>
                <a:lnTo>
                  <a:pt x="0" y="0"/>
                </a:lnTo>
                <a:close/>
              </a:path>
            </a:pathLst>
          </a:custGeom>
          <a:solidFill>
            <a:srgbClr val="231F20">
              <a:alpha val="29998"/>
            </a:srgbClr>
          </a:solidFill>
        </p:spPr>
        <p:txBody>
          <a:bodyPr wrap="square" lIns="0" tIns="0" rIns="0" bIns="0" rtlCol="0"/>
          <a:lstStyle/>
          <a:p>
            <a:endParaRPr/>
          </a:p>
        </p:txBody>
      </p:sp>
      <p:graphicFrame>
        <p:nvGraphicFramePr>
          <p:cNvPr id="50" name="object 50"/>
          <p:cNvGraphicFramePr>
            <a:graphicFrameLocks noGrp="1"/>
          </p:cNvGraphicFramePr>
          <p:nvPr/>
        </p:nvGraphicFramePr>
        <p:xfrm>
          <a:off x="457200" y="6362700"/>
          <a:ext cx="4344035" cy="2382393"/>
        </p:xfrm>
        <a:graphic>
          <a:graphicData uri="http://schemas.openxmlformats.org/drawingml/2006/table">
            <a:tbl>
              <a:tblPr firstRow="1" bandRow="1">
                <a:tableStyleId>{2D5ABB26-0587-4C30-8999-92F81FD0307C}</a:tableStyleId>
              </a:tblPr>
              <a:tblGrid>
                <a:gridCol w="557530">
                  <a:extLst>
                    <a:ext uri="{9D8B030D-6E8A-4147-A177-3AD203B41FA5}">
                      <a16:colId xmlns:a16="http://schemas.microsoft.com/office/drawing/2014/main" val="20000"/>
                    </a:ext>
                  </a:extLst>
                </a:gridCol>
                <a:gridCol w="1069975">
                  <a:extLst>
                    <a:ext uri="{9D8B030D-6E8A-4147-A177-3AD203B41FA5}">
                      <a16:colId xmlns:a16="http://schemas.microsoft.com/office/drawing/2014/main" val="20001"/>
                    </a:ext>
                  </a:extLst>
                </a:gridCol>
                <a:gridCol w="2716530">
                  <a:extLst>
                    <a:ext uri="{9D8B030D-6E8A-4147-A177-3AD203B41FA5}">
                      <a16:colId xmlns:a16="http://schemas.microsoft.com/office/drawing/2014/main" val="20002"/>
                    </a:ext>
                  </a:extLst>
                </a:gridCol>
              </a:tblGrid>
              <a:tr h="360806">
                <a:tc>
                  <a:txBody>
                    <a:bodyPr/>
                    <a:lstStyle/>
                    <a:p>
                      <a:pPr marL="183515" marR="137160" indent="-43815">
                        <a:lnSpc>
                          <a:spcPct val="104200"/>
                        </a:lnSpc>
                        <a:spcBef>
                          <a:spcPts val="390"/>
                        </a:spcBef>
                      </a:pPr>
                      <a:r>
                        <a:rPr sz="800" b="1" spc="15" dirty="0">
                          <a:solidFill>
                            <a:srgbClr val="FFFFFF"/>
                          </a:solidFill>
                          <a:latin typeface="Tahoma"/>
                          <a:cs typeface="Tahoma"/>
                        </a:rPr>
                        <a:t>C</a:t>
                      </a:r>
                      <a:r>
                        <a:rPr sz="800" b="1" spc="20" dirty="0">
                          <a:solidFill>
                            <a:srgbClr val="FFFFFF"/>
                          </a:solidFill>
                          <a:latin typeface="Tahoma"/>
                          <a:cs typeface="Tahoma"/>
                        </a:rPr>
                        <a:t>olor  </a:t>
                      </a:r>
                      <a:r>
                        <a:rPr sz="800" b="1" spc="-20" dirty="0">
                          <a:solidFill>
                            <a:srgbClr val="FFFFFF"/>
                          </a:solidFill>
                          <a:latin typeface="Tahoma"/>
                          <a:cs typeface="Tahoma"/>
                        </a:rPr>
                        <a:t>Key</a:t>
                      </a:r>
                      <a:endParaRPr sz="800">
                        <a:latin typeface="Tahoma"/>
                        <a:cs typeface="Tahoma"/>
                      </a:endParaRPr>
                    </a:p>
                  </a:txBody>
                  <a:tcPr marL="0" marR="0" marT="49530" marB="0">
                    <a:lnR w="19050">
                      <a:solidFill>
                        <a:srgbClr val="FFFFFF"/>
                      </a:solidFill>
                      <a:prstDash val="solid"/>
                    </a:lnR>
                    <a:solidFill>
                      <a:srgbClr val="005E6D"/>
                    </a:solidFill>
                  </a:tcPr>
                </a:tc>
                <a:tc>
                  <a:txBody>
                    <a:bodyPr/>
                    <a:lstStyle/>
                    <a:p>
                      <a:pPr marL="254635" marR="148590" indent="-95250">
                        <a:lnSpc>
                          <a:spcPct val="104200"/>
                        </a:lnSpc>
                        <a:spcBef>
                          <a:spcPts val="390"/>
                        </a:spcBef>
                      </a:pPr>
                      <a:r>
                        <a:rPr sz="800" b="1" spc="20" dirty="0">
                          <a:solidFill>
                            <a:srgbClr val="FFFFFF"/>
                          </a:solidFill>
                          <a:latin typeface="Tahoma"/>
                          <a:cs typeface="Tahoma"/>
                        </a:rPr>
                        <a:t>Cases/100,000  </a:t>
                      </a:r>
                      <a:r>
                        <a:rPr sz="800" b="1" spc="5" dirty="0">
                          <a:solidFill>
                            <a:srgbClr val="FFFFFF"/>
                          </a:solidFill>
                          <a:latin typeface="Tahoma"/>
                          <a:cs typeface="Tahoma"/>
                        </a:rPr>
                        <a:t>Population</a:t>
                      </a:r>
                      <a:endParaRPr sz="800">
                        <a:latin typeface="Tahoma"/>
                        <a:cs typeface="Tahoma"/>
                      </a:endParaRPr>
                    </a:p>
                  </a:txBody>
                  <a:tcPr marL="0" marR="0" marT="49530" marB="0">
                    <a:lnL w="19050">
                      <a:solidFill>
                        <a:srgbClr val="FFFFFF"/>
                      </a:solidFill>
                      <a:prstDash val="solid"/>
                    </a:lnL>
                    <a:lnR w="19050">
                      <a:solidFill>
                        <a:srgbClr val="FFFFFF"/>
                      </a:solidFill>
                      <a:prstDash val="solid"/>
                    </a:lnR>
                    <a:solidFill>
                      <a:srgbClr val="005E6D"/>
                    </a:solidFill>
                  </a:tcPr>
                </a:tc>
                <a:tc>
                  <a:txBody>
                    <a:bodyPr/>
                    <a:lstStyle/>
                    <a:p>
                      <a:pPr>
                        <a:lnSpc>
                          <a:spcPct val="100000"/>
                        </a:lnSpc>
                        <a:spcBef>
                          <a:spcPts val="10"/>
                        </a:spcBef>
                      </a:pPr>
                      <a:endParaRPr sz="800">
                        <a:latin typeface="Times New Roman"/>
                        <a:cs typeface="Times New Roman"/>
                      </a:endParaRPr>
                    </a:p>
                    <a:p>
                      <a:pPr marL="840740">
                        <a:lnSpc>
                          <a:spcPct val="100000"/>
                        </a:lnSpc>
                      </a:pPr>
                      <a:r>
                        <a:rPr sz="800" b="1" spc="10" dirty="0">
                          <a:solidFill>
                            <a:srgbClr val="FFFFFF"/>
                          </a:solidFill>
                          <a:latin typeface="Tahoma"/>
                          <a:cs typeface="Tahoma"/>
                        </a:rPr>
                        <a:t>State </a:t>
                      </a:r>
                      <a:r>
                        <a:rPr sz="800" b="1" spc="5" dirty="0">
                          <a:solidFill>
                            <a:srgbClr val="FFFFFF"/>
                          </a:solidFill>
                          <a:latin typeface="Tahoma"/>
                          <a:cs typeface="Tahoma"/>
                        </a:rPr>
                        <a:t>or</a:t>
                      </a:r>
                      <a:r>
                        <a:rPr sz="800" b="1" spc="-80" dirty="0">
                          <a:solidFill>
                            <a:srgbClr val="FFFFFF"/>
                          </a:solidFill>
                          <a:latin typeface="Tahoma"/>
                          <a:cs typeface="Tahoma"/>
                        </a:rPr>
                        <a:t> </a:t>
                      </a:r>
                      <a:r>
                        <a:rPr sz="800" b="1" spc="10" dirty="0">
                          <a:solidFill>
                            <a:srgbClr val="FFFFFF"/>
                          </a:solidFill>
                          <a:latin typeface="Tahoma"/>
                          <a:cs typeface="Tahoma"/>
                        </a:rPr>
                        <a:t>Jurisdiction</a:t>
                      </a:r>
                      <a:endParaRPr sz="800">
                        <a:latin typeface="Tahoma"/>
                        <a:cs typeface="Tahoma"/>
                      </a:endParaRPr>
                    </a:p>
                  </a:txBody>
                  <a:tcPr marL="0" marR="0" marT="1270" marB="0">
                    <a:lnL w="19050">
                      <a:solidFill>
                        <a:srgbClr val="FFFFFF"/>
                      </a:solidFill>
                      <a:prstDash val="solid"/>
                    </a:lnL>
                    <a:solidFill>
                      <a:srgbClr val="005E6D"/>
                    </a:solidFill>
                  </a:tcPr>
                </a:tc>
                <a:extLst>
                  <a:ext uri="{0D108BD9-81ED-4DB2-BD59-A6C34878D82A}">
                    <a16:rowId xmlns:a16="http://schemas.microsoft.com/office/drawing/2014/main" val="10000"/>
                  </a:ext>
                </a:extLst>
              </a:tr>
              <a:tr h="276225">
                <a:tc>
                  <a:txBody>
                    <a:bodyPr/>
                    <a:lstStyle/>
                    <a:p>
                      <a:pPr>
                        <a:lnSpc>
                          <a:spcPct val="100000"/>
                        </a:lnSpc>
                      </a:pPr>
                      <a:endParaRPr sz="900">
                        <a:latin typeface="Times New Roman"/>
                        <a:cs typeface="Times New Roman"/>
                      </a:endParaRPr>
                    </a:p>
                  </a:txBody>
                  <a:tcPr marL="0" marR="0" marT="0" marB="0">
                    <a:lnB w="19050">
                      <a:solidFill>
                        <a:srgbClr val="FFFFFF"/>
                      </a:solidFill>
                      <a:prstDash val="solid"/>
                    </a:lnB>
                    <a:solidFill>
                      <a:srgbClr val="D7E3E7"/>
                    </a:solidFill>
                  </a:tcPr>
                </a:tc>
                <a:tc>
                  <a:txBody>
                    <a:bodyPr/>
                    <a:lstStyle/>
                    <a:p>
                      <a:pPr marL="2540" algn="ctr">
                        <a:lnSpc>
                          <a:spcPct val="100000"/>
                        </a:lnSpc>
                        <a:spcBef>
                          <a:spcPts val="560"/>
                        </a:spcBef>
                      </a:pPr>
                      <a:r>
                        <a:rPr sz="800" b="1" spc="40" dirty="0">
                          <a:solidFill>
                            <a:srgbClr val="231F20"/>
                          </a:solidFill>
                          <a:latin typeface="Arial"/>
                          <a:cs typeface="Arial"/>
                        </a:rPr>
                        <a:t>0.0-0.2</a:t>
                      </a:r>
                      <a:endParaRPr sz="800">
                        <a:latin typeface="Arial"/>
                        <a:cs typeface="Arial"/>
                      </a:endParaRPr>
                    </a:p>
                  </a:txBody>
                  <a:tcPr marL="0" marR="0" marT="71120" marB="0">
                    <a:solidFill>
                      <a:srgbClr val="FFFFFF"/>
                    </a:solidFill>
                  </a:tcPr>
                </a:tc>
                <a:tc>
                  <a:txBody>
                    <a:bodyPr/>
                    <a:lstStyle/>
                    <a:p>
                      <a:pPr marL="57150">
                        <a:lnSpc>
                          <a:spcPct val="100000"/>
                        </a:lnSpc>
                        <a:spcBef>
                          <a:spcPts val="560"/>
                        </a:spcBef>
                      </a:pPr>
                      <a:r>
                        <a:rPr sz="800" b="1" spc="-55" dirty="0">
                          <a:solidFill>
                            <a:srgbClr val="231F20"/>
                          </a:solidFill>
                          <a:latin typeface="Arial"/>
                          <a:cs typeface="Arial"/>
                        </a:rPr>
                        <a:t>CT, </a:t>
                      </a:r>
                      <a:r>
                        <a:rPr sz="800" b="1" dirty="0">
                          <a:solidFill>
                            <a:srgbClr val="231F20"/>
                          </a:solidFill>
                          <a:latin typeface="Arial"/>
                          <a:cs typeface="Arial"/>
                        </a:rPr>
                        <a:t>HI, </a:t>
                      </a:r>
                      <a:r>
                        <a:rPr sz="800" b="1" spc="-10" dirty="0">
                          <a:solidFill>
                            <a:srgbClr val="231F20"/>
                          </a:solidFill>
                          <a:latin typeface="Arial"/>
                          <a:cs typeface="Arial"/>
                        </a:rPr>
                        <a:t>MT, </a:t>
                      </a:r>
                      <a:r>
                        <a:rPr sz="800" b="1" spc="20" dirty="0">
                          <a:solidFill>
                            <a:srgbClr val="231F20"/>
                          </a:solidFill>
                          <a:latin typeface="Arial"/>
                          <a:cs typeface="Arial"/>
                        </a:rPr>
                        <a:t>NM, </a:t>
                      </a:r>
                      <a:r>
                        <a:rPr sz="800" b="1" spc="-25" dirty="0">
                          <a:solidFill>
                            <a:srgbClr val="231F20"/>
                          </a:solidFill>
                          <a:latin typeface="Arial"/>
                          <a:cs typeface="Arial"/>
                        </a:rPr>
                        <a:t>TX,</a:t>
                      </a:r>
                      <a:r>
                        <a:rPr sz="800" b="1" spc="-145" dirty="0">
                          <a:solidFill>
                            <a:srgbClr val="231F20"/>
                          </a:solidFill>
                          <a:latin typeface="Arial"/>
                          <a:cs typeface="Arial"/>
                        </a:rPr>
                        <a:t> </a:t>
                      </a:r>
                      <a:r>
                        <a:rPr sz="800" b="1" spc="40" dirty="0">
                          <a:solidFill>
                            <a:srgbClr val="231F20"/>
                          </a:solidFill>
                          <a:latin typeface="Arial"/>
                          <a:cs typeface="Arial"/>
                        </a:rPr>
                        <a:t>WI</a:t>
                      </a:r>
                      <a:endParaRPr sz="800">
                        <a:latin typeface="Arial"/>
                        <a:cs typeface="Arial"/>
                      </a:endParaRPr>
                    </a:p>
                  </a:txBody>
                  <a:tcPr marL="0" marR="0" marT="71120" marB="0">
                    <a:solidFill>
                      <a:srgbClr val="FFFFFF"/>
                    </a:solidFill>
                  </a:tcPr>
                </a:tc>
                <a:extLst>
                  <a:ext uri="{0D108BD9-81ED-4DB2-BD59-A6C34878D82A}">
                    <a16:rowId xmlns:a16="http://schemas.microsoft.com/office/drawing/2014/main" val="10001"/>
                  </a:ext>
                </a:extLst>
              </a:tr>
              <a:tr h="285750">
                <a:tc>
                  <a:txBody>
                    <a:bodyPr/>
                    <a:lstStyle/>
                    <a:p>
                      <a:pPr>
                        <a:lnSpc>
                          <a:spcPct val="100000"/>
                        </a:lnSpc>
                      </a:pPr>
                      <a:endParaRPr sz="900">
                        <a:latin typeface="Times New Roman"/>
                        <a:cs typeface="Times New Roman"/>
                      </a:endParaRPr>
                    </a:p>
                  </a:txBody>
                  <a:tcPr marL="0" marR="0" marT="0" marB="0">
                    <a:lnR w="19050">
                      <a:solidFill>
                        <a:srgbClr val="FFFFFF"/>
                      </a:solidFill>
                      <a:prstDash val="solid"/>
                    </a:lnR>
                    <a:lnT w="19050">
                      <a:solidFill>
                        <a:srgbClr val="FFFFFF"/>
                      </a:solidFill>
                      <a:prstDash val="solid"/>
                    </a:lnT>
                    <a:lnB w="19050">
                      <a:solidFill>
                        <a:srgbClr val="FFFFFF"/>
                      </a:solidFill>
                      <a:prstDash val="solid"/>
                    </a:lnB>
                    <a:solidFill>
                      <a:srgbClr val="99BDC5"/>
                    </a:solidFill>
                  </a:tcPr>
                </a:tc>
                <a:tc>
                  <a:txBody>
                    <a:bodyPr/>
                    <a:lstStyle/>
                    <a:p>
                      <a:pPr marL="2540" algn="ctr">
                        <a:lnSpc>
                          <a:spcPct val="100000"/>
                        </a:lnSpc>
                        <a:spcBef>
                          <a:spcPts val="635"/>
                        </a:spcBef>
                      </a:pPr>
                      <a:r>
                        <a:rPr sz="800" b="1" spc="40" dirty="0">
                          <a:solidFill>
                            <a:srgbClr val="231F20"/>
                          </a:solidFill>
                          <a:latin typeface="Arial"/>
                          <a:cs typeface="Arial"/>
                        </a:rPr>
                        <a:t>0.3-0.4</a:t>
                      </a:r>
                      <a:endParaRPr sz="800">
                        <a:latin typeface="Arial"/>
                        <a:cs typeface="Arial"/>
                      </a:endParaRPr>
                    </a:p>
                  </a:txBody>
                  <a:tcPr marL="0" marR="0" marT="80645" marB="0">
                    <a:lnL w="19050">
                      <a:solidFill>
                        <a:srgbClr val="FFFFFF"/>
                      </a:solidFill>
                      <a:prstDash val="solid"/>
                    </a:lnL>
                    <a:lnR w="19050">
                      <a:solidFill>
                        <a:srgbClr val="FFFFFF"/>
                      </a:solidFill>
                      <a:prstDash val="solid"/>
                    </a:lnR>
                    <a:lnB w="19050">
                      <a:solidFill>
                        <a:srgbClr val="FFFFFF"/>
                      </a:solidFill>
                      <a:prstDash val="solid"/>
                    </a:lnB>
                    <a:solidFill>
                      <a:srgbClr val="E5EEF0"/>
                    </a:solidFill>
                  </a:tcPr>
                </a:tc>
                <a:tc>
                  <a:txBody>
                    <a:bodyPr/>
                    <a:lstStyle/>
                    <a:p>
                      <a:pPr marL="57150">
                        <a:lnSpc>
                          <a:spcPct val="100000"/>
                        </a:lnSpc>
                        <a:spcBef>
                          <a:spcPts val="635"/>
                        </a:spcBef>
                      </a:pPr>
                      <a:r>
                        <a:rPr sz="800" b="1" spc="-15" dirty="0">
                          <a:solidFill>
                            <a:srgbClr val="231F20"/>
                          </a:solidFill>
                          <a:latin typeface="Arial"/>
                          <a:cs typeface="Arial"/>
                        </a:rPr>
                        <a:t>AZ, </a:t>
                      </a:r>
                      <a:r>
                        <a:rPr sz="800" b="1" spc="-35" dirty="0">
                          <a:solidFill>
                            <a:srgbClr val="231F20"/>
                          </a:solidFill>
                          <a:latin typeface="Arial"/>
                          <a:cs typeface="Arial"/>
                        </a:rPr>
                        <a:t>CA, </a:t>
                      </a:r>
                      <a:r>
                        <a:rPr sz="800" b="1" spc="-45" dirty="0">
                          <a:solidFill>
                            <a:srgbClr val="231F20"/>
                          </a:solidFill>
                          <a:latin typeface="Arial"/>
                          <a:cs typeface="Arial"/>
                        </a:rPr>
                        <a:t>CO, </a:t>
                      </a:r>
                      <a:r>
                        <a:rPr sz="800" b="1" spc="-15" dirty="0">
                          <a:solidFill>
                            <a:srgbClr val="231F20"/>
                          </a:solidFill>
                          <a:latin typeface="Arial"/>
                          <a:cs typeface="Arial"/>
                        </a:rPr>
                        <a:t>ID, </a:t>
                      </a:r>
                      <a:r>
                        <a:rPr sz="800" b="1" spc="-20" dirty="0">
                          <a:solidFill>
                            <a:srgbClr val="231F20"/>
                          </a:solidFill>
                          <a:latin typeface="Arial"/>
                          <a:cs typeface="Arial"/>
                        </a:rPr>
                        <a:t>IL, </a:t>
                      </a:r>
                      <a:r>
                        <a:rPr sz="800" b="1" spc="-40" dirty="0">
                          <a:solidFill>
                            <a:srgbClr val="231F20"/>
                          </a:solidFill>
                          <a:latin typeface="Arial"/>
                          <a:cs typeface="Arial"/>
                        </a:rPr>
                        <a:t>KS, </a:t>
                      </a:r>
                      <a:r>
                        <a:rPr sz="800" b="1" spc="20" dirty="0">
                          <a:solidFill>
                            <a:srgbClr val="231F20"/>
                          </a:solidFill>
                          <a:latin typeface="Arial"/>
                          <a:cs typeface="Arial"/>
                        </a:rPr>
                        <a:t>MN, </a:t>
                      </a:r>
                      <a:r>
                        <a:rPr sz="800" b="1" dirty="0">
                          <a:solidFill>
                            <a:srgbClr val="231F20"/>
                          </a:solidFill>
                          <a:latin typeface="Arial"/>
                          <a:cs typeface="Arial"/>
                        </a:rPr>
                        <a:t>NH, </a:t>
                      </a:r>
                      <a:r>
                        <a:rPr sz="800" b="1" spc="-35" dirty="0">
                          <a:solidFill>
                            <a:srgbClr val="231F20"/>
                          </a:solidFill>
                          <a:latin typeface="Arial"/>
                          <a:cs typeface="Arial"/>
                        </a:rPr>
                        <a:t>NY, </a:t>
                      </a:r>
                      <a:r>
                        <a:rPr sz="800" b="1" spc="-25" dirty="0">
                          <a:solidFill>
                            <a:srgbClr val="231F20"/>
                          </a:solidFill>
                          <a:latin typeface="Arial"/>
                          <a:cs typeface="Arial"/>
                        </a:rPr>
                        <a:t>OK,</a:t>
                      </a:r>
                      <a:r>
                        <a:rPr sz="800" b="1" spc="30" dirty="0">
                          <a:solidFill>
                            <a:srgbClr val="231F20"/>
                          </a:solidFill>
                          <a:latin typeface="Arial"/>
                          <a:cs typeface="Arial"/>
                        </a:rPr>
                        <a:t> </a:t>
                      </a:r>
                      <a:r>
                        <a:rPr sz="800" b="1" spc="-5" dirty="0">
                          <a:solidFill>
                            <a:srgbClr val="231F20"/>
                          </a:solidFill>
                          <a:latin typeface="Arial"/>
                          <a:cs typeface="Arial"/>
                        </a:rPr>
                        <a:t>OR</a:t>
                      </a:r>
                      <a:endParaRPr sz="800">
                        <a:latin typeface="Arial"/>
                        <a:cs typeface="Arial"/>
                      </a:endParaRPr>
                    </a:p>
                  </a:txBody>
                  <a:tcPr marL="0" marR="0" marT="80645" marB="0">
                    <a:lnL w="19050">
                      <a:solidFill>
                        <a:srgbClr val="FFFFFF"/>
                      </a:solidFill>
                      <a:prstDash val="solid"/>
                    </a:lnL>
                    <a:lnB w="19050">
                      <a:solidFill>
                        <a:srgbClr val="FFFFFF"/>
                      </a:solidFill>
                      <a:prstDash val="solid"/>
                    </a:lnB>
                    <a:solidFill>
                      <a:srgbClr val="E5EEF0"/>
                    </a:solidFill>
                  </a:tcPr>
                </a:tc>
                <a:extLst>
                  <a:ext uri="{0D108BD9-81ED-4DB2-BD59-A6C34878D82A}">
                    <a16:rowId xmlns:a16="http://schemas.microsoft.com/office/drawing/2014/main" val="10002"/>
                  </a:ext>
                </a:extLst>
              </a:tr>
              <a:tr h="285750">
                <a:tc>
                  <a:txBody>
                    <a:bodyPr/>
                    <a:lstStyle/>
                    <a:p>
                      <a:pPr>
                        <a:lnSpc>
                          <a:spcPct val="100000"/>
                        </a:lnSpc>
                      </a:pPr>
                      <a:endParaRPr sz="900">
                        <a:latin typeface="Times New Roman"/>
                        <a:cs typeface="Times New Roman"/>
                      </a:endParaRPr>
                    </a:p>
                  </a:txBody>
                  <a:tcPr marL="0" marR="0" marT="0" marB="0">
                    <a:lnT w="19050">
                      <a:solidFill>
                        <a:srgbClr val="FFFFFF"/>
                      </a:solidFill>
                      <a:prstDash val="solid"/>
                    </a:lnT>
                    <a:lnB w="19050">
                      <a:solidFill>
                        <a:srgbClr val="FFFFFF"/>
                      </a:solidFill>
                      <a:prstDash val="solid"/>
                    </a:lnB>
                    <a:solidFill>
                      <a:srgbClr val="4A909B"/>
                    </a:solidFill>
                  </a:tcPr>
                </a:tc>
                <a:tc>
                  <a:txBody>
                    <a:bodyPr/>
                    <a:lstStyle/>
                    <a:p>
                      <a:pPr marL="2540" algn="ctr">
                        <a:lnSpc>
                          <a:spcPct val="100000"/>
                        </a:lnSpc>
                        <a:spcBef>
                          <a:spcPts val="635"/>
                        </a:spcBef>
                      </a:pPr>
                      <a:r>
                        <a:rPr sz="800" b="1" spc="40" dirty="0">
                          <a:solidFill>
                            <a:srgbClr val="231F20"/>
                          </a:solidFill>
                          <a:latin typeface="Arial"/>
                          <a:cs typeface="Arial"/>
                        </a:rPr>
                        <a:t>0.5-0.8</a:t>
                      </a:r>
                      <a:endParaRPr sz="800">
                        <a:latin typeface="Arial"/>
                        <a:cs typeface="Arial"/>
                      </a:endParaRPr>
                    </a:p>
                  </a:txBody>
                  <a:tcPr marL="0" marR="0" marT="80645" marB="0">
                    <a:lnT w="19050" cap="flat" cmpd="sng" algn="ctr">
                      <a:solidFill>
                        <a:srgbClr val="FFFFFF"/>
                      </a:solidFill>
                      <a:prstDash val="solid"/>
                      <a:round/>
                      <a:headEnd type="none" w="med" len="med"/>
                      <a:tailEnd type="none" w="med" len="med"/>
                    </a:lnT>
                    <a:solidFill>
                      <a:srgbClr val="FFFFFF"/>
                    </a:solidFill>
                  </a:tcPr>
                </a:tc>
                <a:tc>
                  <a:txBody>
                    <a:bodyPr/>
                    <a:lstStyle/>
                    <a:p>
                      <a:pPr marL="57150">
                        <a:lnSpc>
                          <a:spcPct val="100000"/>
                        </a:lnSpc>
                        <a:spcBef>
                          <a:spcPts val="635"/>
                        </a:spcBef>
                      </a:pPr>
                      <a:r>
                        <a:rPr sz="800" b="1" spc="-30" dirty="0">
                          <a:solidFill>
                            <a:srgbClr val="231F20"/>
                          </a:solidFill>
                          <a:latin typeface="Arial"/>
                          <a:cs typeface="Arial"/>
                        </a:rPr>
                        <a:t>AK, </a:t>
                      </a:r>
                      <a:r>
                        <a:rPr sz="800" b="1" spc="-10" dirty="0">
                          <a:solidFill>
                            <a:srgbClr val="231F20"/>
                          </a:solidFill>
                          <a:latin typeface="Arial"/>
                          <a:cs typeface="Arial"/>
                        </a:rPr>
                        <a:t>IA, </a:t>
                      </a:r>
                      <a:r>
                        <a:rPr sz="800" b="1" spc="10" dirty="0">
                          <a:solidFill>
                            <a:srgbClr val="231F20"/>
                          </a:solidFill>
                          <a:latin typeface="Arial"/>
                          <a:cs typeface="Arial"/>
                        </a:rPr>
                        <a:t>MA, </a:t>
                      </a:r>
                      <a:r>
                        <a:rPr sz="800" b="1" spc="5" dirty="0">
                          <a:solidFill>
                            <a:srgbClr val="231F20"/>
                          </a:solidFill>
                          <a:latin typeface="Arial"/>
                          <a:cs typeface="Arial"/>
                        </a:rPr>
                        <a:t>MD, </a:t>
                      </a:r>
                      <a:r>
                        <a:rPr sz="800" b="1" spc="20" dirty="0">
                          <a:solidFill>
                            <a:srgbClr val="231F20"/>
                          </a:solidFill>
                          <a:latin typeface="Arial"/>
                          <a:cs typeface="Arial"/>
                        </a:rPr>
                        <a:t>MI, </a:t>
                      </a:r>
                      <a:r>
                        <a:rPr sz="800" b="1" spc="5" dirty="0">
                          <a:solidFill>
                            <a:srgbClr val="231F20"/>
                          </a:solidFill>
                          <a:latin typeface="Arial"/>
                          <a:cs typeface="Arial"/>
                        </a:rPr>
                        <a:t>MO, </a:t>
                      </a:r>
                      <a:r>
                        <a:rPr sz="800" b="1" spc="-20" dirty="0">
                          <a:solidFill>
                            <a:srgbClr val="231F20"/>
                          </a:solidFill>
                          <a:latin typeface="Arial"/>
                          <a:cs typeface="Arial"/>
                        </a:rPr>
                        <a:t>NV, </a:t>
                      </a:r>
                      <a:r>
                        <a:rPr sz="800" b="1" spc="-25" dirty="0">
                          <a:solidFill>
                            <a:srgbClr val="231F20"/>
                          </a:solidFill>
                          <a:latin typeface="Arial"/>
                          <a:cs typeface="Arial"/>
                        </a:rPr>
                        <a:t>PA, </a:t>
                      </a:r>
                      <a:r>
                        <a:rPr sz="800" b="1" spc="-40" dirty="0">
                          <a:solidFill>
                            <a:srgbClr val="231F20"/>
                          </a:solidFill>
                          <a:latin typeface="Arial"/>
                          <a:cs typeface="Arial"/>
                        </a:rPr>
                        <a:t>SC, </a:t>
                      </a:r>
                      <a:r>
                        <a:rPr sz="800" b="1" spc="-35" dirty="0">
                          <a:solidFill>
                            <a:srgbClr val="231F20"/>
                          </a:solidFill>
                          <a:latin typeface="Arial"/>
                          <a:cs typeface="Arial"/>
                        </a:rPr>
                        <a:t>SD, </a:t>
                      </a:r>
                      <a:r>
                        <a:rPr sz="800" b="1" spc="-25" dirty="0">
                          <a:solidFill>
                            <a:srgbClr val="231F20"/>
                          </a:solidFill>
                          <a:latin typeface="Arial"/>
                          <a:cs typeface="Arial"/>
                        </a:rPr>
                        <a:t>VA, </a:t>
                      </a:r>
                      <a:r>
                        <a:rPr sz="800" b="1" spc="-5" dirty="0">
                          <a:solidFill>
                            <a:srgbClr val="231F20"/>
                          </a:solidFill>
                          <a:latin typeface="Arial"/>
                          <a:cs typeface="Arial"/>
                        </a:rPr>
                        <a:t>WA,</a:t>
                      </a:r>
                      <a:r>
                        <a:rPr sz="800" b="1" spc="145" dirty="0">
                          <a:solidFill>
                            <a:srgbClr val="231F20"/>
                          </a:solidFill>
                          <a:latin typeface="Arial"/>
                          <a:cs typeface="Arial"/>
                        </a:rPr>
                        <a:t> </a:t>
                      </a:r>
                      <a:r>
                        <a:rPr sz="800" b="1" spc="20" dirty="0">
                          <a:solidFill>
                            <a:srgbClr val="231F20"/>
                          </a:solidFill>
                          <a:latin typeface="Arial"/>
                          <a:cs typeface="Arial"/>
                        </a:rPr>
                        <a:t>WY</a:t>
                      </a:r>
                      <a:endParaRPr sz="800">
                        <a:latin typeface="Arial"/>
                        <a:cs typeface="Arial"/>
                      </a:endParaRPr>
                    </a:p>
                  </a:txBody>
                  <a:tcPr marL="0" marR="0" marT="80645" marB="0">
                    <a:lnT w="19050" cap="flat" cmpd="sng" algn="ctr">
                      <a:solidFill>
                        <a:srgbClr val="FFFFFF"/>
                      </a:solidFill>
                      <a:prstDash val="solid"/>
                      <a:round/>
                      <a:headEnd type="none" w="med" len="med"/>
                      <a:tailEnd type="none" w="med" len="med"/>
                    </a:lnT>
                    <a:solidFill>
                      <a:srgbClr val="FFFFFF"/>
                    </a:solidFill>
                  </a:tcPr>
                </a:tc>
                <a:extLst>
                  <a:ext uri="{0D108BD9-81ED-4DB2-BD59-A6C34878D82A}">
                    <a16:rowId xmlns:a16="http://schemas.microsoft.com/office/drawing/2014/main" val="10003"/>
                  </a:ext>
                </a:extLst>
              </a:tr>
              <a:tr h="285750">
                <a:tc>
                  <a:txBody>
                    <a:bodyPr/>
                    <a:lstStyle/>
                    <a:p>
                      <a:pPr>
                        <a:lnSpc>
                          <a:spcPct val="100000"/>
                        </a:lnSpc>
                      </a:pPr>
                      <a:endParaRPr sz="900">
                        <a:latin typeface="Times New Roman"/>
                        <a:cs typeface="Times New Roman"/>
                      </a:endParaRPr>
                    </a:p>
                  </a:txBody>
                  <a:tcPr marL="0" marR="0" marT="0" marB="0">
                    <a:lnR w="19050">
                      <a:solidFill>
                        <a:srgbClr val="FFFFFF"/>
                      </a:solidFill>
                      <a:prstDash val="solid"/>
                    </a:lnR>
                    <a:lnT w="19050">
                      <a:solidFill>
                        <a:srgbClr val="FFFFFF"/>
                      </a:solidFill>
                      <a:prstDash val="solid"/>
                    </a:lnT>
                    <a:lnB w="19050">
                      <a:solidFill>
                        <a:srgbClr val="FFFFFF"/>
                      </a:solidFill>
                      <a:prstDash val="solid"/>
                    </a:lnB>
                    <a:solidFill>
                      <a:srgbClr val="135E6D"/>
                    </a:solidFill>
                  </a:tcPr>
                </a:tc>
                <a:tc>
                  <a:txBody>
                    <a:bodyPr/>
                    <a:lstStyle/>
                    <a:p>
                      <a:pPr marL="2540" algn="ctr">
                        <a:lnSpc>
                          <a:spcPct val="100000"/>
                        </a:lnSpc>
                        <a:spcBef>
                          <a:spcPts val="635"/>
                        </a:spcBef>
                      </a:pPr>
                      <a:r>
                        <a:rPr sz="800" b="1" spc="40" dirty="0">
                          <a:solidFill>
                            <a:srgbClr val="231F20"/>
                          </a:solidFill>
                          <a:latin typeface="Arial"/>
                          <a:cs typeface="Arial"/>
                        </a:rPr>
                        <a:t>0.9-1.1</a:t>
                      </a:r>
                      <a:endParaRPr sz="800">
                        <a:latin typeface="Arial"/>
                        <a:cs typeface="Arial"/>
                      </a:endParaRPr>
                    </a:p>
                  </a:txBody>
                  <a:tcPr marL="0" marR="0" marT="80645" marB="0">
                    <a:lnL w="19050">
                      <a:solidFill>
                        <a:srgbClr val="FFFFFF"/>
                      </a:solidFill>
                      <a:prstDash val="solid"/>
                    </a:lnL>
                    <a:lnR w="19050">
                      <a:solidFill>
                        <a:srgbClr val="FFFFFF"/>
                      </a:solidFill>
                      <a:prstDash val="solid"/>
                    </a:lnR>
                    <a:lnB w="19050">
                      <a:solidFill>
                        <a:srgbClr val="FFFFFF"/>
                      </a:solidFill>
                      <a:prstDash val="solid"/>
                    </a:lnB>
                    <a:solidFill>
                      <a:srgbClr val="E5EEF0"/>
                    </a:solidFill>
                  </a:tcPr>
                </a:tc>
                <a:tc>
                  <a:txBody>
                    <a:bodyPr/>
                    <a:lstStyle/>
                    <a:p>
                      <a:pPr marL="57150">
                        <a:lnSpc>
                          <a:spcPct val="100000"/>
                        </a:lnSpc>
                        <a:spcBef>
                          <a:spcPts val="635"/>
                        </a:spcBef>
                      </a:pPr>
                      <a:r>
                        <a:rPr sz="800" b="1" spc="-35" dirty="0">
                          <a:solidFill>
                            <a:srgbClr val="231F20"/>
                          </a:solidFill>
                          <a:latin typeface="Arial"/>
                          <a:cs typeface="Arial"/>
                        </a:rPr>
                        <a:t>GA, </a:t>
                      </a:r>
                      <a:r>
                        <a:rPr sz="800" b="1" spc="-30" dirty="0">
                          <a:solidFill>
                            <a:srgbClr val="231F20"/>
                          </a:solidFill>
                          <a:latin typeface="Arial"/>
                          <a:cs typeface="Arial"/>
                        </a:rPr>
                        <a:t>NJ,</a:t>
                      </a:r>
                      <a:r>
                        <a:rPr sz="800" b="1" spc="40" dirty="0">
                          <a:solidFill>
                            <a:srgbClr val="231F20"/>
                          </a:solidFill>
                          <a:latin typeface="Arial"/>
                          <a:cs typeface="Arial"/>
                        </a:rPr>
                        <a:t> </a:t>
                      </a:r>
                      <a:r>
                        <a:rPr sz="800" b="1" dirty="0">
                          <a:solidFill>
                            <a:srgbClr val="231F20"/>
                          </a:solidFill>
                          <a:latin typeface="Arial"/>
                          <a:cs typeface="Arial"/>
                        </a:rPr>
                        <a:t>UT</a:t>
                      </a:r>
                      <a:endParaRPr sz="800">
                        <a:latin typeface="Arial"/>
                        <a:cs typeface="Arial"/>
                      </a:endParaRPr>
                    </a:p>
                  </a:txBody>
                  <a:tcPr marL="0" marR="0" marT="80645" marB="0">
                    <a:lnL w="19050">
                      <a:solidFill>
                        <a:srgbClr val="FFFFFF"/>
                      </a:solidFill>
                      <a:prstDash val="solid"/>
                    </a:lnL>
                    <a:lnB w="19050">
                      <a:solidFill>
                        <a:srgbClr val="FFFFFF"/>
                      </a:solidFill>
                      <a:prstDash val="solid"/>
                    </a:lnB>
                    <a:solidFill>
                      <a:srgbClr val="E5EEF0"/>
                    </a:solidFill>
                  </a:tcPr>
                </a:tc>
                <a:extLst>
                  <a:ext uri="{0D108BD9-81ED-4DB2-BD59-A6C34878D82A}">
                    <a16:rowId xmlns:a16="http://schemas.microsoft.com/office/drawing/2014/main" val="10004"/>
                  </a:ext>
                </a:extLst>
              </a:tr>
              <a:tr h="285750">
                <a:tc>
                  <a:txBody>
                    <a:bodyPr/>
                    <a:lstStyle/>
                    <a:p>
                      <a:pPr>
                        <a:lnSpc>
                          <a:spcPct val="100000"/>
                        </a:lnSpc>
                      </a:pPr>
                      <a:endParaRPr sz="900">
                        <a:latin typeface="Times New Roman"/>
                        <a:cs typeface="Times New Roman"/>
                      </a:endParaRPr>
                    </a:p>
                  </a:txBody>
                  <a:tcPr marL="0" marR="0" marT="0" marB="0">
                    <a:lnT w="19050">
                      <a:solidFill>
                        <a:srgbClr val="FFFFFF"/>
                      </a:solidFill>
                      <a:prstDash val="solid"/>
                    </a:lnT>
                    <a:lnB w="19050">
                      <a:solidFill>
                        <a:srgbClr val="FFFFFF"/>
                      </a:solidFill>
                      <a:prstDash val="solid"/>
                    </a:lnB>
                    <a:solidFill>
                      <a:srgbClr val="0D414D"/>
                    </a:solidFill>
                  </a:tcPr>
                </a:tc>
                <a:tc>
                  <a:txBody>
                    <a:bodyPr/>
                    <a:lstStyle/>
                    <a:p>
                      <a:pPr marL="2540" algn="ctr">
                        <a:lnSpc>
                          <a:spcPct val="100000"/>
                        </a:lnSpc>
                        <a:spcBef>
                          <a:spcPts val="635"/>
                        </a:spcBef>
                      </a:pPr>
                      <a:r>
                        <a:rPr sz="800" b="1" spc="40" dirty="0">
                          <a:solidFill>
                            <a:srgbClr val="231F20"/>
                          </a:solidFill>
                          <a:latin typeface="Arial"/>
                          <a:cs typeface="Arial"/>
                        </a:rPr>
                        <a:t>1.2-2.5</a:t>
                      </a:r>
                      <a:endParaRPr sz="800">
                        <a:latin typeface="Arial"/>
                        <a:cs typeface="Arial"/>
                      </a:endParaRPr>
                    </a:p>
                  </a:txBody>
                  <a:tcPr marL="0" marR="0" marT="80645" marB="0">
                    <a:lnT w="19050" cap="flat" cmpd="sng" algn="ctr">
                      <a:solidFill>
                        <a:srgbClr val="FFFFFF"/>
                      </a:solidFill>
                      <a:prstDash val="solid"/>
                      <a:round/>
                      <a:headEnd type="none" w="med" len="med"/>
                      <a:tailEnd type="none" w="med" len="med"/>
                    </a:lnT>
                    <a:solidFill>
                      <a:srgbClr val="FFFFFF"/>
                    </a:solidFill>
                  </a:tcPr>
                </a:tc>
                <a:tc>
                  <a:txBody>
                    <a:bodyPr/>
                    <a:lstStyle/>
                    <a:p>
                      <a:pPr marL="57150">
                        <a:lnSpc>
                          <a:spcPct val="100000"/>
                        </a:lnSpc>
                        <a:spcBef>
                          <a:spcPts val="635"/>
                        </a:spcBef>
                      </a:pPr>
                      <a:r>
                        <a:rPr sz="800" b="1" spc="-30" dirty="0">
                          <a:solidFill>
                            <a:srgbClr val="231F20"/>
                          </a:solidFill>
                          <a:latin typeface="Arial"/>
                          <a:cs typeface="Arial"/>
                        </a:rPr>
                        <a:t>AL, </a:t>
                      </a:r>
                      <a:r>
                        <a:rPr sz="800" b="1" spc="-15" dirty="0">
                          <a:solidFill>
                            <a:srgbClr val="231F20"/>
                          </a:solidFill>
                          <a:latin typeface="Arial"/>
                          <a:cs typeface="Arial"/>
                        </a:rPr>
                        <a:t>AR, </a:t>
                      </a:r>
                      <a:r>
                        <a:rPr sz="800" b="1" spc="-20" dirty="0">
                          <a:solidFill>
                            <a:srgbClr val="231F20"/>
                          </a:solidFill>
                          <a:latin typeface="Arial"/>
                          <a:cs typeface="Arial"/>
                        </a:rPr>
                        <a:t>DE, </a:t>
                      </a:r>
                      <a:r>
                        <a:rPr sz="800" b="1" dirty="0">
                          <a:solidFill>
                            <a:srgbClr val="231F20"/>
                          </a:solidFill>
                          <a:latin typeface="Arial"/>
                          <a:cs typeface="Arial"/>
                        </a:rPr>
                        <a:t>IN, </a:t>
                      </a:r>
                      <a:r>
                        <a:rPr sz="800" b="1" spc="-30" dirty="0">
                          <a:solidFill>
                            <a:srgbClr val="231F20"/>
                          </a:solidFill>
                          <a:latin typeface="Arial"/>
                          <a:cs typeface="Arial"/>
                        </a:rPr>
                        <a:t>LA, </a:t>
                      </a:r>
                      <a:r>
                        <a:rPr sz="800" b="1" dirty="0">
                          <a:solidFill>
                            <a:srgbClr val="231F20"/>
                          </a:solidFill>
                          <a:latin typeface="Arial"/>
                          <a:cs typeface="Arial"/>
                        </a:rPr>
                        <a:t>MS, </a:t>
                      </a:r>
                      <a:r>
                        <a:rPr sz="800" b="1" spc="-25" dirty="0">
                          <a:solidFill>
                            <a:srgbClr val="231F20"/>
                          </a:solidFill>
                          <a:latin typeface="Arial"/>
                          <a:cs typeface="Arial"/>
                        </a:rPr>
                        <a:t>NC,</a:t>
                      </a:r>
                      <a:r>
                        <a:rPr sz="800" b="1" spc="80" dirty="0">
                          <a:solidFill>
                            <a:srgbClr val="231F20"/>
                          </a:solidFill>
                          <a:latin typeface="Arial"/>
                          <a:cs typeface="Arial"/>
                        </a:rPr>
                        <a:t> </a:t>
                      </a:r>
                      <a:r>
                        <a:rPr sz="800" b="1" dirty="0">
                          <a:solidFill>
                            <a:srgbClr val="231F20"/>
                          </a:solidFill>
                          <a:latin typeface="Arial"/>
                          <a:cs typeface="Arial"/>
                        </a:rPr>
                        <a:t>VT</a:t>
                      </a:r>
                      <a:endParaRPr sz="800">
                        <a:latin typeface="Arial"/>
                        <a:cs typeface="Arial"/>
                      </a:endParaRPr>
                    </a:p>
                  </a:txBody>
                  <a:tcPr marL="0" marR="0" marT="80645" marB="0">
                    <a:lnT w="19050" cap="flat" cmpd="sng" algn="ctr">
                      <a:solidFill>
                        <a:srgbClr val="FFFFFF"/>
                      </a:solidFill>
                      <a:prstDash val="solid"/>
                      <a:round/>
                      <a:headEnd type="none" w="med" len="med"/>
                      <a:tailEnd type="none" w="med" len="med"/>
                    </a:lnT>
                    <a:solidFill>
                      <a:srgbClr val="FFFFFF"/>
                    </a:solidFill>
                  </a:tcPr>
                </a:tc>
                <a:extLst>
                  <a:ext uri="{0D108BD9-81ED-4DB2-BD59-A6C34878D82A}">
                    <a16:rowId xmlns:a16="http://schemas.microsoft.com/office/drawing/2014/main" val="10005"/>
                  </a:ext>
                </a:extLst>
              </a:tr>
              <a:tr h="285750">
                <a:tc>
                  <a:txBody>
                    <a:bodyPr/>
                    <a:lstStyle/>
                    <a:p>
                      <a:pPr>
                        <a:lnSpc>
                          <a:spcPct val="100000"/>
                        </a:lnSpc>
                      </a:pPr>
                      <a:endParaRPr sz="900">
                        <a:latin typeface="Times New Roman"/>
                        <a:cs typeface="Times New Roman"/>
                      </a:endParaRPr>
                    </a:p>
                  </a:txBody>
                  <a:tcPr marL="0" marR="0" marT="0" marB="0">
                    <a:lnR w="19050">
                      <a:solidFill>
                        <a:srgbClr val="FFFFFF"/>
                      </a:solidFill>
                      <a:prstDash val="solid"/>
                    </a:lnR>
                    <a:lnT w="19050">
                      <a:solidFill>
                        <a:srgbClr val="FFFFFF"/>
                      </a:solidFill>
                      <a:prstDash val="solid"/>
                    </a:lnT>
                    <a:lnB w="19050">
                      <a:solidFill>
                        <a:srgbClr val="FFFFFF"/>
                      </a:solidFill>
                      <a:prstDash val="solid"/>
                    </a:lnB>
                    <a:solidFill>
                      <a:srgbClr val="09242C"/>
                    </a:solidFill>
                  </a:tcPr>
                </a:tc>
                <a:tc>
                  <a:txBody>
                    <a:bodyPr/>
                    <a:lstStyle/>
                    <a:p>
                      <a:pPr marL="2540" algn="ctr">
                        <a:lnSpc>
                          <a:spcPct val="100000"/>
                        </a:lnSpc>
                        <a:spcBef>
                          <a:spcPts val="635"/>
                        </a:spcBef>
                      </a:pPr>
                      <a:r>
                        <a:rPr sz="800" b="1" spc="40" dirty="0">
                          <a:solidFill>
                            <a:srgbClr val="231F20"/>
                          </a:solidFill>
                          <a:latin typeface="Arial"/>
                          <a:cs typeface="Arial"/>
                        </a:rPr>
                        <a:t>2.6-4.3</a:t>
                      </a:r>
                      <a:endParaRPr sz="800">
                        <a:latin typeface="Arial"/>
                        <a:cs typeface="Arial"/>
                      </a:endParaRPr>
                    </a:p>
                  </a:txBody>
                  <a:tcPr marL="0" marR="0" marT="80645" marB="0">
                    <a:lnL w="19050">
                      <a:solidFill>
                        <a:srgbClr val="FFFFFF"/>
                      </a:solidFill>
                      <a:prstDash val="solid"/>
                    </a:lnL>
                    <a:lnR w="19050">
                      <a:solidFill>
                        <a:srgbClr val="FFFFFF"/>
                      </a:solidFill>
                      <a:prstDash val="solid"/>
                    </a:lnR>
                    <a:lnB w="19050">
                      <a:solidFill>
                        <a:srgbClr val="FFFFFF"/>
                      </a:solidFill>
                      <a:prstDash val="solid"/>
                    </a:lnB>
                    <a:solidFill>
                      <a:srgbClr val="E5EEF0"/>
                    </a:solidFill>
                  </a:tcPr>
                </a:tc>
                <a:tc>
                  <a:txBody>
                    <a:bodyPr/>
                    <a:lstStyle/>
                    <a:p>
                      <a:pPr marL="57150">
                        <a:lnSpc>
                          <a:spcPct val="100000"/>
                        </a:lnSpc>
                        <a:spcBef>
                          <a:spcPts val="635"/>
                        </a:spcBef>
                      </a:pPr>
                      <a:r>
                        <a:rPr sz="800" b="1" spc="-30" dirty="0">
                          <a:solidFill>
                            <a:srgbClr val="231F20"/>
                          </a:solidFill>
                          <a:latin typeface="Arial"/>
                          <a:cs typeface="Arial"/>
                        </a:rPr>
                        <a:t>FL, </a:t>
                      </a:r>
                      <a:r>
                        <a:rPr sz="800" b="1" spc="-55" dirty="0">
                          <a:solidFill>
                            <a:srgbClr val="231F20"/>
                          </a:solidFill>
                          <a:latin typeface="Arial"/>
                          <a:cs typeface="Arial"/>
                        </a:rPr>
                        <a:t>KY, </a:t>
                      </a:r>
                      <a:r>
                        <a:rPr sz="800" b="1" spc="10" dirty="0">
                          <a:solidFill>
                            <a:srgbClr val="231F20"/>
                          </a:solidFill>
                          <a:latin typeface="Arial"/>
                          <a:cs typeface="Arial"/>
                        </a:rPr>
                        <a:t>ME, </a:t>
                      </a:r>
                      <a:r>
                        <a:rPr sz="800" b="1" spc="-10" dirty="0">
                          <a:solidFill>
                            <a:srgbClr val="231F20"/>
                          </a:solidFill>
                          <a:latin typeface="Arial"/>
                          <a:cs typeface="Arial"/>
                        </a:rPr>
                        <a:t>OH, TN,</a:t>
                      </a:r>
                      <a:r>
                        <a:rPr sz="800" b="1" spc="-105" dirty="0">
                          <a:solidFill>
                            <a:srgbClr val="231F20"/>
                          </a:solidFill>
                          <a:latin typeface="Arial"/>
                          <a:cs typeface="Arial"/>
                        </a:rPr>
                        <a:t> </a:t>
                      </a:r>
                      <a:r>
                        <a:rPr sz="800" b="1" spc="35" dirty="0">
                          <a:solidFill>
                            <a:srgbClr val="231F20"/>
                          </a:solidFill>
                          <a:latin typeface="Arial"/>
                          <a:cs typeface="Arial"/>
                        </a:rPr>
                        <a:t>WV</a:t>
                      </a:r>
                      <a:endParaRPr sz="800">
                        <a:latin typeface="Arial"/>
                        <a:cs typeface="Arial"/>
                      </a:endParaRPr>
                    </a:p>
                  </a:txBody>
                  <a:tcPr marL="0" marR="0" marT="80645" marB="0">
                    <a:lnL w="19050">
                      <a:solidFill>
                        <a:srgbClr val="FFFFFF"/>
                      </a:solidFill>
                      <a:prstDash val="solid"/>
                    </a:lnL>
                    <a:lnB w="19050">
                      <a:solidFill>
                        <a:srgbClr val="FFFFFF"/>
                      </a:solidFill>
                      <a:prstDash val="solid"/>
                    </a:lnB>
                    <a:solidFill>
                      <a:srgbClr val="E5EEF0"/>
                    </a:solidFill>
                  </a:tcPr>
                </a:tc>
                <a:extLst>
                  <a:ext uri="{0D108BD9-81ED-4DB2-BD59-A6C34878D82A}">
                    <a16:rowId xmlns:a16="http://schemas.microsoft.com/office/drawing/2014/main" val="10006"/>
                  </a:ext>
                </a:extLst>
              </a:tr>
              <a:tr h="258318">
                <a:tc>
                  <a:txBody>
                    <a:bodyPr/>
                    <a:lstStyle/>
                    <a:p>
                      <a:pPr>
                        <a:lnSpc>
                          <a:spcPct val="100000"/>
                        </a:lnSpc>
                      </a:pPr>
                      <a:endParaRPr sz="900">
                        <a:latin typeface="Times New Roman"/>
                        <a:cs typeface="Times New Roman"/>
                      </a:endParaRPr>
                    </a:p>
                  </a:txBody>
                  <a:tcPr marL="0" marR="0" marT="0" marB="0">
                    <a:lnT w="19050">
                      <a:solidFill>
                        <a:srgbClr val="FFFFFF"/>
                      </a:solidFill>
                      <a:prstDash val="solid"/>
                    </a:lnT>
                    <a:solidFill>
                      <a:srgbClr val="BCBEC0"/>
                    </a:solidFill>
                  </a:tcPr>
                </a:tc>
                <a:tc>
                  <a:txBody>
                    <a:bodyPr/>
                    <a:lstStyle/>
                    <a:p>
                      <a:pPr marL="2540" algn="ctr">
                        <a:lnSpc>
                          <a:spcPct val="100000"/>
                        </a:lnSpc>
                        <a:spcBef>
                          <a:spcPts val="530"/>
                        </a:spcBef>
                      </a:pPr>
                      <a:r>
                        <a:rPr sz="800" b="1" spc="15" dirty="0">
                          <a:solidFill>
                            <a:srgbClr val="231F20"/>
                          </a:solidFill>
                          <a:latin typeface="Arial"/>
                          <a:cs typeface="Arial"/>
                        </a:rPr>
                        <a:t>Data not</a:t>
                      </a:r>
                      <a:r>
                        <a:rPr sz="800" b="1" spc="-30" dirty="0">
                          <a:solidFill>
                            <a:srgbClr val="231F20"/>
                          </a:solidFill>
                          <a:latin typeface="Arial"/>
                          <a:cs typeface="Arial"/>
                        </a:rPr>
                        <a:t> </a:t>
                      </a:r>
                      <a:r>
                        <a:rPr sz="800" b="1" dirty="0">
                          <a:solidFill>
                            <a:srgbClr val="231F20"/>
                          </a:solidFill>
                          <a:latin typeface="Arial"/>
                          <a:cs typeface="Arial"/>
                        </a:rPr>
                        <a:t>available</a:t>
                      </a:r>
                      <a:endParaRPr sz="800">
                        <a:latin typeface="Arial"/>
                        <a:cs typeface="Arial"/>
                      </a:endParaRPr>
                    </a:p>
                  </a:txBody>
                  <a:tcPr marL="0" marR="0" marT="67310" marB="0">
                    <a:lnT w="19050" cap="flat" cmpd="sng" algn="ctr">
                      <a:solidFill>
                        <a:srgbClr val="FFFFFF"/>
                      </a:solidFill>
                      <a:prstDash val="solid"/>
                      <a:round/>
                      <a:headEnd type="none" w="med" len="med"/>
                      <a:tailEnd type="none" w="med" len="med"/>
                    </a:lnT>
                    <a:solidFill>
                      <a:srgbClr val="FFFFFF"/>
                    </a:solidFill>
                  </a:tcPr>
                </a:tc>
                <a:tc>
                  <a:txBody>
                    <a:bodyPr/>
                    <a:lstStyle/>
                    <a:p>
                      <a:pPr marL="57150">
                        <a:lnSpc>
                          <a:spcPct val="100000"/>
                        </a:lnSpc>
                        <a:spcBef>
                          <a:spcPts val="530"/>
                        </a:spcBef>
                      </a:pPr>
                      <a:r>
                        <a:rPr sz="800" b="1" spc="-30" dirty="0">
                          <a:solidFill>
                            <a:srgbClr val="231F20"/>
                          </a:solidFill>
                          <a:latin typeface="Arial"/>
                          <a:cs typeface="Arial"/>
                        </a:rPr>
                        <a:t>DC, </a:t>
                      </a:r>
                      <a:r>
                        <a:rPr sz="800" b="1" spc="-15" dirty="0">
                          <a:solidFill>
                            <a:srgbClr val="231F20"/>
                          </a:solidFill>
                          <a:latin typeface="Arial"/>
                          <a:cs typeface="Arial"/>
                        </a:rPr>
                        <a:t>ND, </a:t>
                      </a:r>
                      <a:r>
                        <a:rPr sz="800" b="1" spc="-10" dirty="0">
                          <a:solidFill>
                            <a:srgbClr val="231F20"/>
                          </a:solidFill>
                          <a:latin typeface="Arial"/>
                          <a:cs typeface="Arial"/>
                        </a:rPr>
                        <a:t>NE,</a:t>
                      </a:r>
                      <a:r>
                        <a:rPr sz="800" b="1" spc="55" dirty="0">
                          <a:solidFill>
                            <a:srgbClr val="231F20"/>
                          </a:solidFill>
                          <a:latin typeface="Arial"/>
                          <a:cs typeface="Arial"/>
                        </a:rPr>
                        <a:t> </a:t>
                      </a:r>
                      <a:r>
                        <a:rPr sz="800" b="1" spc="5" dirty="0">
                          <a:solidFill>
                            <a:srgbClr val="231F20"/>
                          </a:solidFill>
                          <a:latin typeface="Arial"/>
                          <a:cs typeface="Arial"/>
                        </a:rPr>
                        <a:t>RI</a:t>
                      </a:r>
                      <a:endParaRPr sz="800">
                        <a:latin typeface="Arial"/>
                        <a:cs typeface="Arial"/>
                      </a:endParaRPr>
                    </a:p>
                  </a:txBody>
                  <a:tcPr marL="0" marR="0" marT="67310" marB="0">
                    <a:lnT w="19050" cap="flat" cmpd="sng" algn="ctr">
                      <a:solidFill>
                        <a:srgbClr val="FFFFFF"/>
                      </a:solidFill>
                      <a:prstDash val="solid"/>
                      <a:round/>
                      <a:headEnd type="none" w="med" len="med"/>
                      <a:tailEnd type="none" w="med" len="med"/>
                    </a:lnT>
                    <a:solidFill>
                      <a:srgbClr val="FFFFFF"/>
                    </a:solidFill>
                  </a:tcPr>
                </a:tc>
                <a:extLst>
                  <a:ext uri="{0D108BD9-81ED-4DB2-BD59-A6C34878D82A}">
                    <a16:rowId xmlns:a16="http://schemas.microsoft.com/office/drawing/2014/main" val="10007"/>
                  </a:ext>
                </a:extLst>
              </a:tr>
            </a:tbl>
          </a:graphicData>
        </a:graphic>
      </p:graphicFrame>
      <p:sp>
        <p:nvSpPr>
          <p:cNvPr id="51" name="object 51"/>
          <p:cNvSpPr txBox="1"/>
          <p:nvPr/>
        </p:nvSpPr>
        <p:spPr>
          <a:xfrm>
            <a:off x="449072" y="8802116"/>
            <a:ext cx="2536190" cy="132080"/>
          </a:xfrm>
          <a:prstGeom prst="rect">
            <a:avLst/>
          </a:prstGeom>
        </p:spPr>
        <p:txBody>
          <a:bodyPr vert="horz" wrap="square" lIns="0" tIns="12700" rIns="0" bIns="0" rtlCol="0">
            <a:spAutoFit/>
          </a:bodyPr>
          <a:lstStyle/>
          <a:p>
            <a:pPr marL="12700">
              <a:lnSpc>
                <a:spcPct val="100000"/>
              </a:lnSpc>
              <a:spcBef>
                <a:spcPts val="100"/>
              </a:spcBef>
            </a:pPr>
            <a:r>
              <a:rPr sz="700" spc="-30" dirty="0">
                <a:solidFill>
                  <a:srgbClr val="231F20"/>
                </a:solidFill>
                <a:latin typeface="Century Gothic"/>
                <a:cs typeface="Century Gothic"/>
              </a:rPr>
              <a:t>Source: </a:t>
            </a:r>
            <a:r>
              <a:rPr sz="700" spc="-90" dirty="0">
                <a:solidFill>
                  <a:srgbClr val="231F20"/>
                </a:solidFill>
                <a:latin typeface="Century Gothic"/>
                <a:cs typeface="Century Gothic"/>
              </a:rPr>
              <a:t>CDC, </a:t>
            </a:r>
            <a:r>
              <a:rPr sz="700" spc="-30" dirty="0">
                <a:solidFill>
                  <a:srgbClr val="231F20"/>
                </a:solidFill>
                <a:latin typeface="Century Gothic"/>
                <a:cs typeface="Century Gothic"/>
              </a:rPr>
              <a:t>National </a:t>
            </a:r>
            <a:r>
              <a:rPr sz="700" spc="-20" dirty="0">
                <a:solidFill>
                  <a:srgbClr val="231F20"/>
                </a:solidFill>
                <a:latin typeface="Century Gothic"/>
                <a:cs typeface="Century Gothic"/>
              </a:rPr>
              <a:t>Notifiable </a:t>
            </a:r>
            <a:r>
              <a:rPr sz="700" spc="-15" dirty="0">
                <a:solidFill>
                  <a:srgbClr val="231F20"/>
                </a:solidFill>
                <a:latin typeface="Century Gothic"/>
                <a:cs typeface="Century Gothic"/>
              </a:rPr>
              <a:t>Diseases </a:t>
            </a:r>
            <a:r>
              <a:rPr sz="700" spc="-25" dirty="0">
                <a:solidFill>
                  <a:srgbClr val="231F20"/>
                </a:solidFill>
                <a:latin typeface="Century Gothic"/>
                <a:cs typeface="Century Gothic"/>
              </a:rPr>
              <a:t>Surveillance</a:t>
            </a:r>
            <a:r>
              <a:rPr sz="700" spc="5" dirty="0">
                <a:solidFill>
                  <a:srgbClr val="231F20"/>
                </a:solidFill>
                <a:latin typeface="Century Gothic"/>
                <a:cs typeface="Century Gothic"/>
              </a:rPr>
              <a:t> </a:t>
            </a:r>
            <a:r>
              <a:rPr sz="700" spc="-5" dirty="0">
                <a:solidFill>
                  <a:srgbClr val="231F20"/>
                </a:solidFill>
                <a:latin typeface="Century Gothic"/>
                <a:cs typeface="Century Gothic"/>
              </a:rPr>
              <a:t>System.</a:t>
            </a:r>
            <a:endParaRPr sz="700">
              <a:latin typeface="Century Gothic"/>
              <a:cs typeface="Century Gothic"/>
            </a:endParaRPr>
          </a:p>
        </p:txBody>
      </p:sp>
      <p:sp>
        <p:nvSpPr>
          <p:cNvPr id="52" name="object 52"/>
          <p:cNvSpPr/>
          <p:nvPr/>
        </p:nvSpPr>
        <p:spPr>
          <a:xfrm>
            <a:off x="5527701" y="496415"/>
            <a:ext cx="0" cy="52069"/>
          </a:xfrm>
          <a:custGeom>
            <a:avLst/>
            <a:gdLst/>
            <a:ahLst/>
            <a:cxnLst/>
            <a:rect l="l" t="t" r="r" b="b"/>
            <a:pathLst>
              <a:path h="52070">
                <a:moveTo>
                  <a:pt x="0" y="0"/>
                </a:moveTo>
                <a:lnTo>
                  <a:pt x="0" y="51561"/>
                </a:lnTo>
              </a:path>
            </a:pathLst>
          </a:custGeom>
          <a:ln w="10960">
            <a:solidFill>
              <a:srgbClr val="8B2589"/>
            </a:solidFill>
          </a:ln>
        </p:spPr>
        <p:txBody>
          <a:bodyPr wrap="square" lIns="0" tIns="0" rIns="0" bIns="0" rtlCol="0"/>
          <a:lstStyle/>
          <a:p>
            <a:endParaRPr/>
          </a:p>
        </p:txBody>
      </p:sp>
      <p:sp>
        <p:nvSpPr>
          <p:cNvPr id="53" name="object 53"/>
          <p:cNvSpPr/>
          <p:nvPr/>
        </p:nvSpPr>
        <p:spPr>
          <a:xfrm>
            <a:off x="5503455" y="496415"/>
            <a:ext cx="0" cy="52069"/>
          </a:xfrm>
          <a:custGeom>
            <a:avLst/>
            <a:gdLst/>
            <a:ahLst/>
            <a:cxnLst/>
            <a:rect l="l" t="t" r="r" b="b"/>
            <a:pathLst>
              <a:path h="52070">
                <a:moveTo>
                  <a:pt x="0" y="0"/>
                </a:moveTo>
                <a:lnTo>
                  <a:pt x="0" y="51561"/>
                </a:lnTo>
              </a:path>
            </a:pathLst>
          </a:custGeom>
          <a:ln w="10960">
            <a:solidFill>
              <a:srgbClr val="8B2589"/>
            </a:solidFill>
          </a:ln>
        </p:spPr>
        <p:txBody>
          <a:bodyPr wrap="square" lIns="0" tIns="0" rIns="0" bIns="0" rtlCol="0"/>
          <a:lstStyle/>
          <a:p>
            <a:endParaRPr/>
          </a:p>
        </p:txBody>
      </p:sp>
      <p:sp>
        <p:nvSpPr>
          <p:cNvPr id="54" name="object 54"/>
          <p:cNvSpPr/>
          <p:nvPr/>
        </p:nvSpPr>
        <p:spPr>
          <a:xfrm>
            <a:off x="5551947" y="507359"/>
            <a:ext cx="0" cy="40640"/>
          </a:xfrm>
          <a:custGeom>
            <a:avLst/>
            <a:gdLst/>
            <a:ahLst/>
            <a:cxnLst/>
            <a:rect l="l" t="t" r="r" b="b"/>
            <a:pathLst>
              <a:path h="40640">
                <a:moveTo>
                  <a:pt x="0" y="0"/>
                </a:moveTo>
                <a:lnTo>
                  <a:pt x="0" y="40627"/>
                </a:lnTo>
              </a:path>
            </a:pathLst>
          </a:custGeom>
          <a:ln w="10960">
            <a:solidFill>
              <a:srgbClr val="8B2589"/>
            </a:solidFill>
          </a:ln>
        </p:spPr>
        <p:txBody>
          <a:bodyPr wrap="square" lIns="0" tIns="0" rIns="0" bIns="0" rtlCol="0"/>
          <a:lstStyle/>
          <a:p>
            <a:endParaRPr/>
          </a:p>
        </p:txBody>
      </p:sp>
      <p:sp>
        <p:nvSpPr>
          <p:cNvPr id="55" name="object 55"/>
          <p:cNvSpPr/>
          <p:nvPr/>
        </p:nvSpPr>
        <p:spPr>
          <a:xfrm>
            <a:off x="5576191" y="475048"/>
            <a:ext cx="0" cy="73025"/>
          </a:xfrm>
          <a:custGeom>
            <a:avLst/>
            <a:gdLst/>
            <a:ahLst/>
            <a:cxnLst/>
            <a:rect l="l" t="t" r="r" b="b"/>
            <a:pathLst>
              <a:path h="73025">
                <a:moveTo>
                  <a:pt x="0" y="0"/>
                </a:moveTo>
                <a:lnTo>
                  <a:pt x="0" y="72936"/>
                </a:lnTo>
              </a:path>
            </a:pathLst>
          </a:custGeom>
          <a:ln w="10960">
            <a:solidFill>
              <a:srgbClr val="8B2589"/>
            </a:solidFill>
          </a:ln>
        </p:spPr>
        <p:txBody>
          <a:bodyPr wrap="square" lIns="0" tIns="0" rIns="0" bIns="0" rtlCol="0"/>
          <a:lstStyle/>
          <a:p>
            <a:endParaRPr/>
          </a:p>
        </p:txBody>
      </p:sp>
      <p:sp>
        <p:nvSpPr>
          <p:cNvPr id="56" name="object 56"/>
          <p:cNvSpPr/>
          <p:nvPr/>
        </p:nvSpPr>
        <p:spPr>
          <a:xfrm>
            <a:off x="5402159" y="325601"/>
            <a:ext cx="200660" cy="244475"/>
          </a:xfrm>
          <a:custGeom>
            <a:avLst/>
            <a:gdLst/>
            <a:ahLst/>
            <a:cxnLst/>
            <a:rect l="l" t="t" r="r" b="b"/>
            <a:pathLst>
              <a:path w="200660" h="244475">
                <a:moveTo>
                  <a:pt x="121945" y="244055"/>
                </a:moveTo>
                <a:lnTo>
                  <a:pt x="11785" y="244055"/>
                </a:lnTo>
                <a:lnTo>
                  <a:pt x="5257" y="244055"/>
                </a:lnTo>
                <a:lnTo>
                  <a:pt x="0" y="238772"/>
                </a:lnTo>
                <a:lnTo>
                  <a:pt x="0" y="232244"/>
                </a:lnTo>
                <a:lnTo>
                  <a:pt x="0" y="13271"/>
                </a:lnTo>
                <a:lnTo>
                  <a:pt x="0" y="5943"/>
                </a:lnTo>
                <a:lnTo>
                  <a:pt x="5943" y="0"/>
                </a:lnTo>
                <a:lnTo>
                  <a:pt x="13271" y="0"/>
                </a:lnTo>
                <a:lnTo>
                  <a:pt x="186943" y="0"/>
                </a:lnTo>
                <a:lnTo>
                  <a:pt x="194271" y="0"/>
                </a:lnTo>
                <a:lnTo>
                  <a:pt x="200215" y="5943"/>
                </a:lnTo>
                <a:lnTo>
                  <a:pt x="200215" y="13271"/>
                </a:lnTo>
                <a:lnTo>
                  <a:pt x="200215" y="119748"/>
                </a:lnTo>
              </a:path>
            </a:pathLst>
          </a:custGeom>
          <a:ln w="10960">
            <a:solidFill>
              <a:srgbClr val="005E6D"/>
            </a:solidFill>
          </a:ln>
        </p:spPr>
        <p:txBody>
          <a:bodyPr wrap="square" lIns="0" tIns="0" rIns="0" bIns="0" rtlCol="0"/>
          <a:lstStyle/>
          <a:p>
            <a:endParaRPr/>
          </a:p>
        </p:txBody>
      </p:sp>
      <p:sp>
        <p:nvSpPr>
          <p:cNvPr id="57" name="object 57"/>
          <p:cNvSpPr/>
          <p:nvPr/>
        </p:nvSpPr>
        <p:spPr>
          <a:xfrm>
            <a:off x="5418396" y="345154"/>
            <a:ext cx="168107" cy="202834"/>
          </a:xfrm>
          <a:prstGeom prst="rect">
            <a:avLst/>
          </a:prstGeom>
          <a:blipFill>
            <a:blip r:embed="rId2" cstate="print"/>
            <a:stretch>
              <a:fillRect/>
            </a:stretch>
          </a:blipFill>
        </p:spPr>
        <p:txBody>
          <a:bodyPr wrap="square" lIns="0" tIns="0" rIns="0" bIns="0" rtlCol="0"/>
          <a:lstStyle/>
          <a:p>
            <a:endParaRPr/>
          </a:p>
        </p:txBody>
      </p:sp>
      <p:sp>
        <p:nvSpPr>
          <p:cNvPr id="58" name="object 58"/>
          <p:cNvSpPr/>
          <p:nvPr/>
        </p:nvSpPr>
        <p:spPr>
          <a:xfrm>
            <a:off x="5402163" y="325607"/>
            <a:ext cx="200660" cy="244475"/>
          </a:xfrm>
          <a:custGeom>
            <a:avLst/>
            <a:gdLst/>
            <a:ahLst/>
            <a:cxnLst/>
            <a:rect l="l" t="t" r="r" b="b"/>
            <a:pathLst>
              <a:path w="200660" h="244475">
                <a:moveTo>
                  <a:pt x="78270" y="0"/>
                </a:moveTo>
                <a:lnTo>
                  <a:pt x="188429" y="0"/>
                </a:lnTo>
                <a:lnTo>
                  <a:pt x="194957" y="0"/>
                </a:lnTo>
                <a:lnTo>
                  <a:pt x="200202" y="5283"/>
                </a:lnTo>
                <a:lnTo>
                  <a:pt x="200202" y="11811"/>
                </a:lnTo>
                <a:lnTo>
                  <a:pt x="200202" y="230784"/>
                </a:lnTo>
                <a:lnTo>
                  <a:pt x="200202" y="238112"/>
                </a:lnTo>
                <a:lnTo>
                  <a:pt x="194271" y="244043"/>
                </a:lnTo>
                <a:lnTo>
                  <a:pt x="186944" y="244043"/>
                </a:lnTo>
                <a:lnTo>
                  <a:pt x="13271" y="244043"/>
                </a:lnTo>
                <a:lnTo>
                  <a:pt x="5943" y="244043"/>
                </a:lnTo>
                <a:lnTo>
                  <a:pt x="0" y="238112"/>
                </a:lnTo>
                <a:lnTo>
                  <a:pt x="0" y="230784"/>
                </a:lnTo>
                <a:lnTo>
                  <a:pt x="0" y="124307"/>
                </a:lnTo>
              </a:path>
            </a:pathLst>
          </a:custGeom>
          <a:ln w="10960">
            <a:solidFill>
              <a:srgbClr val="005E6D"/>
            </a:solidFill>
          </a:ln>
        </p:spPr>
        <p:txBody>
          <a:bodyPr wrap="square" lIns="0" tIns="0" rIns="0" bIns="0" rtlCol="0"/>
          <a:lstStyle/>
          <a:p>
            <a:endParaRPr/>
          </a:p>
        </p:txBody>
      </p:sp>
      <p:sp>
        <p:nvSpPr>
          <p:cNvPr id="59" name="object 59"/>
          <p:cNvSpPr txBox="1"/>
          <p:nvPr/>
        </p:nvSpPr>
        <p:spPr>
          <a:xfrm>
            <a:off x="444500" y="272592"/>
            <a:ext cx="6828790" cy="1115060"/>
          </a:xfrm>
          <a:prstGeom prst="rect">
            <a:avLst/>
          </a:prstGeom>
        </p:spPr>
        <p:txBody>
          <a:bodyPr vert="horz" wrap="square" lIns="0" tIns="16510" rIns="0" bIns="0" rtlCol="0">
            <a:spAutoFit/>
          </a:bodyPr>
          <a:lstStyle/>
          <a:p>
            <a:pPr marL="5232400">
              <a:lnSpc>
                <a:spcPts val="1230"/>
              </a:lnSpc>
              <a:spcBef>
                <a:spcPts val="130"/>
              </a:spcBef>
            </a:pPr>
            <a:r>
              <a:rPr sz="1000" b="1" spc="75" dirty="0">
                <a:solidFill>
                  <a:srgbClr val="005E6D"/>
                </a:solidFill>
                <a:latin typeface="Century Gothic"/>
                <a:cs typeface="Century Gothic"/>
              </a:rPr>
              <a:t>2019 </a:t>
            </a:r>
            <a:r>
              <a:rPr sz="1050" b="1" spc="95" dirty="0">
                <a:solidFill>
                  <a:srgbClr val="8C2689"/>
                </a:solidFill>
                <a:latin typeface="Trebuchet MS"/>
                <a:cs typeface="Trebuchet MS"/>
              </a:rPr>
              <a:t>VIRAL</a:t>
            </a:r>
            <a:r>
              <a:rPr sz="1050" b="1" spc="-30" dirty="0">
                <a:solidFill>
                  <a:srgbClr val="8C2689"/>
                </a:solidFill>
                <a:latin typeface="Trebuchet MS"/>
                <a:cs typeface="Trebuchet MS"/>
              </a:rPr>
              <a:t> </a:t>
            </a:r>
            <a:r>
              <a:rPr sz="1050" b="1" spc="90" dirty="0">
                <a:solidFill>
                  <a:srgbClr val="8C2689"/>
                </a:solidFill>
                <a:latin typeface="Trebuchet MS"/>
                <a:cs typeface="Trebuchet MS"/>
              </a:rPr>
              <a:t>HEPATITIS</a:t>
            </a:r>
            <a:endParaRPr sz="1050">
              <a:latin typeface="Trebuchet MS"/>
              <a:cs typeface="Trebuchet MS"/>
            </a:endParaRPr>
          </a:p>
          <a:p>
            <a:pPr marL="5232400">
              <a:lnSpc>
                <a:spcPts val="1230"/>
              </a:lnSpc>
            </a:pPr>
            <a:r>
              <a:rPr sz="1050" spc="30" dirty="0">
                <a:solidFill>
                  <a:srgbClr val="005E6D"/>
                </a:solidFill>
                <a:latin typeface="Century Gothic"/>
                <a:cs typeface="Century Gothic"/>
              </a:rPr>
              <a:t>SURVEILLANCE</a:t>
            </a:r>
            <a:r>
              <a:rPr sz="1050" spc="70" dirty="0">
                <a:solidFill>
                  <a:srgbClr val="005E6D"/>
                </a:solidFill>
                <a:latin typeface="Century Gothic"/>
                <a:cs typeface="Century Gothic"/>
              </a:rPr>
              <a:t> REPORT</a:t>
            </a:r>
            <a:endParaRPr sz="1050">
              <a:latin typeface="Century Gothic"/>
              <a:cs typeface="Century Gothic"/>
            </a:endParaRPr>
          </a:p>
          <a:p>
            <a:pPr>
              <a:lnSpc>
                <a:spcPct val="100000"/>
              </a:lnSpc>
            </a:pPr>
            <a:endParaRPr sz="1300">
              <a:latin typeface="Times New Roman"/>
              <a:cs typeface="Times New Roman"/>
            </a:endParaRPr>
          </a:p>
          <a:p>
            <a:pPr marL="12700" marR="319405">
              <a:lnSpc>
                <a:spcPct val="107200"/>
              </a:lnSpc>
              <a:spcBef>
                <a:spcPts val="990"/>
              </a:spcBef>
            </a:pPr>
            <a:r>
              <a:rPr sz="1400" b="1" spc="-5" dirty="0">
                <a:solidFill>
                  <a:srgbClr val="005E6D"/>
                </a:solidFill>
                <a:latin typeface="Tahoma"/>
                <a:cs typeface="Tahoma"/>
              </a:rPr>
              <a:t>Figure</a:t>
            </a:r>
            <a:r>
              <a:rPr sz="1400" b="1" spc="-55" dirty="0">
                <a:solidFill>
                  <a:srgbClr val="005E6D"/>
                </a:solidFill>
                <a:latin typeface="Tahoma"/>
                <a:cs typeface="Tahoma"/>
              </a:rPr>
              <a:t> </a:t>
            </a:r>
            <a:r>
              <a:rPr sz="1400" b="1" spc="-30" dirty="0">
                <a:solidFill>
                  <a:srgbClr val="005E6D"/>
                </a:solidFill>
                <a:latin typeface="Tahoma"/>
                <a:cs typeface="Tahoma"/>
              </a:rPr>
              <a:t>2.3.</a:t>
            </a:r>
            <a:r>
              <a:rPr sz="1400" b="1" spc="-50" dirty="0">
                <a:solidFill>
                  <a:srgbClr val="005E6D"/>
                </a:solidFill>
                <a:latin typeface="Tahoma"/>
                <a:cs typeface="Tahoma"/>
              </a:rPr>
              <a:t> </a:t>
            </a:r>
            <a:r>
              <a:rPr sz="1400" b="1" dirty="0">
                <a:solidFill>
                  <a:srgbClr val="8C2689"/>
                </a:solidFill>
                <a:latin typeface="Tahoma"/>
                <a:cs typeface="Tahoma"/>
              </a:rPr>
              <a:t>Rates</a:t>
            </a:r>
            <a:r>
              <a:rPr sz="1400" b="1" spc="-50" dirty="0">
                <a:solidFill>
                  <a:srgbClr val="8C2689"/>
                </a:solidFill>
                <a:latin typeface="Tahoma"/>
                <a:cs typeface="Tahoma"/>
              </a:rPr>
              <a:t> </a:t>
            </a:r>
            <a:r>
              <a:rPr sz="1400" b="1" spc="20" dirty="0">
                <a:solidFill>
                  <a:srgbClr val="8C2689"/>
                </a:solidFill>
                <a:latin typeface="Tahoma"/>
                <a:cs typeface="Tahoma"/>
              </a:rPr>
              <a:t>of</a:t>
            </a:r>
            <a:r>
              <a:rPr sz="1400" b="1" spc="-75" dirty="0">
                <a:solidFill>
                  <a:srgbClr val="8C2689"/>
                </a:solidFill>
                <a:latin typeface="Tahoma"/>
                <a:cs typeface="Tahoma"/>
              </a:rPr>
              <a:t> </a:t>
            </a:r>
            <a:r>
              <a:rPr sz="1400" b="1" spc="10" dirty="0">
                <a:solidFill>
                  <a:srgbClr val="8C2689"/>
                </a:solidFill>
                <a:latin typeface="Tahoma"/>
                <a:cs typeface="Tahoma"/>
              </a:rPr>
              <a:t>reported</a:t>
            </a:r>
            <a:r>
              <a:rPr sz="1400" b="1" spc="-50" dirty="0">
                <a:solidFill>
                  <a:srgbClr val="8C2689"/>
                </a:solidFill>
                <a:latin typeface="Tahoma"/>
                <a:cs typeface="Tahoma"/>
              </a:rPr>
              <a:t> </a:t>
            </a:r>
            <a:r>
              <a:rPr sz="1400" b="1" spc="-5" dirty="0">
                <a:solidFill>
                  <a:srgbClr val="8C2689"/>
                </a:solidFill>
                <a:latin typeface="Tahoma"/>
                <a:cs typeface="Tahoma"/>
              </a:rPr>
              <a:t>acute</a:t>
            </a:r>
            <a:r>
              <a:rPr sz="1400" b="1" spc="-50" dirty="0">
                <a:solidFill>
                  <a:srgbClr val="8C2689"/>
                </a:solidFill>
                <a:latin typeface="Tahoma"/>
                <a:cs typeface="Tahoma"/>
              </a:rPr>
              <a:t> </a:t>
            </a:r>
            <a:r>
              <a:rPr sz="1400" b="1" spc="10" dirty="0">
                <a:solidFill>
                  <a:srgbClr val="8C2689"/>
                </a:solidFill>
                <a:latin typeface="Tahoma"/>
                <a:cs typeface="Tahoma"/>
              </a:rPr>
              <a:t>hepatitis</a:t>
            </a:r>
            <a:r>
              <a:rPr sz="1400" b="1" spc="-50" dirty="0">
                <a:solidFill>
                  <a:srgbClr val="8C2689"/>
                </a:solidFill>
                <a:latin typeface="Tahoma"/>
                <a:cs typeface="Tahoma"/>
              </a:rPr>
              <a:t> </a:t>
            </a:r>
            <a:r>
              <a:rPr sz="1400" b="1" spc="-5" dirty="0">
                <a:solidFill>
                  <a:srgbClr val="8C2689"/>
                </a:solidFill>
                <a:latin typeface="Tahoma"/>
                <a:cs typeface="Tahoma"/>
              </a:rPr>
              <a:t>B</a:t>
            </a:r>
            <a:r>
              <a:rPr sz="1400" b="1" spc="-80" dirty="0">
                <a:solidFill>
                  <a:srgbClr val="8C2689"/>
                </a:solidFill>
                <a:latin typeface="Tahoma"/>
                <a:cs typeface="Tahoma"/>
              </a:rPr>
              <a:t> </a:t>
            </a:r>
            <a:r>
              <a:rPr sz="1400" b="1" dirty="0">
                <a:solidFill>
                  <a:srgbClr val="8C2689"/>
                </a:solidFill>
                <a:latin typeface="Tahoma"/>
                <a:cs typeface="Tahoma"/>
              </a:rPr>
              <a:t>virus</a:t>
            </a:r>
            <a:r>
              <a:rPr sz="1400" b="1" spc="-50" dirty="0">
                <a:solidFill>
                  <a:srgbClr val="8C2689"/>
                </a:solidFill>
                <a:latin typeface="Tahoma"/>
                <a:cs typeface="Tahoma"/>
              </a:rPr>
              <a:t> </a:t>
            </a:r>
            <a:r>
              <a:rPr sz="1400" b="1" spc="5" dirty="0">
                <a:solidFill>
                  <a:srgbClr val="8C2689"/>
                </a:solidFill>
                <a:latin typeface="Tahoma"/>
                <a:cs typeface="Tahoma"/>
              </a:rPr>
              <a:t>infection,</a:t>
            </a:r>
            <a:r>
              <a:rPr sz="1400" b="1" spc="-50" dirty="0">
                <a:solidFill>
                  <a:srgbClr val="8C2689"/>
                </a:solidFill>
                <a:latin typeface="Tahoma"/>
                <a:cs typeface="Tahoma"/>
              </a:rPr>
              <a:t> </a:t>
            </a:r>
            <a:r>
              <a:rPr sz="1400" b="1" spc="-10" dirty="0">
                <a:solidFill>
                  <a:srgbClr val="8C2689"/>
                </a:solidFill>
                <a:latin typeface="Tahoma"/>
                <a:cs typeface="Tahoma"/>
              </a:rPr>
              <a:t>by</a:t>
            </a:r>
            <a:r>
              <a:rPr sz="1400" b="1" spc="-80" dirty="0">
                <a:solidFill>
                  <a:srgbClr val="8C2689"/>
                </a:solidFill>
                <a:latin typeface="Tahoma"/>
                <a:cs typeface="Tahoma"/>
              </a:rPr>
              <a:t> </a:t>
            </a:r>
            <a:r>
              <a:rPr sz="1400" b="1" spc="15" dirty="0">
                <a:solidFill>
                  <a:srgbClr val="8C2689"/>
                </a:solidFill>
                <a:latin typeface="Tahoma"/>
                <a:cs typeface="Tahoma"/>
              </a:rPr>
              <a:t>state</a:t>
            </a:r>
            <a:r>
              <a:rPr sz="1400" b="1" spc="-50" dirty="0">
                <a:solidFill>
                  <a:srgbClr val="8C2689"/>
                </a:solidFill>
                <a:latin typeface="Tahoma"/>
                <a:cs typeface="Tahoma"/>
              </a:rPr>
              <a:t> </a:t>
            </a:r>
            <a:r>
              <a:rPr sz="1400" b="1" spc="20" dirty="0">
                <a:solidFill>
                  <a:srgbClr val="8C2689"/>
                </a:solidFill>
                <a:latin typeface="Tahoma"/>
                <a:cs typeface="Tahoma"/>
              </a:rPr>
              <a:t>or  </a:t>
            </a:r>
            <a:r>
              <a:rPr sz="1400" b="1" dirty="0">
                <a:solidFill>
                  <a:srgbClr val="8C2689"/>
                </a:solidFill>
                <a:latin typeface="Tahoma"/>
                <a:cs typeface="Tahoma"/>
              </a:rPr>
              <a:t>jurisdiction </a:t>
            </a:r>
            <a:r>
              <a:rPr sz="1400" b="1" spc="65" dirty="0">
                <a:solidFill>
                  <a:srgbClr val="8C2689"/>
                </a:solidFill>
                <a:latin typeface="Tahoma"/>
                <a:cs typeface="Tahoma"/>
              </a:rPr>
              <a:t>— </a:t>
            </a:r>
            <a:r>
              <a:rPr sz="1400" b="1" dirty="0">
                <a:solidFill>
                  <a:srgbClr val="8C2689"/>
                </a:solidFill>
                <a:latin typeface="Tahoma"/>
                <a:cs typeface="Tahoma"/>
              </a:rPr>
              <a:t>United </a:t>
            </a:r>
            <a:r>
              <a:rPr sz="1400" b="1" spc="5" dirty="0">
                <a:solidFill>
                  <a:srgbClr val="8C2689"/>
                </a:solidFill>
                <a:latin typeface="Tahoma"/>
                <a:cs typeface="Tahoma"/>
              </a:rPr>
              <a:t>States,</a:t>
            </a:r>
            <a:r>
              <a:rPr sz="1400" b="1" spc="-270" dirty="0">
                <a:solidFill>
                  <a:srgbClr val="8C2689"/>
                </a:solidFill>
                <a:latin typeface="Tahoma"/>
                <a:cs typeface="Tahoma"/>
              </a:rPr>
              <a:t> </a:t>
            </a:r>
            <a:r>
              <a:rPr sz="1400" b="1" spc="-35" dirty="0">
                <a:solidFill>
                  <a:srgbClr val="8C2689"/>
                </a:solidFill>
                <a:latin typeface="Tahoma"/>
                <a:cs typeface="Tahoma"/>
              </a:rPr>
              <a:t>2019</a:t>
            </a:r>
            <a:endParaRPr sz="1400">
              <a:latin typeface="Tahoma"/>
              <a:cs typeface="Tahoma"/>
            </a:endParaRPr>
          </a:p>
        </p:txBody>
      </p:sp>
      <p:pic>
        <p:nvPicPr>
          <p:cNvPr id="61" name="Picture 60" descr="The rates of reported acute hepatitis B by state or jurisdiction during 2019. States are grouped on the basis of reported acute hepatitis B cases per 100,000 population. The states in the lowest rate category (0.0–0.2 cases per 100,000 population) include Connecticut, Hawaii, Montana, New Mexico, Texas, and Wisconsin. The states in the highest rate category (2.6–4.3 cases per 100,000 population) include Florida, Kentucky, Maine, Ohio, Tennessee, and West Virginia.">
            <a:extLst>
              <a:ext uri="{FF2B5EF4-FFF2-40B4-BE49-F238E27FC236}">
                <a16:creationId xmlns:a16="http://schemas.microsoft.com/office/drawing/2014/main" id="{657B7908-FC65-4E3F-8263-3C82062E48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2272" y="1612900"/>
            <a:ext cx="6467856" cy="4273296"/>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TotalTime>
  <Words>149</Words>
  <Application>Microsoft Office PowerPoint</Application>
  <PresentationFormat>Custom</PresentationFormat>
  <Paragraphs>23</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Century Gothic</vt:lpstr>
      <vt:lpstr>Tahoma</vt:lpstr>
      <vt:lpstr>Times New Roman</vt:lpstr>
      <vt:lpstr>Trebuchet MS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2.3. Rates of reported acute hepatitis B virus infection, by state or jurisdiction — United States, 2019</dc:title>
  <dc:subject>Figure 2.3. Rates of reported acute hepatitis B virus infection, by state or jurisdiction — United States, 2019</dc:subject>
  <dc:creator>HHS / CDC / DDID / NCHHSTP / DVH</dc:creator>
  <cp:lastModifiedBy>Yunes Malkou, Cristina (CDC/DDID/NCHHSTP/OD) (CTR)</cp:lastModifiedBy>
  <cp:revision>1</cp:revision>
  <dcterms:created xsi:type="dcterms:W3CDTF">2021-05-18T21:07:00Z</dcterms:created>
  <dcterms:modified xsi:type="dcterms:W3CDTF">2021-05-19T13:43:56Z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2021-05-18T00:00:00Z</vt:filetime>
  </property>
  <property fmtid="{D5CDD505-2E9C-101B-9397-08002B2CF9AE}" pid="3" name="Creator">
    <vt:lpwstr>Adobe InDesign 16.2 (Windows)</vt:lpwstr>
  </property>
  <property fmtid="{D5CDD505-2E9C-101B-9397-08002B2CF9AE}" pid="4" name="LastSaved">
    <vt:filetime>2021-05-18T00:00:00Z</vt:filetime>
  </property>
</Properties>
</file>