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772400" cy="8051800"/>
  <p:notesSz cx="7772400" cy="80518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522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4032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4032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A72BFE-B0D2-41D1-83E0-AD9EB74299F8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74925" y="1006475"/>
            <a:ext cx="2622550" cy="2717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3875088"/>
            <a:ext cx="6216650" cy="31702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648575"/>
            <a:ext cx="3368675" cy="4032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7648575"/>
            <a:ext cx="3368675" cy="4032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F48CD5-713A-4609-BC77-8599AF49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375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number and rates of death with hepatitis A listed as a cause of death among US residents by demographic characteristic, including age groups, sex, and race/ethnicity. Demographic characteristics are listed in the first column. </a:t>
            </a: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Each year has 2 columns of data; the first column displays the number of reported deaths for that year, and the second column displays the rate of death per 100,000 population with 95% confidence intervals for 2015–2019.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F48CD5-713A-4609-BC77-8599AF49B06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649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2496058"/>
            <a:ext cx="6606540" cy="16908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4509008"/>
            <a:ext cx="5440680" cy="2012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1851914"/>
            <a:ext cx="3380994" cy="53141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1851914"/>
            <a:ext cx="3380994" cy="53141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72999" y="1507871"/>
            <a:ext cx="7023100" cy="4658995"/>
          </a:xfrm>
          <a:custGeom>
            <a:avLst/>
            <a:gdLst/>
            <a:ahLst/>
            <a:cxnLst/>
            <a:rect l="l" t="t" r="r" b="b"/>
            <a:pathLst>
              <a:path w="7023100" h="4658995">
                <a:moveTo>
                  <a:pt x="0" y="0"/>
                </a:moveTo>
                <a:lnTo>
                  <a:pt x="7022592" y="0"/>
                </a:lnTo>
                <a:lnTo>
                  <a:pt x="7022592" y="4658868"/>
                </a:lnTo>
                <a:lnTo>
                  <a:pt x="0" y="4658868"/>
                </a:lnTo>
                <a:lnTo>
                  <a:pt x="0" y="0"/>
                </a:lnTo>
                <a:close/>
              </a:path>
            </a:pathLst>
          </a:custGeom>
          <a:solidFill>
            <a:srgbClr val="231F20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322072"/>
            <a:ext cx="6995160" cy="12882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1851914"/>
            <a:ext cx="6995160" cy="53141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7488174"/>
            <a:ext cx="2487168" cy="4025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7488174"/>
            <a:ext cx="1787652" cy="4025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7488174"/>
            <a:ext cx="1787652" cy="4025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onder.cdc.gov/mcd-icd10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.png"/><Relationship Id="rId4" Type="http://schemas.openxmlformats.org/officeDocument/2006/relationships/hyperlink" Target="https://wonder.cdc.gov/wonder/help/mcd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152787"/>
              </p:ext>
            </p:extLst>
          </p:nvPr>
        </p:nvGraphicFramePr>
        <p:xfrm>
          <a:off x="457200" y="1591310"/>
          <a:ext cx="6861802" cy="4492243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905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56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56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56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56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56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56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56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56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562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9562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28346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800" b="1" spc="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Characteristics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R w="190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800" b="1" spc="4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2015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4953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800" b="1" spc="4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2016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4953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800" b="1" spc="4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2017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4953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800" b="1" spc="4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2018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4953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800" b="1" spc="4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2019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49530" marB="0">
                    <a:lnL w="19050">
                      <a:solidFill>
                        <a:srgbClr val="FFFFFF"/>
                      </a:solidFill>
                      <a:prstDash val="solid"/>
                    </a:lnL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96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90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R="203835" algn="r">
                        <a:lnSpc>
                          <a:spcPct val="100000"/>
                        </a:lnSpc>
                      </a:pPr>
                      <a:r>
                        <a:rPr sz="800" b="1" spc="1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N</a:t>
                      </a:r>
                      <a:r>
                        <a:rPr sz="800" b="1" spc="1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o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.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7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78105" indent="71755">
                        <a:lnSpc>
                          <a:spcPct val="104200"/>
                        </a:lnSpc>
                        <a:spcBef>
                          <a:spcPts val="480"/>
                        </a:spcBef>
                      </a:pPr>
                      <a:r>
                        <a:rPr sz="800" b="1" spc="1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Rate*  </a:t>
                      </a:r>
                      <a:r>
                        <a:rPr sz="800" b="1" spc="3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(95%</a:t>
                      </a:r>
                      <a:r>
                        <a:rPr sz="800" b="1" spc="-8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b="1" spc="-2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CI)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6096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R="203835" algn="r">
                        <a:lnSpc>
                          <a:spcPct val="100000"/>
                        </a:lnSpc>
                      </a:pPr>
                      <a:r>
                        <a:rPr sz="800" b="1" spc="1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N</a:t>
                      </a:r>
                      <a:r>
                        <a:rPr sz="800" b="1" spc="1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o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.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7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78105" indent="71755">
                        <a:lnSpc>
                          <a:spcPct val="104200"/>
                        </a:lnSpc>
                        <a:spcBef>
                          <a:spcPts val="480"/>
                        </a:spcBef>
                      </a:pPr>
                      <a:r>
                        <a:rPr sz="800" b="1" spc="1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Rate*  </a:t>
                      </a:r>
                      <a:r>
                        <a:rPr sz="800" b="1" spc="3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(95%</a:t>
                      </a:r>
                      <a:r>
                        <a:rPr sz="800" b="1" spc="-8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b="1" spc="-2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CI)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6096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No.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7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78105" indent="71755">
                        <a:lnSpc>
                          <a:spcPct val="104200"/>
                        </a:lnSpc>
                        <a:spcBef>
                          <a:spcPts val="480"/>
                        </a:spcBef>
                      </a:pPr>
                      <a:r>
                        <a:rPr sz="800" b="1" spc="1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Rate*  </a:t>
                      </a:r>
                      <a:r>
                        <a:rPr sz="800" b="1" spc="3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(95%</a:t>
                      </a:r>
                      <a:r>
                        <a:rPr sz="800" b="1" spc="-8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b="1" spc="-2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CI)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6096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213995">
                        <a:lnSpc>
                          <a:spcPct val="100000"/>
                        </a:lnSpc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No.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7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78105" indent="71755">
                        <a:lnSpc>
                          <a:spcPct val="104200"/>
                        </a:lnSpc>
                        <a:spcBef>
                          <a:spcPts val="480"/>
                        </a:spcBef>
                      </a:pPr>
                      <a:r>
                        <a:rPr sz="800" b="1" spc="1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Rate*  </a:t>
                      </a:r>
                      <a:r>
                        <a:rPr sz="800" b="1" spc="3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(95%</a:t>
                      </a:r>
                      <a:r>
                        <a:rPr sz="800" b="1" spc="-8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b="1" spc="-2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CI)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6096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No.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7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73660" indent="71755">
                        <a:lnSpc>
                          <a:spcPct val="104200"/>
                        </a:lnSpc>
                        <a:spcBef>
                          <a:spcPts val="480"/>
                        </a:spcBef>
                      </a:pPr>
                      <a:r>
                        <a:rPr sz="800" b="1" spc="1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Rate*  </a:t>
                      </a:r>
                      <a:r>
                        <a:rPr sz="800" b="1" spc="3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(95%</a:t>
                      </a:r>
                      <a:r>
                        <a:rPr sz="800" b="1" spc="-8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b="1" spc="-2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CI)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60960" marB="0">
                    <a:lnL w="9525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7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565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b="1" spc="4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Total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27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22796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67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0.01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(0.01–0.02)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704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227965" algn="r">
                        <a:lnSpc>
                          <a:spcPct val="100000"/>
                        </a:lnSpc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70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0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0.01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(0.00–0.01)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704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91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0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0.02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(0.02-0.03)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7112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08279">
                        <a:lnSpc>
                          <a:spcPct val="100000"/>
                        </a:lnSpc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171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0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0.05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(0.04-0.06)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7112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225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190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0.04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(0.03–0.05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7112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 gridSpan="11"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800" b="1" spc="-3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Age</a:t>
                      </a:r>
                      <a:r>
                        <a:rPr sz="800" b="1" spc="-1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(years)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705" marB="0"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57150">
                        <a:lnSpc>
                          <a:spcPct val="100000"/>
                        </a:lnSpc>
                      </a:pPr>
                      <a:r>
                        <a:rPr sz="800" b="1" spc="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0–44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UR</a:t>
                      </a:r>
                      <a:r>
                        <a:rPr sz="675" b="1" baseline="30864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§</a:t>
                      </a:r>
                      <a:endParaRPr sz="675" baseline="30864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257810" algn="r">
                        <a:lnSpc>
                          <a:spcPct val="100000"/>
                        </a:lnSpc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UR</a:t>
                      </a:r>
                      <a:r>
                        <a:rPr sz="675" b="1" spc="7" baseline="30864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§</a:t>
                      </a:r>
                      <a:endParaRPr sz="675" baseline="30864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UR</a:t>
                      </a:r>
                      <a:r>
                        <a:rPr sz="675" b="1" spc="7" baseline="30864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§</a:t>
                      </a:r>
                      <a:endParaRPr sz="675" baseline="30864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38125">
                        <a:lnSpc>
                          <a:spcPct val="100000"/>
                        </a:lnSpc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0.02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(0.01-0.02)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0.01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(0.01-0.02)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57150">
                        <a:lnSpc>
                          <a:spcPct val="100000"/>
                        </a:lnSpc>
                      </a:pPr>
                      <a:r>
                        <a:rPr sz="800" b="1" spc="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45–64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227965" algn="r">
                        <a:lnSpc>
                          <a:spcPct val="100000"/>
                        </a:lnSpc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0.03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(0.02-0.04)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22796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0.04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(0.03-0.06)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85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0.04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(0.03-0.06)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85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38125">
                        <a:lnSpc>
                          <a:spcPct val="100000"/>
                        </a:lnSpc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0.09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(0.07-0.11)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85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118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0.14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(0.12-0.17)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858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56515">
                        <a:lnSpc>
                          <a:spcPct val="100000"/>
                        </a:lnSpc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≥65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227965" algn="r">
                        <a:lnSpc>
                          <a:spcPct val="100000"/>
                        </a:lnSpc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0.08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(0.05-0.11)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85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227965" algn="r">
                        <a:lnSpc>
                          <a:spcPct val="100000"/>
                        </a:lnSpc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0.06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(0.04-0.09)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85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0.09</a:t>
                      </a:r>
                      <a:endParaRPr sz="8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(0.07-0.12)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85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38125">
                        <a:lnSpc>
                          <a:spcPct val="100000"/>
                        </a:lnSpc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0.13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(0.10-0.16)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921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0.15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(0.12-0.19)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921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600">
                <a:tc gridSpan="11"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00" b="1" spc="1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Sex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3340" marB="0"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56515">
                        <a:lnSpc>
                          <a:spcPct val="100000"/>
                        </a:lnSpc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Male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227965" algn="r">
                        <a:lnSpc>
                          <a:spcPct val="100000"/>
                        </a:lnSpc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0.02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(0.01-0.03)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921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227965" algn="r">
                        <a:lnSpc>
                          <a:spcPct val="100000"/>
                        </a:lnSpc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0.01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(0.01-0.02)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921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0.03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(0.02-0.03)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921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07645">
                        <a:lnSpc>
                          <a:spcPct val="100000"/>
                        </a:lnSpc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115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0.07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(0.06-0.08)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921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159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0.09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(0.07-0.10)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985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565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Female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R w="19050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22796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0.01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(0.00-0.01)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604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227965" algn="r">
                        <a:lnSpc>
                          <a:spcPct val="100000"/>
                        </a:lnSpc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0.01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(0.01-0.02)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604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0.00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(0.00-0.00)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604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38125">
                        <a:lnSpc>
                          <a:spcPct val="100000"/>
                        </a:lnSpc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0.02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(0.02-0.03)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604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0.04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(0.03-0.05)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6040" marB="0">
                    <a:lnL w="9525">
                      <a:solidFill>
                        <a:srgbClr val="005E6D"/>
                      </a:solidFill>
                      <a:prstDash val="solid"/>
                    </a:lnL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600">
                <a:tc gridSpan="11"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800" b="1" spc="1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Race/ethnicity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7785" marB="0">
                    <a:lnT w="190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White,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5715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non-Hispanic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985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227965" algn="r">
                        <a:lnSpc>
                          <a:spcPct val="100000"/>
                        </a:lnSpc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0.01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(0.00-0.01)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227965" algn="r">
                        <a:lnSpc>
                          <a:spcPct val="100000"/>
                        </a:lnSpc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0.02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(0.01-0.02)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0.02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(0.02-0.03)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85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0827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150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0.06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(0.05-0.07)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85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194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0.09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(0.07-0.10)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858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56515" marR="231140">
                        <a:lnSpc>
                          <a:spcPct val="114599"/>
                        </a:lnSpc>
                        <a:spcBef>
                          <a:spcPts val="40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Other </a:t>
                      </a:r>
                      <a:r>
                        <a:rPr sz="8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800" b="1" spc="-1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not  stated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227965" algn="r">
                        <a:lnSpc>
                          <a:spcPct val="100000"/>
                        </a:lnSpc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5" baseline="-1736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45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¶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227965" algn="r">
                        <a:lnSpc>
                          <a:spcPct val="100000"/>
                        </a:lnSpc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5" baseline="-1736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45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¶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5" baseline="-1736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45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¶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38125">
                        <a:lnSpc>
                          <a:spcPct val="100000"/>
                        </a:lnSpc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5" baseline="-1736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45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¶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1200" b="1" spc="-15" baseline="-1736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45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¶</a:t>
                      </a:r>
                      <a:endParaRPr sz="450" dirty="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444500" y="6171565"/>
            <a:ext cx="6885305" cy="1740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04139">
              <a:lnSpc>
                <a:spcPct val="107200"/>
              </a:lnSpc>
              <a:spcBef>
                <a:spcPts val="100"/>
              </a:spcBef>
            </a:pP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Source: </a:t>
            </a:r>
            <a:r>
              <a:rPr sz="700" spc="-50" dirty="0">
                <a:solidFill>
                  <a:srgbClr val="231F20"/>
                </a:solidFill>
                <a:latin typeface="Lucida Sans"/>
                <a:cs typeface="Lucida Sans"/>
              </a:rPr>
              <a:t>CDC,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National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Center for Health Statistics, Multiple 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Cause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of Death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1999–2019 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on </a:t>
            </a:r>
            <a:r>
              <a:rPr sz="700" spc="-45" dirty="0">
                <a:solidFill>
                  <a:srgbClr val="231F20"/>
                </a:solidFill>
                <a:latin typeface="Lucida Sans"/>
                <a:cs typeface="Lucida Sans"/>
              </a:rPr>
              <a:t>CDC </a:t>
            </a:r>
            <a:r>
              <a:rPr sz="700" spc="15" dirty="0">
                <a:solidFill>
                  <a:srgbClr val="231F20"/>
                </a:solidFill>
                <a:latin typeface="Lucida Sans"/>
                <a:cs typeface="Lucida Sans"/>
              </a:rPr>
              <a:t>WONDER 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online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database.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Data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are from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the 2015–2019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Multiple  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Cause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of Death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files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and are based 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on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information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from 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all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death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certificates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filed 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in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the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vital records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offices of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the 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50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states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and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the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District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of 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Columbia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through 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the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Vital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Statistics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Cooperative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Program.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Deaths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of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nonresidents </a:t>
            </a:r>
            <a:r>
              <a:rPr sz="700" spc="-45" dirty="0">
                <a:solidFill>
                  <a:srgbClr val="231F20"/>
                </a:solidFill>
                <a:latin typeface="Lucida Sans"/>
                <a:cs typeface="Lucida Sans"/>
              </a:rPr>
              <a:t>(e.g.,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nonresident 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aliens,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nationals 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living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abroad,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residents of </a:t>
            </a:r>
            <a:r>
              <a:rPr sz="700" dirty="0">
                <a:solidFill>
                  <a:srgbClr val="231F20"/>
                </a:solidFill>
                <a:latin typeface="Lucida Sans"/>
                <a:cs typeface="Lucida Sans"/>
              </a:rPr>
              <a:t>Puerto 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Rico, Guam,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the 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Virgin Islands, 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and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other</a:t>
            </a:r>
            <a:r>
              <a:rPr sz="70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25" dirty="0">
                <a:solidFill>
                  <a:srgbClr val="231F20"/>
                </a:solidFill>
                <a:latin typeface="Lucida Sans"/>
                <a:cs typeface="Lucida Sans"/>
              </a:rPr>
              <a:t>US</a:t>
            </a:r>
            <a:r>
              <a:rPr sz="7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territories)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and</a:t>
            </a:r>
            <a:r>
              <a:rPr sz="7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fetal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deaths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are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excluded.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Numbers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are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 slightly</a:t>
            </a:r>
            <a:r>
              <a:rPr sz="70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lower</a:t>
            </a:r>
            <a:r>
              <a:rPr sz="70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than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previously</a:t>
            </a:r>
            <a:r>
              <a:rPr sz="7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reported</a:t>
            </a:r>
            <a:r>
              <a:rPr sz="7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for</a:t>
            </a:r>
            <a:r>
              <a:rPr sz="70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2015–2016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because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70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NCHS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standards</a:t>
            </a:r>
            <a:r>
              <a:rPr sz="7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that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restrict</a:t>
            </a:r>
            <a:endParaRPr sz="700" dirty="0">
              <a:latin typeface="Lucida Sans"/>
              <a:cs typeface="Lucida Sans"/>
            </a:endParaRPr>
          </a:p>
          <a:p>
            <a:pPr marL="12700" marR="14604">
              <a:lnSpc>
                <a:spcPct val="107200"/>
              </a:lnSpc>
            </a:pP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displayed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data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to </a:t>
            </a:r>
            <a:r>
              <a:rPr sz="700" spc="25" dirty="0">
                <a:solidFill>
                  <a:srgbClr val="231F20"/>
                </a:solidFill>
                <a:latin typeface="Lucida Sans"/>
                <a:cs typeface="Lucida Sans"/>
              </a:rPr>
              <a:t>US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residents.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Accessed </a:t>
            </a:r>
            <a:r>
              <a:rPr sz="700" spc="-5" dirty="0">
                <a:solidFill>
                  <a:srgbClr val="231F20"/>
                </a:solidFill>
                <a:latin typeface="Lucida Sans"/>
                <a:cs typeface="Lucida Sans"/>
              </a:rPr>
              <a:t>at </a:t>
            </a:r>
            <a:r>
              <a:rPr sz="700" u="sng" spc="-2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Lucida Sans"/>
                <a:cs typeface="Lucida Sans"/>
                <a:hlinkClick r:id="rId3"/>
              </a:rPr>
              <a:t>http://wonder.cdc.gov/mcd-icd10.htm</a:t>
            </a:r>
            <a:r>
              <a:rPr sz="700" spc="-25" dirty="0">
                <a:solidFill>
                  <a:srgbClr val="205E9E"/>
                </a:solidFill>
                <a:latin typeface="Lucida Sans"/>
                <a:cs typeface="Lucida Sans"/>
                <a:hlinkClick r:id="rId3"/>
              </a:rPr>
              <a:t>l 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on </a:t>
            </a:r>
            <a:r>
              <a:rPr sz="700" dirty="0">
                <a:solidFill>
                  <a:srgbClr val="231F20"/>
                </a:solidFill>
                <a:latin typeface="Lucida Sans"/>
                <a:cs typeface="Lucida Sans"/>
              </a:rPr>
              <a:t>January </a:t>
            </a:r>
            <a:r>
              <a:rPr sz="700" spc="-45" dirty="0">
                <a:solidFill>
                  <a:srgbClr val="231F20"/>
                </a:solidFill>
                <a:latin typeface="Lucida Sans"/>
                <a:cs typeface="Lucida Sans"/>
              </a:rPr>
              <a:t>8, 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2021. </a:t>
            </a:r>
            <a:r>
              <a:rPr sz="700" spc="-45" dirty="0">
                <a:solidFill>
                  <a:srgbClr val="231F20"/>
                </a:solidFill>
                <a:latin typeface="Lucida Sans"/>
                <a:cs typeface="Lucida Sans"/>
              </a:rPr>
              <a:t>CDC </a:t>
            </a:r>
            <a:r>
              <a:rPr sz="700" spc="15" dirty="0">
                <a:solidFill>
                  <a:srgbClr val="231F20"/>
                </a:solidFill>
                <a:latin typeface="Lucida Sans"/>
                <a:cs typeface="Lucida Sans"/>
              </a:rPr>
              <a:t>WONDER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data set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documentation and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technical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methods  can be accessed </a:t>
            </a:r>
            <a:r>
              <a:rPr sz="700" spc="-5" dirty="0">
                <a:solidFill>
                  <a:srgbClr val="231F20"/>
                </a:solidFill>
                <a:latin typeface="Lucida Sans"/>
                <a:cs typeface="Lucida Sans"/>
              </a:rPr>
              <a:t>at</a:t>
            </a:r>
            <a:r>
              <a:rPr sz="700" spc="-9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u="sng" spc="-3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Lucida Sans"/>
                <a:cs typeface="Lucida Sans"/>
                <a:hlinkClick r:id="rId4"/>
              </a:rPr>
              <a:t>https://wonder.cdc.gov/wonder/help/mcd.html#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.</a:t>
            </a:r>
            <a:endParaRPr sz="700" dirty="0">
              <a:latin typeface="Lucida Sans"/>
              <a:cs typeface="Lucida Sans"/>
            </a:endParaRPr>
          </a:p>
          <a:p>
            <a:pPr marL="12700" marR="5080">
              <a:lnSpc>
                <a:spcPct val="107200"/>
              </a:lnSpc>
              <a:spcBef>
                <a:spcPts val="450"/>
              </a:spcBef>
            </a:pPr>
            <a:r>
              <a:rPr sz="700" spc="-75" dirty="0">
                <a:solidFill>
                  <a:srgbClr val="231F20"/>
                </a:solidFill>
                <a:latin typeface="Lucida Sans"/>
                <a:cs typeface="Lucida Sans"/>
              </a:rPr>
              <a:t>* </a:t>
            </a:r>
            <a:r>
              <a:rPr sz="700" dirty="0">
                <a:solidFill>
                  <a:srgbClr val="231F20"/>
                </a:solidFill>
                <a:latin typeface="Lucida Sans"/>
                <a:cs typeface="Lucida Sans"/>
              </a:rPr>
              <a:t>Rates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for 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race/ethnicity, </a:t>
            </a:r>
            <a:r>
              <a:rPr sz="700" spc="-45" dirty="0">
                <a:solidFill>
                  <a:srgbClr val="231F20"/>
                </a:solidFill>
                <a:latin typeface="Lucida Sans"/>
                <a:cs typeface="Lucida Sans"/>
              </a:rPr>
              <a:t>sex,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and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the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overall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total are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age-adjusted per 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100,000 </a:t>
            </a:r>
            <a:r>
              <a:rPr sz="700" spc="25" dirty="0">
                <a:solidFill>
                  <a:srgbClr val="231F20"/>
                </a:solidFill>
                <a:latin typeface="Lucida Sans"/>
                <a:cs typeface="Lucida Sans"/>
              </a:rPr>
              <a:t>US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standard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population during 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2000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by 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using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the 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following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age 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group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distribution 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(in  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years):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35" dirty="0">
                <a:solidFill>
                  <a:srgbClr val="231F20"/>
                </a:solidFill>
                <a:latin typeface="Lucida Sans"/>
                <a:cs typeface="Lucida Sans"/>
              </a:rPr>
              <a:t>&lt;1,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5" dirty="0">
                <a:solidFill>
                  <a:srgbClr val="231F20"/>
                </a:solidFill>
                <a:latin typeface="Lucida Sans"/>
                <a:cs typeface="Lucida Sans"/>
              </a:rPr>
              <a:t>1–4,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5–14,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15–24,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25–34,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35–44,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45–54,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55–64,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65–74,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75–84,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and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35" dirty="0">
                <a:solidFill>
                  <a:srgbClr val="231F20"/>
                </a:solidFill>
                <a:latin typeface="Lucida Sans"/>
                <a:cs typeface="Lucida Sans"/>
              </a:rPr>
              <a:t>≥85.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5" dirty="0">
                <a:solidFill>
                  <a:srgbClr val="231F20"/>
                </a:solidFill>
                <a:latin typeface="Lucida Sans"/>
                <a:cs typeface="Lucida Sans"/>
              </a:rPr>
              <a:t>For</a:t>
            </a:r>
            <a:r>
              <a:rPr sz="70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age-adjusted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death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rates,</a:t>
            </a:r>
            <a:r>
              <a:rPr sz="7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age-specific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death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rate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 is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rounded</a:t>
            </a:r>
            <a:r>
              <a:rPr sz="7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to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1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decimal  place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before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proceeding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to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the 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next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step 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in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the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calculation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of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age-adjusted death rates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for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NCHS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Multiple 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Cause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of Death 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on </a:t>
            </a:r>
            <a:r>
              <a:rPr sz="700" spc="-45" dirty="0">
                <a:solidFill>
                  <a:srgbClr val="231F20"/>
                </a:solidFill>
                <a:latin typeface="Lucida Sans"/>
                <a:cs typeface="Lucida Sans"/>
              </a:rPr>
              <a:t>CDC </a:t>
            </a:r>
            <a:r>
              <a:rPr sz="700" spc="5" dirty="0">
                <a:solidFill>
                  <a:srgbClr val="231F20"/>
                </a:solidFill>
                <a:latin typeface="Lucida Sans"/>
                <a:cs typeface="Lucida Sans"/>
              </a:rPr>
              <a:t>WONDER. </a:t>
            </a:r>
            <a:r>
              <a:rPr sz="700" spc="-35" dirty="0">
                <a:solidFill>
                  <a:srgbClr val="231F20"/>
                </a:solidFill>
                <a:latin typeface="Lucida Sans"/>
                <a:cs typeface="Lucida Sans"/>
              </a:rPr>
              <a:t>This 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rounding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step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might 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affect</a:t>
            </a:r>
            <a:r>
              <a:rPr sz="70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7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precision</a:t>
            </a:r>
            <a:r>
              <a:rPr sz="7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70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rates</a:t>
            </a:r>
            <a:r>
              <a:rPr sz="7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calculated</a:t>
            </a:r>
            <a:r>
              <a:rPr sz="7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for</a:t>
            </a:r>
            <a:r>
              <a:rPr sz="70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small</a:t>
            </a:r>
            <a:r>
              <a:rPr sz="7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numbers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70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deaths.</a:t>
            </a:r>
            <a:r>
              <a:rPr sz="7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Missing</a:t>
            </a:r>
            <a:r>
              <a:rPr sz="7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data</a:t>
            </a:r>
            <a:r>
              <a:rPr sz="7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are</a:t>
            </a:r>
            <a:r>
              <a:rPr sz="7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not</a:t>
            </a:r>
            <a:r>
              <a:rPr sz="7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included.</a:t>
            </a:r>
            <a:endParaRPr sz="700" dirty="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sz="700" spc="-165" dirty="0">
                <a:solidFill>
                  <a:srgbClr val="231F20"/>
                </a:solidFill>
                <a:latin typeface="Lucida Sans"/>
                <a:cs typeface="Lucida Sans"/>
              </a:rPr>
              <a:t>†</a:t>
            </a:r>
            <a:r>
              <a:rPr sz="700" spc="-1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Cause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70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death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is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defined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as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 1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70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multiple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causes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70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death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and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 is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based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on</a:t>
            </a:r>
            <a:r>
              <a:rPr sz="7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International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 Classification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70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Diseases,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10th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Rev.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(ICD-10)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codes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5" dirty="0">
                <a:solidFill>
                  <a:srgbClr val="231F20"/>
                </a:solidFill>
                <a:latin typeface="Lucida Sans"/>
                <a:cs typeface="Lucida Sans"/>
              </a:rPr>
              <a:t>B15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(hepatitis</a:t>
            </a:r>
            <a:r>
              <a:rPr sz="70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35" dirty="0">
                <a:solidFill>
                  <a:srgbClr val="231F20"/>
                </a:solidFill>
                <a:latin typeface="Lucida Sans"/>
                <a:cs typeface="Lucida Sans"/>
              </a:rPr>
              <a:t>A).</a:t>
            </a:r>
            <a:endParaRPr sz="700" dirty="0">
              <a:latin typeface="Lucida Sans"/>
              <a:cs typeface="Lucida Sans"/>
            </a:endParaRPr>
          </a:p>
          <a:p>
            <a:pPr marL="12700" marR="1524635" indent="-635">
              <a:lnSpc>
                <a:spcPts val="1350"/>
              </a:lnSpc>
              <a:spcBef>
                <a:spcPts val="125"/>
              </a:spcBef>
            </a:pPr>
            <a:r>
              <a:rPr sz="600" spc="22" baseline="34722" dirty="0">
                <a:solidFill>
                  <a:srgbClr val="231F20"/>
                </a:solidFill>
                <a:latin typeface="Lucida Sans"/>
                <a:cs typeface="Lucida Sans"/>
              </a:rPr>
              <a:t>§</a:t>
            </a:r>
            <a:r>
              <a:rPr sz="700" spc="15" dirty="0">
                <a:solidFill>
                  <a:srgbClr val="231F20"/>
                </a:solidFill>
                <a:latin typeface="Lucida Sans"/>
                <a:cs typeface="Lucida Sans"/>
              </a:rPr>
              <a:t>UR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Unreliable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rate: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dirty="0">
                <a:solidFill>
                  <a:srgbClr val="231F20"/>
                </a:solidFill>
                <a:latin typeface="Lucida Sans"/>
                <a:cs typeface="Lucida Sans"/>
              </a:rPr>
              <a:t>Rates</a:t>
            </a:r>
            <a:r>
              <a:rPr sz="7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where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death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counts</a:t>
            </a:r>
            <a:r>
              <a:rPr sz="7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were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&lt;20</a:t>
            </a:r>
            <a:r>
              <a:rPr sz="7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were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not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displayed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because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70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instability</a:t>
            </a:r>
            <a:r>
              <a:rPr sz="7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associated</a:t>
            </a:r>
            <a:r>
              <a:rPr sz="7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with</a:t>
            </a:r>
            <a:r>
              <a:rPr sz="7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those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rates.  </a:t>
            </a:r>
            <a:r>
              <a:rPr sz="700" spc="15" dirty="0">
                <a:solidFill>
                  <a:srgbClr val="231F20"/>
                </a:solidFill>
                <a:latin typeface="Lucida Sans"/>
                <a:cs typeface="Lucida Sans"/>
              </a:rPr>
              <a:t>S</a:t>
            </a:r>
            <a:r>
              <a:rPr sz="600" spc="22" baseline="34722" dirty="0">
                <a:solidFill>
                  <a:srgbClr val="231F20"/>
                </a:solidFill>
                <a:latin typeface="Lucida Sans"/>
                <a:cs typeface="Lucida Sans"/>
              </a:rPr>
              <a:t>¶</a:t>
            </a:r>
            <a:r>
              <a:rPr sz="600" spc="89" baseline="34722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Suppressed: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45" dirty="0">
                <a:solidFill>
                  <a:srgbClr val="231F20"/>
                </a:solidFill>
                <a:latin typeface="Lucida Sans"/>
                <a:cs typeface="Lucida Sans"/>
              </a:rPr>
              <a:t>CDC</a:t>
            </a:r>
            <a:r>
              <a:rPr sz="7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15" dirty="0">
                <a:solidFill>
                  <a:srgbClr val="231F20"/>
                </a:solidFill>
                <a:latin typeface="Lucida Sans"/>
                <a:cs typeface="Lucida Sans"/>
              </a:rPr>
              <a:t>WONDER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did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not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have</a:t>
            </a:r>
            <a:r>
              <a:rPr sz="7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functionality</a:t>
            </a:r>
            <a:r>
              <a:rPr sz="70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to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calculate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rates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for</a:t>
            </a:r>
            <a:r>
              <a:rPr sz="70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“Other</a:t>
            </a:r>
            <a:r>
              <a:rPr sz="70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or</a:t>
            </a:r>
            <a:r>
              <a:rPr sz="70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not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stated”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race/ethnicity</a:t>
            </a:r>
            <a:r>
              <a:rPr sz="70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group.</a:t>
            </a:r>
            <a:endParaRPr sz="700" dirty="0">
              <a:latin typeface="Lucida Sans"/>
              <a:cs typeface="Lucida San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527701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503455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551947" y="5073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627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576191" y="475048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936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402159" y="325601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121945" y="244055"/>
                </a:moveTo>
                <a:lnTo>
                  <a:pt x="11785" y="244055"/>
                </a:lnTo>
                <a:lnTo>
                  <a:pt x="5257" y="244055"/>
                </a:lnTo>
                <a:lnTo>
                  <a:pt x="0" y="238772"/>
                </a:lnTo>
                <a:lnTo>
                  <a:pt x="0" y="232244"/>
                </a:lnTo>
                <a:lnTo>
                  <a:pt x="0" y="13271"/>
                </a:lnTo>
                <a:lnTo>
                  <a:pt x="0" y="5943"/>
                </a:lnTo>
                <a:lnTo>
                  <a:pt x="5943" y="0"/>
                </a:lnTo>
                <a:lnTo>
                  <a:pt x="13271" y="0"/>
                </a:lnTo>
                <a:lnTo>
                  <a:pt x="186943" y="0"/>
                </a:lnTo>
                <a:lnTo>
                  <a:pt x="194271" y="0"/>
                </a:lnTo>
                <a:lnTo>
                  <a:pt x="200215" y="5943"/>
                </a:lnTo>
                <a:lnTo>
                  <a:pt x="200215" y="13271"/>
                </a:lnTo>
                <a:lnTo>
                  <a:pt x="200215" y="119748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418396" y="345154"/>
            <a:ext cx="168107" cy="20283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02163" y="325607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78270" y="0"/>
                </a:moveTo>
                <a:lnTo>
                  <a:pt x="188429" y="0"/>
                </a:lnTo>
                <a:lnTo>
                  <a:pt x="194957" y="0"/>
                </a:lnTo>
                <a:lnTo>
                  <a:pt x="200202" y="5283"/>
                </a:lnTo>
                <a:lnTo>
                  <a:pt x="200202" y="11811"/>
                </a:lnTo>
                <a:lnTo>
                  <a:pt x="200202" y="230784"/>
                </a:lnTo>
                <a:lnTo>
                  <a:pt x="200202" y="238112"/>
                </a:lnTo>
                <a:lnTo>
                  <a:pt x="194271" y="244043"/>
                </a:lnTo>
                <a:lnTo>
                  <a:pt x="186944" y="244043"/>
                </a:lnTo>
                <a:lnTo>
                  <a:pt x="13271" y="244043"/>
                </a:lnTo>
                <a:lnTo>
                  <a:pt x="5943" y="244043"/>
                </a:lnTo>
                <a:lnTo>
                  <a:pt x="0" y="238112"/>
                </a:lnTo>
                <a:lnTo>
                  <a:pt x="0" y="230784"/>
                </a:lnTo>
                <a:lnTo>
                  <a:pt x="0" y="124307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44500" y="272592"/>
            <a:ext cx="6828790" cy="12166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5232400">
              <a:lnSpc>
                <a:spcPts val="1230"/>
              </a:lnSpc>
              <a:spcBef>
                <a:spcPts val="130"/>
              </a:spcBef>
            </a:pPr>
            <a:r>
              <a:rPr sz="1000" b="1" spc="75" dirty="0">
                <a:solidFill>
                  <a:srgbClr val="005E6D"/>
                </a:solidFill>
                <a:latin typeface="Century Gothic"/>
                <a:cs typeface="Century Gothic"/>
              </a:rPr>
              <a:t>2019 </a:t>
            </a:r>
            <a:r>
              <a:rPr sz="1050" b="1" spc="95" dirty="0">
                <a:solidFill>
                  <a:srgbClr val="8C2689"/>
                </a:solidFill>
                <a:latin typeface="Trebuchet MS"/>
                <a:cs typeface="Trebuchet MS"/>
              </a:rPr>
              <a:t>VIRAL</a:t>
            </a:r>
            <a:r>
              <a:rPr sz="1050" b="1" spc="-30" dirty="0">
                <a:solidFill>
                  <a:srgbClr val="8C2689"/>
                </a:solidFill>
                <a:latin typeface="Trebuchet MS"/>
                <a:cs typeface="Trebuchet MS"/>
              </a:rPr>
              <a:t> </a:t>
            </a:r>
            <a:r>
              <a:rPr sz="1050" b="1" spc="90" dirty="0">
                <a:solidFill>
                  <a:srgbClr val="8C2689"/>
                </a:solidFill>
                <a:latin typeface="Trebuchet MS"/>
                <a:cs typeface="Trebuchet MS"/>
              </a:rPr>
              <a:t>HEPATITIS</a:t>
            </a:r>
            <a:endParaRPr sz="1050">
              <a:latin typeface="Trebuchet MS"/>
              <a:cs typeface="Trebuchet MS"/>
            </a:endParaRPr>
          </a:p>
          <a:p>
            <a:pPr marL="5232400">
              <a:lnSpc>
                <a:spcPts val="1230"/>
              </a:lnSpc>
            </a:pPr>
            <a:r>
              <a:rPr sz="1050" spc="30" dirty="0">
                <a:solidFill>
                  <a:srgbClr val="005E6D"/>
                </a:solidFill>
                <a:latin typeface="Century Gothic"/>
                <a:cs typeface="Century Gothic"/>
              </a:rPr>
              <a:t>SURVEILLANCE</a:t>
            </a:r>
            <a:r>
              <a:rPr sz="1050" spc="70" dirty="0">
                <a:solidFill>
                  <a:srgbClr val="005E6D"/>
                </a:solidFill>
                <a:latin typeface="Century Gothic"/>
                <a:cs typeface="Century Gothic"/>
              </a:rPr>
              <a:t> REPORT</a:t>
            </a:r>
            <a:endParaRPr sz="10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63500">
              <a:lnSpc>
                <a:spcPct val="107200"/>
              </a:lnSpc>
            </a:pPr>
            <a:r>
              <a:rPr sz="1400" b="1" spc="-5" dirty="0">
                <a:solidFill>
                  <a:srgbClr val="005E6D"/>
                </a:solidFill>
                <a:latin typeface="Century Gothic"/>
                <a:cs typeface="Century Gothic"/>
              </a:rPr>
              <a:t>Table</a:t>
            </a:r>
            <a:r>
              <a:rPr sz="1400" b="1" spc="-35" dirty="0">
                <a:solidFill>
                  <a:srgbClr val="005E6D"/>
                </a:solidFill>
                <a:latin typeface="Century Gothic"/>
                <a:cs typeface="Century Gothic"/>
              </a:rPr>
              <a:t> </a:t>
            </a:r>
            <a:r>
              <a:rPr sz="1400" b="1" spc="45" dirty="0">
                <a:solidFill>
                  <a:srgbClr val="005E6D"/>
                </a:solidFill>
                <a:latin typeface="Century Gothic"/>
                <a:cs typeface="Century Gothic"/>
              </a:rPr>
              <a:t>1.4.</a:t>
            </a:r>
            <a:r>
              <a:rPr sz="1400" b="1" spc="-30" dirty="0">
                <a:solidFill>
                  <a:srgbClr val="005E6D"/>
                </a:solidFill>
                <a:latin typeface="Century Gothic"/>
                <a:cs typeface="Century Gothic"/>
              </a:rPr>
              <a:t> </a:t>
            </a:r>
            <a:r>
              <a:rPr sz="1400" b="1" spc="15" dirty="0">
                <a:solidFill>
                  <a:srgbClr val="8C2689"/>
                </a:solidFill>
                <a:latin typeface="Century Gothic"/>
                <a:cs typeface="Century Gothic"/>
              </a:rPr>
              <a:t>Number</a:t>
            </a:r>
            <a:r>
              <a:rPr sz="1400" b="1" spc="-65" dirty="0">
                <a:solidFill>
                  <a:srgbClr val="8C2689"/>
                </a:solidFill>
                <a:latin typeface="Century Gothic"/>
                <a:cs typeface="Century Gothic"/>
              </a:rPr>
              <a:t> </a:t>
            </a:r>
            <a:r>
              <a:rPr sz="1400" b="1" spc="-35" dirty="0">
                <a:solidFill>
                  <a:srgbClr val="8C2689"/>
                </a:solidFill>
                <a:latin typeface="Century Gothic"/>
                <a:cs typeface="Century Gothic"/>
              </a:rPr>
              <a:t>and</a:t>
            </a:r>
            <a:r>
              <a:rPr sz="1400" b="1" spc="-30" dirty="0">
                <a:solidFill>
                  <a:srgbClr val="8C2689"/>
                </a:solidFill>
                <a:latin typeface="Century Gothic"/>
                <a:cs typeface="Century Gothic"/>
              </a:rPr>
              <a:t> </a:t>
            </a:r>
            <a:r>
              <a:rPr sz="1400" b="1" spc="35" dirty="0">
                <a:solidFill>
                  <a:srgbClr val="8C2689"/>
                </a:solidFill>
                <a:latin typeface="Century Gothic"/>
                <a:cs typeface="Century Gothic"/>
              </a:rPr>
              <a:t>rates*</a:t>
            </a:r>
            <a:r>
              <a:rPr sz="1400" b="1" spc="-30" dirty="0">
                <a:solidFill>
                  <a:srgbClr val="8C2689"/>
                </a:solidFill>
                <a:latin typeface="Century Gothic"/>
                <a:cs typeface="Century Gothic"/>
              </a:rPr>
              <a:t> </a:t>
            </a:r>
            <a:r>
              <a:rPr sz="1400" b="1" spc="75" dirty="0">
                <a:solidFill>
                  <a:srgbClr val="8C2689"/>
                </a:solidFill>
                <a:latin typeface="Century Gothic"/>
                <a:cs typeface="Century Gothic"/>
              </a:rPr>
              <a:t>of</a:t>
            </a:r>
            <a:r>
              <a:rPr sz="1400" b="1" spc="-55" dirty="0">
                <a:solidFill>
                  <a:srgbClr val="8C2689"/>
                </a:solidFill>
                <a:latin typeface="Century Gothic"/>
                <a:cs typeface="Century Gothic"/>
              </a:rPr>
              <a:t> </a:t>
            </a:r>
            <a:r>
              <a:rPr sz="1400" b="1" spc="25" dirty="0">
                <a:solidFill>
                  <a:srgbClr val="8C2689"/>
                </a:solidFill>
                <a:latin typeface="Century Gothic"/>
                <a:cs typeface="Century Gothic"/>
              </a:rPr>
              <a:t>deaths</a:t>
            </a:r>
            <a:r>
              <a:rPr sz="1400" b="1" spc="-50" dirty="0">
                <a:solidFill>
                  <a:srgbClr val="8C2689"/>
                </a:solidFill>
                <a:latin typeface="Century Gothic"/>
                <a:cs typeface="Century Gothic"/>
              </a:rPr>
              <a:t> </a:t>
            </a:r>
            <a:r>
              <a:rPr sz="1400" b="1" spc="105" dirty="0">
                <a:solidFill>
                  <a:srgbClr val="8C2689"/>
                </a:solidFill>
                <a:latin typeface="Century Gothic"/>
                <a:cs typeface="Century Gothic"/>
              </a:rPr>
              <a:t>with</a:t>
            </a:r>
            <a:r>
              <a:rPr sz="1400" b="1" spc="-30" dirty="0">
                <a:solidFill>
                  <a:srgbClr val="8C2689"/>
                </a:solidFill>
                <a:latin typeface="Century Gothic"/>
                <a:cs typeface="Century Gothic"/>
              </a:rPr>
              <a:t> </a:t>
            </a:r>
            <a:r>
              <a:rPr sz="1400" b="1" spc="60" dirty="0">
                <a:solidFill>
                  <a:srgbClr val="8C2689"/>
                </a:solidFill>
                <a:latin typeface="Century Gothic"/>
                <a:cs typeface="Century Gothic"/>
              </a:rPr>
              <a:t>hepatitis</a:t>
            </a:r>
            <a:r>
              <a:rPr sz="1400" b="1" spc="-60" dirty="0">
                <a:solidFill>
                  <a:srgbClr val="8C2689"/>
                </a:solidFill>
                <a:latin typeface="Century Gothic"/>
                <a:cs typeface="Century Gothic"/>
              </a:rPr>
              <a:t> A</a:t>
            </a:r>
            <a:r>
              <a:rPr sz="1400" b="1" spc="-85" dirty="0">
                <a:solidFill>
                  <a:srgbClr val="8C2689"/>
                </a:solidFill>
                <a:latin typeface="Century Gothic"/>
                <a:cs typeface="Century Gothic"/>
              </a:rPr>
              <a:t> </a:t>
            </a:r>
            <a:r>
              <a:rPr sz="1400" b="1" spc="85" dirty="0">
                <a:solidFill>
                  <a:srgbClr val="8C2689"/>
                </a:solidFill>
                <a:latin typeface="Century Gothic"/>
                <a:cs typeface="Century Gothic"/>
              </a:rPr>
              <a:t>virus</a:t>
            </a:r>
            <a:r>
              <a:rPr sz="1400" b="1" spc="-30" dirty="0">
                <a:solidFill>
                  <a:srgbClr val="8C2689"/>
                </a:solidFill>
                <a:latin typeface="Century Gothic"/>
                <a:cs typeface="Century Gothic"/>
              </a:rPr>
              <a:t> </a:t>
            </a:r>
            <a:r>
              <a:rPr sz="1400" b="1" spc="45" dirty="0">
                <a:solidFill>
                  <a:srgbClr val="8C2689"/>
                </a:solidFill>
                <a:latin typeface="Century Gothic"/>
                <a:cs typeface="Century Gothic"/>
              </a:rPr>
              <a:t>infection</a:t>
            </a:r>
            <a:r>
              <a:rPr sz="1400" b="1" spc="-35" dirty="0">
                <a:solidFill>
                  <a:srgbClr val="8C2689"/>
                </a:solidFill>
                <a:latin typeface="Century Gothic"/>
                <a:cs typeface="Century Gothic"/>
              </a:rPr>
              <a:t> </a:t>
            </a:r>
            <a:r>
              <a:rPr sz="1400" b="1" spc="65" dirty="0">
                <a:solidFill>
                  <a:srgbClr val="8C2689"/>
                </a:solidFill>
                <a:latin typeface="Century Gothic"/>
                <a:cs typeface="Century Gothic"/>
              </a:rPr>
              <a:t>listed  </a:t>
            </a:r>
            <a:r>
              <a:rPr sz="1400" b="1" spc="-10" dirty="0">
                <a:solidFill>
                  <a:srgbClr val="8C2689"/>
                </a:solidFill>
                <a:latin typeface="Century Gothic"/>
                <a:cs typeface="Century Gothic"/>
              </a:rPr>
              <a:t>as </a:t>
            </a:r>
            <a:r>
              <a:rPr sz="1400" b="1" spc="-130" dirty="0">
                <a:solidFill>
                  <a:srgbClr val="8C2689"/>
                </a:solidFill>
                <a:latin typeface="Century Gothic"/>
                <a:cs typeface="Century Gothic"/>
              </a:rPr>
              <a:t>a </a:t>
            </a:r>
            <a:r>
              <a:rPr sz="1400" b="1" spc="-45" dirty="0">
                <a:solidFill>
                  <a:srgbClr val="8C2689"/>
                </a:solidFill>
                <a:latin typeface="Century Gothic"/>
                <a:cs typeface="Century Gothic"/>
              </a:rPr>
              <a:t>cause </a:t>
            </a:r>
            <a:r>
              <a:rPr sz="1400" b="1" spc="75" dirty="0">
                <a:solidFill>
                  <a:srgbClr val="8C2689"/>
                </a:solidFill>
                <a:latin typeface="Century Gothic"/>
                <a:cs typeface="Century Gothic"/>
              </a:rPr>
              <a:t>of </a:t>
            </a:r>
            <a:r>
              <a:rPr sz="1400" b="1" spc="-30" dirty="0">
                <a:solidFill>
                  <a:srgbClr val="8C2689"/>
                </a:solidFill>
                <a:latin typeface="Century Gothic"/>
                <a:cs typeface="Century Gothic"/>
              </a:rPr>
              <a:t>death† </a:t>
            </a:r>
            <a:r>
              <a:rPr sz="1400" b="1" spc="-35" dirty="0">
                <a:solidFill>
                  <a:srgbClr val="8C2689"/>
                </a:solidFill>
                <a:latin typeface="Century Gothic"/>
                <a:cs typeface="Century Gothic"/>
              </a:rPr>
              <a:t>among </a:t>
            </a:r>
            <a:r>
              <a:rPr sz="1400" b="1" spc="55" dirty="0">
                <a:solidFill>
                  <a:srgbClr val="8C2689"/>
                </a:solidFill>
                <a:latin typeface="Century Gothic"/>
                <a:cs typeface="Century Gothic"/>
              </a:rPr>
              <a:t>residents, </a:t>
            </a:r>
            <a:r>
              <a:rPr sz="1400" b="1" spc="-35" dirty="0">
                <a:solidFill>
                  <a:srgbClr val="8C2689"/>
                </a:solidFill>
                <a:latin typeface="Century Gothic"/>
                <a:cs typeface="Century Gothic"/>
              </a:rPr>
              <a:t>by </a:t>
            </a:r>
            <a:r>
              <a:rPr sz="1400" b="1" spc="-20" dirty="0">
                <a:solidFill>
                  <a:srgbClr val="8C2689"/>
                </a:solidFill>
                <a:latin typeface="Century Gothic"/>
                <a:cs typeface="Century Gothic"/>
              </a:rPr>
              <a:t>demographic </a:t>
            </a:r>
            <a:r>
              <a:rPr sz="1400" b="1" spc="35" dirty="0">
                <a:solidFill>
                  <a:srgbClr val="8C2689"/>
                </a:solidFill>
                <a:latin typeface="Century Gothic"/>
                <a:cs typeface="Century Gothic"/>
              </a:rPr>
              <a:t>characteristics</a:t>
            </a:r>
            <a:r>
              <a:rPr sz="1400" b="1" spc="-185" dirty="0">
                <a:solidFill>
                  <a:srgbClr val="8C2689"/>
                </a:solidFill>
                <a:latin typeface="Century Gothic"/>
                <a:cs typeface="Century Gothic"/>
              </a:rPr>
              <a:t> </a:t>
            </a:r>
            <a:r>
              <a:rPr sz="1400" b="1" spc="-65" dirty="0">
                <a:solidFill>
                  <a:srgbClr val="8C2689"/>
                </a:solidFill>
                <a:latin typeface="Century Gothic"/>
                <a:cs typeface="Century Gothic"/>
              </a:rPr>
              <a:t>—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00" b="1" spc="55" dirty="0">
                <a:solidFill>
                  <a:srgbClr val="8C2689"/>
                </a:solidFill>
                <a:latin typeface="Century Gothic"/>
                <a:cs typeface="Century Gothic"/>
              </a:rPr>
              <a:t>United </a:t>
            </a:r>
            <a:r>
              <a:rPr sz="1400" b="1" spc="75" dirty="0">
                <a:solidFill>
                  <a:srgbClr val="8C2689"/>
                </a:solidFill>
                <a:latin typeface="Century Gothic"/>
                <a:cs typeface="Century Gothic"/>
              </a:rPr>
              <a:t>States,</a:t>
            </a:r>
            <a:r>
              <a:rPr sz="1400" b="1" spc="-130" dirty="0">
                <a:solidFill>
                  <a:srgbClr val="8C2689"/>
                </a:solidFill>
                <a:latin typeface="Century Gothic"/>
                <a:cs typeface="Century Gothic"/>
              </a:rPr>
              <a:t> </a:t>
            </a:r>
            <a:r>
              <a:rPr sz="1400" b="1" spc="90" dirty="0">
                <a:solidFill>
                  <a:srgbClr val="8C2689"/>
                </a:solidFill>
                <a:latin typeface="Century Gothic"/>
                <a:cs typeface="Century Gothic"/>
              </a:rPr>
              <a:t>2015–2019</a:t>
            </a:r>
            <a:endParaRPr sz="1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05E9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749</Words>
  <Application>Microsoft Office PowerPoint</Application>
  <PresentationFormat>Custom</PresentationFormat>
  <Paragraphs>212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Century Gothic</vt:lpstr>
      <vt:lpstr>Lucida Sans</vt:lpstr>
      <vt:lpstr>Times New Roman</vt:lpstr>
      <vt:lpstr>Trebuchet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 1.4. Number and rates* of deaths with hepatitis A virus infection listed as a cause of death† among residents, by demographic characteristics — United States, 2015–2019</dc:title>
  <dc:subject>Table 1.4. Number and rates* of deaths with hepatitis A virus infection listed as a cause of death† among residents, by demographic characteristics — United States, 2015–2019</dc:subject>
  <dc:creator>HHS / CDC / DDID / NCHHSTP / DVH</dc:creator>
  <cp:lastModifiedBy>Peterson, Paul (CDC/DDID/NCHHSTP/DVH) (CTR)</cp:lastModifiedBy>
  <cp:revision>2</cp:revision>
  <dcterms:created xsi:type="dcterms:W3CDTF">2021-05-18T20:55:45Z</dcterms:created>
  <dcterms:modified xsi:type="dcterms:W3CDTF">2021-05-19T13:44:58Z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2021-05-18T00:00:00Z</vt:filetime>
  </property>
  <property fmtid="{D5CDD505-2E9C-101B-9397-08002B2CF9AE}" pid="3" name="Creator">
    <vt:lpwstr>Adobe InDesign 16.2 (Windows)</vt:lpwstr>
  </property>
  <property fmtid="{D5CDD505-2E9C-101B-9397-08002B2CF9AE}" pid="4" name="LastSaved">
    <vt:filetime>2021-05-18T00:00:00Z</vt:filetime>
  </property>
  <property fmtid="{D5CDD505-2E9C-101B-9397-08002B2CF9AE}" pid="5" name="MSIP_Label_8af03ff0-41c5-4c41-b55e-fabb8fae94be_Enabled">
    <vt:lpwstr>true</vt:lpwstr>
  </property>
  <property fmtid="{D5CDD505-2E9C-101B-9397-08002B2CF9AE}" pid="6" name="MSIP_Label_8af03ff0-41c5-4c41-b55e-fabb8fae94be_SetDate">
    <vt:lpwstr>2021-05-19T13:36:53Z</vt:lpwstr>
  </property>
  <property fmtid="{D5CDD505-2E9C-101B-9397-08002B2CF9AE}" pid="7" name="MSIP_Label_8af03ff0-41c5-4c41-b55e-fabb8fae94be_Method">
    <vt:lpwstr>Privileged</vt:lpwstr>
  </property>
  <property fmtid="{D5CDD505-2E9C-101B-9397-08002B2CF9AE}" pid="8" name="MSIP_Label_8af03ff0-41c5-4c41-b55e-fabb8fae94be_Name">
    <vt:lpwstr>8af03ff0-41c5-4c41-b55e-fabb8fae94be</vt:lpwstr>
  </property>
  <property fmtid="{D5CDD505-2E9C-101B-9397-08002B2CF9AE}" pid="9" name="MSIP_Label_8af03ff0-41c5-4c41-b55e-fabb8fae94be_SiteId">
    <vt:lpwstr>9ce70869-60db-44fd-abe8-d2767077fc8f</vt:lpwstr>
  </property>
  <property fmtid="{D5CDD505-2E9C-101B-9397-08002B2CF9AE}" pid="10" name="MSIP_Label_8af03ff0-41c5-4c41-b55e-fabb8fae94be_ActionId">
    <vt:lpwstr>03293a7b-9d7f-48f3-ad23-0693af50f7d5</vt:lpwstr>
  </property>
  <property fmtid="{D5CDD505-2E9C-101B-9397-08002B2CF9AE}" pid="11" name="MSIP_Label_8af03ff0-41c5-4c41-b55e-fabb8fae94be_ContentBits">
    <vt:lpwstr>0</vt:lpwstr>
  </property>
</Properties>
</file>