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81697-7193-4A26-8B6B-B01374074296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5291F-923D-4F16-894C-F6AB8C024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and rates of reported cases of hepatitis A by demographic characteristics (age, sex, race/ethnicity, urbanicity, and US Department of Health and Human Services regions) for 2015–2019. The first column lists the demographic characteristics.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indicates the number of reported hepatitis A cases, and the second column indicates the rates of reported hepatitis A cases for each demographic category by year during 2015–2019.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5291F-923D-4F16-894C-F6AB8C024E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7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999" y="1266063"/>
            <a:ext cx="7013575" cy="7402195"/>
          </a:xfrm>
          <a:custGeom>
            <a:avLst/>
            <a:gdLst/>
            <a:ahLst/>
            <a:cxnLst/>
            <a:rect l="l" t="t" r="r" b="b"/>
            <a:pathLst>
              <a:path w="7013575" h="7402195">
                <a:moveTo>
                  <a:pt x="0" y="0"/>
                </a:moveTo>
                <a:lnTo>
                  <a:pt x="7013448" y="0"/>
                </a:lnTo>
                <a:lnTo>
                  <a:pt x="7013448" y="7402068"/>
                </a:lnTo>
                <a:lnTo>
                  <a:pt x="0" y="7402068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a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https://www.hhs.gov/about/agencies/iea/regional-offices/index.html" TargetMode="External"/><Relationship Id="rId4" Type="http://schemas.openxmlformats.org/officeDocument/2006/relationships/hyperlink" Target="https://www.cdc.gov/nchs/data_access/urban_rural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265834"/>
              </p:ext>
            </p:extLst>
          </p:nvPr>
        </p:nvGraphicFramePr>
        <p:xfrm>
          <a:off x="457200" y="1348739"/>
          <a:ext cx="6845300" cy="723746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1996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Characteristics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4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2015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2016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2017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2018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2019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Total</a:t>
                      </a:r>
                      <a:r>
                        <a:rPr sz="675" b="1" spc="-22" baseline="30864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§</a:t>
                      </a:r>
                      <a:endParaRPr sz="675" baseline="30864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1,390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0.4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2,007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0.6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3,366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12,474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3.8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18,846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5.7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635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1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Age</a:t>
                      </a:r>
                      <a:r>
                        <a:rPr sz="800" b="1" spc="-5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(years)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318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0–9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31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10–19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20–29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287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2,763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3,582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1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30–39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893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4,268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6,400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40–49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333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621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2,658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4,177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31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50–59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297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554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1,509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2,635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≥60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353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987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1,691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311">
                <a:tc gridSpan="11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Sex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318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726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1,107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2,209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7,497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11,824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311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Female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662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897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1,149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4,952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6,997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311">
                <a:tc gridSpan="11"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Race/ethnicity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318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8384">
                <a:tc>
                  <a:txBody>
                    <a:bodyPr/>
                    <a:lstStyle/>
                    <a:p>
                      <a:pPr marL="57150" marR="526415" indent="-1270">
                        <a:lnSpc>
                          <a:spcPts val="900"/>
                        </a:lnSpc>
                        <a:spcBef>
                          <a:spcPts val="23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r>
                        <a:rPr sz="800" b="1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Indian/ 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Alaska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Asian/Pacific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299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Black,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non-Hispanic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1,072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White,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non-Hispanic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865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1,979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8,670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13,709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031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Hispanic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293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471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916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0312">
                <a:tc gridSpan="11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Urbanicity</a:t>
                      </a:r>
                      <a:r>
                        <a:rPr sz="675" b="1" spc="7" baseline="30864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¶</a:t>
                      </a:r>
                      <a:endParaRPr sz="675" baseline="30864">
                        <a:latin typeface="Lucida Sans"/>
                        <a:cs typeface="Lucida Sans"/>
                      </a:endParaRPr>
                    </a:p>
                  </a:txBody>
                  <a:tcPr marL="0" marR="0" marT="4318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031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Urban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1,198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1,769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3,055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7,657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14,637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Rural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3,153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3,372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0311">
                <a:tc gridSpan="11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HHS Region: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Regional</a:t>
                      </a:r>
                      <a:r>
                        <a:rPr sz="800" b="1" spc="-14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Office</a:t>
                      </a:r>
                      <a:r>
                        <a:rPr sz="675" b="1" spc="-7" baseline="30864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#</a:t>
                      </a:r>
                      <a:endParaRPr sz="675" baseline="30864">
                        <a:latin typeface="Lucida Sans"/>
                        <a:cs typeface="Lucida Sans"/>
                      </a:endParaRPr>
                    </a:p>
                  </a:txBody>
                  <a:tcPr marL="0" marR="0" marT="43180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Boston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593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031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2: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York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289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1,001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Philadelphia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2,498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1,611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4: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Atlanta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254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269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438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5,030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8,900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Chicago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855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3,074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3,562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Dallas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1,166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7: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Kansas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City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273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Denver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9: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San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Francisco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250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1,033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311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943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10: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Seattle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285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2.0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8658072"/>
            <a:ext cx="131381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 marR="488315">
              <a:lnSpc>
                <a:spcPct val="107100"/>
              </a:lnSpc>
              <a:spcBef>
                <a:spcPts val="45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Rates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per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100,000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population.</a:t>
            </a:r>
            <a:endParaRPr sz="700">
              <a:latin typeface="Century Gothic"/>
              <a:cs typeface="Century Gothic"/>
            </a:endParaRPr>
          </a:p>
          <a:p>
            <a:pPr marL="12700" marR="84455">
              <a:lnSpc>
                <a:spcPct val="107200"/>
              </a:lnSpc>
              <a:spcBef>
                <a:spcPts val="450"/>
              </a:spcBef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see  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https://ndc.services.cdc.gov/ 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conditions/hepatitis-a-acute/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30400" y="8658072"/>
            <a:ext cx="5046345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7200"/>
              </a:lnSpc>
              <a:spcBef>
                <a:spcPts val="100"/>
              </a:spcBef>
            </a:pPr>
            <a:r>
              <a:rPr sz="600" spc="15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§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Numbers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80" dirty="0">
                <a:solidFill>
                  <a:srgbClr val="231F20"/>
                </a:solidFill>
                <a:latin typeface="Century Gothic"/>
                <a:cs typeface="Century Gothic"/>
              </a:rPr>
              <a:t>each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category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might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add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up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total number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year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because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with 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missing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or,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race/ethnicity, cases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categorized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“Other.”</a:t>
            </a:r>
            <a:endParaRPr sz="700">
              <a:latin typeface="Century Gothic"/>
              <a:cs typeface="Century Gothic"/>
            </a:endParaRPr>
          </a:p>
          <a:p>
            <a:pPr marL="12700" marR="35560" indent="-635">
              <a:lnSpc>
                <a:spcPct val="107200"/>
              </a:lnSpc>
              <a:spcBef>
                <a:spcPts val="450"/>
              </a:spcBef>
            </a:pPr>
            <a:r>
              <a:rPr sz="600" spc="22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¶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Urbanicity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was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categorized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according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2013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Center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Health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Statistics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(NCHS)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urban-rural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scheme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county-equivalent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entities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(</a:t>
            </a:r>
            <a:r>
              <a:rPr sz="700" u="sng" spc="-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4"/>
              </a:rPr>
              <a:t>https://www.cdc.gov/nchs/data_access/urban_rural.htm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). Large central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large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fringe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medium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metropolitan,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small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metropolitan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grouped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9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urban.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Micropolitan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noncore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grouped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rural.</a:t>
            </a:r>
            <a:endParaRPr sz="700">
              <a:latin typeface="Century Gothic"/>
              <a:cs typeface="Century Gothic"/>
            </a:endParaRPr>
          </a:p>
          <a:p>
            <a:pPr marL="12700" marR="118110" indent="-635">
              <a:lnSpc>
                <a:spcPct val="107200"/>
              </a:lnSpc>
              <a:spcBef>
                <a:spcPts val="445"/>
              </a:spcBef>
            </a:pPr>
            <a:r>
              <a:rPr sz="600" spc="-75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#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Department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Health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Human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Services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(HHS)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regions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categorized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according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grouping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states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 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territories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assigned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under </a:t>
            </a:r>
            <a:r>
              <a:rPr sz="700" spc="-85" dirty="0">
                <a:solidFill>
                  <a:srgbClr val="231F20"/>
                </a:solidFill>
                <a:latin typeface="Century Gothic"/>
                <a:cs typeface="Century Gothic"/>
              </a:rPr>
              <a:t>each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10 </a:t>
            </a:r>
            <a:r>
              <a:rPr sz="700" spc="30" dirty="0">
                <a:solidFill>
                  <a:srgbClr val="231F20"/>
                </a:solidFill>
                <a:latin typeface="Century Gothic"/>
                <a:cs typeface="Century Gothic"/>
              </a:rPr>
              <a:t>HHS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regional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offices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(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5"/>
              </a:rPr>
              <a:t>https://www.hhs.gov/about/agencies/iea/regional-offices/ 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5"/>
              </a:rPr>
              <a:t>index.htm</a:t>
            </a:r>
            <a:r>
              <a:rPr sz="700" spc="-25" dirty="0">
                <a:solidFill>
                  <a:srgbClr val="205E9E"/>
                </a:solidFill>
                <a:latin typeface="Century Gothic"/>
                <a:cs typeface="Century Gothic"/>
                <a:hlinkClick r:id="rId5"/>
              </a:rPr>
              <a:t>l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).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purposes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this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report,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regions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with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territories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(Regions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2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9)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contain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from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states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only.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44500" y="272592"/>
            <a:ext cx="6849109" cy="988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7200"/>
              </a:lnSpc>
            </a:pPr>
            <a:r>
              <a:rPr sz="1400" b="1" spc="-70" dirty="0">
                <a:solidFill>
                  <a:srgbClr val="005E6D"/>
                </a:solidFill>
                <a:latin typeface="Lucida Sans"/>
                <a:cs typeface="Lucida Sans"/>
              </a:rPr>
              <a:t>Table</a:t>
            </a:r>
            <a:r>
              <a:rPr sz="1400" b="1" spc="-8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1.2.</a:t>
            </a:r>
            <a:r>
              <a:rPr sz="1400" b="1" spc="-8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Number</a:t>
            </a:r>
            <a:r>
              <a:rPr sz="1400" b="1" spc="-12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and</a:t>
            </a:r>
            <a:r>
              <a:rPr sz="1400" b="1" spc="-8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rates*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reported</a:t>
            </a:r>
            <a:r>
              <a:rPr sz="1400" b="1" spc="-80" dirty="0">
                <a:solidFill>
                  <a:srgbClr val="8C2689"/>
                </a:solidFill>
                <a:latin typeface="Lucida Sans"/>
                <a:cs typeface="Lucida Sans"/>
              </a:rPr>
              <a:t> cases†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5" dirty="0">
                <a:solidFill>
                  <a:srgbClr val="8C2689"/>
                </a:solidFill>
                <a:latin typeface="Lucida Sans"/>
                <a:cs typeface="Lucida Sans"/>
              </a:rPr>
              <a:t>A</a:t>
            </a:r>
            <a:r>
              <a:rPr sz="1400" b="1" spc="-14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virus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dirty="0">
                <a:solidFill>
                  <a:srgbClr val="8C2689"/>
                </a:solidFill>
                <a:latin typeface="Lucida Sans"/>
                <a:cs typeface="Lucida Sans"/>
              </a:rPr>
              <a:t>infection, 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by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demographic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characteristics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Lucida Sans"/>
                <a:cs typeface="Lucida Sans"/>
              </a:rPr>
              <a:t>States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2015–2019</a:t>
            </a:r>
            <a:endParaRPr sz="14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719</Words>
  <Application>Microsoft Office PowerPoint</Application>
  <PresentationFormat>Custom</PresentationFormat>
  <Paragraphs>332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1.2. Number and rates of reported cases of hepatitis A virus infection, by demographic characteristics — United States 2015–2019</dc:title>
  <dc:subject>Table 1.2. Number and rates of reported cases of hepatitis A virus infection, by demographic characteristics — United States 2015–2019</dc:subject>
  <dc:creator>HHS / CDC / DDID / NCHHSTP / DVH</dc:creator>
  <cp:lastModifiedBy>Peterson, Paul (CDC/DDID/NCHHSTP/DVH) (CTR)</cp:lastModifiedBy>
  <cp:revision>2</cp:revision>
  <dcterms:created xsi:type="dcterms:W3CDTF">2021-05-18T20:41:53Z</dcterms:created>
  <dcterms:modified xsi:type="dcterms:W3CDTF">2021-05-19T13:43:55Z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2021-05-19T13:35:23Z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58c9bc02-a091-495d-bc4d-f944d8fa9304</vt:lpwstr>
  </property>
  <property fmtid="{D5CDD505-2E9C-101B-9397-08002B2CF9AE}" pid="11" name="MSIP_Label_8af03ff0-41c5-4c41-b55e-fabb8fae94be_ContentBits">
    <vt:lpwstr>0</vt:lpwstr>
  </property>
</Properties>
</file>