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728" y="11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n.cdc.gov/nndss/conditions/hepatitis-c-chronic/case-definition/2016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n.cdc.gov/nndss/conditions/hepatitis-c-chronic/case-definition/2016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6153" y="1583424"/>
            <a:ext cx="11539768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3.8.</a:t>
            </a:r>
            <a:r>
              <a:rPr sz="2416" b="1" spc="-147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reported*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chronic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38" dirty="0">
                <a:solidFill>
                  <a:srgbClr val="8C268A"/>
                </a:solidFill>
                <a:latin typeface="Lucida Sans"/>
                <a:cs typeface="Lucida Sans"/>
              </a:rPr>
              <a:t>cases†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86" dirty="0">
                <a:solidFill>
                  <a:srgbClr val="8C268A"/>
                </a:solidFill>
                <a:latin typeface="Lucida Sans"/>
                <a:cs typeface="Lucida Sans"/>
              </a:rPr>
              <a:t>sex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and 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age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526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78" dirty="0">
                <a:solidFill>
                  <a:srgbClr val="8C268A"/>
                </a:solidFill>
                <a:latin typeface="Lucida Sans"/>
                <a:cs typeface="Lucida Sans"/>
              </a:rPr>
              <a:t>2018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(N=137,713)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00" y="2652466"/>
            <a:ext cx="9331542" cy="4753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8" name="object 8"/>
          <p:cNvSpPr txBox="1"/>
          <p:nvPr/>
        </p:nvSpPr>
        <p:spPr>
          <a:xfrm>
            <a:off x="846694" y="7536199"/>
            <a:ext cx="11801635" cy="1193474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spc="-17" dirty="0">
                <a:latin typeface="Century Gothic"/>
                <a:cs typeface="Century Gothic"/>
              </a:rPr>
              <a:t>During </a:t>
            </a:r>
            <a:r>
              <a:rPr sz="1208" spc="26" dirty="0">
                <a:latin typeface="Century Gothic"/>
                <a:cs typeface="Century Gothic"/>
              </a:rPr>
              <a:t>2018,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60" dirty="0">
                <a:latin typeface="Century Gothic"/>
                <a:cs typeface="Century Gothic"/>
              </a:rPr>
              <a:t>chronic </a:t>
            </a:r>
            <a:r>
              <a:rPr sz="1208" spc="-26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9" dirty="0">
                <a:latin typeface="Century Gothic"/>
                <a:cs typeface="Century Gothic"/>
              </a:rPr>
              <a:t>were </a:t>
            </a:r>
            <a:r>
              <a:rPr sz="1208" spc="-17" dirty="0">
                <a:latin typeface="Century Gothic"/>
                <a:cs typeface="Century Gothic"/>
              </a:rPr>
              <a:t>either </a:t>
            </a:r>
            <a:r>
              <a:rPr sz="1208" spc="-35" dirty="0">
                <a:latin typeface="Century Gothic"/>
                <a:cs typeface="Century Gothic"/>
              </a:rPr>
              <a:t>not </a:t>
            </a:r>
            <a:r>
              <a:rPr sz="1208" spc="-43" dirty="0">
                <a:latin typeface="Century Gothic"/>
                <a:cs typeface="Century Gothic"/>
              </a:rPr>
              <a:t>reportable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86" dirty="0">
                <a:latin typeface="Century Gothic"/>
                <a:cs typeface="Century Gothic"/>
              </a:rPr>
              <a:t>law, </a:t>
            </a:r>
            <a:r>
              <a:rPr sz="1208" spc="-26" dirty="0">
                <a:latin typeface="Century Gothic"/>
                <a:cs typeface="Century Gothic"/>
              </a:rPr>
              <a:t>statute, </a:t>
            </a:r>
            <a:r>
              <a:rPr sz="1208" spc="17" dirty="0">
                <a:latin typeface="Century Gothic"/>
                <a:cs typeface="Century Gothic"/>
              </a:rPr>
              <a:t>or </a:t>
            </a:r>
            <a:r>
              <a:rPr sz="1208" spc="-43" dirty="0">
                <a:latin typeface="Century Gothic"/>
                <a:cs typeface="Century Gothic"/>
              </a:rPr>
              <a:t>regulation; </a:t>
            </a:r>
            <a:r>
              <a:rPr sz="1208" spc="-35" dirty="0">
                <a:latin typeface="Century Gothic"/>
                <a:cs typeface="Century Gothic"/>
              </a:rPr>
              <a:t>not reported; </a:t>
            </a:r>
            <a:r>
              <a:rPr sz="1208" spc="17" dirty="0">
                <a:latin typeface="Century Gothic"/>
                <a:cs typeface="Century Gothic"/>
              </a:rPr>
              <a:t>or </a:t>
            </a:r>
            <a:r>
              <a:rPr sz="1208" spc="-17" dirty="0">
                <a:latin typeface="Century Gothic"/>
                <a:cs typeface="Century Gothic"/>
              </a:rPr>
              <a:t>otherwise </a:t>
            </a:r>
            <a:r>
              <a:rPr sz="1208" spc="-78" dirty="0">
                <a:latin typeface="Century Gothic"/>
                <a:cs typeface="Century Gothic"/>
              </a:rPr>
              <a:t>unavailable </a:t>
            </a:r>
            <a:r>
              <a:rPr sz="1208" spc="-26" dirty="0">
                <a:latin typeface="Century Gothic"/>
                <a:cs typeface="Century Gothic"/>
              </a:rPr>
              <a:t>to </a:t>
            </a:r>
            <a:r>
              <a:rPr sz="1208" spc="-181" dirty="0">
                <a:latin typeface="Century Gothic"/>
                <a:cs typeface="Century Gothic"/>
              </a:rPr>
              <a:t>CDC </a:t>
            </a:r>
            <a:r>
              <a:rPr sz="1208" dirty="0">
                <a:latin typeface="Century Gothic"/>
                <a:cs typeface="Century Gothic"/>
              </a:rPr>
              <a:t>from </a:t>
            </a:r>
            <a:r>
              <a:rPr sz="1208" spc="-104" dirty="0">
                <a:latin typeface="Century Gothic"/>
                <a:cs typeface="Century Gothic"/>
              </a:rPr>
              <a:t>Alabama, </a:t>
            </a:r>
            <a:r>
              <a:rPr sz="1208" spc="-26" dirty="0">
                <a:latin typeface="Century Gothic"/>
                <a:cs typeface="Century Gothic"/>
              </a:rPr>
              <a:t>Arizona,  Arkansas, </a:t>
            </a:r>
            <a:r>
              <a:rPr sz="1208" spc="-52" dirty="0">
                <a:latin typeface="Century Gothic"/>
                <a:cs typeface="Century Gothic"/>
              </a:rPr>
              <a:t>California, </a:t>
            </a:r>
            <a:r>
              <a:rPr sz="1208" spc="-86" dirty="0">
                <a:latin typeface="Century Gothic"/>
                <a:cs typeface="Century Gothic"/>
              </a:rPr>
              <a:t>Delaware, </a:t>
            </a:r>
            <a:r>
              <a:rPr sz="1208" spc="9" dirty="0">
                <a:latin typeface="Century Gothic"/>
                <a:cs typeface="Century Gothic"/>
              </a:rPr>
              <a:t>District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78" dirty="0">
                <a:latin typeface="Century Gothic"/>
                <a:cs typeface="Century Gothic"/>
              </a:rPr>
              <a:t>Columbia, </a:t>
            </a:r>
            <a:r>
              <a:rPr sz="1208" spc="-60" dirty="0">
                <a:latin typeface="Century Gothic"/>
                <a:cs typeface="Century Gothic"/>
              </a:rPr>
              <a:t>Hawaii, </a:t>
            </a:r>
            <a:r>
              <a:rPr sz="1208" spc="-69" dirty="0">
                <a:latin typeface="Century Gothic"/>
                <a:cs typeface="Century Gothic"/>
              </a:rPr>
              <a:t>Indiana, </a:t>
            </a:r>
            <a:r>
              <a:rPr sz="1208" spc="-60" dirty="0">
                <a:latin typeface="Century Gothic"/>
                <a:cs typeface="Century Gothic"/>
              </a:rPr>
              <a:t>Kentucky, </a:t>
            </a:r>
            <a:r>
              <a:rPr sz="1208" spc="26" dirty="0">
                <a:latin typeface="Century Gothic"/>
                <a:cs typeface="Century Gothic"/>
              </a:rPr>
              <a:t>Mississippi, </a:t>
            </a:r>
            <a:r>
              <a:rPr sz="1208" spc="-112" dirty="0">
                <a:latin typeface="Century Gothic"/>
                <a:cs typeface="Century Gothic"/>
              </a:rPr>
              <a:t>Nevada, </a:t>
            </a:r>
            <a:r>
              <a:rPr sz="1208" dirty="0">
                <a:latin typeface="Century Gothic"/>
                <a:cs typeface="Century Gothic"/>
              </a:rPr>
              <a:t>North </a:t>
            </a:r>
            <a:r>
              <a:rPr sz="1208" spc="-69" dirty="0">
                <a:latin typeface="Century Gothic"/>
                <a:cs typeface="Century Gothic"/>
              </a:rPr>
              <a:t>Carolina, </a:t>
            </a:r>
            <a:r>
              <a:rPr sz="1208" spc="-60" dirty="0">
                <a:latin typeface="Century Gothic"/>
                <a:cs typeface="Century Gothic"/>
              </a:rPr>
              <a:t>Rhode </a:t>
            </a:r>
            <a:r>
              <a:rPr sz="1208" spc="-26" dirty="0">
                <a:latin typeface="Century Gothic"/>
                <a:cs typeface="Century Gothic"/>
              </a:rPr>
              <a:t>Island, </a:t>
            </a:r>
            <a:r>
              <a:rPr sz="1208" spc="-104" dirty="0">
                <a:latin typeface="Century Gothic"/>
                <a:cs typeface="Century Gothic"/>
              </a:rPr>
              <a:t>and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Texas.</a:t>
            </a:r>
            <a:endParaRPr sz="1208" dirty="0">
              <a:latin typeface="Century Gothic"/>
              <a:cs typeface="Century Gothic"/>
            </a:endParaRPr>
          </a:p>
          <a:p>
            <a:pPr marL="21914" marR="350622">
              <a:lnSpc>
                <a:spcPct val="107200"/>
              </a:lnSpc>
              <a:spcBef>
                <a:spcPts val="768"/>
              </a:spcBef>
            </a:pPr>
            <a:r>
              <a:rPr sz="1208" spc="-190" dirty="0">
                <a:latin typeface="Century Gothic"/>
                <a:cs typeface="Century Gothic"/>
              </a:rPr>
              <a:t>† </a:t>
            </a:r>
            <a:r>
              <a:rPr sz="1208" spc="-52" dirty="0">
                <a:latin typeface="Century Gothic"/>
                <a:cs typeface="Century Gothic"/>
              </a:rPr>
              <a:t>Only </a:t>
            </a:r>
            <a:r>
              <a:rPr sz="1208" spc="-43" dirty="0">
                <a:latin typeface="Century Gothic"/>
                <a:cs typeface="Century Gothic"/>
              </a:rPr>
              <a:t>confirmed, </a:t>
            </a:r>
            <a:r>
              <a:rPr sz="1208" spc="-52" dirty="0">
                <a:latin typeface="Century Gothic"/>
                <a:cs typeface="Century Gothic"/>
              </a:rPr>
              <a:t>newly </a:t>
            </a:r>
            <a:r>
              <a:rPr sz="1208" spc="-69" dirty="0">
                <a:latin typeface="Century Gothic"/>
                <a:cs typeface="Century Gothic"/>
              </a:rPr>
              <a:t>diagnosed, </a:t>
            </a:r>
            <a:r>
              <a:rPr sz="1208" spc="-60" dirty="0">
                <a:latin typeface="Century Gothic"/>
                <a:cs typeface="Century Gothic"/>
              </a:rPr>
              <a:t>chronic </a:t>
            </a:r>
            <a:r>
              <a:rPr sz="1208" spc="-26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are </a:t>
            </a:r>
            <a:r>
              <a:rPr sz="1208" spc="-69" dirty="0">
                <a:latin typeface="Century Gothic"/>
                <a:cs typeface="Century Gothic"/>
              </a:rPr>
              <a:t>included. </a:t>
            </a:r>
            <a:r>
              <a:rPr sz="1208" spc="35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86" dirty="0">
                <a:latin typeface="Century Gothic"/>
                <a:cs typeface="Century Gothic"/>
              </a:rPr>
              <a:t>complete </a:t>
            </a:r>
            <a:r>
              <a:rPr sz="1208" spc="-104" dirty="0">
                <a:latin typeface="Century Gothic"/>
                <a:cs typeface="Century Gothic"/>
              </a:rPr>
              <a:t>case </a:t>
            </a:r>
            <a:r>
              <a:rPr sz="1208" spc="-26" dirty="0">
                <a:latin typeface="Century Gothic"/>
                <a:cs typeface="Century Gothic"/>
              </a:rPr>
              <a:t>definition, </a:t>
            </a:r>
            <a:r>
              <a:rPr sz="1208" spc="-60" dirty="0">
                <a:latin typeface="Century Gothic"/>
                <a:cs typeface="Century Gothic"/>
              </a:rPr>
              <a:t>see </a:t>
            </a:r>
            <a:r>
              <a:rPr sz="1208" u="sng" spc="-43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https://wwwn.cdc.gov/nndss/conditions/hepatitis-c- </a:t>
            </a:r>
            <a:r>
              <a:rPr sz="1208" spc="-43" dirty="0">
                <a:solidFill>
                  <a:srgbClr val="215E9E"/>
                </a:solidFill>
                <a:latin typeface="Century Gothic"/>
                <a:cs typeface="Century Gothic"/>
              </a:rPr>
              <a:t> </a:t>
            </a:r>
            <a:r>
              <a:rPr sz="1208" u="sng" spc="-3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3"/>
              </a:rPr>
              <a:t>chronic/case-definition/2016/</a:t>
            </a:r>
            <a:r>
              <a:rPr sz="1208" spc="-35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51081" y="606424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488732" y="606423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300781" y="86484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/>
          <p:nvPr/>
        </p:nvSpPr>
        <p:spPr>
          <a:xfrm>
            <a:off x="10258946" y="864845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42616" y="883732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84448" y="827979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084158" y="570108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12175" y="603846"/>
            <a:ext cx="290067" cy="349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084165" y="57012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6286" y="1978958"/>
            <a:ext cx="11539768" cy="786889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35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2416" b="1" spc="-155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17" dirty="0">
                <a:solidFill>
                  <a:srgbClr val="005E6E"/>
                </a:solidFill>
                <a:latin typeface="Lucida Sans"/>
                <a:cs typeface="Lucida Sans"/>
              </a:rPr>
              <a:t>3.8.</a:t>
            </a:r>
            <a:r>
              <a:rPr sz="2416" b="1" spc="-147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Lucida Sans"/>
                <a:cs typeface="Lucida Sans"/>
              </a:rPr>
              <a:t>Number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newly</a:t>
            </a:r>
            <a:r>
              <a:rPr sz="2416" b="1" spc="-19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reported*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Lucida Sans"/>
                <a:cs typeface="Lucida Sans"/>
              </a:rPr>
              <a:t>chronic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224" dirty="0">
                <a:solidFill>
                  <a:srgbClr val="8C268A"/>
                </a:solidFill>
                <a:latin typeface="Lucida Sans"/>
                <a:cs typeface="Lucida Sans"/>
              </a:rPr>
              <a:t>C</a:t>
            </a:r>
            <a:r>
              <a:rPr sz="2416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138" dirty="0">
                <a:solidFill>
                  <a:srgbClr val="8C268A"/>
                </a:solidFill>
                <a:latin typeface="Lucida Sans"/>
                <a:cs typeface="Lucida Sans"/>
              </a:rPr>
              <a:t>cases†</a:t>
            </a:r>
            <a:r>
              <a:rPr sz="2416" b="1" spc="-147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69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2416" b="1" spc="-19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86" dirty="0">
                <a:solidFill>
                  <a:srgbClr val="8C268A"/>
                </a:solidFill>
                <a:latin typeface="Lucida Sans"/>
                <a:cs typeface="Lucida Sans"/>
              </a:rPr>
              <a:t>sex</a:t>
            </a:r>
            <a:r>
              <a:rPr sz="2416" b="1" spc="-181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35" dirty="0">
                <a:solidFill>
                  <a:srgbClr val="8C268A"/>
                </a:solidFill>
                <a:latin typeface="Lucida Sans"/>
                <a:cs typeface="Lucida Sans"/>
              </a:rPr>
              <a:t>and  </a:t>
            </a:r>
            <a:r>
              <a:rPr sz="2416" b="1" spc="-52" dirty="0">
                <a:solidFill>
                  <a:srgbClr val="8C268A"/>
                </a:solidFill>
                <a:latin typeface="Lucida Sans"/>
                <a:cs typeface="Lucida Sans"/>
              </a:rPr>
              <a:t>age </a:t>
            </a:r>
            <a:r>
              <a:rPr sz="2416" b="1" spc="-112" dirty="0">
                <a:solidFill>
                  <a:srgbClr val="8C268A"/>
                </a:solidFill>
                <a:latin typeface="Lucida Sans"/>
                <a:cs typeface="Lucida Sans"/>
              </a:rPr>
              <a:t>— </a:t>
            </a:r>
            <a:r>
              <a:rPr sz="2416" b="1" spc="-17" dirty="0">
                <a:solidFill>
                  <a:srgbClr val="8C268A"/>
                </a:solidFill>
                <a:latin typeface="Lucida Sans"/>
                <a:cs typeface="Lucida Sans"/>
              </a:rPr>
              <a:t>United </a:t>
            </a:r>
            <a:r>
              <a:rPr sz="2416" b="1" spc="52" dirty="0">
                <a:solidFill>
                  <a:srgbClr val="8C268A"/>
                </a:solidFill>
                <a:latin typeface="Lucida Sans"/>
                <a:cs typeface="Lucida Sans"/>
              </a:rPr>
              <a:t>States,</a:t>
            </a:r>
            <a:r>
              <a:rPr sz="2416" b="1" spc="-526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2416" b="1" spc="-78" dirty="0">
                <a:solidFill>
                  <a:srgbClr val="8C268A"/>
                </a:solidFill>
                <a:latin typeface="Lucida Sans"/>
                <a:cs typeface="Lucida Sans"/>
              </a:rPr>
              <a:t>2018 </a:t>
            </a:r>
            <a:r>
              <a:rPr sz="2416" b="1" spc="-26" dirty="0">
                <a:solidFill>
                  <a:srgbClr val="8C268A"/>
                </a:solidFill>
                <a:latin typeface="Lucida Sans"/>
                <a:cs typeface="Lucida Sans"/>
              </a:rPr>
              <a:t>(N=137,713)</a:t>
            </a:r>
            <a:endParaRPr sz="2416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200" y="3048000"/>
            <a:ext cx="11833412" cy="3206401"/>
          </a:xfrm>
          <a:prstGeom prst="rect">
            <a:avLst/>
          </a:prstGeom>
          <a:solidFill>
            <a:srgbClr val="E5EFF0"/>
          </a:solidFill>
        </p:spPr>
        <p:txBody>
          <a:bodyPr vert="horz" wrap="square" lIns="0" tIns="207083" rIns="0" bIns="0" rtlCol="0">
            <a:spAutoFit/>
          </a:bodyPr>
          <a:lstStyle/>
          <a:p>
            <a:pPr marL="295837" marR="292550">
              <a:lnSpc>
                <a:spcPct val="136900"/>
              </a:lnSpc>
              <a:spcBef>
                <a:spcPts val="1629"/>
              </a:spcBef>
            </a:pPr>
            <a:r>
              <a:rPr sz="2416" spc="147" dirty="0">
                <a:latin typeface="Century Gothic"/>
                <a:cs typeface="Century Gothic"/>
              </a:rPr>
              <a:t>This </a:t>
            </a:r>
            <a:r>
              <a:rPr sz="2416" spc="-112" dirty="0">
                <a:latin typeface="Century Gothic"/>
                <a:cs typeface="Century Gothic"/>
              </a:rPr>
              <a:t>graph </a:t>
            </a:r>
            <a:r>
              <a:rPr sz="2416" spc="17" dirty="0">
                <a:latin typeface="Century Gothic"/>
                <a:cs typeface="Century Gothic"/>
              </a:rPr>
              <a:t>shows </a:t>
            </a:r>
            <a:r>
              <a:rPr sz="2416" spc="-69" dirty="0">
                <a:latin typeface="Century Gothic"/>
                <a:cs typeface="Century Gothic"/>
              </a:rPr>
              <a:t>the </a:t>
            </a:r>
            <a:r>
              <a:rPr sz="2416" spc="-52" dirty="0">
                <a:latin typeface="Century Gothic"/>
                <a:cs typeface="Century Gothic"/>
              </a:rPr>
              <a:t>number </a:t>
            </a:r>
            <a:r>
              <a:rPr sz="2416" spc="-35" dirty="0">
                <a:latin typeface="Century Gothic"/>
                <a:cs typeface="Century Gothic"/>
              </a:rPr>
              <a:t>of </a:t>
            </a:r>
            <a:r>
              <a:rPr sz="2416" spc="-78" dirty="0">
                <a:latin typeface="Century Gothic"/>
                <a:cs typeface="Century Gothic"/>
              </a:rPr>
              <a:t>newly </a:t>
            </a:r>
            <a:r>
              <a:rPr sz="2416" spc="-60" dirty="0">
                <a:latin typeface="Century Gothic"/>
                <a:cs typeface="Century Gothic"/>
              </a:rPr>
              <a:t>reported </a:t>
            </a:r>
            <a:r>
              <a:rPr sz="2416" spc="-104" dirty="0">
                <a:latin typeface="Century Gothic"/>
                <a:cs typeface="Century Gothic"/>
              </a:rPr>
              <a:t>chronic </a:t>
            </a:r>
            <a:r>
              <a:rPr sz="2416" spc="-26" dirty="0">
                <a:latin typeface="Century Gothic"/>
                <a:cs typeface="Century Gothic"/>
              </a:rPr>
              <a:t>hepatitis </a:t>
            </a:r>
            <a:r>
              <a:rPr sz="2416" spc="-466" dirty="0">
                <a:latin typeface="Century Gothic"/>
                <a:cs typeface="Century Gothic"/>
              </a:rPr>
              <a:t>C </a:t>
            </a:r>
            <a:r>
              <a:rPr sz="2416" spc="-104" dirty="0">
                <a:latin typeface="Century Gothic"/>
                <a:cs typeface="Century Gothic"/>
              </a:rPr>
              <a:t>cases </a:t>
            </a:r>
            <a:r>
              <a:rPr sz="2416" spc="-138" dirty="0">
                <a:latin typeface="Century Gothic"/>
                <a:cs typeface="Century Gothic"/>
              </a:rPr>
              <a:t>by  </a:t>
            </a:r>
            <a:r>
              <a:rPr sz="2416" dirty="0">
                <a:latin typeface="Century Gothic"/>
                <a:cs typeface="Century Gothic"/>
              </a:rPr>
              <a:t>sex </a:t>
            </a:r>
            <a:r>
              <a:rPr sz="2416" spc="-190" dirty="0">
                <a:latin typeface="Century Gothic"/>
                <a:cs typeface="Century Gothic"/>
              </a:rPr>
              <a:t>and </a:t>
            </a:r>
            <a:r>
              <a:rPr sz="2416" spc="-285" dirty="0">
                <a:latin typeface="Century Gothic"/>
                <a:cs typeface="Century Gothic"/>
              </a:rPr>
              <a:t>age </a:t>
            </a:r>
            <a:r>
              <a:rPr sz="2416" spc="17" dirty="0">
                <a:latin typeface="Century Gothic"/>
                <a:cs typeface="Century Gothic"/>
              </a:rPr>
              <a:t>in </a:t>
            </a:r>
            <a:r>
              <a:rPr sz="2416" spc="-69" dirty="0">
                <a:latin typeface="Century Gothic"/>
                <a:cs typeface="Century Gothic"/>
              </a:rPr>
              <a:t>the </a:t>
            </a:r>
            <a:r>
              <a:rPr sz="2416" spc="-35" dirty="0">
                <a:latin typeface="Century Gothic"/>
                <a:cs typeface="Century Gothic"/>
              </a:rPr>
              <a:t>United </a:t>
            </a:r>
            <a:r>
              <a:rPr sz="2416" dirty="0">
                <a:latin typeface="Century Gothic"/>
                <a:cs typeface="Century Gothic"/>
              </a:rPr>
              <a:t>States </a:t>
            </a:r>
            <a:r>
              <a:rPr sz="2416" spc="52" dirty="0">
                <a:latin typeface="Century Gothic"/>
                <a:cs typeface="Century Gothic"/>
              </a:rPr>
              <a:t>for </a:t>
            </a:r>
            <a:r>
              <a:rPr sz="2416" spc="69" dirty="0">
                <a:latin typeface="Century Gothic"/>
                <a:cs typeface="Century Gothic"/>
              </a:rPr>
              <a:t>2018. </a:t>
            </a:r>
            <a:r>
              <a:rPr sz="2416" spc="-69" dirty="0">
                <a:latin typeface="Century Gothic"/>
                <a:cs typeface="Century Gothic"/>
              </a:rPr>
              <a:t>Males </a:t>
            </a:r>
            <a:r>
              <a:rPr sz="2416" spc="-78" dirty="0">
                <a:latin typeface="Century Gothic"/>
                <a:cs typeface="Century Gothic"/>
              </a:rPr>
              <a:t>overall </a:t>
            </a:r>
            <a:r>
              <a:rPr sz="2416" spc="-190" dirty="0">
                <a:latin typeface="Century Gothic"/>
                <a:cs typeface="Century Gothic"/>
              </a:rPr>
              <a:t>had </a:t>
            </a:r>
            <a:r>
              <a:rPr sz="2416" spc="-35" dirty="0">
                <a:latin typeface="Century Gothic"/>
                <a:cs typeface="Century Gothic"/>
              </a:rPr>
              <a:t>higher </a:t>
            </a:r>
            <a:r>
              <a:rPr sz="2416" spc="-17" dirty="0">
                <a:latin typeface="Century Gothic"/>
                <a:cs typeface="Century Gothic"/>
              </a:rPr>
              <a:t>rates </a:t>
            </a:r>
            <a:r>
              <a:rPr sz="2416" spc="-35" dirty="0">
                <a:latin typeface="Century Gothic"/>
                <a:cs typeface="Century Gothic"/>
              </a:rPr>
              <a:t>of  </a:t>
            </a:r>
            <a:r>
              <a:rPr sz="2416" spc="-26" dirty="0">
                <a:latin typeface="Century Gothic"/>
                <a:cs typeface="Century Gothic"/>
              </a:rPr>
              <a:t>hepatitis </a:t>
            </a:r>
            <a:r>
              <a:rPr sz="2416" spc="-466" dirty="0">
                <a:latin typeface="Century Gothic"/>
                <a:cs typeface="Century Gothic"/>
              </a:rPr>
              <a:t>C </a:t>
            </a:r>
            <a:r>
              <a:rPr sz="2416" spc="-86" dirty="0">
                <a:latin typeface="Century Gothic"/>
                <a:cs typeface="Century Gothic"/>
              </a:rPr>
              <a:t>than </a:t>
            </a:r>
            <a:r>
              <a:rPr sz="2416" spc="-78" dirty="0">
                <a:latin typeface="Century Gothic"/>
                <a:cs typeface="Century Gothic"/>
              </a:rPr>
              <a:t>females. </a:t>
            </a:r>
            <a:r>
              <a:rPr sz="2416" spc="26" dirty="0">
                <a:latin typeface="Century Gothic"/>
                <a:cs typeface="Century Gothic"/>
              </a:rPr>
              <a:t>Both </a:t>
            </a:r>
            <a:r>
              <a:rPr sz="2416" spc="-69" dirty="0">
                <a:latin typeface="Century Gothic"/>
                <a:cs typeface="Century Gothic"/>
              </a:rPr>
              <a:t>males </a:t>
            </a:r>
            <a:r>
              <a:rPr sz="2416" spc="-190" dirty="0">
                <a:latin typeface="Century Gothic"/>
                <a:cs typeface="Century Gothic"/>
              </a:rPr>
              <a:t>and </a:t>
            </a:r>
            <a:r>
              <a:rPr sz="2416" spc="-78" dirty="0">
                <a:latin typeface="Century Gothic"/>
                <a:cs typeface="Century Gothic"/>
              </a:rPr>
              <a:t>females </a:t>
            </a:r>
            <a:r>
              <a:rPr sz="2416" spc="-95" dirty="0">
                <a:latin typeface="Century Gothic"/>
                <a:cs typeface="Century Gothic"/>
              </a:rPr>
              <a:t>showed </a:t>
            </a:r>
            <a:r>
              <a:rPr sz="2416" spc="-362" dirty="0">
                <a:latin typeface="Century Gothic"/>
                <a:cs typeface="Century Gothic"/>
              </a:rPr>
              <a:t>a </a:t>
            </a:r>
            <a:r>
              <a:rPr sz="2416" spc="-86" dirty="0">
                <a:latin typeface="Century Gothic"/>
                <a:cs typeface="Century Gothic"/>
              </a:rPr>
              <a:t>biphasic </a:t>
            </a:r>
            <a:r>
              <a:rPr sz="2416" spc="-52" dirty="0">
                <a:latin typeface="Century Gothic"/>
                <a:cs typeface="Century Gothic"/>
              </a:rPr>
              <a:t>pattern </a:t>
            </a:r>
            <a:r>
              <a:rPr sz="2416" spc="-35" dirty="0">
                <a:latin typeface="Century Gothic"/>
                <a:cs typeface="Century Gothic"/>
              </a:rPr>
              <a:t>of  </a:t>
            </a:r>
            <a:r>
              <a:rPr sz="2416" spc="-138" dirty="0">
                <a:latin typeface="Century Gothic"/>
                <a:cs typeface="Century Gothic"/>
              </a:rPr>
              <a:t>new </a:t>
            </a:r>
            <a:r>
              <a:rPr sz="2416" spc="-35" dirty="0">
                <a:latin typeface="Century Gothic"/>
                <a:cs typeface="Century Gothic"/>
              </a:rPr>
              <a:t>infections, </a:t>
            </a:r>
            <a:r>
              <a:rPr sz="2416" spc="9" dirty="0">
                <a:latin typeface="Century Gothic"/>
                <a:cs typeface="Century Gothic"/>
              </a:rPr>
              <a:t>with </a:t>
            </a:r>
            <a:r>
              <a:rPr sz="2416" spc="-35" dirty="0">
                <a:latin typeface="Century Gothic"/>
                <a:cs typeface="Century Gothic"/>
              </a:rPr>
              <a:t>infections </a:t>
            </a:r>
            <a:r>
              <a:rPr sz="2416" spc="69" dirty="0">
                <a:latin typeface="Century Gothic"/>
                <a:cs typeface="Century Gothic"/>
              </a:rPr>
              <a:t>rising </a:t>
            </a:r>
            <a:r>
              <a:rPr sz="2416" spc="-35" dirty="0">
                <a:latin typeface="Century Gothic"/>
                <a:cs typeface="Century Gothic"/>
              </a:rPr>
              <a:t>throughout </a:t>
            </a:r>
            <a:r>
              <a:rPr sz="2416" spc="-112" dirty="0">
                <a:latin typeface="Century Gothic"/>
                <a:cs typeface="Century Gothic"/>
              </a:rPr>
              <a:t>late </a:t>
            </a:r>
            <a:r>
              <a:rPr sz="2416" spc="-52" dirty="0">
                <a:latin typeface="Century Gothic"/>
                <a:cs typeface="Century Gothic"/>
              </a:rPr>
              <a:t>teens </a:t>
            </a:r>
            <a:r>
              <a:rPr sz="2416" spc="-190" dirty="0">
                <a:latin typeface="Century Gothic"/>
                <a:cs typeface="Century Gothic"/>
              </a:rPr>
              <a:t>and </a:t>
            </a:r>
            <a:r>
              <a:rPr sz="2416" spc="-60" dirty="0">
                <a:latin typeface="Century Gothic"/>
                <a:cs typeface="Century Gothic"/>
              </a:rPr>
              <a:t>early </a:t>
            </a:r>
            <a:r>
              <a:rPr sz="2416" spc="-26" dirty="0">
                <a:latin typeface="Century Gothic"/>
                <a:cs typeface="Century Gothic"/>
              </a:rPr>
              <a:t>twenties,  </a:t>
            </a:r>
            <a:r>
              <a:rPr sz="2416" spc="-112" dirty="0">
                <a:latin typeface="Century Gothic"/>
                <a:cs typeface="Century Gothic"/>
              </a:rPr>
              <a:t>decreasing </a:t>
            </a:r>
            <a:r>
              <a:rPr sz="2416" spc="-35" dirty="0">
                <a:latin typeface="Century Gothic"/>
                <a:cs typeface="Century Gothic"/>
              </a:rPr>
              <a:t>through </a:t>
            </a:r>
            <a:r>
              <a:rPr sz="2416" spc="-69" dirty="0">
                <a:latin typeface="Century Gothic"/>
                <a:cs typeface="Century Gothic"/>
              </a:rPr>
              <a:t>the </a:t>
            </a:r>
            <a:r>
              <a:rPr sz="2416" spc="-17" dirty="0">
                <a:latin typeface="Century Gothic"/>
                <a:cs typeface="Century Gothic"/>
              </a:rPr>
              <a:t>twenties </a:t>
            </a:r>
            <a:r>
              <a:rPr sz="2416" spc="-190" dirty="0">
                <a:latin typeface="Century Gothic"/>
                <a:cs typeface="Century Gothic"/>
              </a:rPr>
              <a:t>and </a:t>
            </a:r>
            <a:r>
              <a:rPr sz="2416" spc="52" dirty="0">
                <a:latin typeface="Century Gothic"/>
                <a:cs typeface="Century Gothic"/>
              </a:rPr>
              <a:t>thirties, </a:t>
            </a:r>
            <a:r>
              <a:rPr sz="2416" spc="69" dirty="0">
                <a:latin typeface="Century Gothic"/>
                <a:cs typeface="Century Gothic"/>
              </a:rPr>
              <a:t>rising </a:t>
            </a:r>
            <a:r>
              <a:rPr sz="2416" spc="-173" dirty="0">
                <a:latin typeface="Century Gothic"/>
                <a:cs typeface="Century Gothic"/>
              </a:rPr>
              <a:t>again </a:t>
            </a:r>
            <a:r>
              <a:rPr sz="2416" spc="17" dirty="0">
                <a:latin typeface="Century Gothic"/>
                <a:cs typeface="Century Gothic"/>
              </a:rPr>
              <a:t>in </a:t>
            </a:r>
            <a:r>
              <a:rPr sz="2416" spc="-69" dirty="0">
                <a:latin typeface="Century Gothic"/>
                <a:cs typeface="Century Gothic"/>
              </a:rPr>
              <a:t>the </a:t>
            </a:r>
            <a:r>
              <a:rPr sz="2416" spc="-112" dirty="0">
                <a:latin typeface="Century Gothic"/>
                <a:cs typeface="Century Gothic"/>
              </a:rPr>
              <a:t>late </a:t>
            </a:r>
            <a:r>
              <a:rPr sz="2416" spc="52" dirty="0">
                <a:latin typeface="Century Gothic"/>
                <a:cs typeface="Century Gothic"/>
              </a:rPr>
              <a:t>forties  </a:t>
            </a:r>
            <a:r>
              <a:rPr sz="2416" spc="-35" dirty="0">
                <a:latin typeface="Century Gothic"/>
                <a:cs typeface="Century Gothic"/>
              </a:rPr>
              <a:t>through </a:t>
            </a:r>
            <a:r>
              <a:rPr sz="2416" spc="-60" dirty="0">
                <a:latin typeface="Century Gothic"/>
                <a:cs typeface="Century Gothic"/>
              </a:rPr>
              <a:t>early </a:t>
            </a:r>
            <a:r>
              <a:rPr sz="2416" spc="52" dirty="0">
                <a:latin typeface="Century Gothic"/>
                <a:cs typeface="Century Gothic"/>
              </a:rPr>
              <a:t>sixties, </a:t>
            </a:r>
            <a:r>
              <a:rPr sz="2416" spc="-60" dirty="0">
                <a:latin typeface="Century Gothic"/>
                <a:cs typeface="Century Gothic"/>
              </a:rPr>
              <a:t>then </a:t>
            </a:r>
            <a:r>
              <a:rPr sz="2416" spc="-95" dirty="0">
                <a:latin typeface="Century Gothic"/>
                <a:cs typeface="Century Gothic"/>
              </a:rPr>
              <a:t>declining </a:t>
            </a:r>
            <a:r>
              <a:rPr sz="2416" spc="52" dirty="0">
                <a:latin typeface="Century Gothic"/>
                <a:cs typeface="Century Gothic"/>
              </a:rPr>
              <a:t>for </a:t>
            </a:r>
            <a:r>
              <a:rPr sz="2416" spc="-69" dirty="0">
                <a:latin typeface="Century Gothic"/>
                <a:cs typeface="Century Gothic"/>
              </a:rPr>
              <a:t>the remaining</a:t>
            </a:r>
            <a:r>
              <a:rPr sz="2416" spc="-138" dirty="0">
                <a:latin typeface="Century Gothic"/>
                <a:cs typeface="Century Gothic"/>
              </a:rPr>
              <a:t> </a:t>
            </a:r>
            <a:r>
              <a:rPr sz="2416" spc="-52" dirty="0">
                <a:latin typeface="Century Gothic"/>
                <a:cs typeface="Century Gothic"/>
              </a:rPr>
              <a:t>years.</a:t>
            </a:r>
            <a:endParaRPr sz="2416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6286" y="6810584"/>
            <a:ext cx="11801635" cy="1193474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-6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  <a:p>
            <a:pPr marL="21914" marR="8766">
              <a:lnSpc>
                <a:spcPct val="107200"/>
              </a:lnSpc>
              <a:spcBef>
                <a:spcPts val="776"/>
              </a:spcBef>
            </a:pPr>
            <a:r>
              <a:rPr sz="1208" spc="-60" dirty="0">
                <a:latin typeface="Century Gothic"/>
                <a:cs typeface="Century Gothic"/>
              </a:rPr>
              <a:t>* </a:t>
            </a:r>
            <a:r>
              <a:rPr sz="1208" spc="-17" dirty="0">
                <a:latin typeface="Century Gothic"/>
                <a:cs typeface="Century Gothic"/>
              </a:rPr>
              <a:t>During </a:t>
            </a:r>
            <a:r>
              <a:rPr sz="1208" spc="26" dirty="0">
                <a:latin typeface="Century Gothic"/>
                <a:cs typeface="Century Gothic"/>
              </a:rPr>
              <a:t>2018,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60" dirty="0">
                <a:latin typeface="Century Gothic"/>
                <a:cs typeface="Century Gothic"/>
              </a:rPr>
              <a:t>chronic </a:t>
            </a:r>
            <a:r>
              <a:rPr sz="1208" spc="-26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9" dirty="0">
                <a:latin typeface="Century Gothic"/>
                <a:cs typeface="Century Gothic"/>
              </a:rPr>
              <a:t>were </a:t>
            </a:r>
            <a:r>
              <a:rPr sz="1208" spc="-17" dirty="0">
                <a:latin typeface="Century Gothic"/>
                <a:cs typeface="Century Gothic"/>
              </a:rPr>
              <a:t>either </a:t>
            </a:r>
            <a:r>
              <a:rPr sz="1208" spc="-35" dirty="0">
                <a:latin typeface="Century Gothic"/>
                <a:cs typeface="Century Gothic"/>
              </a:rPr>
              <a:t>not </a:t>
            </a:r>
            <a:r>
              <a:rPr sz="1208" spc="-43" dirty="0">
                <a:latin typeface="Century Gothic"/>
                <a:cs typeface="Century Gothic"/>
              </a:rPr>
              <a:t>reportable </a:t>
            </a:r>
            <a:r>
              <a:rPr sz="1208" spc="-78" dirty="0">
                <a:latin typeface="Century Gothic"/>
                <a:cs typeface="Century Gothic"/>
              </a:rPr>
              <a:t>by </a:t>
            </a:r>
            <a:r>
              <a:rPr sz="1208" spc="-86" dirty="0">
                <a:latin typeface="Century Gothic"/>
                <a:cs typeface="Century Gothic"/>
              </a:rPr>
              <a:t>law, </a:t>
            </a:r>
            <a:r>
              <a:rPr sz="1208" spc="-26" dirty="0">
                <a:latin typeface="Century Gothic"/>
                <a:cs typeface="Century Gothic"/>
              </a:rPr>
              <a:t>statute, </a:t>
            </a:r>
            <a:r>
              <a:rPr sz="1208" spc="17" dirty="0">
                <a:latin typeface="Century Gothic"/>
                <a:cs typeface="Century Gothic"/>
              </a:rPr>
              <a:t>or </a:t>
            </a:r>
            <a:r>
              <a:rPr sz="1208" spc="-43" dirty="0">
                <a:latin typeface="Century Gothic"/>
                <a:cs typeface="Century Gothic"/>
              </a:rPr>
              <a:t>regulation; </a:t>
            </a:r>
            <a:r>
              <a:rPr sz="1208" spc="-35" dirty="0">
                <a:latin typeface="Century Gothic"/>
                <a:cs typeface="Century Gothic"/>
              </a:rPr>
              <a:t>not reported; </a:t>
            </a:r>
            <a:r>
              <a:rPr sz="1208" spc="17" dirty="0">
                <a:latin typeface="Century Gothic"/>
                <a:cs typeface="Century Gothic"/>
              </a:rPr>
              <a:t>or </a:t>
            </a:r>
            <a:r>
              <a:rPr sz="1208" spc="-17" dirty="0">
                <a:latin typeface="Century Gothic"/>
                <a:cs typeface="Century Gothic"/>
              </a:rPr>
              <a:t>otherwise </a:t>
            </a:r>
            <a:r>
              <a:rPr sz="1208" spc="-78" dirty="0">
                <a:latin typeface="Century Gothic"/>
                <a:cs typeface="Century Gothic"/>
              </a:rPr>
              <a:t>unavailable </a:t>
            </a:r>
            <a:r>
              <a:rPr sz="1208" spc="-26" dirty="0">
                <a:latin typeface="Century Gothic"/>
                <a:cs typeface="Century Gothic"/>
              </a:rPr>
              <a:t>to </a:t>
            </a:r>
            <a:r>
              <a:rPr sz="1208" spc="-181" dirty="0">
                <a:latin typeface="Century Gothic"/>
                <a:cs typeface="Century Gothic"/>
              </a:rPr>
              <a:t>CDC </a:t>
            </a:r>
            <a:r>
              <a:rPr sz="1208" dirty="0">
                <a:latin typeface="Century Gothic"/>
                <a:cs typeface="Century Gothic"/>
              </a:rPr>
              <a:t>from </a:t>
            </a:r>
            <a:r>
              <a:rPr sz="1208" spc="-104" dirty="0">
                <a:latin typeface="Century Gothic"/>
                <a:cs typeface="Century Gothic"/>
              </a:rPr>
              <a:t>Alabama, </a:t>
            </a:r>
            <a:r>
              <a:rPr sz="1208" spc="-26" dirty="0">
                <a:latin typeface="Century Gothic"/>
                <a:cs typeface="Century Gothic"/>
              </a:rPr>
              <a:t>Arizona,  Arkansas, </a:t>
            </a:r>
            <a:r>
              <a:rPr sz="1208" spc="-52" dirty="0">
                <a:latin typeface="Century Gothic"/>
                <a:cs typeface="Century Gothic"/>
              </a:rPr>
              <a:t>California, </a:t>
            </a:r>
            <a:r>
              <a:rPr sz="1208" spc="-86" dirty="0">
                <a:latin typeface="Century Gothic"/>
                <a:cs typeface="Century Gothic"/>
              </a:rPr>
              <a:t>Delaware, </a:t>
            </a:r>
            <a:r>
              <a:rPr sz="1208" spc="9" dirty="0">
                <a:latin typeface="Century Gothic"/>
                <a:cs typeface="Century Gothic"/>
              </a:rPr>
              <a:t>District </a:t>
            </a:r>
            <a:r>
              <a:rPr sz="1208" spc="-26" dirty="0">
                <a:latin typeface="Century Gothic"/>
                <a:cs typeface="Century Gothic"/>
              </a:rPr>
              <a:t>of </a:t>
            </a:r>
            <a:r>
              <a:rPr sz="1208" spc="-78" dirty="0">
                <a:latin typeface="Century Gothic"/>
                <a:cs typeface="Century Gothic"/>
              </a:rPr>
              <a:t>Columbia, </a:t>
            </a:r>
            <a:r>
              <a:rPr sz="1208" spc="-60" dirty="0">
                <a:latin typeface="Century Gothic"/>
                <a:cs typeface="Century Gothic"/>
              </a:rPr>
              <a:t>Hawaii, </a:t>
            </a:r>
            <a:r>
              <a:rPr sz="1208" spc="-69" dirty="0">
                <a:latin typeface="Century Gothic"/>
                <a:cs typeface="Century Gothic"/>
              </a:rPr>
              <a:t>Indiana, </a:t>
            </a:r>
            <a:r>
              <a:rPr sz="1208" spc="-60" dirty="0">
                <a:latin typeface="Century Gothic"/>
                <a:cs typeface="Century Gothic"/>
              </a:rPr>
              <a:t>Kentucky, </a:t>
            </a:r>
            <a:r>
              <a:rPr sz="1208" spc="26" dirty="0">
                <a:latin typeface="Century Gothic"/>
                <a:cs typeface="Century Gothic"/>
              </a:rPr>
              <a:t>Mississippi, </a:t>
            </a:r>
            <a:r>
              <a:rPr sz="1208" spc="-112" dirty="0">
                <a:latin typeface="Century Gothic"/>
                <a:cs typeface="Century Gothic"/>
              </a:rPr>
              <a:t>Nevada, </a:t>
            </a:r>
            <a:r>
              <a:rPr sz="1208" dirty="0">
                <a:latin typeface="Century Gothic"/>
                <a:cs typeface="Century Gothic"/>
              </a:rPr>
              <a:t>North </a:t>
            </a:r>
            <a:r>
              <a:rPr sz="1208" spc="-69" dirty="0">
                <a:latin typeface="Century Gothic"/>
                <a:cs typeface="Century Gothic"/>
              </a:rPr>
              <a:t>Carolina, </a:t>
            </a:r>
            <a:r>
              <a:rPr sz="1208" spc="-60" dirty="0">
                <a:latin typeface="Century Gothic"/>
                <a:cs typeface="Century Gothic"/>
              </a:rPr>
              <a:t>Rhode </a:t>
            </a:r>
            <a:r>
              <a:rPr sz="1208" spc="-26" dirty="0">
                <a:latin typeface="Century Gothic"/>
                <a:cs typeface="Century Gothic"/>
              </a:rPr>
              <a:t>Island, </a:t>
            </a:r>
            <a:r>
              <a:rPr sz="1208" spc="-104" dirty="0">
                <a:latin typeface="Century Gothic"/>
                <a:cs typeface="Century Gothic"/>
              </a:rPr>
              <a:t>and</a:t>
            </a:r>
            <a:r>
              <a:rPr sz="1208" spc="-78" dirty="0">
                <a:latin typeface="Century Gothic"/>
                <a:cs typeface="Century Gothic"/>
              </a:rPr>
              <a:t> </a:t>
            </a:r>
            <a:r>
              <a:rPr sz="1208" spc="-35" dirty="0">
                <a:latin typeface="Century Gothic"/>
                <a:cs typeface="Century Gothic"/>
              </a:rPr>
              <a:t>Texas.</a:t>
            </a:r>
            <a:endParaRPr sz="1208" dirty="0">
              <a:latin typeface="Century Gothic"/>
              <a:cs typeface="Century Gothic"/>
            </a:endParaRPr>
          </a:p>
          <a:p>
            <a:pPr marL="21914" marR="350622">
              <a:lnSpc>
                <a:spcPct val="107200"/>
              </a:lnSpc>
              <a:spcBef>
                <a:spcPts val="768"/>
              </a:spcBef>
            </a:pPr>
            <a:r>
              <a:rPr sz="1208" spc="-190" dirty="0">
                <a:latin typeface="Century Gothic"/>
                <a:cs typeface="Century Gothic"/>
              </a:rPr>
              <a:t>† </a:t>
            </a:r>
            <a:r>
              <a:rPr sz="1208" spc="-52" dirty="0">
                <a:latin typeface="Century Gothic"/>
                <a:cs typeface="Century Gothic"/>
              </a:rPr>
              <a:t>Only </a:t>
            </a:r>
            <a:r>
              <a:rPr sz="1208" spc="-43" dirty="0">
                <a:latin typeface="Century Gothic"/>
                <a:cs typeface="Century Gothic"/>
              </a:rPr>
              <a:t>confirmed, </a:t>
            </a:r>
            <a:r>
              <a:rPr sz="1208" spc="-52" dirty="0">
                <a:latin typeface="Century Gothic"/>
                <a:cs typeface="Century Gothic"/>
              </a:rPr>
              <a:t>newly </a:t>
            </a:r>
            <a:r>
              <a:rPr sz="1208" spc="-69" dirty="0">
                <a:latin typeface="Century Gothic"/>
                <a:cs typeface="Century Gothic"/>
              </a:rPr>
              <a:t>diagnosed, </a:t>
            </a:r>
            <a:r>
              <a:rPr sz="1208" spc="-60" dirty="0">
                <a:latin typeface="Century Gothic"/>
                <a:cs typeface="Century Gothic"/>
              </a:rPr>
              <a:t>chronic </a:t>
            </a:r>
            <a:r>
              <a:rPr sz="1208" spc="-26" dirty="0">
                <a:latin typeface="Century Gothic"/>
                <a:cs typeface="Century Gothic"/>
              </a:rPr>
              <a:t>hepatitis </a:t>
            </a:r>
            <a:r>
              <a:rPr sz="1208" spc="-233" dirty="0">
                <a:latin typeface="Century Gothic"/>
                <a:cs typeface="Century Gothic"/>
              </a:rPr>
              <a:t>C </a:t>
            </a:r>
            <a:r>
              <a:rPr sz="1208" spc="-60" dirty="0">
                <a:latin typeface="Century Gothic"/>
                <a:cs typeface="Century Gothic"/>
              </a:rPr>
              <a:t>cases </a:t>
            </a:r>
            <a:r>
              <a:rPr sz="1208" spc="-78" dirty="0">
                <a:latin typeface="Century Gothic"/>
                <a:cs typeface="Century Gothic"/>
              </a:rPr>
              <a:t>are </a:t>
            </a:r>
            <a:r>
              <a:rPr sz="1208" spc="-69" dirty="0">
                <a:latin typeface="Century Gothic"/>
                <a:cs typeface="Century Gothic"/>
              </a:rPr>
              <a:t>included. </a:t>
            </a:r>
            <a:r>
              <a:rPr sz="1208" spc="35" dirty="0">
                <a:latin typeface="Century Gothic"/>
                <a:cs typeface="Century Gothic"/>
              </a:rPr>
              <a:t>For </a:t>
            </a:r>
            <a:r>
              <a:rPr sz="1208" spc="-43" dirty="0">
                <a:latin typeface="Century Gothic"/>
                <a:cs typeface="Century Gothic"/>
              </a:rPr>
              <a:t>the </a:t>
            </a:r>
            <a:r>
              <a:rPr sz="1208" spc="-86" dirty="0">
                <a:latin typeface="Century Gothic"/>
                <a:cs typeface="Century Gothic"/>
              </a:rPr>
              <a:t>complete </a:t>
            </a:r>
            <a:r>
              <a:rPr sz="1208" spc="-104" dirty="0">
                <a:latin typeface="Century Gothic"/>
                <a:cs typeface="Century Gothic"/>
              </a:rPr>
              <a:t>case </a:t>
            </a:r>
            <a:r>
              <a:rPr sz="1208" spc="-26" dirty="0">
                <a:latin typeface="Century Gothic"/>
                <a:cs typeface="Century Gothic"/>
              </a:rPr>
              <a:t>definition, </a:t>
            </a:r>
            <a:r>
              <a:rPr sz="1208" spc="-60" dirty="0">
                <a:latin typeface="Century Gothic"/>
                <a:cs typeface="Century Gothic"/>
              </a:rPr>
              <a:t>see </a:t>
            </a:r>
            <a:r>
              <a:rPr sz="1208" u="sng" spc="-43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https://wwwn.cdc.gov/nndss/conditions/hepatitis-c- </a:t>
            </a:r>
            <a:r>
              <a:rPr sz="1208" spc="-43" dirty="0">
                <a:solidFill>
                  <a:srgbClr val="215E9E"/>
                </a:solidFill>
                <a:latin typeface="Century Gothic"/>
                <a:cs typeface="Century Gothic"/>
              </a:rPr>
              <a:t> </a:t>
            </a:r>
            <a:r>
              <a:rPr sz="1208" u="sng" spc="-35" dirty="0">
                <a:solidFill>
                  <a:srgbClr val="215E9E"/>
                </a:solidFill>
                <a:uFill>
                  <a:solidFill>
                    <a:srgbClr val="215E9E"/>
                  </a:solidFill>
                </a:uFill>
                <a:latin typeface="Century Gothic"/>
                <a:cs typeface="Century Gothic"/>
                <a:hlinkClick r:id="rId2"/>
              </a:rPr>
              <a:t>chronic/case-definition/2016/</a:t>
            </a:r>
            <a:r>
              <a:rPr sz="1208" spc="-35" dirty="0">
                <a:latin typeface="Century Gothic"/>
                <a:cs typeface="Century Gothic"/>
              </a:rPr>
              <a:t>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21214" y="100195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58865" y="100195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370914" y="12603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2" name="object 12"/>
          <p:cNvSpPr/>
          <p:nvPr/>
        </p:nvSpPr>
        <p:spPr>
          <a:xfrm>
            <a:off x="10329079" y="126037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412749" y="127926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54581" y="122351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154291" y="96564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82308" y="999380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54298" y="96565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341593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366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Lucida Sans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3.8. Number of newly reported chronic hepatitis C cases by sex and age — United States, 2018 (N=137,713)</dc:subject>
  <dc:creator>HHS / CDC / DDID / NCHHSTP / DVH</dc:creator>
  <cp:lastModifiedBy>Peterson, Paul (CDC/DDID/NCHHSTP/DVH) (CTR)</cp:lastModifiedBy>
  <cp:revision>1</cp:revision>
  <dcterms:created xsi:type="dcterms:W3CDTF">2020-07-21T17:52:07Z</dcterms:created>
  <dcterms:modified xsi:type="dcterms:W3CDTF">2020-07-21T17:54:36Z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