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082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4619" y="1749106"/>
            <a:ext cx="9659570" cy="786889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121" dirty="0">
                <a:solidFill>
                  <a:srgbClr val="005E6E"/>
                </a:solidFill>
                <a:latin typeface="Lucida Sans"/>
                <a:cs typeface="Lucida Sans"/>
              </a:rPr>
              <a:t>Table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1.3.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Reported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risk </a:t>
            </a:r>
            <a:r>
              <a:rPr sz="2416" b="1" spc="-86" dirty="0">
                <a:solidFill>
                  <a:srgbClr val="8C268A"/>
                </a:solidFill>
                <a:latin typeface="Lucida Sans"/>
                <a:cs typeface="Lucida Sans"/>
              </a:rPr>
              <a:t>behaviors/exposures† </a:t>
            </a:r>
            <a:r>
              <a:rPr sz="2416" b="1" spc="-69" dirty="0">
                <a:solidFill>
                  <a:srgbClr val="8C268A"/>
                </a:solidFill>
                <a:latin typeface="Lucida Sans"/>
                <a:cs typeface="Lucida Sans"/>
              </a:rPr>
              <a:t>among</a:t>
            </a:r>
            <a:r>
              <a:rPr sz="2416" b="1" spc="-569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reported 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sz="2416" b="1" spc="-16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20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5" dirty="0">
                <a:solidFill>
                  <a:srgbClr val="8C268A"/>
                </a:solidFill>
                <a:latin typeface="Lucida Sans"/>
                <a:cs typeface="Lucida Sans"/>
              </a:rPr>
              <a:t>A</a:t>
            </a:r>
            <a:r>
              <a:rPr sz="2416" b="1" spc="-20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52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16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Lucida Sans"/>
                <a:cs typeface="Lucida Sans"/>
              </a:rPr>
              <a:t>2018</a:t>
            </a:r>
            <a:endParaRPr sz="2416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54912" y="2599665"/>
            <a:ext cx="10114280" cy="3250901"/>
          </a:xfrm>
          <a:custGeom>
            <a:avLst/>
            <a:gdLst/>
            <a:ahLst/>
            <a:cxnLst/>
            <a:rect l="l" t="t" r="r" b="b"/>
            <a:pathLst>
              <a:path w="5861684" h="1884045">
                <a:moveTo>
                  <a:pt x="0" y="0"/>
                </a:moveTo>
                <a:lnTo>
                  <a:pt x="5861304" y="0"/>
                </a:lnTo>
                <a:lnTo>
                  <a:pt x="5861304" y="1883664"/>
                </a:lnTo>
                <a:lnTo>
                  <a:pt x="0" y="18836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200071"/>
              </p:ext>
            </p:extLst>
          </p:nvPr>
        </p:nvGraphicFramePr>
        <p:xfrm>
          <a:off x="1600200" y="2743200"/>
          <a:ext cx="9830497" cy="29662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2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9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8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Risk</a:t>
                      </a:r>
                      <a:r>
                        <a:rPr sz="1600" b="1" spc="-8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behaviors/exposures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136961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Risk</a:t>
                      </a:r>
                      <a:r>
                        <a:rPr sz="1600" b="1" spc="-9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identified*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136961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3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 risk</a:t>
                      </a:r>
                      <a:r>
                        <a:rPr sz="1600" b="1" spc="-14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identified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136961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Risk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data</a:t>
                      </a:r>
                      <a:r>
                        <a:rPr sz="1600" b="1" spc="-15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missing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136961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2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b="1" spc="-5" dirty="0">
                          <a:latin typeface="Gill Sans MT"/>
                          <a:cs typeface="Gill Sans MT"/>
                        </a:rPr>
                        <a:t>Injection </a:t>
                      </a:r>
                      <a:r>
                        <a:rPr sz="1600" b="1" spc="10" dirty="0">
                          <a:latin typeface="Gill Sans MT"/>
                          <a:cs typeface="Gill Sans MT"/>
                        </a:rPr>
                        <a:t>drug</a:t>
                      </a:r>
                      <a:r>
                        <a:rPr sz="1600" b="1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600" b="1" spc="20" dirty="0">
                          <a:latin typeface="Gill Sans MT"/>
                          <a:cs typeface="Gill Sans MT"/>
                        </a:rPr>
                        <a:t>use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7888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30" dirty="0">
                          <a:latin typeface="Gill Sans MT"/>
                          <a:cs typeface="Gill Sans MT"/>
                        </a:rPr>
                        <a:t>4,247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73411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30" dirty="0">
                          <a:latin typeface="Gill Sans MT"/>
                          <a:cs typeface="Gill Sans MT"/>
                        </a:rPr>
                        <a:t>4,224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7341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30" dirty="0">
                          <a:latin typeface="Gill Sans MT"/>
                          <a:cs typeface="Gill Sans MT"/>
                        </a:rPr>
                        <a:t>4,003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73411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5" dirty="0">
                          <a:latin typeface="Gill Sans MT"/>
                          <a:cs typeface="Gill Sans MT"/>
                        </a:rPr>
                        <a:t>Sexual </a:t>
                      </a:r>
                      <a:r>
                        <a:rPr sz="1600" b="1" dirty="0">
                          <a:latin typeface="Gill Sans MT"/>
                          <a:cs typeface="Gill Sans MT"/>
                        </a:rPr>
                        <a:t>contact</a:t>
                      </a:r>
                      <a:r>
                        <a:rPr sz="1600" b="1" spc="-4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300" b="1" spc="112" baseline="33333" dirty="0">
                          <a:latin typeface="Gill Sans MT"/>
                          <a:cs typeface="Gill Sans MT"/>
                        </a:rPr>
                        <a:t>§</a:t>
                      </a:r>
                      <a:endParaRPr sz="1300" baseline="33333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Gill Sans MT"/>
                          <a:cs typeface="Gill Sans MT"/>
                        </a:rPr>
                        <a:t>299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30" dirty="0">
                          <a:latin typeface="Gill Sans MT"/>
                          <a:cs typeface="Gill Sans MT"/>
                        </a:rPr>
                        <a:t>4,728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30" dirty="0">
                          <a:latin typeface="Gill Sans MT"/>
                          <a:cs typeface="Gill Sans MT"/>
                        </a:rPr>
                        <a:t>7,447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2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5" dirty="0">
                          <a:latin typeface="Gill Sans MT"/>
                          <a:cs typeface="Gill Sans MT"/>
                        </a:rPr>
                        <a:t>Household </a:t>
                      </a:r>
                      <a:r>
                        <a:rPr sz="1600" b="1" dirty="0">
                          <a:latin typeface="Gill Sans MT"/>
                          <a:cs typeface="Gill Sans MT"/>
                        </a:rPr>
                        <a:t>contact (non-sexual)</a:t>
                      </a:r>
                      <a:r>
                        <a:rPr sz="1600" b="1" spc="-6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300" b="1" spc="112" baseline="33333" dirty="0">
                          <a:latin typeface="Gill Sans MT"/>
                          <a:cs typeface="Gill Sans MT"/>
                        </a:rPr>
                        <a:t>§</a:t>
                      </a:r>
                      <a:endParaRPr sz="1300" baseline="33333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Gill Sans MT"/>
                          <a:cs typeface="Gill Sans MT"/>
                        </a:rPr>
                        <a:t>260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30" dirty="0">
                          <a:latin typeface="Gill Sans MT"/>
                          <a:cs typeface="Gill Sans MT"/>
                        </a:rPr>
                        <a:t>4,767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30" dirty="0">
                          <a:latin typeface="Gill Sans MT"/>
                          <a:cs typeface="Gill Sans MT"/>
                        </a:rPr>
                        <a:t>7,447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25" dirty="0">
                          <a:latin typeface="Gill Sans MT"/>
                          <a:cs typeface="Gill Sans MT"/>
                        </a:rPr>
                        <a:t>Other </a:t>
                      </a:r>
                      <a:r>
                        <a:rPr sz="1600" b="1" dirty="0">
                          <a:latin typeface="Gill Sans MT"/>
                          <a:cs typeface="Gill Sans MT"/>
                        </a:rPr>
                        <a:t>contact</a:t>
                      </a:r>
                      <a:r>
                        <a:rPr sz="1600" b="1" spc="-4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300" b="1" spc="112" baseline="33333" dirty="0">
                          <a:latin typeface="Gill Sans MT"/>
                          <a:cs typeface="Gill Sans MT"/>
                        </a:rPr>
                        <a:t>§</a:t>
                      </a:r>
                      <a:endParaRPr sz="1300" baseline="33333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Gill Sans MT"/>
                          <a:cs typeface="Gill Sans MT"/>
                        </a:rPr>
                        <a:t>312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30" dirty="0">
                          <a:latin typeface="Gill Sans MT"/>
                          <a:cs typeface="Gill Sans MT"/>
                        </a:rPr>
                        <a:t>4,715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30" dirty="0">
                          <a:latin typeface="Gill Sans MT"/>
                          <a:cs typeface="Gill Sans MT"/>
                        </a:rPr>
                        <a:t>7,447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10" dirty="0">
                          <a:latin typeface="Gill Sans MT"/>
                          <a:cs typeface="Gill Sans MT"/>
                        </a:rPr>
                        <a:t>Men</a:t>
                      </a:r>
                      <a:r>
                        <a:rPr sz="1600" b="1" spc="-3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600" b="1" spc="10" dirty="0">
                          <a:latin typeface="Gill Sans MT"/>
                          <a:cs typeface="Gill Sans MT"/>
                        </a:rPr>
                        <a:t>who</a:t>
                      </a:r>
                      <a:r>
                        <a:rPr sz="1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600" b="1" spc="5" dirty="0">
                          <a:latin typeface="Gill Sans MT"/>
                          <a:cs typeface="Gill Sans MT"/>
                        </a:rPr>
                        <a:t>have</a:t>
                      </a:r>
                      <a:r>
                        <a:rPr sz="1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600" b="1" spc="5" dirty="0">
                          <a:latin typeface="Gill Sans MT"/>
                          <a:cs typeface="Gill Sans MT"/>
                        </a:rPr>
                        <a:t>sex</a:t>
                      </a:r>
                      <a:r>
                        <a:rPr sz="1600" b="1" spc="-5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600" b="1" spc="5" dirty="0">
                          <a:latin typeface="Gill Sans MT"/>
                          <a:cs typeface="Gill Sans MT"/>
                        </a:rPr>
                        <a:t>with</a:t>
                      </a:r>
                      <a:r>
                        <a:rPr sz="1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600" b="1" spc="-10" dirty="0">
                          <a:latin typeface="Gill Sans MT"/>
                          <a:cs typeface="Gill Sans MT"/>
                        </a:rPr>
                        <a:t>men</a:t>
                      </a:r>
                      <a:r>
                        <a:rPr sz="1600" b="1" spc="-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300" b="1" spc="67" baseline="33333" dirty="0">
                          <a:latin typeface="Gill Sans MT"/>
                          <a:cs typeface="Gill Sans MT"/>
                        </a:rPr>
                        <a:t>¶</a:t>
                      </a:r>
                      <a:endParaRPr sz="1300" baseline="33333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Gill Sans MT"/>
                          <a:cs typeface="Gill Sans MT"/>
                        </a:rPr>
                        <a:t>194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30" dirty="0">
                          <a:latin typeface="Gill Sans MT"/>
                          <a:cs typeface="Gill Sans MT"/>
                        </a:rPr>
                        <a:t>1,362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30" dirty="0">
                          <a:latin typeface="Gill Sans MT"/>
                          <a:cs typeface="Gill Sans MT"/>
                        </a:rPr>
                        <a:t>5,941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2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5" dirty="0">
                          <a:latin typeface="Gill Sans MT"/>
                          <a:cs typeface="Gill Sans MT"/>
                        </a:rPr>
                        <a:t>International</a:t>
                      </a:r>
                      <a:r>
                        <a:rPr sz="1600" b="1" spc="-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600" b="1" spc="-10" dirty="0">
                          <a:latin typeface="Gill Sans MT"/>
                          <a:cs typeface="Gill Sans MT"/>
                        </a:rPr>
                        <a:t>travel</a:t>
                      </a:r>
                      <a:endParaRPr sz="1600" dirty="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Gill Sans MT"/>
                          <a:cs typeface="Gill Sans MT"/>
                        </a:rPr>
                        <a:t>114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30" dirty="0">
                          <a:latin typeface="Gill Sans MT"/>
                          <a:cs typeface="Gill Sans MT"/>
                        </a:rPr>
                        <a:t>6,896</a:t>
                      </a:r>
                      <a:endParaRPr sz="160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30" dirty="0">
                          <a:latin typeface="Gill Sans MT"/>
                          <a:cs typeface="Gill Sans MT"/>
                        </a:rPr>
                        <a:t>5,464</a:t>
                      </a:r>
                      <a:endParaRPr sz="1600" dirty="0">
                        <a:latin typeface="Gill Sans MT"/>
                        <a:cs typeface="Gill Sans MT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78255" y="5915870"/>
            <a:ext cx="9558767" cy="1811400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69" dirty="0">
                <a:latin typeface="Century Gothic"/>
                <a:cs typeface="Century Gothic"/>
              </a:rPr>
              <a:t>Source: </a:t>
            </a:r>
            <a:r>
              <a:rPr sz="1208" spc="-173" dirty="0">
                <a:latin typeface="Century Gothic"/>
                <a:cs typeface="Century Gothic"/>
              </a:rPr>
              <a:t>CDC, </a:t>
            </a:r>
            <a:r>
              <a:rPr sz="1208" spc="-69" dirty="0">
                <a:latin typeface="Century Gothic"/>
                <a:cs typeface="Century Gothic"/>
              </a:rPr>
              <a:t>Nationally </a:t>
            </a:r>
            <a:r>
              <a:rPr sz="1208" spc="-60" dirty="0">
                <a:latin typeface="Century Gothic"/>
                <a:cs typeface="Century Gothic"/>
              </a:rPr>
              <a:t>Notifiable </a:t>
            </a:r>
            <a:r>
              <a:rPr sz="1208" spc="-43" dirty="0">
                <a:latin typeface="Century Gothic"/>
                <a:cs typeface="Century Gothic"/>
              </a:rPr>
              <a:t>Diseases </a:t>
            </a:r>
            <a:r>
              <a:rPr sz="1208" spc="-60" dirty="0">
                <a:latin typeface="Century Gothic"/>
                <a:cs typeface="Century Gothic"/>
              </a:rPr>
              <a:t>Surveillance</a:t>
            </a:r>
            <a:r>
              <a:rPr sz="1208" spc="-121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System</a:t>
            </a:r>
            <a:endParaRPr sz="1208">
              <a:latin typeface="Century Gothic"/>
              <a:cs typeface="Century Gothic"/>
            </a:endParaRPr>
          </a:p>
          <a:p>
            <a:pPr marL="21914" marR="8766">
              <a:lnSpc>
                <a:spcPct val="107200"/>
              </a:lnSpc>
              <a:spcBef>
                <a:spcPts val="776"/>
              </a:spcBef>
            </a:pPr>
            <a:r>
              <a:rPr sz="1208" spc="-60" dirty="0">
                <a:latin typeface="Century Gothic"/>
                <a:cs typeface="Century Gothic"/>
              </a:rPr>
              <a:t>*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129" dirty="0">
                <a:latin typeface="Century Gothic"/>
                <a:cs typeface="Century Gothic"/>
              </a:rPr>
              <a:t>Case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17" dirty="0">
                <a:latin typeface="Century Gothic"/>
                <a:cs typeface="Century Gothic"/>
              </a:rPr>
              <a:t>reports</a:t>
            </a:r>
            <a:r>
              <a:rPr sz="1208" spc="-95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with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86" dirty="0">
                <a:latin typeface="Century Gothic"/>
                <a:cs typeface="Century Gothic"/>
              </a:rPr>
              <a:t>at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52" dirty="0">
                <a:latin typeface="Century Gothic"/>
                <a:cs typeface="Century Gothic"/>
              </a:rPr>
              <a:t>least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104" dirty="0">
                <a:latin typeface="Century Gothic"/>
                <a:cs typeface="Century Gothic"/>
              </a:rPr>
              <a:t>one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of</a:t>
            </a:r>
            <a:r>
              <a:rPr sz="1208" spc="-121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the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52" dirty="0">
                <a:latin typeface="Century Gothic"/>
                <a:cs typeface="Century Gothic"/>
              </a:rPr>
              <a:t>following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43" dirty="0">
                <a:latin typeface="Century Gothic"/>
                <a:cs typeface="Century Gothic"/>
              </a:rPr>
              <a:t>risk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69" dirty="0">
                <a:latin typeface="Century Gothic"/>
                <a:cs typeface="Century Gothic"/>
              </a:rPr>
              <a:t>behaviors/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exposures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reported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60" dirty="0">
                <a:latin typeface="Century Gothic"/>
                <a:cs typeface="Century Gothic"/>
              </a:rPr>
              <a:t>2–6</a:t>
            </a:r>
            <a:r>
              <a:rPr sz="1208" spc="-95" dirty="0">
                <a:latin typeface="Century Gothic"/>
                <a:cs typeface="Century Gothic"/>
              </a:rPr>
              <a:t> </a:t>
            </a:r>
            <a:r>
              <a:rPr sz="1208" spc="-69" dirty="0">
                <a:latin typeface="Century Gothic"/>
                <a:cs typeface="Century Gothic"/>
              </a:rPr>
              <a:t>weeks </a:t>
            </a:r>
            <a:r>
              <a:rPr sz="1208" dirty="0">
                <a:latin typeface="Century Gothic"/>
                <a:cs typeface="Century Gothic"/>
              </a:rPr>
              <a:t>prior</a:t>
            </a:r>
            <a:r>
              <a:rPr sz="1208" spc="-121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to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52" dirty="0">
                <a:latin typeface="Century Gothic"/>
                <a:cs typeface="Century Gothic"/>
              </a:rPr>
              <a:t>symptom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52" dirty="0">
                <a:latin typeface="Century Gothic"/>
                <a:cs typeface="Century Gothic"/>
              </a:rPr>
              <a:t>onset: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1)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injection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52" dirty="0">
                <a:latin typeface="Century Gothic"/>
                <a:cs typeface="Century Gothic"/>
              </a:rPr>
              <a:t>drug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use;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2)  sexual,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69" dirty="0">
                <a:latin typeface="Century Gothic"/>
                <a:cs typeface="Century Gothic"/>
              </a:rPr>
              <a:t>household,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or</a:t>
            </a:r>
            <a:r>
              <a:rPr sz="1208" spc="-112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other</a:t>
            </a:r>
            <a:r>
              <a:rPr sz="1208" spc="-112" dirty="0">
                <a:latin typeface="Century Gothic"/>
                <a:cs typeface="Century Gothic"/>
              </a:rPr>
              <a:t> </a:t>
            </a:r>
            <a:r>
              <a:rPr sz="1208" spc="-104" dirty="0">
                <a:latin typeface="Century Gothic"/>
                <a:cs typeface="Century Gothic"/>
              </a:rPr>
              <a:t>contact;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3)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86" dirty="0">
                <a:latin typeface="Century Gothic"/>
                <a:cs typeface="Century Gothic"/>
              </a:rPr>
              <a:t>men</a:t>
            </a:r>
            <a:r>
              <a:rPr sz="1208" spc="-104" dirty="0">
                <a:latin typeface="Century Gothic"/>
                <a:cs typeface="Century Gothic"/>
              </a:rPr>
              <a:t> </a:t>
            </a:r>
            <a:r>
              <a:rPr sz="1208" spc="-78" dirty="0">
                <a:latin typeface="Century Gothic"/>
                <a:cs typeface="Century Gothic"/>
              </a:rPr>
              <a:t>who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129" dirty="0">
                <a:latin typeface="Century Gothic"/>
                <a:cs typeface="Century Gothic"/>
              </a:rPr>
              <a:t>have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sex</a:t>
            </a:r>
            <a:r>
              <a:rPr sz="1208" spc="-121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with</a:t>
            </a:r>
            <a:r>
              <a:rPr sz="1208" spc="-78" dirty="0">
                <a:latin typeface="Century Gothic"/>
                <a:cs typeface="Century Gothic"/>
              </a:rPr>
              <a:t> men;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4)</a:t>
            </a:r>
            <a:r>
              <a:rPr sz="1208" spc="-95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travel</a:t>
            </a:r>
            <a:r>
              <a:rPr sz="1208" spc="-95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to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hepatitis</a:t>
            </a:r>
            <a:r>
              <a:rPr sz="1208" spc="-112" dirty="0">
                <a:latin typeface="Century Gothic"/>
                <a:cs typeface="Century Gothic"/>
              </a:rPr>
              <a:t> </a:t>
            </a:r>
            <a:r>
              <a:rPr sz="1208" spc="-86" dirty="0">
                <a:latin typeface="Century Gothic"/>
                <a:cs typeface="Century Gothic"/>
              </a:rPr>
              <a:t>A-endemic </a:t>
            </a:r>
            <a:r>
              <a:rPr sz="1208" spc="-69" dirty="0">
                <a:latin typeface="Century Gothic"/>
                <a:cs typeface="Century Gothic"/>
              </a:rPr>
              <a:t>region.</a:t>
            </a:r>
            <a:endParaRPr sz="1208">
              <a:latin typeface="Century Gothic"/>
              <a:cs typeface="Century Gothic"/>
            </a:endParaRPr>
          </a:p>
          <a:p>
            <a:pPr marL="21914">
              <a:spcBef>
                <a:spcPts val="878"/>
              </a:spcBef>
            </a:pPr>
            <a:r>
              <a:rPr sz="1208" spc="-190" dirty="0">
                <a:latin typeface="Century Gothic"/>
                <a:cs typeface="Century Gothic"/>
              </a:rPr>
              <a:t>† </a:t>
            </a:r>
            <a:r>
              <a:rPr sz="1208" spc="-60" dirty="0">
                <a:latin typeface="Century Gothic"/>
                <a:cs typeface="Century Gothic"/>
              </a:rPr>
              <a:t>Reported </a:t>
            </a:r>
            <a:r>
              <a:rPr sz="1208" spc="-86" dirty="0">
                <a:latin typeface="Century Gothic"/>
                <a:cs typeface="Century Gothic"/>
              </a:rPr>
              <a:t>cases </a:t>
            </a:r>
            <a:r>
              <a:rPr sz="1208" spc="-112" dirty="0">
                <a:latin typeface="Century Gothic"/>
                <a:cs typeface="Century Gothic"/>
              </a:rPr>
              <a:t>may </a:t>
            </a:r>
            <a:r>
              <a:rPr sz="1208" spc="-86" dirty="0">
                <a:latin typeface="Century Gothic"/>
                <a:cs typeface="Century Gothic"/>
              </a:rPr>
              <a:t>include </a:t>
            </a:r>
            <a:r>
              <a:rPr sz="1208" spc="-60" dirty="0">
                <a:latin typeface="Century Gothic"/>
                <a:cs typeface="Century Gothic"/>
              </a:rPr>
              <a:t>more </a:t>
            </a:r>
            <a:r>
              <a:rPr sz="1208" spc="-69" dirty="0">
                <a:latin typeface="Century Gothic"/>
                <a:cs typeface="Century Gothic"/>
              </a:rPr>
              <a:t>than </a:t>
            </a:r>
            <a:r>
              <a:rPr sz="1208" spc="-104" dirty="0">
                <a:latin typeface="Century Gothic"/>
                <a:cs typeface="Century Gothic"/>
              </a:rPr>
              <a:t>one </a:t>
            </a:r>
            <a:r>
              <a:rPr sz="1208" spc="43" dirty="0">
                <a:latin typeface="Century Gothic"/>
                <a:cs typeface="Century Gothic"/>
              </a:rPr>
              <a:t>risk</a:t>
            </a:r>
            <a:r>
              <a:rPr sz="1208" spc="-190" dirty="0">
                <a:latin typeface="Century Gothic"/>
                <a:cs typeface="Century Gothic"/>
              </a:rPr>
              <a:t> </a:t>
            </a:r>
            <a:r>
              <a:rPr sz="1208" spc="-78" dirty="0">
                <a:latin typeface="Century Gothic"/>
                <a:cs typeface="Century Gothic"/>
              </a:rPr>
              <a:t>behavior/exposure.</a:t>
            </a:r>
            <a:endParaRPr sz="1208">
              <a:latin typeface="Century Gothic"/>
              <a:cs typeface="Century Gothic"/>
            </a:endParaRPr>
          </a:p>
          <a:p>
            <a:pPr marL="21914" marR="60263">
              <a:lnSpc>
                <a:spcPct val="107200"/>
              </a:lnSpc>
              <a:spcBef>
                <a:spcPts val="768"/>
              </a:spcBef>
            </a:pPr>
            <a:r>
              <a:rPr sz="1035" spc="26" baseline="34722" dirty="0">
                <a:latin typeface="Century Gothic"/>
                <a:cs typeface="Century Gothic"/>
              </a:rPr>
              <a:t>§ </a:t>
            </a:r>
            <a:r>
              <a:rPr sz="1208" spc="-95" dirty="0">
                <a:latin typeface="Century Gothic"/>
                <a:cs typeface="Century Gothic"/>
              </a:rPr>
              <a:t>Cases </a:t>
            </a:r>
            <a:r>
              <a:rPr sz="1208" spc="-26" dirty="0">
                <a:latin typeface="Century Gothic"/>
                <a:cs typeface="Century Gothic"/>
              </a:rPr>
              <a:t>with </a:t>
            </a:r>
            <a:r>
              <a:rPr sz="1208" spc="-60" dirty="0">
                <a:latin typeface="Century Gothic"/>
                <a:cs typeface="Century Gothic"/>
              </a:rPr>
              <a:t>more </a:t>
            </a:r>
            <a:r>
              <a:rPr sz="1208" spc="-69" dirty="0">
                <a:latin typeface="Century Gothic"/>
                <a:cs typeface="Century Gothic"/>
              </a:rPr>
              <a:t>than </a:t>
            </a:r>
            <a:r>
              <a:rPr sz="1208" spc="-104" dirty="0">
                <a:latin typeface="Century Gothic"/>
                <a:cs typeface="Century Gothic"/>
              </a:rPr>
              <a:t>one </a:t>
            </a:r>
            <a:r>
              <a:rPr sz="1208" spc="-78" dirty="0">
                <a:latin typeface="Century Gothic"/>
                <a:cs typeface="Century Gothic"/>
              </a:rPr>
              <a:t>type </a:t>
            </a:r>
            <a:r>
              <a:rPr sz="1208" spc="-43" dirty="0">
                <a:latin typeface="Century Gothic"/>
                <a:cs typeface="Century Gothic"/>
              </a:rPr>
              <a:t>of </a:t>
            </a:r>
            <a:r>
              <a:rPr sz="1208" spc="-112" dirty="0">
                <a:latin typeface="Century Gothic"/>
                <a:cs typeface="Century Gothic"/>
              </a:rPr>
              <a:t>contact </a:t>
            </a:r>
            <a:r>
              <a:rPr sz="1208" spc="-60" dirty="0">
                <a:latin typeface="Century Gothic"/>
                <a:cs typeface="Century Gothic"/>
              </a:rPr>
              <a:t>reported </a:t>
            </a:r>
            <a:r>
              <a:rPr sz="1208" spc="-86" dirty="0">
                <a:latin typeface="Century Gothic"/>
                <a:cs typeface="Century Gothic"/>
              </a:rPr>
              <a:t>were categorized </a:t>
            </a:r>
            <a:r>
              <a:rPr sz="1208" spc="-112" dirty="0">
                <a:latin typeface="Century Gothic"/>
                <a:cs typeface="Century Gothic"/>
              </a:rPr>
              <a:t>according </a:t>
            </a:r>
            <a:r>
              <a:rPr sz="1208" spc="-43" dirty="0">
                <a:latin typeface="Century Gothic"/>
                <a:cs typeface="Century Gothic"/>
              </a:rPr>
              <a:t>to </a:t>
            </a:r>
            <a:r>
              <a:rPr sz="1208" spc="-181" dirty="0">
                <a:latin typeface="Century Gothic"/>
                <a:cs typeface="Century Gothic"/>
              </a:rPr>
              <a:t>a </a:t>
            </a:r>
            <a:r>
              <a:rPr sz="1208" spc="-69" dirty="0">
                <a:latin typeface="Century Gothic"/>
                <a:cs typeface="Century Gothic"/>
              </a:rPr>
              <a:t>hierarchy: </a:t>
            </a:r>
            <a:r>
              <a:rPr sz="1208" spc="-78" dirty="0">
                <a:latin typeface="Century Gothic"/>
                <a:cs typeface="Century Gothic"/>
              </a:rPr>
              <a:t>(1) </a:t>
            </a:r>
            <a:r>
              <a:rPr sz="1208" spc="-60" dirty="0">
                <a:latin typeface="Century Gothic"/>
                <a:cs typeface="Century Gothic"/>
              </a:rPr>
              <a:t>sexual </a:t>
            </a:r>
            <a:r>
              <a:rPr sz="1208" spc="-104" dirty="0">
                <a:latin typeface="Century Gothic"/>
                <a:cs typeface="Century Gothic"/>
              </a:rPr>
              <a:t>contact; </a:t>
            </a:r>
            <a:r>
              <a:rPr sz="1208" spc="-78" dirty="0">
                <a:latin typeface="Century Gothic"/>
                <a:cs typeface="Century Gothic"/>
              </a:rPr>
              <a:t>(2) </a:t>
            </a:r>
            <a:r>
              <a:rPr sz="1208" spc="-69" dirty="0">
                <a:latin typeface="Century Gothic"/>
                <a:cs typeface="Century Gothic"/>
              </a:rPr>
              <a:t>household </a:t>
            </a:r>
            <a:r>
              <a:rPr sz="1208" spc="-112" dirty="0">
                <a:latin typeface="Century Gothic"/>
                <a:cs typeface="Century Gothic"/>
              </a:rPr>
              <a:t>contact </a:t>
            </a:r>
            <a:r>
              <a:rPr sz="1208" spc="-60" dirty="0">
                <a:latin typeface="Century Gothic"/>
                <a:cs typeface="Century Gothic"/>
              </a:rPr>
              <a:t>(non-  </a:t>
            </a:r>
            <a:r>
              <a:rPr sz="1208" spc="-69" dirty="0">
                <a:latin typeface="Century Gothic"/>
                <a:cs typeface="Century Gothic"/>
              </a:rPr>
              <a:t>sexual);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78" dirty="0">
                <a:latin typeface="Century Gothic"/>
                <a:cs typeface="Century Gothic"/>
              </a:rPr>
              <a:t>(3)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other</a:t>
            </a:r>
            <a:r>
              <a:rPr sz="1208" spc="-112" dirty="0">
                <a:latin typeface="Century Gothic"/>
                <a:cs typeface="Century Gothic"/>
              </a:rPr>
              <a:t> contact</a:t>
            </a:r>
            <a:r>
              <a:rPr sz="1208" spc="-104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with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hepatitis</a:t>
            </a:r>
            <a:r>
              <a:rPr sz="1208" spc="-121" dirty="0">
                <a:latin typeface="Century Gothic"/>
                <a:cs typeface="Century Gothic"/>
              </a:rPr>
              <a:t> </a:t>
            </a:r>
            <a:r>
              <a:rPr sz="1208" spc="-95" dirty="0">
                <a:latin typeface="Century Gothic"/>
                <a:cs typeface="Century Gothic"/>
              </a:rPr>
              <a:t>A</a:t>
            </a:r>
            <a:r>
              <a:rPr sz="1208" spc="-121" dirty="0">
                <a:latin typeface="Century Gothic"/>
                <a:cs typeface="Century Gothic"/>
              </a:rPr>
              <a:t> </a:t>
            </a:r>
            <a:r>
              <a:rPr sz="1208" spc="-129" dirty="0">
                <a:latin typeface="Century Gothic"/>
                <a:cs typeface="Century Gothic"/>
              </a:rPr>
              <a:t>case</a:t>
            </a:r>
            <a:endParaRPr sz="1208">
              <a:latin typeface="Century Gothic"/>
              <a:cs typeface="Century Gothic"/>
            </a:endParaRPr>
          </a:p>
          <a:p>
            <a:pPr marL="21914">
              <a:spcBef>
                <a:spcPts val="878"/>
              </a:spcBef>
            </a:pPr>
            <a:r>
              <a:rPr sz="1035" spc="38" baseline="34722" dirty="0">
                <a:latin typeface="Century Gothic"/>
                <a:cs typeface="Century Gothic"/>
              </a:rPr>
              <a:t>¶</a:t>
            </a:r>
            <a:r>
              <a:rPr sz="1035" spc="52" baseline="34722" dirty="0">
                <a:latin typeface="Century Gothic"/>
                <a:cs typeface="Century Gothic"/>
              </a:rPr>
              <a:t> </a:t>
            </a:r>
            <a:r>
              <a:rPr sz="1208" spc="-95" dirty="0">
                <a:latin typeface="Century Gothic"/>
                <a:cs typeface="Century Gothic"/>
              </a:rPr>
              <a:t>A</a:t>
            </a:r>
            <a:r>
              <a:rPr sz="1208" spc="-129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total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of</a:t>
            </a:r>
            <a:r>
              <a:rPr sz="1208" spc="-112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7,497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hepatitis</a:t>
            </a:r>
            <a:r>
              <a:rPr sz="1208" spc="-121" dirty="0">
                <a:latin typeface="Century Gothic"/>
                <a:cs typeface="Century Gothic"/>
              </a:rPr>
              <a:t> </a:t>
            </a:r>
            <a:r>
              <a:rPr sz="1208" spc="-95" dirty="0">
                <a:latin typeface="Century Gothic"/>
                <a:cs typeface="Century Gothic"/>
              </a:rPr>
              <a:t>A</a:t>
            </a:r>
            <a:r>
              <a:rPr sz="1208" spc="-121" dirty="0">
                <a:latin typeface="Century Gothic"/>
                <a:cs typeface="Century Gothic"/>
              </a:rPr>
              <a:t> </a:t>
            </a:r>
            <a:r>
              <a:rPr sz="1208" spc="-86" dirty="0">
                <a:latin typeface="Century Gothic"/>
                <a:cs typeface="Century Gothic"/>
              </a:rPr>
              <a:t>cases</a:t>
            </a:r>
            <a:r>
              <a:rPr sz="1208" spc="-104" dirty="0">
                <a:latin typeface="Century Gothic"/>
                <a:cs typeface="Century Gothic"/>
              </a:rPr>
              <a:t> </a:t>
            </a:r>
            <a:r>
              <a:rPr sz="1208" spc="-86" dirty="0">
                <a:latin typeface="Century Gothic"/>
                <a:cs typeface="Century Gothic"/>
              </a:rPr>
              <a:t>were </a:t>
            </a:r>
            <a:r>
              <a:rPr sz="1208" spc="-60" dirty="0">
                <a:latin typeface="Century Gothic"/>
                <a:cs typeface="Century Gothic"/>
              </a:rPr>
              <a:t>reported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112" dirty="0">
                <a:latin typeface="Century Gothic"/>
                <a:cs typeface="Century Gothic"/>
              </a:rPr>
              <a:t>among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males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in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2018.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66664" y="760858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04315" y="760857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16364" y="1019279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/>
          <p:nvPr/>
        </p:nvSpPr>
        <p:spPr>
          <a:xfrm>
            <a:off x="10174529" y="1019279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0" name="object 10"/>
          <p:cNvSpPr/>
          <p:nvPr/>
        </p:nvSpPr>
        <p:spPr>
          <a:xfrm>
            <a:off x="10258199" y="1038166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1" name="object 11"/>
          <p:cNvSpPr/>
          <p:nvPr/>
        </p:nvSpPr>
        <p:spPr>
          <a:xfrm>
            <a:off x="10300031" y="982413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2" name="object 12"/>
          <p:cNvSpPr/>
          <p:nvPr/>
        </p:nvSpPr>
        <p:spPr>
          <a:xfrm>
            <a:off x="9999741" y="72454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027758" y="758280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9999748" y="724554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Gill Sans MT</vt:lpstr>
      <vt:lpstr>Lucida Sans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1.3. Reported risk behaviors/exposures† among reported cases of hepatitis A — United States, 2018</dc:subject>
  <dc:creator>HHS / CDC / DDID / NCHHSTP / DVH</dc:creator>
  <cp:lastModifiedBy>Peterson, Paul (CDC/DDID/NCHHSTP/DVH) (CTR)</cp:lastModifiedBy>
  <cp:revision>1</cp:revision>
  <dcterms:created xsi:type="dcterms:W3CDTF">2020-07-21T17:07:33Z</dcterms:created>
  <dcterms:modified xsi:type="dcterms:W3CDTF">2020-07-21T17:08:07Z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