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5031" y="1266063"/>
            <a:ext cx="7013575" cy="8101965"/>
          </a:xfrm>
          <a:custGeom>
            <a:avLst/>
            <a:gdLst/>
            <a:ahLst/>
            <a:cxnLst/>
            <a:rect l="l" t="t" r="r" b="b"/>
            <a:pathLst>
              <a:path w="7013575" h="8101965">
                <a:moveTo>
                  <a:pt x="0" y="0"/>
                </a:moveTo>
                <a:lnTo>
                  <a:pt x="7013448" y="0"/>
                </a:lnTo>
                <a:lnTo>
                  <a:pt x="7013448" y="8101583"/>
                </a:lnTo>
                <a:lnTo>
                  <a:pt x="0" y="81015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348739"/>
          <a:ext cx="6845300" cy="7937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6237">
                <a:tc rowSpan="2"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8.4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285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Calibri"/>
                          <a:cs typeface="Calibri"/>
                        </a:rPr>
                        <a:t>20.0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14.4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5" dirty="0"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latin typeface="Calibri"/>
                          <a:cs typeface="Calibri"/>
                        </a:rPr>
                        <a:t>3,560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79.7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5.3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6.7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299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4.0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Calibri"/>
                          <a:cs typeface="Calibri"/>
                        </a:rPr>
                        <a:t>1,687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14.4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99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654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9.7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45" dirty="0"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5.1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4.3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2.3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5" dirty="0"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latin typeface="Calibri"/>
                          <a:cs typeface="Calibri"/>
                        </a:rPr>
                        <a:t>2,247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124.4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457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70" dirty="0"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90" dirty="0"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3.1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21329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25" dirty="0"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1,239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1,390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2,007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0.6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latin typeface="Lucida Sans"/>
                          <a:cs typeface="Lucida Sans"/>
                        </a:rPr>
                        <a:t>3,366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latin typeface="Lucida Sans"/>
                          <a:cs typeface="Lucida Sans"/>
                        </a:rPr>
                        <a:t>12,474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3.8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453000"/>
            <a:ext cx="899794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latin typeface="Century Gothic"/>
                <a:cs typeface="Century Gothic"/>
              </a:rPr>
              <a:t>Source: </a:t>
            </a:r>
            <a:r>
              <a:rPr sz="700" spc="-90" dirty="0">
                <a:latin typeface="Century Gothic"/>
                <a:cs typeface="Century Gothic"/>
              </a:rPr>
              <a:t>CDC, </a:t>
            </a:r>
            <a:r>
              <a:rPr sz="700" spc="-30" dirty="0">
                <a:latin typeface="Century Gothic"/>
                <a:cs typeface="Century Gothic"/>
              </a:rPr>
              <a:t>National  </a:t>
            </a:r>
            <a:r>
              <a:rPr sz="700" spc="-20" dirty="0">
                <a:latin typeface="Century Gothic"/>
                <a:cs typeface="Century Gothic"/>
              </a:rPr>
              <a:t>Notifiable </a:t>
            </a:r>
            <a:r>
              <a:rPr sz="700" spc="-15" dirty="0">
                <a:latin typeface="Century Gothic"/>
                <a:cs typeface="Century Gothic"/>
              </a:rPr>
              <a:t>Diseases  </a:t>
            </a:r>
            <a:r>
              <a:rPr sz="700" spc="-25" dirty="0">
                <a:latin typeface="Century Gothic"/>
                <a:cs typeface="Century Gothic"/>
              </a:rPr>
              <a:t>Surveillance</a:t>
            </a:r>
            <a:r>
              <a:rPr sz="700" spc="-35" dirty="0">
                <a:latin typeface="Century Gothic"/>
                <a:cs typeface="Century Gothic"/>
              </a:rPr>
              <a:t> </a:t>
            </a:r>
            <a:r>
              <a:rPr sz="700" spc="-5" dirty="0">
                <a:latin typeface="Century Gothic"/>
                <a:cs typeface="Century Gothic"/>
              </a:rPr>
              <a:t>System.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1432" y="9444782"/>
            <a:ext cx="48260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0">
              <a:lnSpc>
                <a:spcPct val="107200"/>
              </a:lnSpc>
              <a:spcBef>
                <a:spcPts val="100"/>
              </a:spcBef>
            </a:pPr>
            <a:r>
              <a:rPr sz="700" spc="-35" dirty="0">
                <a:latin typeface="Century Gothic"/>
                <a:cs typeface="Century Gothic"/>
              </a:rPr>
              <a:t>* </a:t>
            </a:r>
            <a:r>
              <a:rPr sz="700" spc="-30" dirty="0">
                <a:latin typeface="Century Gothic"/>
                <a:cs typeface="Century Gothic"/>
              </a:rPr>
              <a:t>Rate</a:t>
            </a:r>
            <a:r>
              <a:rPr sz="700" spc="-95" dirty="0">
                <a:latin typeface="Century Gothic"/>
                <a:cs typeface="Century Gothic"/>
              </a:rPr>
              <a:t> </a:t>
            </a:r>
            <a:r>
              <a:rPr sz="700" spc="-20" dirty="0">
                <a:latin typeface="Century Gothic"/>
                <a:cs typeface="Century Gothic"/>
              </a:rPr>
              <a:t>per  </a:t>
            </a:r>
            <a:r>
              <a:rPr sz="700" spc="15" dirty="0">
                <a:latin typeface="Century Gothic"/>
                <a:cs typeface="Century Gothic"/>
              </a:rPr>
              <a:t>100,000</a:t>
            </a:r>
            <a:endParaRPr sz="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45" dirty="0">
                <a:latin typeface="Century Gothic"/>
                <a:cs typeface="Century Gothic"/>
              </a:rPr>
              <a:t>popul</a:t>
            </a:r>
            <a:r>
              <a:rPr sz="700" spc="-60" dirty="0">
                <a:latin typeface="Century Gothic"/>
                <a:cs typeface="Century Gothic"/>
              </a:rPr>
              <a:t>a</a:t>
            </a:r>
            <a:r>
              <a:rPr sz="700" spc="-15" dirty="0">
                <a:latin typeface="Century Gothic"/>
                <a:cs typeface="Century Gothic"/>
              </a:rPr>
              <a:t>tion.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3774" y="9448800"/>
            <a:ext cx="118554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50" dirty="0">
                <a:latin typeface="Century Gothic"/>
                <a:cs typeface="Century Gothic"/>
              </a:rPr>
              <a:t>—: </a:t>
            </a:r>
            <a:r>
              <a:rPr sz="700" spc="-35" dirty="0">
                <a:latin typeface="Century Gothic"/>
                <a:cs typeface="Century Gothic"/>
              </a:rPr>
              <a:t>No </a:t>
            </a:r>
            <a:r>
              <a:rPr sz="700" spc="-25" dirty="0">
                <a:latin typeface="Century Gothic"/>
                <a:cs typeface="Century Gothic"/>
              </a:rPr>
              <a:t>reported </a:t>
            </a:r>
            <a:r>
              <a:rPr sz="700" spc="-35" dirty="0">
                <a:latin typeface="Century Gothic"/>
                <a:cs typeface="Century Gothic"/>
              </a:rPr>
              <a:t>cases. </a:t>
            </a:r>
            <a:r>
              <a:rPr sz="700" dirty="0">
                <a:latin typeface="Century Gothic"/>
                <a:cs typeface="Century Gothic"/>
              </a:rPr>
              <a:t>The  </a:t>
            </a:r>
            <a:r>
              <a:rPr sz="700" spc="-15" dirty="0">
                <a:latin typeface="Century Gothic"/>
                <a:cs typeface="Century Gothic"/>
              </a:rPr>
              <a:t>reporting </a:t>
            </a:r>
            <a:r>
              <a:rPr sz="700" spc="-5" dirty="0">
                <a:latin typeface="Century Gothic"/>
                <a:cs typeface="Century Gothic"/>
              </a:rPr>
              <a:t>jurisdiction </a:t>
            </a:r>
            <a:r>
              <a:rPr sz="700" spc="-30" dirty="0">
                <a:latin typeface="Century Gothic"/>
                <a:cs typeface="Century Gothic"/>
              </a:rPr>
              <a:t>did </a:t>
            </a:r>
            <a:r>
              <a:rPr sz="700" spc="-20" dirty="0">
                <a:latin typeface="Century Gothic"/>
                <a:cs typeface="Century Gothic"/>
              </a:rPr>
              <a:t>not  </a:t>
            </a:r>
            <a:r>
              <a:rPr sz="700" dirty="0">
                <a:latin typeface="Century Gothic"/>
                <a:cs typeface="Century Gothic"/>
              </a:rPr>
              <a:t>submit </a:t>
            </a:r>
            <a:r>
              <a:rPr sz="700" spc="-50" dirty="0">
                <a:latin typeface="Century Gothic"/>
                <a:cs typeface="Century Gothic"/>
              </a:rPr>
              <a:t>any </a:t>
            </a:r>
            <a:r>
              <a:rPr sz="700" spc="-35" dirty="0">
                <a:latin typeface="Century Gothic"/>
                <a:cs typeface="Century Gothic"/>
              </a:rPr>
              <a:t>cases </a:t>
            </a:r>
            <a:r>
              <a:rPr sz="700" spc="-15" dirty="0">
                <a:latin typeface="Century Gothic"/>
                <a:cs typeface="Century Gothic"/>
              </a:rPr>
              <a:t>to</a:t>
            </a:r>
            <a:r>
              <a:rPr sz="700" spc="-45" dirty="0">
                <a:latin typeface="Century Gothic"/>
                <a:cs typeface="Century Gothic"/>
              </a:rPr>
              <a:t> </a:t>
            </a:r>
            <a:r>
              <a:rPr sz="700" spc="-90" dirty="0">
                <a:latin typeface="Century Gothic"/>
                <a:cs typeface="Century Gothic"/>
              </a:rPr>
              <a:t>CDC.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5697" y="9453000"/>
            <a:ext cx="175323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25" dirty="0">
                <a:latin typeface="Century Gothic"/>
                <a:cs typeface="Century Gothic"/>
              </a:rPr>
              <a:t>N: </a:t>
            </a:r>
            <a:r>
              <a:rPr sz="700" spc="-20" dirty="0">
                <a:latin typeface="Century Gothic"/>
                <a:cs typeface="Century Gothic"/>
              </a:rPr>
              <a:t>Not </a:t>
            </a:r>
            <a:r>
              <a:rPr sz="700" spc="-30" dirty="0">
                <a:latin typeface="Century Gothic"/>
                <a:cs typeface="Century Gothic"/>
              </a:rPr>
              <a:t>reportable. </a:t>
            </a:r>
            <a:r>
              <a:rPr sz="700" dirty="0">
                <a:latin typeface="Century Gothic"/>
                <a:cs typeface="Century Gothic"/>
              </a:rPr>
              <a:t>The </a:t>
            </a:r>
            <a:r>
              <a:rPr sz="700" spc="-25" dirty="0">
                <a:latin typeface="Century Gothic"/>
                <a:cs typeface="Century Gothic"/>
              </a:rPr>
              <a:t>disease </a:t>
            </a:r>
            <a:r>
              <a:rPr sz="700" spc="10" dirty="0">
                <a:latin typeface="Century Gothic"/>
                <a:cs typeface="Century Gothic"/>
              </a:rPr>
              <a:t>or</a:t>
            </a:r>
            <a:r>
              <a:rPr sz="700" spc="-60" dirty="0">
                <a:latin typeface="Century Gothic"/>
                <a:cs typeface="Century Gothic"/>
              </a:rPr>
              <a:t> </a:t>
            </a:r>
            <a:r>
              <a:rPr sz="700" spc="-30" dirty="0">
                <a:latin typeface="Century Gothic"/>
                <a:cs typeface="Century Gothic"/>
              </a:rPr>
              <a:t>condition  was </a:t>
            </a:r>
            <a:r>
              <a:rPr sz="700" spc="-20" dirty="0">
                <a:latin typeface="Century Gothic"/>
                <a:cs typeface="Century Gothic"/>
              </a:rPr>
              <a:t>not </a:t>
            </a:r>
            <a:r>
              <a:rPr sz="700" spc="-25" dirty="0">
                <a:latin typeface="Century Gothic"/>
                <a:cs typeface="Century Gothic"/>
              </a:rPr>
              <a:t>reportable </a:t>
            </a:r>
            <a:r>
              <a:rPr sz="700" spc="-45" dirty="0">
                <a:latin typeface="Century Gothic"/>
                <a:cs typeface="Century Gothic"/>
              </a:rPr>
              <a:t>by </a:t>
            </a:r>
            <a:r>
              <a:rPr sz="700" spc="-50" dirty="0">
                <a:latin typeface="Century Gothic"/>
                <a:cs typeface="Century Gothic"/>
              </a:rPr>
              <a:t>law, </a:t>
            </a:r>
            <a:r>
              <a:rPr sz="700" spc="-20" dirty="0">
                <a:latin typeface="Century Gothic"/>
                <a:cs typeface="Century Gothic"/>
              </a:rPr>
              <a:t>statue, </a:t>
            </a:r>
            <a:r>
              <a:rPr sz="700" spc="10" dirty="0">
                <a:latin typeface="Century Gothic"/>
                <a:cs typeface="Century Gothic"/>
              </a:rPr>
              <a:t>or  </a:t>
            </a:r>
            <a:r>
              <a:rPr sz="700" spc="-25" dirty="0">
                <a:latin typeface="Century Gothic"/>
                <a:cs typeface="Century Gothic"/>
              </a:rPr>
              <a:t>regulation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15" dirty="0">
                <a:latin typeface="Century Gothic"/>
                <a:cs typeface="Century Gothic"/>
              </a:rPr>
              <a:t>reporting</a:t>
            </a:r>
            <a:r>
              <a:rPr sz="700" spc="-40" dirty="0">
                <a:latin typeface="Century Gothic"/>
                <a:cs typeface="Century Gothic"/>
              </a:rPr>
              <a:t> </a:t>
            </a:r>
            <a:r>
              <a:rPr sz="700" spc="-5" dirty="0">
                <a:latin typeface="Century Gothic"/>
                <a:cs typeface="Century Gothic"/>
              </a:rPr>
              <a:t>jurisdiction.</a:t>
            </a:r>
            <a:endParaRPr sz="7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6070" y="9448800"/>
            <a:ext cx="61531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dirty="0">
                <a:latin typeface="Century Gothic"/>
                <a:cs typeface="Century Gothic"/>
              </a:rPr>
              <a:t>U:</a:t>
            </a:r>
            <a:r>
              <a:rPr sz="700" spc="-80" dirty="0">
                <a:latin typeface="Century Gothic"/>
                <a:cs typeface="Century Gothic"/>
              </a:rPr>
              <a:t> </a:t>
            </a:r>
            <a:r>
              <a:rPr sz="700" spc="-40" dirty="0">
                <a:latin typeface="Century Gothic"/>
                <a:cs typeface="Century Gothic"/>
              </a:rPr>
              <a:t>Unavailable.  </a:t>
            </a:r>
            <a:r>
              <a:rPr sz="700" dirty="0">
                <a:latin typeface="Century Gothic"/>
                <a:cs typeface="Century Gothic"/>
              </a:rPr>
              <a:t>The </a:t>
            </a:r>
            <a:r>
              <a:rPr sz="700" spc="-65" dirty="0">
                <a:latin typeface="Century Gothic"/>
                <a:cs typeface="Century Gothic"/>
              </a:rPr>
              <a:t>data </a:t>
            </a:r>
            <a:r>
              <a:rPr sz="700" spc="-45" dirty="0">
                <a:latin typeface="Century Gothic"/>
                <a:cs typeface="Century Gothic"/>
              </a:rPr>
              <a:t>are  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38226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548005">
              <a:lnSpc>
                <a:spcPct val="107200"/>
              </a:lnSpc>
            </a:pPr>
            <a:r>
              <a:rPr sz="1400" b="1" spc="-70" dirty="0">
                <a:solidFill>
                  <a:srgbClr val="005E6E"/>
                </a:solidFill>
                <a:latin typeface="Lucida Sans"/>
                <a:cs typeface="Lucida Sans"/>
              </a:rPr>
              <a:t>Table</a:t>
            </a:r>
            <a:r>
              <a:rPr sz="1400" b="1" spc="-9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E"/>
                </a:solidFill>
                <a:latin typeface="Lucida Sans"/>
                <a:cs typeface="Lucida Sans"/>
              </a:rPr>
              <a:t>1.1.</a:t>
            </a:r>
            <a:r>
              <a:rPr sz="1400" b="1" spc="-8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1400" b="1" spc="-11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rate*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85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lang="en-US" sz="1400" b="1" spc="-30">
                <a:solidFill>
                  <a:srgbClr val="8C268A"/>
                </a:solidFill>
                <a:latin typeface="Lucida Sans"/>
                <a:cs typeface="Lucida Sans"/>
              </a:rPr>
              <a:t>† </a:t>
            </a:r>
            <a:r>
              <a:rPr sz="1400" b="1" spc="-85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A"/>
                </a:solidFill>
                <a:latin typeface="Lucida Sans"/>
                <a:cs typeface="Lucida Sans"/>
              </a:rPr>
              <a:t>A,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11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A"/>
                </a:solidFill>
                <a:latin typeface="Lucida Sans"/>
                <a:cs typeface="Lucida Sans"/>
              </a:rPr>
              <a:t>state</a:t>
            </a:r>
            <a:r>
              <a:rPr sz="1400" b="1" spc="-8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or 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jurisdiction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1400" b="1" spc="30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1400" b="1" spc="-26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2014–2018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92533C78-7AAD-41AF-B5CA-B10C2F54C2B7}"/>
              </a:ext>
            </a:extLst>
          </p:cNvPr>
          <p:cNvSpPr txBox="1"/>
          <p:nvPr/>
        </p:nvSpPr>
        <p:spPr>
          <a:xfrm>
            <a:off x="2219319" y="9444781"/>
            <a:ext cx="1185545" cy="3497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lang="en-US" sz="700" spc="-50" dirty="0">
                <a:latin typeface="Century Gothic"/>
                <a:cs typeface="Century Gothic"/>
              </a:rPr>
              <a:t>† For the case definition, see  https://wwwn.cdc.gov/nndss/conditions/hepatitis-a-acute/.</a:t>
            </a:r>
            <a:endParaRPr sz="7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724</Words>
  <Application>Microsoft Office PowerPoint</Application>
  <PresentationFormat>Custom</PresentationFormat>
  <Paragraphs>598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1.1. Number and rate of reported cases of hepatitis A, by state or jurisdiction — United States, 2014–2018</dc:subject>
  <dc:creator>HHS / CDC / DDID / NCHHSTP / DVH</dc:creator>
  <cp:lastModifiedBy>Peterson, Paul (CDC/DDID/NCHHSTP/DVH) (CTR)</cp:lastModifiedBy>
  <cp:revision>2</cp:revision>
  <dcterms:created xsi:type="dcterms:W3CDTF">2020-07-21T16:59:52Z</dcterms:created>
  <dcterms:modified xsi:type="dcterms:W3CDTF">2020-07-24T18:23:08Z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