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62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68720" autoAdjust="0"/>
  </p:normalViewPr>
  <p:slideViewPr>
    <p:cSldViewPr snapToGrid="0">
      <p:cViewPr varScale="1">
        <p:scale>
          <a:sx n="50" d="100"/>
          <a:sy n="5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006410256410254"/>
          <c:y val="0.11327070398540864"/>
          <c:w val="0.84209014738542298"/>
          <c:h val="0.740138590662733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American Indian/Alaska Native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circle"/>
            <c:size val="5"/>
            <c:spPr>
              <a:solidFill>
                <a:srgbClr val="0066FF"/>
              </a:solidFill>
              <a:ln>
                <a:solidFill>
                  <a:srgbClr val="0066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4.08</c:v>
                </c:pt>
                <c:pt idx="1">
                  <c:v>1.51</c:v>
                </c:pt>
                <c:pt idx="2">
                  <c:v>0.77</c:v>
                </c:pt>
                <c:pt idx="3">
                  <c:v>0.63</c:v>
                </c:pt>
                <c:pt idx="4">
                  <c:v>0.53</c:v>
                </c:pt>
                <c:pt idx="5">
                  <c:v>0.66</c:v>
                </c:pt>
                <c:pt idx="6">
                  <c:v>0.77</c:v>
                </c:pt>
                <c:pt idx="7">
                  <c:v>0.34</c:v>
                </c:pt>
                <c:pt idx="8">
                  <c:v>0.23</c:v>
                </c:pt>
                <c:pt idx="9">
                  <c:v>0.65</c:v>
                </c:pt>
                <c:pt idx="10">
                  <c:v>0.23</c:v>
                </c:pt>
                <c:pt idx="11">
                  <c:v>0.27</c:v>
                </c:pt>
                <c:pt idx="12">
                  <c:v>0.15</c:v>
                </c:pt>
                <c:pt idx="13">
                  <c:v>0.19</c:v>
                </c:pt>
                <c:pt idx="14">
                  <c:v>0.11</c:v>
                </c:pt>
                <c:pt idx="15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6F-4495-9609-885BAFF221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5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2.14</c:v>
                </c:pt>
                <c:pt idx="1">
                  <c:v>1.94</c:v>
                </c:pt>
                <c:pt idx="2">
                  <c:v>2.88</c:v>
                </c:pt>
                <c:pt idx="3">
                  <c:v>1.69</c:v>
                </c:pt>
                <c:pt idx="4">
                  <c:v>1.45</c:v>
                </c:pt>
                <c:pt idx="5">
                  <c:v>1.1100000000000001</c:v>
                </c:pt>
                <c:pt idx="6">
                  <c:v>1.31</c:v>
                </c:pt>
                <c:pt idx="7">
                  <c:v>1.06</c:v>
                </c:pt>
                <c:pt idx="8">
                  <c:v>0.97</c:v>
                </c:pt>
                <c:pt idx="9">
                  <c:v>0.85</c:v>
                </c:pt>
                <c:pt idx="10">
                  <c:v>0.59</c:v>
                </c:pt>
                <c:pt idx="11">
                  <c:v>0.56999999999999995</c:v>
                </c:pt>
                <c:pt idx="12">
                  <c:v>0.73</c:v>
                </c:pt>
                <c:pt idx="13">
                  <c:v>0.6</c:v>
                </c:pt>
                <c:pt idx="14">
                  <c:v>1.53</c:v>
                </c:pt>
                <c:pt idx="15">
                  <c:v>0.61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6F-4495-9609-885BAFF2213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star"/>
            <c:size val="5"/>
            <c:spPr>
              <a:solidFill>
                <a:srgbClr val="800000"/>
              </a:solidFill>
              <a:ln>
                <a:solidFill>
                  <a:srgbClr val="800000">
                    <a:alpha val="93000"/>
                  </a:srgbClr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1.97</c:v>
                </c:pt>
                <c:pt idx="1">
                  <c:v>1.52</c:v>
                </c:pt>
                <c:pt idx="2">
                  <c:v>0.95</c:v>
                </c:pt>
                <c:pt idx="3">
                  <c:v>0.78</c:v>
                </c:pt>
                <c:pt idx="4">
                  <c:v>0.63</c:v>
                </c:pt>
                <c:pt idx="5">
                  <c:v>0.44</c:v>
                </c:pt>
                <c:pt idx="6">
                  <c:v>0.39</c:v>
                </c:pt>
                <c:pt idx="7">
                  <c:v>0.41</c:v>
                </c:pt>
                <c:pt idx="8">
                  <c:v>0.25</c:v>
                </c:pt>
                <c:pt idx="9">
                  <c:v>0.27</c:v>
                </c:pt>
                <c:pt idx="10">
                  <c:v>0.24</c:v>
                </c:pt>
                <c:pt idx="11">
                  <c:v>0.19</c:v>
                </c:pt>
                <c:pt idx="12">
                  <c:v>0.2</c:v>
                </c:pt>
                <c:pt idx="13">
                  <c:v>0.17</c:v>
                </c:pt>
                <c:pt idx="14">
                  <c:v>0.33</c:v>
                </c:pt>
                <c:pt idx="15">
                  <c:v>0.71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6F-4495-9609-885BAFF2213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1.96</c:v>
                </c:pt>
                <c:pt idx="1">
                  <c:v>1.54</c:v>
                </c:pt>
                <c:pt idx="2">
                  <c:v>1.1200000000000001</c:v>
                </c:pt>
                <c:pt idx="3">
                  <c:v>0.89</c:v>
                </c:pt>
                <c:pt idx="4">
                  <c:v>0.72</c:v>
                </c:pt>
                <c:pt idx="5">
                  <c:v>0.65</c:v>
                </c:pt>
                <c:pt idx="6">
                  <c:v>0.57999999999999996</c:v>
                </c:pt>
                <c:pt idx="7">
                  <c:v>0.4</c:v>
                </c:pt>
                <c:pt idx="8">
                  <c:v>0.35</c:v>
                </c:pt>
                <c:pt idx="9">
                  <c:v>0.28999999999999998</c:v>
                </c:pt>
                <c:pt idx="10">
                  <c:v>0.38</c:v>
                </c:pt>
                <c:pt idx="11">
                  <c:v>0.48</c:v>
                </c:pt>
                <c:pt idx="12">
                  <c:v>0.28000000000000003</c:v>
                </c:pt>
                <c:pt idx="13">
                  <c:v>0.35</c:v>
                </c:pt>
                <c:pt idx="14">
                  <c:v>0.43</c:v>
                </c:pt>
                <c:pt idx="15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6F-4495-9609-885BAFF2213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square"/>
            <c:size val="5"/>
            <c:spPr>
              <a:solidFill>
                <a:srgbClr val="FFC000"/>
              </a:solidFill>
              <a:ln>
                <a:solidFill>
                  <a:srgbClr val="FFC000">
                    <a:alpha val="91000"/>
                  </a:srgbClr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3.92</c:v>
                </c:pt>
                <c:pt idx="1">
                  <c:v>2.72</c:v>
                </c:pt>
                <c:pt idx="2">
                  <c:v>2.68</c:v>
                </c:pt>
                <c:pt idx="3">
                  <c:v>2.69</c:v>
                </c:pt>
                <c:pt idx="4">
                  <c:v>2.27</c:v>
                </c:pt>
                <c:pt idx="5">
                  <c:v>1.4</c:v>
                </c:pt>
                <c:pt idx="6">
                  <c:v>1</c:v>
                </c:pt>
                <c:pt idx="7">
                  <c:v>0.81</c:v>
                </c:pt>
                <c:pt idx="8">
                  <c:v>0.7</c:v>
                </c:pt>
                <c:pt idx="9">
                  <c:v>0.53</c:v>
                </c:pt>
                <c:pt idx="10">
                  <c:v>0.49</c:v>
                </c:pt>
                <c:pt idx="11">
                  <c:v>0.51</c:v>
                </c:pt>
                <c:pt idx="12">
                  <c:v>0.38</c:v>
                </c:pt>
                <c:pt idx="13">
                  <c:v>0.39</c:v>
                </c:pt>
                <c:pt idx="14">
                  <c:v>0.51</c:v>
                </c:pt>
                <c:pt idx="15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6F-4495-9609-885BAFF22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314544"/>
        <c:axId val="587316112"/>
      </c:lineChart>
      <c:catAx>
        <c:axId val="58731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587316112"/>
        <c:crosses val="autoZero"/>
        <c:auto val="1"/>
        <c:lblAlgn val="ctr"/>
        <c:lblOffset val="100"/>
        <c:tickLblSkip val="3"/>
        <c:noMultiLvlLbl val="0"/>
      </c:catAx>
      <c:valAx>
        <c:axId val="5873161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2000" b="0" i="0" baseline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Reported cases/100,000 population                     </a:t>
                </a:r>
                <a:endParaRPr lang="en-US" sz="20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586597348408372E-2"/>
              <c:y val="8.9050893295396574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587314544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57260465038024089"/>
          <c:y val="0.11216733001272915"/>
          <c:w val="0.39276853365027486"/>
          <c:h val="0.3492098005515808"/>
        </c:manualLayout>
      </c:layout>
      <c:overlay val="0"/>
      <c:txPr>
        <a:bodyPr/>
        <a:lstStyle/>
        <a:p>
          <a:pPr>
            <a:defRPr sz="2000" b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Figure 2.5. Rates of reported hepatitis A, by race/ethnicity — United States, 2002–2017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855" y="6238754"/>
            <a:ext cx="983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CDC, National Notifiable Diseases Surveillance System.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93141218"/>
              </p:ext>
            </p:extLst>
          </p:nvPr>
        </p:nvGraphicFramePr>
        <p:xfrm>
          <a:off x="838200" y="1643062"/>
          <a:ext cx="10515600" cy="4595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6035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2.5. Rates of reported hepatitis A, by race/ethnicity — United States, 2002–2017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31</cp:revision>
  <dcterms:created xsi:type="dcterms:W3CDTF">2019-05-14T20:24:37Z</dcterms:created>
  <dcterms:modified xsi:type="dcterms:W3CDTF">2019-08-30T18:31:19Z</dcterms:modified>
</cp:coreProperties>
</file>