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80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68720" autoAdjust="0"/>
  </p:normalViewPr>
  <p:slideViewPr>
    <p:cSldViewPr snapToGrid="0">
      <p:cViewPr varScale="1">
        <p:scale>
          <a:sx n="50" d="100"/>
          <a:sy n="5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361694371536892"/>
          <c:y val="3.5751601578769908E-2"/>
          <c:w val="0.81969607965670965"/>
          <c:h val="0.7933111282285366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0-9 yrs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marker>
            <c:symbol val="circle"/>
            <c:size val="5"/>
            <c:spPr>
              <a:solidFill>
                <a:srgbClr val="800000"/>
              </a:solidFill>
              <a:ln>
                <a:solidFill>
                  <a:schemeClr val="bg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Sheet1!$B$2:$B$17</c:f>
              <c:numCache>
                <c:formatCode>General</c:formatCode>
                <c:ptCount val="16"/>
                <c:pt idx="0">
                  <c:v>2.2599999999999998</c:v>
                </c:pt>
                <c:pt idx="1">
                  <c:v>1.77</c:v>
                </c:pt>
                <c:pt idx="2">
                  <c:v>1.86</c:v>
                </c:pt>
                <c:pt idx="3">
                  <c:v>1.42</c:v>
                </c:pt>
                <c:pt idx="4">
                  <c:v>1.07</c:v>
                </c:pt>
                <c:pt idx="5">
                  <c:v>0.66</c:v>
                </c:pt>
                <c:pt idx="6">
                  <c:v>0.51</c:v>
                </c:pt>
                <c:pt idx="7">
                  <c:v>0.31</c:v>
                </c:pt>
                <c:pt idx="8">
                  <c:v>0.31</c:v>
                </c:pt>
                <c:pt idx="9">
                  <c:v>0.18</c:v>
                </c:pt>
                <c:pt idx="10">
                  <c:v>0.15</c:v>
                </c:pt>
                <c:pt idx="11">
                  <c:v>0.14000000000000001</c:v>
                </c:pt>
                <c:pt idx="12">
                  <c:v>0.1</c:v>
                </c:pt>
                <c:pt idx="13">
                  <c:v>0.12</c:v>
                </c:pt>
                <c:pt idx="14">
                  <c:v>0.12</c:v>
                </c:pt>
                <c:pt idx="15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2D0-4B98-8ADA-76887D1E891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10-19 yrs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ymbol val="diamond"/>
            <c:size val="5"/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Sheet1!$C$2:$C$17</c:f>
              <c:numCache>
                <c:formatCode>General</c:formatCode>
                <c:ptCount val="16"/>
                <c:pt idx="0">
                  <c:v>2.3199999999999998</c:v>
                </c:pt>
                <c:pt idx="1">
                  <c:v>2.2000000000000002</c:v>
                </c:pt>
                <c:pt idx="2">
                  <c:v>2</c:v>
                </c:pt>
                <c:pt idx="3">
                  <c:v>1.59</c:v>
                </c:pt>
                <c:pt idx="4">
                  <c:v>1.27</c:v>
                </c:pt>
                <c:pt idx="5">
                  <c:v>0.94</c:v>
                </c:pt>
                <c:pt idx="6">
                  <c:v>0.78</c:v>
                </c:pt>
                <c:pt idx="7">
                  <c:v>0.56999999999999995</c:v>
                </c:pt>
                <c:pt idx="8">
                  <c:v>0.49</c:v>
                </c:pt>
                <c:pt idx="9">
                  <c:v>0.41</c:v>
                </c:pt>
                <c:pt idx="10">
                  <c:v>0.4</c:v>
                </c:pt>
                <c:pt idx="11">
                  <c:v>0.33</c:v>
                </c:pt>
                <c:pt idx="12">
                  <c:v>0.27</c:v>
                </c:pt>
                <c:pt idx="13">
                  <c:v>0.23</c:v>
                </c:pt>
                <c:pt idx="14">
                  <c:v>0.31</c:v>
                </c:pt>
                <c:pt idx="15">
                  <c:v>0.21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2D0-4B98-8ADA-76887D1E891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20-29 yrs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star"/>
            <c:size val="5"/>
            <c:spPr>
              <a:solidFill>
                <a:schemeClr val="tx2"/>
              </a:solidFill>
              <a:ln>
                <a:solidFill>
                  <a:schemeClr val="tx2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0">
                  <c:v>4.0599999999999996</c:v>
                </c:pt>
                <c:pt idx="1">
                  <c:v>3.45</c:v>
                </c:pt>
                <c:pt idx="2">
                  <c:v>2.3199999999999998</c:v>
                </c:pt>
                <c:pt idx="3">
                  <c:v>1.95</c:v>
                </c:pt>
                <c:pt idx="4">
                  <c:v>1.55</c:v>
                </c:pt>
                <c:pt idx="5">
                  <c:v>1.37</c:v>
                </c:pt>
                <c:pt idx="6">
                  <c:v>1.03</c:v>
                </c:pt>
                <c:pt idx="7">
                  <c:v>0.96</c:v>
                </c:pt>
                <c:pt idx="8">
                  <c:v>0.81</c:v>
                </c:pt>
                <c:pt idx="9">
                  <c:v>0.64</c:v>
                </c:pt>
                <c:pt idx="10">
                  <c:v>0.69</c:v>
                </c:pt>
                <c:pt idx="11">
                  <c:v>0.68</c:v>
                </c:pt>
                <c:pt idx="12">
                  <c:v>0.55000000000000004</c:v>
                </c:pt>
                <c:pt idx="13">
                  <c:v>0.64</c:v>
                </c:pt>
                <c:pt idx="14">
                  <c:v>0.87</c:v>
                </c:pt>
                <c:pt idx="15">
                  <c:v>1.45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2D0-4B98-8ADA-76887D1E891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30-39 yrs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0">
                  <c:v>4.1500000000000004</c:v>
                </c:pt>
                <c:pt idx="1">
                  <c:v>2.81</c:v>
                </c:pt>
                <c:pt idx="2">
                  <c:v>1.81</c:v>
                </c:pt>
                <c:pt idx="3">
                  <c:v>1.53</c:v>
                </c:pt>
                <c:pt idx="4">
                  <c:v>1.21</c:v>
                </c:pt>
                <c:pt idx="5">
                  <c:v>1.17</c:v>
                </c:pt>
                <c:pt idx="6">
                  <c:v>0.94</c:v>
                </c:pt>
                <c:pt idx="7">
                  <c:v>0.77</c:v>
                </c:pt>
                <c:pt idx="8">
                  <c:v>0.57999999999999996</c:v>
                </c:pt>
                <c:pt idx="9">
                  <c:v>0.51</c:v>
                </c:pt>
                <c:pt idx="10">
                  <c:v>0.51</c:v>
                </c:pt>
                <c:pt idx="11">
                  <c:v>0.74</c:v>
                </c:pt>
                <c:pt idx="12">
                  <c:v>0.5</c:v>
                </c:pt>
                <c:pt idx="13">
                  <c:v>0.56000000000000005</c:v>
                </c:pt>
                <c:pt idx="14">
                  <c:v>0.92</c:v>
                </c:pt>
                <c:pt idx="15">
                  <c:v>2.0699999999999998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2D0-4B98-8ADA-76887D1E891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40-49 yrs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square"/>
            <c:size val="5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0">
                  <c:v>3.26</c:v>
                </c:pt>
                <c:pt idx="1">
                  <c:v>2.7</c:v>
                </c:pt>
                <c:pt idx="2">
                  <c:v>1.57</c:v>
                </c:pt>
                <c:pt idx="3">
                  <c:v>1.33</c:v>
                </c:pt>
                <c:pt idx="4">
                  <c:v>1.21</c:v>
                </c:pt>
                <c:pt idx="5">
                  <c:v>0.95</c:v>
                </c:pt>
                <c:pt idx="6">
                  <c:v>0.86</c:v>
                </c:pt>
                <c:pt idx="7">
                  <c:v>0.62</c:v>
                </c:pt>
                <c:pt idx="8">
                  <c:v>0.46</c:v>
                </c:pt>
                <c:pt idx="9">
                  <c:v>0.39</c:v>
                </c:pt>
                <c:pt idx="10">
                  <c:v>0.47</c:v>
                </c:pt>
                <c:pt idx="11">
                  <c:v>0.64</c:v>
                </c:pt>
                <c:pt idx="12">
                  <c:v>0.34</c:v>
                </c:pt>
                <c:pt idx="13">
                  <c:v>0.4</c:v>
                </c:pt>
                <c:pt idx="14">
                  <c:v>0.82</c:v>
                </c:pt>
                <c:pt idx="15">
                  <c:v>1.53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2D0-4B98-8ADA-76887D1E8918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50-59 yrs</c:v>
                </c:pt>
              </c:strCache>
            </c:strRef>
          </c:tx>
          <c:spPr>
            <a:ln>
              <a:solidFill>
                <a:srgbClr val="00CCFF"/>
              </a:solidFill>
            </a:ln>
          </c:spPr>
          <c:marker>
            <c:symbol val="circle"/>
            <c:size val="5"/>
            <c:spPr>
              <a:solidFill>
                <a:srgbClr val="00CCFF"/>
              </a:solidFill>
              <a:ln>
                <a:solidFill>
                  <a:srgbClr val="00CC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0">
                  <c:v>2.4900000000000002</c:v>
                </c:pt>
                <c:pt idx="1">
                  <c:v>2.6</c:v>
                </c:pt>
                <c:pt idx="2">
                  <c:v>1.66</c:v>
                </c:pt>
                <c:pt idx="3">
                  <c:v>1.42</c:v>
                </c:pt>
                <c:pt idx="4">
                  <c:v>1.07</c:v>
                </c:pt>
                <c:pt idx="5">
                  <c:v>0.9</c:v>
                </c:pt>
                <c:pt idx="6">
                  <c:v>0.86</c:v>
                </c:pt>
                <c:pt idx="7">
                  <c:v>0.55000000000000004</c:v>
                </c:pt>
                <c:pt idx="8">
                  <c:v>0.47</c:v>
                </c:pt>
                <c:pt idx="9">
                  <c:v>0.42</c:v>
                </c:pt>
                <c:pt idx="10">
                  <c:v>0.56000000000000005</c:v>
                </c:pt>
                <c:pt idx="11">
                  <c:v>0.64</c:v>
                </c:pt>
                <c:pt idx="12">
                  <c:v>0.41</c:v>
                </c:pt>
                <c:pt idx="13">
                  <c:v>0.47</c:v>
                </c:pt>
                <c:pt idx="14">
                  <c:v>0.68</c:v>
                </c:pt>
                <c:pt idx="15">
                  <c:v>1.28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2D0-4B98-8ADA-76887D1E8918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60+ yrs</c:v>
                </c:pt>
              </c:strCache>
            </c:strRef>
          </c:tx>
          <c:spPr>
            <a:ln>
              <a:solidFill>
                <a:srgbClr val="FF00FF"/>
              </a:solidFill>
            </a:ln>
          </c:spPr>
          <c:marker>
            <c:symbol val="plus"/>
            <c:size val="9"/>
            <c:spPr>
              <a:noFill/>
              <a:ln>
                <a:solidFill>
                  <a:srgbClr val="FF00FF"/>
                </a:solidFill>
              </a:ln>
            </c:spPr>
          </c:marker>
          <c:cat>
            <c:numRef>
              <c:f>Sheet1!$A$2:$A$17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Sheet1!$H$2:$H$17</c:f>
              <c:numCache>
                <c:formatCode>General</c:formatCode>
                <c:ptCount val="16"/>
                <c:pt idx="0">
                  <c:v>2.5499999999999998</c:v>
                </c:pt>
                <c:pt idx="1">
                  <c:v>2.63</c:v>
                </c:pt>
                <c:pt idx="2">
                  <c:v>2.0699999999999998</c:v>
                </c:pt>
                <c:pt idx="3">
                  <c:v>1.35</c:v>
                </c:pt>
                <c:pt idx="4">
                  <c:v>1.03</c:v>
                </c:pt>
                <c:pt idx="5">
                  <c:v>0.93</c:v>
                </c:pt>
                <c:pt idx="6">
                  <c:v>0.92</c:v>
                </c:pt>
                <c:pt idx="7">
                  <c:v>0.68</c:v>
                </c:pt>
                <c:pt idx="8">
                  <c:v>0.59</c:v>
                </c:pt>
                <c:pt idx="9">
                  <c:v>0.5</c:v>
                </c:pt>
                <c:pt idx="10">
                  <c:v>0.59</c:v>
                </c:pt>
                <c:pt idx="11">
                  <c:v>0.66</c:v>
                </c:pt>
                <c:pt idx="12">
                  <c:v>0.47</c:v>
                </c:pt>
                <c:pt idx="13">
                  <c:v>0.53</c:v>
                </c:pt>
                <c:pt idx="14">
                  <c:v>0.6</c:v>
                </c:pt>
                <c:pt idx="15">
                  <c:v>0.72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82D0-4B98-8ADA-76887D1E8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810216"/>
        <c:axId val="499811392"/>
      </c:lineChart>
      <c:catAx>
        <c:axId val="499810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499811392"/>
        <c:crosses val="autoZero"/>
        <c:auto val="1"/>
        <c:lblAlgn val="ctr"/>
        <c:lblOffset val="100"/>
        <c:tickLblSkip val="3"/>
        <c:noMultiLvlLbl val="0"/>
      </c:catAx>
      <c:valAx>
        <c:axId val="4998113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r>
                  <a:rPr lang="en-US" sz="20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Reported</a:t>
                </a:r>
                <a:r>
                  <a:rPr lang="en-US" sz="16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cases/100,000</a:t>
                </a:r>
                <a:r>
                  <a:rPr lang="en-US" sz="16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000" b="0" i="0" baseline="0" dirty="0">
                    <a:effectLst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population                     </a:t>
                </a:r>
                <a:endParaRPr lang="en-US" sz="2000" dirty="0"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c:rich>
          </c:tx>
          <c:layout>
            <c:manualLayout>
              <c:xMode val="edge"/>
              <c:yMode val="edge"/>
              <c:x val="2.7717056201308168E-2"/>
              <c:y val="3.5202058076073815E-2"/>
            </c:manualLayout>
          </c:layout>
          <c:overlay val="0"/>
        </c:title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49981021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940907345327709"/>
          <c:y val="5.0829719654608391E-2"/>
          <c:w val="0.17391799582744463"/>
          <c:h val="0.42099884088093048"/>
        </c:manualLayout>
      </c:layout>
      <c:overlay val="0"/>
      <c:txPr>
        <a:bodyPr/>
        <a:lstStyle/>
        <a:p>
          <a:pPr>
            <a:defRPr sz="2000" b="0" u="none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8/30/2019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Figure 2.3. Rates of reported hepatitis A, by age group — United States, 2002–2017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855" y="6365021"/>
            <a:ext cx="9832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CDC, National Notifiable Diseases Surveillance System.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055436540"/>
              </p:ext>
            </p:extLst>
          </p:nvPr>
        </p:nvGraphicFramePr>
        <p:xfrm>
          <a:off x="939479" y="1564421"/>
          <a:ext cx="9601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6203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32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2.3. Rates of reported hepatitis A, by age group — United States, 2002–2017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29</cp:revision>
  <dcterms:created xsi:type="dcterms:W3CDTF">2019-05-14T20:24:37Z</dcterms:created>
  <dcterms:modified xsi:type="dcterms:W3CDTF">2019-08-30T18:30:41Z</dcterms:modified>
</cp:coreProperties>
</file>