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27B5-BB4B-434F-9481-0F0AFCC97CF7}">
          <p14:sldIdLst>
            <p14:sldId id="260"/>
          </p14:sldIdLst>
        </p14:section>
        <p14:section name="Untitled Section" id="{0563C6F6-70C6-4D14-BE99-FBA0F486532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68720" autoAdjust="0"/>
  </p:normalViewPr>
  <p:slideViewPr>
    <p:cSldViewPr snapToGrid="0">
      <p:cViewPr varScale="1">
        <p:scale>
          <a:sx n="50" d="100"/>
          <a:sy n="5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dc.gov\private\M333\gfq8\2017%20Surv%20Summary\Stacked%20bar%20graphs_061419_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3544185023459"/>
          <c:y val="5.1618082314178811E-2"/>
          <c:w val="0.75712486642047561"/>
          <c:h val="0.8290556765510693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'Hep A'!$C$22</c:f>
              <c:strCache>
                <c:ptCount val="1"/>
                <c:pt idx="0">
                  <c:v>Estimated not reported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numRef>
              <c:f>'Hep A'!$A$23:$A$27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'Hep A'!$C$23:$C$27</c:f>
              <c:numCache>
                <c:formatCode>#,##0</c:formatCode>
                <c:ptCount val="5"/>
                <c:pt idx="0">
                  <c:v>3600</c:v>
                </c:pt>
                <c:pt idx="1">
                  <c:v>2500</c:v>
                </c:pt>
                <c:pt idx="2">
                  <c:v>2800</c:v>
                </c:pt>
                <c:pt idx="3">
                  <c:v>4000</c:v>
                </c:pt>
                <c:pt idx="4">
                  <c:v>6700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F2-442F-BCD4-BC4A1D411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27"/>
        <c:axId val="484415376"/>
        <c:axId val="484416688"/>
      </c:barChart>
      <c:barChart>
        <c:barDir val="col"/>
        <c:grouping val="clustered"/>
        <c:varyColors val="0"/>
        <c:ser>
          <c:idx val="0"/>
          <c:order val="0"/>
          <c:tx>
            <c:strRef>
              <c:f>'Hep A'!$B$22</c:f>
              <c:strCache>
                <c:ptCount val="1"/>
                <c:pt idx="0">
                  <c:v>Reported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numRef>
              <c:f>'Hep A'!$A$23:$A$27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'Hep A'!$B$23:$B$27</c:f>
              <c:numCache>
                <c:formatCode>#,##0</c:formatCode>
                <c:ptCount val="5"/>
                <c:pt idx="0">
                  <c:v>1781</c:v>
                </c:pt>
                <c:pt idx="1">
                  <c:v>1239</c:v>
                </c:pt>
                <c:pt idx="2">
                  <c:v>1390</c:v>
                </c:pt>
                <c:pt idx="3">
                  <c:v>2007</c:v>
                </c:pt>
                <c:pt idx="4">
                  <c:v>3366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F2-442F-BCD4-BC4A1D411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27"/>
        <c:axId val="484425216"/>
        <c:axId val="484424232"/>
      </c:barChart>
      <c:catAx>
        <c:axId val="48441537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4416688"/>
        <c:crosses val="autoZero"/>
        <c:auto val="1"/>
        <c:lblAlgn val="ctr"/>
        <c:lblOffset val="100"/>
        <c:noMultiLvlLbl val="0"/>
      </c:catAx>
      <c:valAx>
        <c:axId val="48441668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Number of cases</a:t>
                </a:r>
              </a:p>
            </c:rich>
          </c:tx>
          <c:layout>
            <c:manualLayout>
              <c:xMode val="edge"/>
              <c:yMode val="edge"/>
              <c:x val="2.9239766081871343E-2"/>
              <c:y val="0.265281384374825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4415376"/>
        <c:crosses val="autoZero"/>
        <c:crossBetween val="between"/>
      </c:valAx>
      <c:valAx>
        <c:axId val="484424232"/>
        <c:scaling>
          <c:orientation val="minMax"/>
          <c:max val="8000"/>
        </c:scaling>
        <c:delete val="1"/>
        <c:axPos val="r"/>
        <c:numFmt formatCode="#,##0" sourceLinked="1"/>
        <c:majorTickMark val="out"/>
        <c:minorTickMark val="none"/>
        <c:tickLblPos val="nextTo"/>
        <c:crossAx val="484425216"/>
        <c:crosses val="max"/>
        <c:crossBetween val="between"/>
      </c:valAx>
      <c:catAx>
        <c:axId val="48442521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4844242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3316395778092"/>
          <c:y val="8.6866518679845864E-2"/>
          <c:w val="0.41819453247325394"/>
          <c:h val="0.2182814122437131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06A-D3B8-4265-8FB6-9F4A555098BE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26A0-8BF7-4907-BFD8-0CB6CC62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BE43-3888-4EF5-93F1-BA07049E261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3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Figure 2.1. Actual number of hepatitis A cases submitted to CDC by states and estimated* number of hepatitis A cases — United States, 2013–2017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677425"/>
              </p:ext>
            </p:extLst>
          </p:nvPr>
        </p:nvGraphicFramePr>
        <p:xfrm>
          <a:off x="1676400" y="1724026"/>
          <a:ext cx="7865165" cy="429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1855" y="6365021"/>
            <a:ext cx="983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CDC, National Notifiable Diseases Surveillance System.</a:t>
            </a:r>
          </a:p>
        </p:txBody>
      </p:sp>
    </p:spTree>
    <p:extLst>
      <p:ext uri="{BB962C8B-B14F-4D97-AF65-F5344CB8AC3E}">
        <p14:creationId xmlns:p14="http://schemas.microsoft.com/office/powerpoint/2010/main" val="4252671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40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2.1. Actual number of hepatitis A cases submitted to CDC by states and estimated* number of hepatitis A cases — United States, 2013–2017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United States, 2017</dc:title>
  <dc:creator>BENJAMIN KUPRONIS</dc:creator>
  <cp:lastModifiedBy>Peterson, Paul (CDC/DDID/NCHHSTP/DVH) (CTR)</cp:lastModifiedBy>
  <cp:revision>29</cp:revision>
  <dcterms:created xsi:type="dcterms:W3CDTF">2019-05-14T20:24:37Z</dcterms:created>
  <dcterms:modified xsi:type="dcterms:W3CDTF">2019-09-09T13:35:28Z</dcterms:modified>
</cp:coreProperties>
</file>