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403" autoAdjust="0"/>
  </p:normalViewPr>
  <p:slideViewPr>
    <p:cSldViewPr>
      <p:cViewPr varScale="1">
        <p:scale>
          <a:sx n="71" d="100"/>
          <a:sy n="71" d="100"/>
        </p:scale>
        <p:origin x="2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15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2275285901762285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B1E-4218-8F16-6DF0FC084569}"/>
                </c:ext>
              </c:extLst>
            </c:dLbl>
            <c:dLbl>
              <c:idx val="2"/>
              <c:layout>
                <c:manualLayout>
                  <c:x val="-1.1227502812148481E-3"/>
                  <c:y val="2.88049397523138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B1E-4218-8F16-6DF0FC084569}"/>
                </c:ext>
              </c:extLst>
            </c:dLbl>
            <c:dLbl>
              <c:idx val="3"/>
              <c:layout>
                <c:manualLayout>
                  <c:x val="4.6283277090363706E-5"/>
                  <c:y val="-2.88049397523138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B1E-4218-8F16-6DF0FC08456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1E-4218-8F16-6DF0FC0845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7</c:v>
                </c:pt>
                <c:pt idx="2">
                  <c:v>96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1E-4218-8F16-6DF0FC0845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1E-4218-8F16-6DF0FC0845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967</c:v>
                </c:pt>
                <c:pt idx="1">
                  <c:v>991</c:v>
                </c:pt>
                <c:pt idx="2">
                  <c:v>746</c:v>
                </c:pt>
                <c:pt idx="3">
                  <c:v>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1E-4218-8F16-6DF0FC08456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1995</c:v>
                </c:pt>
                <c:pt idx="1">
                  <c:v>1969</c:v>
                </c:pt>
                <c:pt idx="2">
                  <c:v>2125</c:v>
                </c:pt>
                <c:pt idx="3">
                  <c:v>2249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B1E-4218-8F16-6DF0FC084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1898672"/>
        <c:axId val="111898280"/>
      </c:barChart>
      <c:valAx>
        <c:axId val="111898280"/>
        <c:scaling>
          <c:orientation val="minMax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111898672"/>
        <c:crosses val="autoZero"/>
        <c:crossBetween val="between"/>
        <c:majorUnit val="200"/>
      </c:valAx>
      <c:catAx>
        <c:axId val="111898672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111898280"/>
        <c:crosses val="autoZero"/>
        <c:auto val="0"/>
        <c:lblAlgn val="ctr"/>
        <c:lblOffset val="50"/>
        <c:tickMarkSkip val="1"/>
        <c:noMultiLvlLbl val="0"/>
      </c:catAx>
      <c:spPr>
        <a:noFill/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2868438320209958"/>
          <c:y val="0.22386609468070293"/>
          <c:w val="0.14155371203599551"/>
          <c:h val="0.22389127065166756"/>
        </c:manualLayout>
      </c:layout>
      <c:overlay val="1"/>
      <c:txPr>
        <a:bodyPr/>
        <a:lstStyle/>
        <a:p>
          <a:pPr>
            <a:defRPr sz="1600"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 4.6b presents reported risk exposures/behaviors for acute hepatitis C during the incubation period, 2 weeks to 6 months prior to onset of symptoms.</a:t>
            </a:r>
          </a:p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marR="45720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972 case reports that included information about occupational exposures, 0.5% (n=5) indicated employment in a medical, dental, or other field involving contact with human blood.</a:t>
            </a:r>
          </a:p>
          <a:p>
            <a:pPr marL="342900" marR="45720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998 case reports that included information about receipt of dialysis or a kidney transplant, 0.7% (n=7) indicated patient receipt of dialysis or a kidney transplant.</a:t>
            </a:r>
          </a:p>
          <a:p>
            <a:pPr marL="342900" marR="45720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842 case reports that included information about surgery, 11.4% (n=96) indicated having surgery.</a:t>
            </a:r>
          </a:p>
          <a:p>
            <a:pPr marL="342900" marR="45720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0700" algn="l"/>
              </a:tabLst>
            </a:pPr>
            <a:r>
              <a:rPr lang="en-US" sz="120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718 case reports that included information about needle sticks, 8.9% (n=64) indicated having an accidental needle stick/puncture.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597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6200" y="1524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4.6b. Acute hepatitis C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reports*,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/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by risk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exposure/behavior†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0696064"/>
              </p:ext>
            </p:extLst>
          </p:nvPr>
        </p:nvGraphicFramePr>
        <p:xfrm>
          <a:off x="228600" y="11430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56388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dirty="0">
                <a:solidFill>
                  <a:schemeClr val="bg2"/>
                </a:solidFill>
                <a:cs typeface="Arial" charset="0"/>
              </a:rPr>
              <a:t>Source: </a:t>
            </a:r>
            <a:r>
              <a:rPr lang="en-US" sz="1000" dirty="0" smtClean="0">
                <a:solidFill>
                  <a:schemeClr val="bg2"/>
                </a:solidFill>
                <a:cs typeface="Arial" charset="0"/>
              </a:rPr>
              <a:t>CDC, National </a:t>
            </a:r>
            <a:r>
              <a:rPr lang="en-US" sz="1000" dirty="0">
                <a:solidFill>
                  <a:schemeClr val="bg2"/>
                </a:solidFill>
                <a:cs typeface="Arial" charset="0"/>
              </a:rPr>
              <a:t>Notifiable Diseases Surveillance System (NNDSS)</a:t>
            </a:r>
          </a:p>
          <a:p>
            <a:pPr eaLnBrk="0" hangingPunct="0"/>
            <a:r>
              <a:rPr lang="en-US" sz="1000" dirty="0" smtClean="0">
                <a:solidFill>
                  <a:schemeClr val="bg2"/>
                </a:solidFill>
              </a:rPr>
              <a:t>*A total of 2,967 case reports of  acute hepatitis C were received in 2016.  </a:t>
            </a:r>
          </a:p>
          <a:p>
            <a:pPr eaLnBrk="0" hangingPunct="0"/>
            <a:r>
              <a:rPr lang="en-US" sz="10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1000" dirty="0" smtClean="0">
                <a:solidFill>
                  <a:schemeClr val="bg2"/>
                </a:solidFill>
              </a:rPr>
              <a:t>More than one risk exposure/behavior may be indicated on each case report.</a:t>
            </a:r>
          </a:p>
          <a:p>
            <a:pPr eaLnBrk="0" hangingPunct="0"/>
            <a:r>
              <a:rPr lang="en-US" sz="1000" baseline="30000" dirty="0" smtClean="0">
                <a:solidFill>
                  <a:schemeClr val="bg2"/>
                </a:solidFill>
              </a:rPr>
              <a:t> </a:t>
            </a:r>
            <a:r>
              <a:rPr lang="en-US" sz="1000" baseline="6000" dirty="0" smtClean="0">
                <a:solidFill>
                  <a:schemeClr val="bg2"/>
                </a:solidFill>
              </a:rPr>
              <a:t>§</a:t>
            </a:r>
            <a:r>
              <a:rPr lang="en-US" sz="1000" dirty="0">
                <a:solidFill>
                  <a:schemeClr val="bg2"/>
                </a:solidFill>
              </a:rPr>
              <a:t>No risk data reported</a:t>
            </a:r>
            <a:r>
              <a:rPr lang="en-US" sz="1000" dirty="0" smtClean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6" name="Rectangle 49"/>
          <p:cNvSpPr>
            <a:spLocks noChangeArrowheads="1"/>
          </p:cNvSpPr>
          <p:nvPr/>
        </p:nvSpPr>
        <p:spPr bwMode="auto">
          <a:xfrm>
            <a:off x="4502227" y="5487661"/>
            <a:ext cx="127611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anose="020F0502020204030204" pitchFamily="34" charset="0"/>
              </a:rPr>
              <a:t>Number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anose="020F0502020204030204" pitchFamily="34" charset="0"/>
              </a:rPr>
              <a:t>of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alibri" panose="020F0502020204030204" pitchFamily="34" charset="0"/>
              </a:rPr>
              <a:t>cases</a:t>
            </a:r>
          </a:p>
        </p:txBody>
      </p:sp>
    </p:spTree>
    <p:extLst>
      <p:ext uri="{BB962C8B-B14F-4D97-AF65-F5344CB8AC3E}">
        <p14:creationId xmlns:p14="http://schemas.microsoft.com/office/powerpoint/2010/main" val="14086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89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4.6b. Acute hepatitis C reports*,  by risk exposure/behavior† — United States, 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97</cp:revision>
  <cp:lastPrinted>2017-05-31T16:15:34Z</cp:lastPrinted>
  <dcterms:created xsi:type="dcterms:W3CDTF">2014-11-25T14:52:55Z</dcterms:created>
  <dcterms:modified xsi:type="dcterms:W3CDTF">2018-06-06T13:37:26Z</dcterms:modified>
</cp:coreProperties>
</file>