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25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1"/>
              <c:layout>
                <c:manualLayout>
                  <c:x val="-1.7905034597947983E-3"/>
                  <c:y val="-2.92351613942993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23-4D10-923B-BB5E033855CA}"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23-4D10-923B-BB5E033855C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23-4D10-923B-BB5E03385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767</c:v>
                </c:pt>
                <c:pt idx="1">
                  <c:v>26</c:v>
                </c:pt>
                <c:pt idx="2">
                  <c:v>4</c:v>
                </c:pt>
                <c:pt idx="3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23-4D10-923B-BB5E033855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4.3064900978286805E-3"/>
                  <c:y val="2.9239766081871343E-3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A23-4D10-923B-BB5E033855CA}"/>
                </c:ext>
              </c:extLst>
            </c:dLbl>
            <c:dLbl>
              <c:idx val="4"/>
              <c:layout>
                <c:manualLayout>
                  <c:x val="-6.1201383917919355E-3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23-4D10-923B-BB5E033855C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23-4D10-923B-BB5E033855C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351</c:v>
                </c:pt>
                <c:pt idx="1">
                  <c:v>233</c:v>
                </c:pt>
                <c:pt idx="2">
                  <c:v>5</c:v>
                </c:pt>
                <c:pt idx="3">
                  <c:v>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23-4D10-923B-BB5E033855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1849</c:v>
                </c:pt>
                <c:pt idx="1">
                  <c:v>1368</c:v>
                </c:pt>
                <c:pt idx="2">
                  <c:v>2958</c:v>
                </c:pt>
                <c:pt idx="3">
                  <c:v>2493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23-4D10-923B-BB5E03385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0476264"/>
        <c:axId val="150475872"/>
      </c:barChart>
      <c:valAx>
        <c:axId val="150475872"/>
        <c:scaling>
          <c:orientation val="minMax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 sz="1600">
                <a:solidFill>
                  <a:srgbClr val="FFC000"/>
                </a:solidFill>
              </a:defRPr>
            </a:pPr>
            <a:endParaRPr lang="en-US"/>
          </a:p>
        </c:txPr>
        <c:crossAx val="150476264"/>
        <c:crosses val="autoZero"/>
        <c:crossBetween val="between"/>
        <c:majorUnit val="300"/>
      </c:valAx>
      <c:catAx>
        <c:axId val="15047626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1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15047587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80271796707229792"/>
          <c:y val="5.2767417230740903E-2"/>
          <c:w val="0.15162034232900376"/>
          <c:h val="0.26372127826126995"/>
        </c:manualLayout>
      </c:layout>
      <c:overlay val="1"/>
      <c:txPr>
        <a:bodyPr/>
        <a:lstStyle/>
        <a:p>
          <a:pPr>
            <a:defRPr sz="1600"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4.6a presents reported risk exposures/behaviors for acute hepatitis C during the incubation period, 2 weeks to 6 months prior to onset of symptoms.</a:t>
            </a:r>
          </a:p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1,118 case reports that contained information about injection-drug use, 68.6% (n=767) indicated use of injection drugs.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259 case reports from males that included information about sexual preferences/practices, 10.0% (n=26) indicated sex with another man.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9 case reports that had information about sexual contact, 44.4% (n=4) indicated sexual contact with a person with confirmed or suspected hepatitis C.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474 case reports that had information about number of sex partners, 37.1% (n176) indicated having ≥2 sex partners.</a:t>
            </a:r>
            <a:endParaRPr lang="en-US" sz="12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230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" y="1524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4.6a. Acute hepatitis C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reports*,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by risk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exposure/behavior†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5032927"/>
              </p:ext>
            </p:extLst>
          </p:nvPr>
        </p:nvGraphicFramePr>
        <p:xfrm>
          <a:off x="457200" y="1143000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0" y="5486400"/>
            <a:ext cx="6781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1000" dirty="0" smtClean="0">
                <a:solidFill>
                  <a:schemeClr val="bg2"/>
                </a:solidFill>
                <a:cs typeface="Arial" charset="0"/>
              </a:rPr>
              <a:t>: CDC,  </a:t>
            </a:r>
            <a:r>
              <a:rPr lang="en-US" sz="1000" dirty="0">
                <a:solidFill>
                  <a:schemeClr val="bg2"/>
                </a:solidFill>
                <a:cs typeface="Arial" charset="0"/>
              </a:rPr>
              <a:t>National Notifiable Diseases Surveillance System (NNDSS)</a:t>
            </a:r>
          </a:p>
          <a:p>
            <a:pPr eaLnBrk="0" hangingPunct="0"/>
            <a:r>
              <a:rPr lang="en-US" sz="1000" dirty="0" smtClean="0">
                <a:solidFill>
                  <a:schemeClr val="bg2"/>
                </a:solidFill>
              </a:rPr>
              <a:t>*A total of 2,967 case reports of acute hepatitis C were received in 2016.  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000" baseline="30000" dirty="0" smtClean="0">
                <a:solidFill>
                  <a:schemeClr val="bg2"/>
                </a:solidFill>
              </a:rPr>
              <a:t> </a:t>
            </a:r>
            <a:r>
              <a:rPr lang="en-US" sz="1000" dirty="0" smtClean="0">
                <a:solidFill>
                  <a:schemeClr val="bg2"/>
                </a:solidFill>
              </a:rPr>
              <a:t>More than one risk exposure/behavior may be indicated on each case report.</a:t>
            </a:r>
          </a:p>
          <a:p>
            <a:pPr eaLnBrk="0" hangingPunct="0"/>
            <a:r>
              <a:rPr lang="en-US" sz="1000" baseline="6000" dirty="0" smtClean="0">
                <a:solidFill>
                  <a:schemeClr val="bg2"/>
                </a:solidFill>
              </a:rPr>
              <a:t>§</a:t>
            </a:r>
            <a:r>
              <a:rPr lang="en-US" sz="1000" dirty="0">
                <a:solidFill>
                  <a:schemeClr val="bg2"/>
                </a:solidFill>
              </a:rPr>
              <a:t>No risk data reported</a:t>
            </a:r>
            <a:r>
              <a:rPr lang="en-US" sz="1000" dirty="0" smtClean="0">
                <a:solidFill>
                  <a:schemeClr val="bg2"/>
                </a:solidFill>
              </a:rPr>
              <a:t>. </a:t>
            </a:r>
            <a:endParaRPr lang="en-US" sz="1000" dirty="0">
              <a:solidFill>
                <a:schemeClr val="bg2"/>
              </a:solidFill>
            </a:endParaRPr>
          </a:p>
          <a:p>
            <a:pPr eaLnBrk="0" hangingPunct="0"/>
            <a:r>
              <a:rPr lang="en-US" sz="1000" dirty="0">
                <a:solidFill>
                  <a:schemeClr val="bg2"/>
                </a:solidFill>
              </a:rPr>
              <a:t>¶A total of </a:t>
            </a:r>
            <a:r>
              <a:rPr lang="en-US" sz="1000" dirty="0" smtClean="0">
                <a:solidFill>
                  <a:schemeClr val="bg2"/>
                </a:solidFill>
              </a:rPr>
              <a:t>1,627 </a:t>
            </a:r>
            <a:r>
              <a:rPr lang="en-US" sz="1000" dirty="0">
                <a:solidFill>
                  <a:schemeClr val="bg2"/>
                </a:solidFill>
              </a:rPr>
              <a:t>acute hepatitis C cases were reported among males in </a:t>
            </a:r>
            <a:r>
              <a:rPr lang="en-US" sz="1000" dirty="0" smtClean="0">
                <a:solidFill>
                  <a:schemeClr val="bg2"/>
                </a:solidFill>
              </a:rPr>
              <a:t>2016.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665643" y="5378678"/>
            <a:ext cx="12761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Number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of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cases</a:t>
            </a:r>
          </a:p>
        </p:txBody>
      </p:sp>
    </p:spTree>
    <p:extLst>
      <p:ext uri="{BB962C8B-B14F-4D97-AF65-F5344CB8AC3E}">
        <p14:creationId xmlns:p14="http://schemas.microsoft.com/office/powerpoint/2010/main" val="20233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104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4.6a. Acute hepatitis C reports*,  by risk exposure/behavior†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96</cp:revision>
  <cp:lastPrinted>2017-05-31T16:15:34Z</cp:lastPrinted>
  <dcterms:created xsi:type="dcterms:W3CDTF">2014-11-25T14:52:55Z</dcterms:created>
  <dcterms:modified xsi:type="dcterms:W3CDTF">2018-06-06T13:37:05Z</dcterms:modified>
</cp:coreProperties>
</file>