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DC User" initials="C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0000"/>
    <a:srgbClr val="009999"/>
    <a:srgbClr val="000000"/>
    <a:srgbClr val="CC0000"/>
    <a:srgbClr val="FF9933"/>
    <a:srgbClr val="FF00FF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403" autoAdjust="0"/>
  </p:normalViewPr>
  <p:slideViewPr>
    <p:cSldViewPr>
      <p:cViewPr varScale="1">
        <p:scale>
          <a:sx n="71" d="100"/>
          <a:sy n="71" d="100"/>
        </p:scale>
        <p:origin x="24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2016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1-3FBC-479F-B636-F6474F34E4AC}"/>
              </c:ext>
            </c:extLst>
          </c:dPt>
          <c:dPt>
            <c:idx val="1"/>
            <c:bubble3D val="0"/>
            <c:spPr>
              <a:solidFill>
                <a:srgbClr val="7CA295"/>
              </a:solidFill>
            </c:spPr>
            <c:extLst>
              <c:ext xmlns:c16="http://schemas.microsoft.com/office/drawing/2014/chart" uri="{C3380CC4-5D6E-409C-BE32-E72D297353CC}">
                <c16:uniqueId val="{00000003-3FBC-479F-B636-F6474F34E4AC}"/>
              </c:ext>
            </c:extLst>
          </c:dPt>
          <c:dPt>
            <c:idx val="2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3FBC-479F-B636-F6474F34E4AC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Sheet1!$A$2:$A$4</c:f>
              <c:strCache>
                <c:ptCount val="3"/>
                <c:pt idx="0">
                  <c:v>Risk identified*</c:v>
                </c:pt>
                <c:pt idx="1">
                  <c:v>No risk identified</c:v>
                </c:pt>
                <c:pt idx="2">
                  <c:v>Risk data missing 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958</c:v>
                </c:pt>
                <c:pt idx="1">
                  <c:v>452</c:v>
                </c:pt>
                <c:pt idx="2">
                  <c:v>1557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FBC-479F-B636-F6474F34E4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42"/>
      </c:pieChart>
    </c:plotArea>
    <c:legend>
      <c:legendPos val="r"/>
      <c:layout/>
      <c:overlay val="0"/>
      <c:txPr>
        <a:bodyPr/>
        <a:lstStyle/>
        <a:p>
          <a:pPr>
            <a:defRPr>
              <a:solidFill>
                <a:schemeClr val="bg1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025445E-B0B3-4F11-AAB0-81F5DD319DDA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CE307CA-BEB0-4242-B83B-920180824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02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marL="342900" marR="26543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520700" algn="l"/>
              </a:tabLs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Of the 2,967 case reports of acute hepatitis C received by CDC during 2016, a total of 1,557 (52.5%) did not include a response (i.e., a “yes” or “no” response to any of the questions about risk exposures and behaviors) to enable assessment of risk exposures or behaviors.</a:t>
            </a:r>
          </a:p>
          <a:p>
            <a:pPr marL="342900" marR="26543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520700" algn="l"/>
              </a:tabLs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Of 1,410 case reports that contained risk exposure/behavior information: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200"/>
              <a:buFont typeface="Courier New" panose="02070309020205020404" pitchFamily="49" charset="0"/>
              <a:buChar char="o"/>
              <a:tabLst>
                <a:tab pos="978535" algn="l"/>
              </a:tabLs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452 (32.1%) indicated no risk exposure/behavior for acute hepatitis C and</a:t>
            </a:r>
            <a:endParaRPr lang="en-US" sz="1100" dirty="0" smtClean="0">
              <a:effectLst/>
              <a:latin typeface="Times New Roman" panose="02020603050405020304" pitchFamily="18" charset="0"/>
              <a:ea typeface="Courier New" panose="02070309020205020404" pitchFamily="49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200"/>
              <a:buFont typeface="Courier New" panose="02070309020205020404" pitchFamily="49" charset="0"/>
              <a:buChar char="o"/>
              <a:tabLst>
                <a:tab pos="978535" algn="l"/>
              </a:tabLst>
            </a:pPr>
            <a:r>
              <a:rPr lang="en-US" sz="1200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958 (67.9%) indicated at least one risk exposure/behavior for acute hepatitis C during the 2 weeks to 6 months prior to illness onset.</a:t>
            </a:r>
            <a:r>
              <a:rPr lang="en-US" smtClean="0"/>
              <a:t> </a:t>
            </a:r>
            <a:r>
              <a:rPr lang="en-US" dirty="0"/>
              <a:t> </a:t>
            </a:r>
            <a:endParaRPr lang="en-US" sz="1800" dirty="0"/>
          </a:p>
          <a:p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37901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918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29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1240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6191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02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184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540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666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351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6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059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58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534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304800" y="457200"/>
            <a:ext cx="8534400" cy="1066800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Figure 4.5. Availability of </a:t>
            </a:r>
            <a:r>
              <a:rPr lang="en-US" sz="2400" b="1" dirty="0" smtClean="0">
                <a:ln w="11430"/>
                <a:solidFill>
                  <a:srgbClr val="FFC000"/>
                </a:solidFill>
                <a:cs typeface="Arial" charset="0"/>
              </a:rPr>
              <a:t>information on risk </a:t>
            </a:r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exposures/behaviors</a:t>
            </a:r>
            <a:b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</a:br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associated with acute hepatitis C — United States</a:t>
            </a:r>
            <a:r>
              <a:rPr lang="en-US" sz="2400" b="1">
                <a:ln w="11430"/>
                <a:solidFill>
                  <a:srgbClr val="FFC000"/>
                </a:solidFill>
                <a:cs typeface="Arial" charset="0"/>
              </a:rPr>
              <a:t>, </a:t>
            </a:r>
            <a:r>
              <a:rPr lang="en-US" sz="2400" b="1" smtClean="0">
                <a:ln w="11430"/>
                <a:solidFill>
                  <a:srgbClr val="FFC000"/>
                </a:solidFill>
                <a:cs typeface="Arial" charset="0"/>
              </a:rPr>
              <a:t>2016</a:t>
            </a:r>
            <a:endParaRPr lang="en-US" sz="2400" b="1" dirty="0">
              <a:ln w="11430"/>
              <a:solidFill>
                <a:srgbClr val="FFC000"/>
              </a:solidFill>
              <a:cs typeface="Arial" charset="0"/>
            </a:endParaRP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16181749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5105400"/>
            <a:ext cx="7924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indent="-57150"/>
            <a:r>
              <a:rPr lang="en-US" sz="1100" dirty="0">
                <a:solidFill>
                  <a:schemeClr val="bg2"/>
                </a:solidFill>
                <a:cs typeface="Arial" charset="0"/>
              </a:rPr>
              <a:t>Source: CDC, National Notifiable Diseases Surveillance System (NNDSS)</a:t>
            </a:r>
          </a:p>
          <a:p>
            <a:pPr marL="57150" indent="-57150"/>
            <a:r>
              <a:rPr lang="en-US" sz="1100" dirty="0" smtClean="0">
                <a:solidFill>
                  <a:schemeClr val="bg2"/>
                </a:solidFill>
              </a:rPr>
              <a:t>*Includes case reports indicating the presence of at least one of the following risks 2 weeks to 6 months prior to onset of acute, symptomatic hepatitis C:  1) using injection drugs; 2) having sexual contact with suspected/confirmed hepatitis C patient; 3) being a man who has sex with men; 4) having multiple sex partners concurrently; 5) having household contact with suspected/confirmed hepatitis C patient; 6) having had occupational exposure to blood; 7) being a hemodialysis patient; 8) having received a blood transfusion; 9)  having sustained a percutaneous injury; and 10) having undergone surgery.</a:t>
            </a:r>
            <a:endParaRPr lang="en-US" sz="11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75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964</TotalTime>
  <Words>245</Words>
  <Application>Microsoft Office PowerPoint</Application>
  <PresentationFormat>On-screen Show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Courier New</vt:lpstr>
      <vt:lpstr>Symbol</vt:lpstr>
      <vt:lpstr>Times New Roman</vt:lpstr>
      <vt:lpstr>Office Theme</vt:lpstr>
      <vt:lpstr>Figure 4.5. Availability of information on risk exposures/behaviors associated with acute hepatitis C — United States, 2016</vt:lpstr>
    </vt:vector>
  </TitlesOfParts>
  <Company>Centers for Disease Control and Prevention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4.1. Reported number of acute hepatitis C cases — United States, 2000–2013</dc:title>
  <dc:creator>CDC User</dc:creator>
  <cp:lastModifiedBy>Peterson, Paul (CDC/OID/NCHHSTP) (CTR)</cp:lastModifiedBy>
  <cp:revision>96</cp:revision>
  <cp:lastPrinted>2017-05-31T16:15:34Z</cp:lastPrinted>
  <dcterms:created xsi:type="dcterms:W3CDTF">2014-11-25T14:52:55Z</dcterms:created>
  <dcterms:modified xsi:type="dcterms:W3CDTF">2018-06-06T13:36:38Z</dcterms:modified>
</cp:coreProperties>
</file>