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DC User" initials="C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0000"/>
    <a:srgbClr val="009999"/>
    <a:srgbClr val="000000"/>
    <a:srgbClr val="CC0000"/>
    <a:srgbClr val="FF9933"/>
    <a:srgbClr val="FF00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403" autoAdjust="0"/>
  </p:normalViewPr>
  <p:slideViewPr>
    <p:cSldViewPr>
      <p:cViewPr varScale="1">
        <p:scale>
          <a:sx n="71" d="100"/>
          <a:sy n="71" d="100"/>
        </p:scale>
        <p:origin x="24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American Indian/Alaska Native</c:v>
                </c:pt>
              </c:strCache>
            </c:strRef>
          </c:tx>
          <c:spPr>
            <a:ln>
              <a:solidFill>
                <a:schemeClr val="bg2"/>
              </a:solidFill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0.67</c:v>
                </c:pt>
                <c:pt idx="1">
                  <c:v>0.7</c:v>
                </c:pt>
                <c:pt idx="2">
                  <c:v>0.42</c:v>
                </c:pt>
                <c:pt idx="3">
                  <c:v>0.68</c:v>
                </c:pt>
                <c:pt idx="4">
                  <c:v>0.31</c:v>
                </c:pt>
                <c:pt idx="5">
                  <c:v>0.71</c:v>
                </c:pt>
                <c:pt idx="6">
                  <c:v>0.61</c:v>
                </c:pt>
                <c:pt idx="7">
                  <c:v>0.81</c:v>
                </c:pt>
                <c:pt idx="8">
                  <c:v>0.64</c:v>
                </c:pt>
                <c:pt idx="9">
                  <c:v>1.01</c:v>
                </c:pt>
                <c:pt idx="10">
                  <c:v>1.0900000000000001</c:v>
                </c:pt>
                <c:pt idx="11">
                  <c:v>2.0299999999999998</c:v>
                </c:pt>
                <c:pt idx="12">
                  <c:v>1.74</c:v>
                </c:pt>
                <c:pt idx="13">
                  <c:v>1.32</c:v>
                </c:pt>
                <c:pt idx="14">
                  <c:v>1.76</c:v>
                </c:pt>
                <c:pt idx="15">
                  <c:v>3.12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1A-4B0C-ADAA-8A439D05357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diamond"/>
            <c:size val="9"/>
            <c:spPr>
              <a:solidFill>
                <a:schemeClr val="accent6">
                  <a:lumMod val="75000"/>
                </a:schemeClr>
              </a:solidFill>
              <a:ln>
                <a:solidFill>
                  <a:srgbClr val="FF9933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0.08</c:v>
                </c:pt>
                <c:pt idx="1">
                  <c:v>0.08</c:v>
                </c:pt>
                <c:pt idx="2">
                  <c:v>0.08</c:v>
                </c:pt>
                <c:pt idx="3">
                  <c:v>0.06</c:v>
                </c:pt>
                <c:pt idx="4">
                  <c:v>0.02</c:v>
                </c:pt>
                <c:pt idx="5">
                  <c:v>0.08</c:v>
                </c:pt>
                <c:pt idx="6">
                  <c:v>0.02</c:v>
                </c:pt>
                <c:pt idx="7">
                  <c:v>0.04</c:v>
                </c:pt>
                <c:pt idx="8">
                  <c:v>0.04</c:v>
                </c:pt>
                <c:pt idx="9">
                  <c:v>7.0000000000000007E-2</c:v>
                </c:pt>
                <c:pt idx="10">
                  <c:v>0.05</c:v>
                </c:pt>
                <c:pt idx="11">
                  <c:v>0.1</c:v>
                </c:pt>
                <c:pt idx="12">
                  <c:v>0.08</c:v>
                </c:pt>
                <c:pt idx="13">
                  <c:v>7.0000000000000007E-2</c:v>
                </c:pt>
                <c:pt idx="14">
                  <c:v>0.09</c:v>
                </c:pt>
                <c:pt idx="15">
                  <c:v>0.14000000000000001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71A-4B0C-ADAA-8A439D05357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Black, Non-Hispanic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star"/>
            <c:size val="9"/>
            <c:spPr>
              <a:noFill/>
              <a:ln>
                <a:solidFill>
                  <a:srgbClr val="FFFF00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0.66</c:v>
                </c:pt>
                <c:pt idx="1">
                  <c:v>0.37</c:v>
                </c:pt>
                <c:pt idx="2">
                  <c:v>0.27</c:v>
                </c:pt>
                <c:pt idx="3">
                  <c:v>0.17</c:v>
                </c:pt>
                <c:pt idx="4">
                  <c:v>0.11</c:v>
                </c:pt>
                <c:pt idx="5">
                  <c:v>0.16</c:v>
                </c:pt>
                <c:pt idx="6">
                  <c:v>0.18</c:v>
                </c:pt>
                <c:pt idx="7">
                  <c:v>0.16</c:v>
                </c:pt>
                <c:pt idx="8">
                  <c:v>0.12</c:v>
                </c:pt>
                <c:pt idx="9">
                  <c:v>0.11</c:v>
                </c:pt>
                <c:pt idx="10">
                  <c:v>0.14000000000000001</c:v>
                </c:pt>
                <c:pt idx="11">
                  <c:v>0.15</c:v>
                </c:pt>
                <c:pt idx="12">
                  <c:v>0.2</c:v>
                </c:pt>
                <c:pt idx="13">
                  <c:v>0.19</c:v>
                </c:pt>
                <c:pt idx="14">
                  <c:v>0.28000000000000003</c:v>
                </c:pt>
                <c:pt idx="15">
                  <c:v>0.32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71A-4B0C-ADAA-8A439D05357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White, Non-Hispanic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Sheet1!$E$2:$E$17</c:f>
              <c:numCache>
                <c:formatCode>General</c:formatCode>
                <c:ptCount val="16"/>
                <c:pt idx="0">
                  <c:v>0.42</c:v>
                </c:pt>
                <c:pt idx="1">
                  <c:v>0.35</c:v>
                </c:pt>
                <c:pt idx="2">
                  <c:v>0.27</c:v>
                </c:pt>
                <c:pt idx="3">
                  <c:v>0.21</c:v>
                </c:pt>
                <c:pt idx="4">
                  <c:v>0.21</c:v>
                </c:pt>
                <c:pt idx="5">
                  <c:v>0.24</c:v>
                </c:pt>
                <c:pt idx="6">
                  <c:v>0.25</c:v>
                </c:pt>
                <c:pt idx="7">
                  <c:v>0.28999999999999998</c:v>
                </c:pt>
                <c:pt idx="8">
                  <c:v>0.27</c:v>
                </c:pt>
                <c:pt idx="9">
                  <c:v>0.31</c:v>
                </c:pt>
                <c:pt idx="10">
                  <c:v>0.47</c:v>
                </c:pt>
                <c:pt idx="11">
                  <c:v>0.64</c:v>
                </c:pt>
                <c:pt idx="12">
                  <c:v>0.82</c:v>
                </c:pt>
                <c:pt idx="13">
                  <c:v>0.84</c:v>
                </c:pt>
                <c:pt idx="14">
                  <c:v>0.92</c:v>
                </c:pt>
                <c:pt idx="15">
                  <c:v>1.1100000000000001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71A-4B0C-ADAA-8A439D05357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Hispanic</c:v>
                </c:pt>
              </c:strCache>
            </c:strRef>
          </c:tx>
          <c:spPr>
            <a:ln>
              <a:solidFill>
                <a:srgbClr val="9933FF"/>
              </a:solidFill>
            </a:ln>
          </c:spPr>
          <c:marker>
            <c:symbol val="square"/>
            <c:size val="8"/>
            <c:spPr>
              <a:solidFill>
                <a:srgbClr val="9933FF"/>
              </a:solidFill>
              <a:ln>
                <a:solidFill>
                  <a:srgbClr val="9933FF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Sheet1!$F$2:$F$17</c:f>
              <c:numCache>
                <c:formatCode>General</c:formatCode>
                <c:ptCount val="16"/>
                <c:pt idx="0">
                  <c:v>0.36</c:v>
                </c:pt>
                <c:pt idx="1">
                  <c:v>0.28000000000000003</c:v>
                </c:pt>
                <c:pt idx="2">
                  <c:v>0.17</c:v>
                </c:pt>
                <c:pt idx="3">
                  <c:v>0.11</c:v>
                </c:pt>
                <c:pt idx="4">
                  <c:v>0.15</c:v>
                </c:pt>
                <c:pt idx="5">
                  <c:v>0.11</c:v>
                </c:pt>
                <c:pt idx="6">
                  <c:v>0.15</c:v>
                </c:pt>
                <c:pt idx="7">
                  <c:v>0.13</c:v>
                </c:pt>
                <c:pt idx="8">
                  <c:v>0.13</c:v>
                </c:pt>
                <c:pt idx="9">
                  <c:v>0.14000000000000001</c:v>
                </c:pt>
                <c:pt idx="10">
                  <c:v>0.17</c:v>
                </c:pt>
                <c:pt idx="11">
                  <c:v>0.21</c:v>
                </c:pt>
                <c:pt idx="12">
                  <c:v>0.22</c:v>
                </c:pt>
                <c:pt idx="13">
                  <c:v>0.25</c:v>
                </c:pt>
                <c:pt idx="14">
                  <c:v>0.28000000000000003</c:v>
                </c:pt>
                <c:pt idx="15">
                  <c:v>0.35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71A-4B0C-ADAA-8A439D0535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474304"/>
        <c:axId val="150474696"/>
      </c:lineChart>
      <c:catAx>
        <c:axId val="1504743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>
                    <a:solidFill>
                      <a:schemeClr val="bg2"/>
                    </a:solidFill>
                  </a:defRPr>
                </a:pPr>
                <a:r>
                  <a:rPr lang="en-US" sz="1600" b="0" dirty="0" smtClean="0">
                    <a:solidFill>
                      <a:schemeClr val="bg2"/>
                    </a:solidFill>
                  </a:rPr>
                  <a:t>Year</a:t>
                </a:r>
                <a:endParaRPr lang="en-US" sz="1600" b="0" dirty="0">
                  <a:solidFill>
                    <a:schemeClr val="bg2"/>
                  </a:solidFill>
                </a:endParaRPr>
              </a:p>
            </c:rich>
          </c:tx>
          <c:layout>
            <c:manualLayout>
              <c:xMode val="edge"/>
              <c:yMode val="edge"/>
              <c:x val="0.44990741409617374"/>
              <c:y val="0.9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1400">
                <a:solidFill>
                  <a:schemeClr val="bg2"/>
                </a:solidFill>
                <a:latin typeface="+mj-lt"/>
              </a:defRPr>
            </a:pPr>
            <a:endParaRPr lang="en-US"/>
          </a:p>
        </c:txPr>
        <c:crossAx val="150474696"/>
        <c:crosses val="autoZero"/>
        <c:auto val="1"/>
        <c:lblAlgn val="ctr"/>
        <c:lblOffset val="100"/>
        <c:tickLblSkip val="3"/>
        <c:noMultiLvlLbl val="0"/>
      </c:catAx>
      <c:valAx>
        <c:axId val="15047469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>
                    <a:solidFill>
                      <a:srgbClr val="FF9933"/>
                    </a:solidFill>
                  </a:defRPr>
                </a:pPr>
                <a:r>
                  <a:rPr lang="en-US" sz="1400" b="0" i="0" baseline="0" dirty="0" smtClean="0">
                    <a:solidFill>
                      <a:srgbClr val="FF9933"/>
                    </a:solidFill>
                    <a:effectLst/>
                  </a:rPr>
                  <a:t>Reported cases/100,000 population                     </a:t>
                </a:r>
                <a:endParaRPr lang="en-US" sz="1400" dirty="0">
                  <a:solidFill>
                    <a:srgbClr val="FF9933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3.0454622071323647E-3"/>
              <c:y val="0.23775084364454444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400">
                <a:solidFill>
                  <a:srgbClr val="FF9933"/>
                </a:solidFill>
              </a:defRPr>
            </a:pPr>
            <a:endParaRPr lang="en-US"/>
          </a:p>
        </c:txPr>
        <c:crossAx val="150474304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0.20075092104312647"/>
          <c:y val="0.20058005249343827"/>
          <c:w val="0.39276853365027486"/>
          <c:h val="0.3492098005515808"/>
        </c:manualLayout>
      </c:layout>
      <c:overlay val="0"/>
      <c:txPr>
        <a:bodyPr/>
        <a:lstStyle/>
        <a:p>
          <a:pPr>
            <a:defRPr sz="1400" b="0" u="none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25445E-B0B3-4F11-AAB0-81F5DD319DDA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CE307CA-BEB0-4242-B83B-920180824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0700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From 2002 through 2016, the incidence rate of acute hepatitis C for American Indians/Alaska Natives remained high relative to other racial/ethnic groups. The largest rate increase for this racial/ethnic group occurred from 2015 through 2016 (from 1.8 cases per 100,000 population to 3.1 cases per 100,000 population).</a:t>
            </a: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0700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From 2015 through 2016, the incidence rate of acute hepatitis C increased among all racial/ethnic groups.</a:t>
            </a: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0700" algn="l"/>
              </a:tabLst>
            </a:pPr>
            <a:r>
              <a:rPr lang="en-US" sz="120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In 2016, the incidence rate per 100,000 population of acute hepatitis C was 3.1 for American Indians/Alaska Natives, 1.1 for non-Hispanic Whites, 0.4 for Hispanics, 0.3 for non-Hispanic Blacks, and 0.1 for Asians/Pacific Islanders.</a:t>
            </a:r>
            <a:endParaRPr lang="en-US" sz="12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85429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1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2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24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19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8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4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6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5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59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8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3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14300" y="381000"/>
            <a:ext cx="88392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Figure 4.4. Incidence of acute hepatitis C,</a:t>
            </a:r>
            <a:b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</a:b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 by race/ethnicity — United States,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2001–2016</a:t>
            </a:r>
            <a:endParaRPr lang="en-US" sz="2400" b="1" dirty="0">
              <a:ln w="11430"/>
              <a:solidFill>
                <a:srgbClr val="FFC000"/>
              </a:solidFill>
              <a:cs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248400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CDC, National 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Notifiable Diseases Surveillance System (NNDSS)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264281287"/>
              </p:ext>
            </p:extLst>
          </p:nvPr>
        </p:nvGraphicFramePr>
        <p:xfrm>
          <a:off x="381000" y="914400"/>
          <a:ext cx="83058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9940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134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Times New Roman</vt:lpstr>
      <vt:lpstr>Office Theme</vt:lpstr>
      <vt:lpstr>Figure 4.4. Incidence of acute hepatitis C,  by race/ethnicity — United States, 2001–2016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4.1. Reported number of acute hepatitis C cases — United States, 2000–2013</dc:title>
  <dc:creator>CDC User</dc:creator>
  <cp:lastModifiedBy>Peterson, Paul (CDC/OID/NCHHSTP) (CTR)</cp:lastModifiedBy>
  <cp:revision>94</cp:revision>
  <cp:lastPrinted>2017-05-31T16:15:34Z</cp:lastPrinted>
  <dcterms:created xsi:type="dcterms:W3CDTF">2014-11-25T14:52:55Z</dcterms:created>
  <dcterms:modified xsi:type="dcterms:W3CDTF">2018-06-06T13:36:17Z</dcterms:modified>
</cp:coreProperties>
</file>