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8" r:id="rId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DC User" initials="CU"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990000"/>
    <a:srgbClr val="009999"/>
    <a:srgbClr val="000000"/>
    <a:srgbClr val="CC0000"/>
    <a:srgbClr val="FF9933"/>
    <a:srgbClr val="FF00FF"/>
    <a:srgbClr val="99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7403" autoAdjust="0"/>
  </p:normalViewPr>
  <p:slideViewPr>
    <p:cSldViewPr>
      <p:cViewPr varScale="1">
        <p:scale>
          <a:sx n="71" d="100"/>
          <a:sy n="71" d="100"/>
        </p:scale>
        <p:origin x="54" y="72"/>
      </p:cViewPr>
      <p:guideLst>
        <p:guide orient="horz" pos="2160"/>
        <p:guide pos="2880"/>
      </p:guideLst>
    </p:cSldViewPr>
  </p:slideViewPr>
  <p:notesTextViewPr>
    <p:cViewPr>
      <p:scale>
        <a:sx n="1" d="1"/>
        <a:sy n="1" d="1"/>
      </p:scale>
      <p:origin x="0" y="-78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Sheet1!$B$1</c:f>
              <c:strCache>
                <c:ptCount val="1"/>
                <c:pt idx="0">
                  <c:v>0-19 yrs</c:v>
                </c:pt>
              </c:strCache>
            </c:strRef>
          </c:tx>
          <c:spPr>
            <a:ln>
              <a:solidFill>
                <a:schemeClr val="bg2"/>
              </a:solidFill>
            </a:ln>
          </c:spPr>
          <c:marker>
            <c:symbol val="circle"/>
            <c:size val="10"/>
            <c:spPr>
              <a:noFill/>
              <a:ln>
                <a:solidFill>
                  <a:schemeClr val="bg2"/>
                </a:solidFill>
              </a:ln>
            </c:spPr>
          </c:marker>
          <c:cat>
            <c:numRef>
              <c:f>Sheet1!$A$2:$A$17</c:f>
              <c:numCache>
                <c:formatCode>General</c:formatCode>
                <c:ptCount val="16"/>
                <c:pt idx="0">
                  <c:v>2001</c:v>
                </c:pt>
                <c:pt idx="1">
                  <c:v>2002</c:v>
                </c:pt>
                <c:pt idx="2">
                  <c:v>2003</c:v>
                </c:pt>
                <c:pt idx="3">
                  <c:v>2004</c:v>
                </c:pt>
                <c:pt idx="4">
                  <c:v>2005</c:v>
                </c:pt>
                <c:pt idx="5">
                  <c:v>2006</c:v>
                </c:pt>
                <c:pt idx="6">
                  <c:v>2007</c:v>
                </c:pt>
                <c:pt idx="7">
                  <c:v>2008</c:v>
                </c:pt>
                <c:pt idx="8">
                  <c:v>2009</c:v>
                </c:pt>
                <c:pt idx="9">
                  <c:v>2010</c:v>
                </c:pt>
                <c:pt idx="10">
                  <c:v>2011</c:v>
                </c:pt>
                <c:pt idx="11">
                  <c:v>2012</c:v>
                </c:pt>
                <c:pt idx="12">
                  <c:v>2013</c:v>
                </c:pt>
                <c:pt idx="13">
                  <c:v>2014</c:v>
                </c:pt>
                <c:pt idx="14">
                  <c:v>2015</c:v>
                </c:pt>
                <c:pt idx="15">
                  <c:v>2016</c:v>
                </c:pt>
              </c:numCache>
            </c:numRef>
          </c:cat>
          <c:val>
            <c:numRef>
              <c:f>Sheet1!$B$2:$B$17</c:f>
              <c:numCache>
                <c:formatCode>General</c:formatCode>
                <c:ptCount val="16"/>
                <c:pt idx="0">
                  <c:v>0.08</c:v>
                </c:pt>
                <c:pt idx="1">
                  <c:v>0.08</c:v>
                </c:pt>
                <c:pt idx="2">
                  <c:v>7.0000000000000007E-2</c:v>
                </c:pt>
                <c:pt idx="3">
                  <c:v>0.06</c:v>
                </c:pt>
                <c:pt idx="4">
                  <c:v>0.06</c:v>
                </c:pt>
                <c:pt idx="5">
                  <c:v>0.06</c:v>
                </c:pt>
                <c:pt idx="6">
                  <c:v>0.06</c:v>
                </c:pt>
                <c:pt idx="7">
                  <c:v>0.05</c:v>
                </c:pt>
                <c:pt idx="8">
                  <c:v>0.05</c:v>
                </c:pt>
                <c:pt idx="9">
                  <c:v>0.05</c:v>
                </c:pt>
                <c:pt idx="10">
                  <c:v>0.1</c:v>
                </c:pt>
                <c:pt idx="11">
                  <c:v>0.11</c:v>
                </c:pt>
                <c:pt idx="12">
                  <c:v>0.13</c:v>
                </c:pt>
                <c:pt idx="13">
                  <c:v>0.12</c:v>
                </c:pt>
                <c:pt idx="14">
                  <c:v>0.13</c:v>
                </c:pt>
                <c:pt idx="15">
                  <c:v>0.11</c:v>
                </c:pt>
              </c:numCache>
            </c:numRef>
          </c:val>
          <c:smooth val="0"/>
          <c:extLst>
            <c:ext xmlns:c16="http://schemas.microsoft.com/office/drawing/2014/chart" uri="{C3380CC4-5D6E-409C-BE32-E72D297353CC}">
              <c16:uniqueId val="{00000000-8337-4CBC-9002-581770086145}"/>
            </c:ext>
          </c:extLst>
        </c:ser>
        <c:ser>
          <c:idx val="1"/>
          <c:order val="1"/>
          <c:tx>
            <c:strRef>
              <c:f>Sheet1!$C$1</c:f>
              <c:strCache>
                <c:ptCount val="1"/>
                <c:pt idx="0">
                  <c:v>20-29 yrs</c:v>
                </c:pt>
              </c:strCache>
            </c:strRef>
          </c:tx>
          <c:spPr>
            <a:ln>
              <a:solidFill>
                <a:srgbClr val="9933FF"/>
              </a:solidFill>
            </a:ln>
          </c:spPr>
          <c:marker>
            <c:symbol val="diamond"/>
            <c:size val="9"/>
            <c:spPr>
              <a:solidFill>
                <a:srgbClr val="9933FF"/>
              </a:solidFill>
              <a:ln>
                <a:solidFill>
                  <a:srgbClr val="9933FF"/>
                </a:solidFill>
              </a:ln>
            </c:spPr>
          </c:marker>
          <c:cat>
            <c:numRef>
              <c:f>Sheet1!$A$2:$A$17</c:f>
              <c:numCache>
                <c:formatCode>General</c:formatCode>
                <c:ptCount val="16"/>
                <c:pt idx="0">
                  <c:v>2001</c:v>
                </c:pt>
                <c:pt idx="1">
                  <c:v>2002</c:v>
                </c:pt>
                <c:pt idx="2">
                  <c:v>2003</c:v>
                </c:pt>
                <c:pt idx="3">
                  <c:v>2004</c:v>
                </c:pt>
                <c:pt idx="4">
                  <c:v>2005</c:v>
                </c:pt>
                <c:pt idx="5">
                  <c:v>2006</c:v>
                </c:pt>
                <c:pt idx="6">
                  <c:v>2007</c:v>
                </c:pt>
                <c:pt idx="7">
                  <c:v>2008</c:v>
                </c:pt>
                <c:pt idx="8">
                  <c:v>2009</c:v>
                </c:pt>
                <c:pt idx="9">
                  <c:v>2010</c:v>
                </c:pt>
                <c:pt idx="10">
                  <c:v>2011</c:v>
                </c:pt>
                <c:pt idx="11">
                  <c:v>2012</c:v>
                </c:pt>
                <c:pt idx="12">
                  <c:v>2013</c:v>
                </c:pt>
                <c:pt idx="13">
                  <c:v>2014</c:v>
                </c:pt>
                <c:pt idx="14">
                  <c:v>2015</c:v>
                </c:pt>
                <c:pt idx="15">
                  <c:v>2016</c:v>
                </c:pt>
              </c:numCache>
            </c:numRef>
          </c:cat>
          <c:val>
            <c:numRef>
              <c:f>Sheet1!$C$2:$C$17</c:f>
              <c:numCache>
                <c:formatCode>General</c:formatCode>
                <c:ptCount val="16"/>
                <c:pt idx="0">
                  <c:v>0.53</c:v>
                </c:pt>
                <c:pt idx="1">
                  <c:v>0.56000000000000005</c:v>
                </c:pt>
                <c:pt idx="2">
                  <c:v>0.5</c:v>
                </c:pt>
                <c:pt idx="3">
                  <c:v>0.4</c:v>
                </c:pt>
                <c:pt idx="4">
                  <c:v>0.4</c:v>
                </c:pt>
                <c:pt idx="5">
                  <c:v>0.52</c:v>
                </c:pt>
                <c:pt idx="6">
                  <c:v>0.54</c:v>
                </c:pt>
                <c:pt idx="7">
                  <c:v>0.62</c:v>
                </c:pt>
                <c:pt idx="8">
                  <c:v>0.65</c:v>
                </c:pt>
                <c:pt idx="9">
                  <c:v>0.75</c:v>
                </c:pt>
                <c:pt idx="10">
                  <c:v>1.18</c:v>
                </c:pt>
                <c:pt idx="11">
                  <c:v>1.73</c:v>
                </c:pt>
                <c:pt idx="12">
                  <c:v>2.0099999999999998</c:v>
                </c:pt>
                <c:pt idx="13">
                  <c:v>2.2000000000000002</c:v>
                </c:pt>
                <c:pt idx="14">
                  <c:v>2.38</c:v>
                </c:pt>
                <c:pt idx="15">
                  <c:v>2.66</c:v>
                </c:pt>
              </c:numCache>
            </c:numRef>
          </c:val>
          <c:smooth val="0"/>
          <c:extLst>
            <c:ext xmlns:c16="http://schemas.microsoft.com/office/drawing/2014/chart" uri="{C3380CC4-5D6E-409C-BE32-E72D297353CC}">
              <c16:uniqueId val="{00000001-8337-4CBC-9002-581770086145}"/>
            </c:ext>
          </c:extLst>
        </c:ser>
        <c:ser>
          <c:idx val="2"/>
          <c:order val="2"/>
          <c:tx>
            <c:strRef>
              <c:f>Sheet1!$D$1</c:f>
              <c:strCache>
                <c:ptCount val="1"/>
                <c:pt idx="0">
                  <c:v>30-39 yrs</c:v>
                </c:pt>
              </c:strCache>
            </c:strRef>
          </c:tx>
          <c:spPr>
            <a:ln>
              <a:solidFill>
                <a:srgbClr val="FFFF00"/>
              </a:solidFill>
            </a:ln>
          </c:spPr>
          <c:marker>
            <c:symbol val="star"/>
            <c:size val="9"/>
            <c:spPr>
              <a:noFill/>
              <a:ln>
                <a:solidFill>
                  <a:srgbClr val="FFFF00"/>
                </a:solidFill>
              </a:ln>
            </c:spPr>
          </c:marker>
          <c:cat>
            <c:numRef>
              <c:f>Sheet1!$A$2:$A$17</c:f>
              <c:numCache>
                <c:formatCode>General</c:formatCode>
                <c:ptCount val="16"/>
                <c:pt idx="0">
                  <c:v>2001</c:v>
                </c:pt>
                <c:pt idx="1">
                  <c:v>2002</c:v>
                </c:pt>
                <c:pt idx="2">
                  <c:v>2003</c:v>
                </c:pt>
                <c:pt idx="3">
                  <c:v>2004</c:v>
                </c:pt>
                <c:pt idx="4">
                  <c:v>2005</c:v>
                </c:pt>
                <c:pt idx="5">
                  <c:v>2006</c:v>
                </c:pt>
                <c:pt idx="6">
                  <c:v>2007</c:v>
                </c:pt>
                <c:pt idx="7">
                  <c:v>2008</c:v>
                </c:pt>
                <c:pt idx="8">
                  <c:v>2009</c:v>
                </c:pt>
                <c:pt idx="9">
                  <c:v>2010</c:v>
                </c:pt>
                <c:pt idx="10">
                  <c:v>2011</c:v>
                </c:pt>
                <c:pt idx="11">
                  <c:v>2012</c:v>
                </c:pt>
                <c:pt idx="12">
                  <c:v>2013</c:v>
                </c:pt>
                <c:pt idx="13">
                  <c:v>2014</c:v>
                </c:pt>
                <c:pt idx="14">
                  <c:v>2015</c:v>
                </c:pt>
                <c:pt idx="15">
                  <c:v>2016</c:v>
                </c:pt>
              </c:numCache>
            </c:numRef>
          </c:cat>
          <c:val>
            <c:numRef>
              <c:f>Sheet1!$D$2:$D$17</c:f>
              <c:numCache>
                <c:formatCode>General</c:formatCode>
                <c:ptCount val="16"/>
                <c:pt idx="0">
                  <c:v>0.97</c:v>
                </c:pt>
                <c:pt idx="1">
                  <c:v>0.77</c:v>
                </c:pt>
                <c:pt idx="2">
                  <c:v>0.5</c:v>
                </c:pt>
                <c:pt idx="3">
                  <c:v>0.4</c:v>
                </c:pt>
                <c:pt idx="4">
                  <c:v>0.44</c:v>
                </c:pt>
                <c:pt idx="5">
                  <c:v>0.45</c:v>
                </c:pt>
                <c:pt idx="6">
                  <c:v>0.48</c:v>
                </c:pt>
                <c:pt idx="7">
                  <c:v>0.46</c:v>
                </c:pt>
                <c:pt idx="8">
                  <c:v>0.48</c:v>
                </c:pt>
                <c:pt idx="9">
                  <c:v>0.6</c:v>
                </c:pt>
                <c:pt idx="10">
                  <c:v>0.83</c:v>
                </c:pt>
                <c:pt idx="11">
                  <c:v>1.1200000000000001</c:v>
                </c:pt>
                <c:pt idx="12">
                  <c:v>1.36</c:v>
                </c:pt>
                <c:pt idx="13">
                  <c:v>1.66</c:v>
                </c:pt>
                <c:pt idx="14">
                  <c:v>1.74</c:v>
                </c:pt>
                <c:pt idx="15">
                  <c:v>2.16</c:v>
                </c:pt>
              </c:numCache>
            </c:numRef>
          </c:val>
          <c:smooth val="0"/>
          <c:extLst>
            <c:ext xmlns:c16="http://schemas.microsoft.com/office/drawing/2014/chart" uri="{C3380CC4-5D6E-409C-BE32-E72D297353CC}">
              <c16:uniqueId val="{00000002-8337-4CBC-9002-581770086145}"/>
            </c:ext>
          </c:extLst>
        </c:ser>
        <c:ser>
          <c:idx val="3"/>
          <c:order val="3"/>
          <c:tx>
            <c:strRef>
              <c:f>Sheet1!$E$1</c:f>
              <c:strCache>
                <c:ptCount val="1"/>
                <c:pt idx="0">
                  <c:v>40-49 yrs</c:v>
                </c:pt>
              </c:strCache>
            </c:strRef>
          </c:tx>
          <c:spPr>
            <a:ln>
              <a:solidFill>
                <a:srgbClr val="00B050"/>
              </a:solidFill>
            </a:ln>
          </c:spPr>
          <c:marker>
            <c:symbol val="triangle"/>
            <c:size val="9"/>
            <c:spPr>
              <a:solidFill>
                <a:srgbClr val="00B050"/>
              </a:solidFill>
              <a:ln>
                <a:solidFill>
                  <a:srgbClr val="00B050"/>
                </a:solidFill>
              </a:ln>
            </c:spPr>
          </c:marker>
          <c:cat>
            <c:numRef>
              <c:f>Sheet1!$A$2:$A$17</c:f>
              <c:numCache>
                <c:formatCode>General</c:formatCode>
                <c:ptCount val="16"/>
                <c:pt idx="0">
                  <c:v>2001</c:v>
                </c:pt>
                <c:pt idx="1">
                  <c:v>2002</c:v>
                </c:pt>
                <c:pt idx="2">
                  <c:v>2003</c:v>
                </c:pt>
                <c:pt idx="3">
                  <c:v>2004</c:v>
                </c:pt>
                <c:pt idx="4">
                  <c:v>2005</c:v>
                </c:pt>
                <c:pt idx="5">
                  <c:v>2006</c:v>
                </c:pt>
                <c:pt idx="6">
                  <c:v>2007</c:v>
                </c:pt>
                <c:pt idx="7">
                  <c:v>2008</c:v>
                </c:pt>
                <c:pt idx="8">
                  <c:v>2009</c:v>
                </c:pt>
                <c:pt idx="9">
                  <c:v>2010</c:v>
                </c:pt>
                <c:pt idx="10">
                  <c:v>2011</c:v>
                </c:pt>
                <c:pt idx="11">
                  <c:v>2012</c:v>
                </c:pt>
                <c:pt idx="12">
                  <c:v>2013</c:v>
                </c:pt>
                <c:pt idx="13">
                  <c:v>2014</c:v>
                </c:pt>
                <c:pt idx="14">
                  <c:v>2015</c:v>
                </c:pt>
                <c:pt idx="15">
                  <c:v>2016</c:v>
                </c:pt>
              </c:numCache>
            </c:numRef>
          </c:cat>
          <c:val>
            <c:numRef>
              <c:f>Sheet1!$E$2:$E$17</c:f>
              <c:numCache>
                <c:formatCode>General</c:formatCode>
                <c:ptCount val="16"/>
                <c:pt idx="0">
                  <c:v>1.5</c:v>
                </c:pt>
                <c:pt idx="1">
                  <c:v>0.92</c:v>
                </c:pt>
                <c:pt idx="2">
                  <c:v>0.6</c:v>
                </c:pt>
                <c:pt idx="3">
                  <c:v>0.51</c:v>
                </c:pt>
                <c:pt idx="4">
                  <c:v>0.39</c:v>
                </c:pt>
                <c:pt idx="5">
                  <c:v>0.42</c:v>
                </c:pt>
                <c:pt idx="6">
                  <c:v>0.49</c:v>
                </c:pt>
                <c:pt idx="7">
                  <c:v>0.45</c:v>
                </c:pt>
                <c:pt idx="8">
                  <c:v>0.42</c:v>
                </c:pt>
                <c:pt idx="9">
                  <c:v>0.33</c:v>
                </c:pt>
                <c:pt idx="10">
                  <c:v>0.44</c:v>
                </c:pt>
                <c:pt idx="11">
                  <c:v>0.65</c:v>
                </c:pt>
                <c:pt idx="12">
                  <c:v>0.75</c:v>
                </c:pt>
                <c:pt idx="13">
                  <c:v>0.73</c:v>
                </c:pt>
                <c:pt idx="14">
                  <c:v>0.88</c:v>
                </c:pt>
                <c:pt idx="15">
                  <c:v>1.18</c:v>
                </c:pt>
              </c:numCache>
            </c:numRef>
          </c:val>
          <c:smooth val="0"/>
          <c:extLst>
            <c:ext xmlns:c16="http://schemas.microsoft.com/office/drawing/2014/chart" uri="{C3380CC4-5D6E-409C-BE32-E72D297353CC}">
              <c16:uniqueId val="{00000003-8337-4CBC-9002-581770086145}"/>
            </c:ext>
          </c:extLst>
        </c:ser>
        <c:ser>
          <c:idx val="4"/>
          <c:order val="4"/>
          <c:tx>
            <c:strRef>
              <c:f>Sheet1!$F$1</c:f>
              <c:strCache>
                <c:ptCount val="1"/>
                <c:pt idx="0">
                  <c:v>50-59 yrs</c:v>
                </c:pt>
              </c:strCache>
            </c:strRef>
          </c:tx>
          <c:spPr>
            <a:ln>
              <a:solidFill>
                <a:srgbClr val="00B0F0"/>
              </a:solidFill>
            </a:ln>
          </c:spPr>
          <c:marker>
            <c:symbol val="square"/>
            <c:size val="8"/>
            <c:spPr>
              <a:solidFill>
                <a:srgbClr val="00B0F0"/>
              </a:solidFill>
              <a:ln>
                <a:solidFill>
                  <a:srgbClr val="00B0F0"/>
                </a:solidFill>
              </a:ln>
            </c:spPr>
          </c:marker>
          <c:cat>
            <c:numRef>
              <c:f>Sheet1!$A$2:$A$17</c:f>
              <c:numCache>
                <c:formatCode>General</c:formatCode>
                <c:ptCount val="16"/>
                <c:pt idx="0">
                  <c:v>2001</c:v>
                </c:pt>
                <c:pt idx="1">
                  <c:v>2002</c:v>
                </c:pt>
                <c:pt idx="2">
                  <c:v>2003</c:v>
                </c:pt>
                <c:pt idx="3">
                  <c:v>2004</c:v>
                </c:pt>
                <c:pt idx="4">
                  <c:v>2005</c:v>
                </c:pt>
                <c:pt idx="5">
                  <c:v>2006</c:v>
                </c:pt>
                <c:pt idx="6">
                  <c:v>2007</c:v>
                </c:pt>
                <c:pt idx="7">
                  <c:v>2008</c:v>
                </c:pt>
                <c:pt idx="8">
                  <c:v>2009</c:v>
                </c:pt>
                <c:pt idx="9">
                  <c:v>2010</c:v>
                </c:pt>
                <c:pt idx="10">
                  <c:v>2011</c:v>
                </c:pt>
                <c:pt idx="11">
                  <c:v>2012</c:v>
                </c:pt>
                <c:pt idx="12">
                  <c:v>2013</c:v>
                </c:pt>
                <c:pt idx="13">
                  <c:v>2014</c:v>
                </c:pt>
                <c:pt idx="14">
                  <c:v>2015</c:v>
                </c:pt>
                <c:pt idx="15">
                  <c:v>2016</c:v>
                </c:pt>
              </c:numCache>
            </c:numRef>
          </c:cat>
          <c:val>
            <c:numRef>
              <c:f>Sheet1!$F$2:$F$17</c:f>
              <c:numCache>
                <c:formatCode>General</c:formatCode>
                <c:ptCount val="16"/>
                <c:pt idx="0">
                  <c:v>0.73</c:v>
                </c:pt>
                <c:pt idx="1">
                  <c:v>0.44</c:v>
                </c:pt>
                <c:pt idx="2">
                  <c:v>0.34</c:v>
                </c:pt>
                <c:pt idx="3">
                  <c:v>0.28000000000000003</c:v>
                </c:pt>
                <c:pt idx="4">
                  <c:v>0.23</c:v>
                </c:pt>
                <c:pt idx="5">
                  <c:v>0.28000000000000003</c:v>
                </c:pt>
                <c:pt idx="6">
                  <c:v>0.31</c:v>
                </c:pt>
                <c:pt idx="7">
                  <c:v>0.35</c:v>
                </c:pt>
                <c:pt idx="8">
                  <c:v>0.22</c:v>
                </c:pt>
                <c:pt idx="9">
                  <c:v>0.25</c:v>
                </c:pt>
                <c:pt idx="10">
                  <c:v>0.28999999999999998</c:v>
                </c:pt>
                <c:pt idx="11">
                  <c:v>0.43</c:v>
                </c:pt>
                <c:pt idx="12">
                  <c:v>0.46</c:v>
                </c:pt>
                <c:pt idx="13">
                  <c:v>0.4</c:v>
                </c:pt>
                <c:pt idx="14">
                  <c:v>0.57999999999999996</c:v>
                </c:pt>
                <c:pt idx="15">
                  <c:v>0.64</c:v>
                </c:pt>
              </c:numCache>
            </c:numRef>
          </c:val>
          <c:smooth val="0"/>
          <c:extLst>
            <c:ext xmlns:c16="http://schemas.microsoft.com/office/drawing/2014/chart" uri="{C3380CC4-5D6E-409C-BE32-E72D297353CC}">
              <c16:uniqueId val="{00000004-8337-4CBC-9002-581770086145}"/>
            </c:ext>
          </c:extLst>
        </c:ser>
        <c:ser>
          <c:idx val="5"/>
          <c:order val="5"/>
          <c:tx>
            <c:strRef>
              <c:f>Sheet1!$G$1</c:f>
              <c:strCache>
                <c:ptCount val="1"/>
                <c:pt idx="0">
                  <c:v>&gt; 60 yrs</c:v>
                </c:pt>
              </c:strCache>
            </c:strRef>
          </c:tx>
          <c:spPr>
            <a:ln>
              <a:solidFill>
                <a:srgbClr val="FF00FF"/>
              </a:solidFill>
            </a:ln>
          </c:spPr>
          <c:marker>
            <c:symbol val="plus"/>
            <c:size val="9"/>
            <c:spPr>
              <a:noFill/>
              <a:ln>
                <a:solidFill>
                  <a:srgbClr val="FF00FF"/>
                </a:solidFill>
              </a:ln>
            </c:spPr>
          </c:marker>
          <c:cat>
            <c:numRef>
              <c:f>Sheet1!$A$2:$A$17</c:f>
              <c:numCache>
                <c:formatCode>General</c:formatCode>
                <c:ptCount val="16"/>
                <c:pt idx="0">
                  <c:v>2001</c:v>
                </c:pt>
                <c:pt idx="1">
                  <c:v>2002</c:v>
                </c:pt>
                <c:pt idx="2">
                  <c:v>2003</c:v>
                </c:pt>
                <c:pt idx="3">
                  <c:v>2004</c:v>
                </c:pt>
                <c:pt idx="4">
                  <c:v>2005</c:v>
                </c:pt>
                <c:pt idx="5">
                  <c:v>2006</c:v>
                </c:pt>
                <c:pt idx="6">
                  <c:v>2007</c:v>
                </c:pt>
                <c:pt idx="7">
                  <c:v>2008</c:v>
                </c:pt>
                <c:pt idx="8">
                  <c:v>2009</c:v>
                </c:pt>
                <c:pt idx="9">
                  <c:v>2010</c:v>
                </c:pt>
                <c:pt idx="10">
                  <c:v>2011</c:v>
                </c:pt>
                <c:pt idx="11">
                  <c:v>2012</c:v>
                </c:pt>
                <c:pt idx="12">
                  <c:v>2013</c:v>
                </c:pt>
                <c:pt idx="13">
                  <c:v>2014</c:v>
                </c:pt>
                <c:pt idx="14">
                  <c:v>2015</c:v>
                </c:pt>
                <c:pt idx="15">
                  <c:v>2016</c:v>
                </c:pt>
              </c:numCache>
            </c:numRef>
          </c:cat>
          <c:val>
            <c:numRef>
              <c:f>Sheet1!$G$2:$G$17</c:f>
              <c:numCache>
                <c:formatCode>General</c:formatCode>
                <c:ptCount val="16"/>
                <c:pt idx="0">
                  <c:v>0.28999999999999998</c:v>
                </c:pt>
                <c:pt idx="1">
                  <c:v>0.14000000000000001</c:v>
                </c:pt>
                <c:pt idx="2">
                  <c:v>0.11</c:v>
                </c:pt>
                <c:pt idx="3">
                  <c:v>0.09</c:v>
                </c:pt>
                <c:pt idx="4">
                  <c:v>7.0000000000000007E-2</c:v>
                </c:pt>
                <c:pt idx="5">
                  <c:v>0.09</c:v>
                </c:pt>
                <c:pt idx="6">
                  <c:v>0.08</c:v>
                </c:pt>
                <c:pt idx="7">
                  <c:v>0.09</c:v>
                </c:pt>
                <c:pt idx="8">
                  <c:v>0.04</c:v>
                </c:pt>
                <c:pt idx="9">
                  <c:v>0.05</c:v>
                </c:pt>
                <c:pt idx="10">
                  <c:v>7.0000000000000007E-2</c:v>
                </c:pt>
                <c:pt idx="11">
                  <c:v>0.1</c:v>
                </c:pt>
                <c:pt idx="12">
                  <c:v>0.1</c:v>
                </c:pt>
                <c:pt idx="13">
                  <c:v>0.12</c:v>
                </c:pt>
                <c:pt idx="14">
                  <c:v>0.12</c:v>
                </c:pt>
                <c:pt idx="15">
                  <c:v>0.22</c:v>
                </c:pt>
              </c:numCache>
            </c:numRef>
          </c:val>
          <c:smooth val="0"/>
          <c:extLst>
            <c:ext xmlns:c16="http://schemas.microsoft.com/office/drawing/2014/chart" uri="{C3380CC4-5D6E-409C-BE32-E72D297353CC}">
              <c16:uniqueId val="{00000005-8337-4CBC-9002-581770086145}"/>
            </c:ext>
          </c:extLst>
        </c:ser>
        <c:dLbls>
          <c:showLegendKey val="0"/>
          <c:showVal val="0"/>
          <c:showCatName val="0"/>
          <c:showSerName val="0"/>
          <c:showPercent val="0"/>
          <c:showBubbleSize val="0"/>
        </c:dLbls>
        <c:marker val="1"/>
        <c:smooth val="0"/>
        <c:axId val="191285344"/>
        <c:axId val="191285736"/>
      </c:lineChart>
      <c:catAx>
        <c:axId val="191285344"/>
        <c:scaling>
          <c:orientation val="minMax"/>
        </c:scaling>
        <c:delete val="0"/>
        <c:axPos val="b"/>
        <c:title>
          <c:tx>
            <c:rich>
              <a:bodyPr/>
              <a:lstStyle/>
              <a:p>
                <a:pPr>
                  <a:defRPr sz="1600" b="0">
                    <a:solidFill>
                      <a:schemeClr val="bg2"/>
                    </a:solidFill>
                  </a:defRPr>
                </a:pPr>
                <a:r>
                  <a:rPr lang="en-US" sz="1600" b="0" dirty="0" smtClean="0">
                    <a:solidFill>
                      <a:schemeClr val="bg2"/>
                    </a:solidFill>
                  </a:rPr>
                  <a:t>Year</a:t>
                </a:r>
                <a:endParaRPr lang="en-US" sz="1600" b="0" dirty="0">
                  <a:solidFill>
                    <a:schemeClr val="bg2"/>
                  </a:solidFill>
                </a:endParaRPr>
              </a:p>
            </c:rich>
          </c:tx>
          <c:layout/>
          <c:overlay val="0"/>
        </c:title>
        <c:numFmt formatCode="General" sourceLinked="1"/>
        <c:majorTickMark val="out"/>
        <c:minorTickMark val="none"/>
        <c:tickLblPos val="nextTo"/>
        <c:txPr>
          <a:bodyPr rot="-1860000"/>
          <a:lstStyle/>
          <a:p>
            <a:pPr>
              <a:defRPr sz="1400">
                <a:solidFill>
                  <a:schemeClr val="bg2"/>
                </a:solidFill>
                <a:latin typeface="+mj-lt"/>
              </a:defRPr>
            </a:pPr>
            <a:endParaRPr lang="en-US"/>
          </a:p>
        </c:txPr>
        <c:crossAx val="191285736"/>
        <c:crosses val="autoZero"/>
        <c:auto val="1"/>
        <c:lblAlgn val="ctr"/>
        <c:lblOffset val="100"/>
        <c:tickLblSkip val="3"/>
        <c:noMultiLvlLbl val="0"/>
      </c:catAx>
      <c:valAx>
        <c:axId val="191285736"/>
        <c:scaling>
          <c:orientation val="minMax"/>
        </c:scaling>
        <c:delete val="0"/>
        <c:axPos val="l"/>
        <c:title>
          <c:tx>
            <c:rich>
              <a:bodyPr rot="-5400000" vert="horz"/>
              <a:lstStyle/>
              <a:p>
                <a:pPr>
                  <a:defRPr sz="1600">
                    <a:solidFill>
                      <a:srgbClr val="FF9933"/>
                    </a:solidFill>
                  </a:defRPr>
                </a:pPr>
                <a:r>
                  <a:rPr lang="en-US" sz="1600" b="0" i="0" baseline="0" dirty="0" smtClean="0">
                    <a:solidFill>
                      <a:srgbClr val="FF9933"/>
                    </a:solidFill>
                    <a:effectLst/>
                  </a:rPr>
                  <a:t>Reported cases/100,000 population                     </a:t>
                </a:r>
                <a:endParaRPr lang="en-US" sz="1600" dirty="0">
                  <a:solidFill>
                    <a:srgbClr val="FF9933"/>
                  </a:solidFill>
                  <a:effectLst/>
                </a:endParaRPr>
              </a:p>
            </c:rich>
          </c:tx>
          <c:layout>
            <c:manualLayout>
              <c:xMode val="edge"/>
              <c:yMode val="edge"/>
              <c:x val="4.5745453693288342E-3"/>
              <c:y val="0.12346516647348016"/>
            </c:manualLayout>
          </c:layout>
          <c:overlay val="0"/>
        </c:title>
        <c:numFmt formatCode="General" sourceLinked="1"/>
        <c:majorTickMark val="out"/>
        <c:minorTickMark val="out"/>
        <c:tickLblPos val="nextTo"/>
        <c:txPr>
          <a:bodyPr/>
          <a:lstStyle/>
          <a:p>
            <a:pPr>
              <a:defRPr sz="1400">
                <a:solidFill>
                  <a:srgbClr val="FF9933"/>
                </a:solidFill>
              </a:defRPr>
            </a:pPr>
            <a:endParaRPr lang="en-US"/>
          </a:p>
        </c:txPr>
        <c:crossAx val="191285344"/>
        <c:crosses val="autoZero"/>
        <c:crossBetween val="midCat"/>
      </c:valAx>
    </c:plotArea>
    <c:legend>
      <c:legendPos val="r"/>
      <c:layout>
        <c:manualLayout>
          <c:xMode val="edge"/>
          <c:yMode val="edge"/>
          <c:x val="0.2358007316014632"/>
          <c:y val="9.5192530550363696E-2"/>
          <c:w val="0.12690950048566763"/>
          <c:h val="0.42099884088093048"/>
        </c:manualLayout>
      </c:layout>
      <c:overlay val="0"/>
      <c:txPr>
        <a:bodyPr/>
        <a:lstStyle/>
        <a:p>
          <a:pPr>
            <a:defRPr sz="1600">
              <a:solidFill>
                <a:schemeClr val="bg2"/>
              </a:solidFill>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C025445E-B0B3-4F11-AAB0-81F5DD319DDA}" type="datetimeFigureOut">
              <a:rPr lang="en-US" smtClean="0"/>
              <a:t>6/6/2018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DCE307CA-BEB0-4242-B83B-920180824A7F}" type="slidenum">
              <a:rPr lang="en-US" smtClean="0"/>
              <a:t>‹#›</a:t>
            </a:fld>
            <a:endParaRPr lang="en-US"/>
          </a:p>
        </p:txBody>
      </p:sp>
    </p:spTree>
    <p:extLst>
      <p:ext uri="{BB962C8B-B14F-4D97-AF65-F5344CB8AC3E}">
        <p14:creationId xmlns:p14="http://schemas.microsoft.com/office/powerpoint/2010/main" val="3311029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noChangeAspect="1" noChangeArrowheads="1" noTextEdit="1"/>
          </p:cNvSpPr>
          <p:nvPr>
            <p:ph type="sldImg"/>
          </p:nvPr>
        </p:nvSpPr>
        <p:spPr>
          <a:ln/>
        </p:spPr>
      </p:sp>
      <p:sp>
        <p:nvSpPr>
          <p:cNvPr id="21506" name="Rectangle 3"/>
          <p:cNvSpPr>
            <a:spLocks noGrp="1" noChangeArrowheads="1"/>
          </p:cNvSpPr>
          <p:nvPr>
            <p:ph type="body" idx="1"/>
          </p:nvPr>
        </p:nvSpPr>
        <p:spPr>
          <a:xfrm>
            <a:off x="934720" y="4415790"/>
            <a:ext cx="5140960" cy="4183380"/>
          </a:xfrm>
          <a:noFill/>
          <a:ln/>
        </p:spPr>
        <p:txBody>
          <a:bodyPr/>
          <a:lstStyle/>
          <a:p>
            <a:pPr marL="342900" marR="922655" lvl="0" indent="-342900">
              <a:lnSpc>
                <a:spcPct val="115000"/>
              </a:lnSpc>
              <a:spcBef>
                <a:spcPts val="0"/>
              </a:spcBef>
              <a:spcAft>
                <a:spcPts val="0"/>
              </a:spcAft>
              <a:buSzPts val="1200"/>
              <a:buFont typeface="Symbol" panose="05050102010706020507" pitchFamily="18" charset="2"/>
              <a:buChar char=""/>
              <a:tabLst>
                <a:tab pos="520700" algn="l"/>
                <a:tab pos="521335" algn="l"/>
              </a:tabLst>
            </a:pPr>
            <a:r>
              <a:rPr lang="en-US" sz="1200" dirty="0" smtClean="0">
                <a:effectLst/>
                <a:latin typeface="Times New Roman" panose="02020603050405020304" pitchFamily="18" charset="0"/>
                <a:ea typeface="Symbol" panose="05050102010706020507" pitchFamily="18" charset="2"/>
                <a:cs typeface="Symbol" panose="05050102010706020507" pitchFamily="18" charset="2"/>
              </a:rPr>
              <a:t>From 2001 through 2003, incidence rates for reported acute hepatitis C decreased among all age groups except for persons aged 0–19 years; rates remained stable among all age groups from 2003 through 2005. From 2005 through 2016, persons aged 20–29 experienced annual increases and persons aged 30–59 generally experienced increases with occasional downward fluctuations.</a:t>
            </a:r>
            <a:endParaRPr lang="en-US" sz="1100" dirty="0" smtClean="0">
              <a:effectLst/>
              <a:latin typeface="Times New Roman" panose="02020603050405020304" pitchFamily="18" charset="0"/>
              <a:ea typeface="Symbol" panose="05050102010706020507" pitchFamily="18" charset="2"/>
              <a:cs typeface="Symbol" panose="05050102010706020507" pitchFamily="18" charset="2"/>
            </a:endParaRPr>
          </a:p>
          <a:p>
            <a:pPr marL="342900" marR="922655" lvl="0" indent="-342900">
              <a:lnSpc>
                <a:spcPct val="115000"/>
              </a:lnSpc>
              <a:spcBef>
                <a:spcPts val="0"/>
              </a:spcBef>
              <a:spcAft>
                <a:spcPts val="0"/>
              </a:spcAft>
              <a:buSzPts val="1200"/>
              <a:buFont typeface="Symbol" panose="05050102010706020507" pitchFamily="18" charset="2"/>
              <a:buChar char=""/>
              <a:tabLst>
                <a:tab pos="520700" algn="l"/>
                <a:tab pos="521335" algn="l"/>
              </a:tabLst>
            </a:pPr>
            <a:r>
              <a:rPr lang="en-US" sz="1200" dirty="0" smtClean="0">
                <a:effectLst/>
                <a:latin typeface="Times New Roman" panose="02020603050405020304" pitchFamily="18" charset="0"/>
                <a:ea typeface="Symbol" panose="05050102010706020507" pitchFamily="18" charset="2"/>
                <a:cs typeface="Symbol" panose="05050102010706020507" pitchFamily="18" charset="2"/>
              </a:rPr>
              <a:t>From 2005 through 2016, the largest increases in the rate of acute hepatitis C were among persons aged 20–29 years (from 0.4 cases per 100,000 population in 2005 to 2.7 cases per 100,000 population in 2016) and persons aged 30–39 years (from 0.4 cases per 100,000 population in 2005 to 2.2 cases per 100,000 population in 2016).</a:t>
            </a:r>
            <a:endParaRPr lang="en-US" sz="1100" dirty="0" smtClean="0">
              <a:effectLst/>
              <a:latin typeface="Times New Roman" panose="02020603050405020304" pitchFamily="18" charset="0"/>
              <a:ea typeface="Symbol" panose="05050102010706020507" pitchFamily="18" charset="2"/>
              <a:cs typeface="Symbol" panose="05050102010706020507" pitchFamily="18" charset="2"/>
            </a:endParaRPr>
          </a:p>
          <a:p>
            <a:pPr marL="342900" marR="922655" lvl="0" indent="-342900">
              <a:lnSpc>
                <a:spcPct val="115000"/>
              </a:lnSpc>
              <a:spcBef>
                <a:spcPts val="0"/>
              </a:spcBef>
              <a:spcAft>
                <a:spcPts val="0"/>
              </a:spcAft>
              <a:buSzPts val="1200"/>
              <a:buFont typeface="Symbol" panose="05050102010706020507" pitchFamily="18" charset="2"/>
              <a:buChar char=""/>
              <a:tabLst>
                <a:tab pos="520700" algn="l"/>
                <a:tab pos="521335" algn="l"/>
              </a:tabLst>
            </a:pPr>
            <a:r>
              <a:rPr lang="en-US" sz="1200" dirty="0" smtClean="0">
                <a:effectLst/>
                <a:latin typeface="Times New Roman" panose="02020603050405020304" pitchFamily="18" charset="0"/>
                <a:ea typeface="Symbol" panose="05050102010706020507" pitchFamily="18" charset="2"/>
                <a:cs typeface="Symbol" panose="05050102010706020507" pitchFamily="18" charset="2"/>
              </a:rPr>
              <a:t>In 2016, among all age groups, persons aged 20–29 years had the highest rate (2.7 cases per 100,000 population) and persons aged 0–19 years had the lowest rate (0.1 cases per 100,000 population) of acute hepatitis C.</a:t>
            </a:r>
            <a:endParaRPr lang="en-US" sz="1100" dirty="0" smtClean="0">
              <a:effectLst/>
              <a:latin typeface="Times New Roman" panose="02020603050405020304" pitchFamily="18" charset="0"/>
              <a:ea typeface="Symbol" panose="05050102010706020507" pitchFamily="18" charset="2"/>
              <a:cs typeface="Symbol" panose="05050102010706020507" pitchFamily="18" charset="2"/>
            </a:endParaRPr>
          </a:p>
          <a:p>
            <a:pPr marL="342900" marR="922655" lvl="0" indent="-342900">
              <a:lnSpc>
                <a:spcPct val="115000"/>
              </a:lnSpc>
              <a:spcBef>
                <a:spcPts val="0"/>
              </a:spcBef>
              <a:spcAft>
                <a:spcPts val="0"/>
              </a:spcAft>
              <a:buSzPts val="1200"/>
              <a:buFont typeface="Symbol" panose="05050102010706020507" pitchFamily="18" charset="2"/>
              <a:buChar char=""/>
              <a:tabLst>
                <a:tab pos="520700" algn="l"/>
                <a:tab pos="521335" algn="l"/>
              </a:tabLst>
            </a:pPr>
            <a:r>
              <a:rPr lang="en-US" sz="1200" dirty="0" smtClean="0">
                <a:effectLst/>
                <a:latin typeface="Times New Roman" panose="02020603050405020304" pitchFamily="18" charset="0"/>
                <a:ea typeface="Symbol" panose="05050102010706020507" pitchFamily="18" charset="2"/>
                <a:cs typeface="Symbol" panose="05050102010706020507" pitchFamily="18" charset="2"/>
              </a:rPr>
              <a:t>From 2015 through 2016, incidence rates for reported acute hepatitis C increased for all age groups, except for persons aged 0–19 years. </a:t>
            </a:r>
            <a:r>
              <a:rPr lang="en-US" sz="1200" smtClean="0">
                <a:effectLst/>
                <a:latin typeface="Times New Roman" panose="02020603050405020304" pitchFamily="18" charset="0"/>
                <a:ea typeface="Symbol" panose="05050102010706020507" pitchFamily="18" charset="2"/>
                <a:cs typeface="Symbol" panose="05050102010706020507" pitchFamily="18" charset="2"/>
              </a:rPr>
              <a:t>The largest increases were among persons aged 40–49 years (33.3%) from 0.9 cases per 100,000 to 1.2 cases per 100,000; persons aged 30–39 years (29.4%) from 1.7 cases per 100,000 to 2.2 cases per 100,000; and persons aged 20–29 years (12.5%) from 2.4 cases per 100,000 to 2.7 cases per 100,000 population.</a:t>
            </a:r>
            <a:endParaRPr lang="en-US" dirty="0" smtClean="0"/>
          </a:p>
        </p:txBody>
      </p:sp>
    </p:spTree>
    <p:extLst>
      <p:ext uri="{BB962C8B-B14F-4D97-AF65-F5344CB8AC3E}">
        <p14:creationId xmlns:p14="http://schemas.microsoft.com/office/powerpoint/2010/main" val="4939230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84B2100-D967-418A-9BA1-D1A84B5E39C3}" type="datetimeFigureOut">
              <a:rPr lang="en-US" smtClean="0"/>
              <a:t>6/6/2018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9B0739-A472-4A48-A5B3-6C75F3096D42}" type="slidenum">
              <a:rPr lang="en-US" smtClean="0"/>
              <a:t>‹#›</a:t>
            </a:fld>
            <a:endParaRPr lang="en-US"/>
          </a:p>
        </p:txBody>
      </p:sp>
    </p:spTree>
    <p:extLst>
      <p:ext uri="{BB962C8B-B14F-4D97-AF65-F5344CB8AC3E}">
        <p14:creationId xmlns:p14="http://schemas.microsoft.com/office/powerpoint/2010/main" val="7619184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4B2100-D967-418A-9BA1-D1A84B5E39C3}" type="datetimeFigureOut">
              <a:rPr lang="en-US" smtClean="0"/>
              <a:t>6/6/2018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9B0739-A472-4A48-A5B3-6C75F3096D42}" type="slidenum">
              <a:rPr lang="en-US" smtClean="0"/>
              <a:t>‹#›</a:t>
            </a:fld>
            <a:endParaRPr lang="en-US"/>
          </a:p>
        </p:txBody>
      </p:sp>
    </p:spTree>
    <p:extLst>
      <p:ext uri="{BB962C8B-B14F-4D97-AF65-F5344CB8AC3E}">
        <p14:creationId xmlns:p14="http://schemas.microsoft.com/office/powerpoint/2010/main" val="21050292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4B2100-D967-418A-9BA1-D1A84B5E39C3}" type="datetimeFigureOut">
              <a:rPr lang="en-US" smtClean="0"/>
              <a:t>6/6/2018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9B0739-A472-4A48-A5B3-6C75F3096D42}" type="slidenum">
              <a:rPr lang="en-US" smtClean="0"/>
              <a:t>‹#›</a:t>
            </a:fld>
            <a:endParaRPr lang="en-US"/>
          </a:p>
        </p:txBody>
      </p:sp>
    </p:spTree>
    <p:extLst>
      <p:ext uri="{BB962C8B-B14F-4D97-AF65-F5344CB8AC3E}">
        <p14:creationId xmlns:p14="http://schemas.microsoft.com/office/powerpoint/2010/main" val="39051240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har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Chart Placeholder 2"/>
          <p:cNvSpPr>
            <a:spLocks noGrp="1"/>
          </p:cNvSpPr>
          <p:nvPr>
            <p:ph type="chart" idx="1"/>
          </p:nvPr>
        </p:nvSpPr>
        <p:spPr>
          <a:xfrm>
            <a:off x="457200" y="1600200"/>
            <a:ext cx="8229600" cy="4525963"/>
          </a:xfrm>
          <a:prstGeom prst="rect">
            <a:avLst/>
          </a:prstGeom>
        </p:spPr>
        <p:txBody>
          <a:bodyPr/>
          <a:lstStyle/>
          <a:p>
            <a:pPr lvl="0"/>
            <a:endParaRPr lang="en-US" noProof="0" dirty="0"/>
          </a:p>
        </p:txBody>
      </p:sp>
    </p:spTree>
    <p:extLst>
      <p:ext uri="{BB962C8B-B14F-4D97-AF65-F5344CB8AC3E}">
        <p14:creationId xmlns:p14="http://schemas.microsoft.com/office/powerpoint/2010/main" val="1161913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4B2100-D967-418A-9BA1-D1A84B5E39C3}" type="datetimeFigureOut">
              <a:rPr lang="en-US" smtClean="0"/>
              <a:t>6/6/2018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9B0739-A472-4A48-A5B3-6C75F3096D42}" type="slidenum">
              <a:rPr lang="en-US" smtClean="0"/>
              <a:t>‹#›</a:t>
            </a:fld>
            <a:endParaRPr lang="en-US"/>
          </a:p>
        </p:txBody>
      </p:sp>
    </p:spTree>
    <p:extLst>
      <p:ext uri="{BB962C8B-B14F-4D97-AF65-F5344CB8AC3E}">
        <p14:creationId xmlns:p14="http://schemas.microsoft.com/office/powerpoint/2010/main" val="810029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84B2100-D967-418A-9BA1-D1A84B5E39C3}" type="datetimeFigureOut">
              <a:rPr lang="en-US" smtClean="0"/>
              <a:t>6/6/2018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9B0739-A472-4A48-A5B3-6C75F3096D42}" type="slidenum">
              <a:rPr lang="en-US" smtClean="0"/>
              <a:t>‹#›</a:t>
            </a:fld>
            <a:endParaRPr lang="en-US"/>
          </a:p>
        </p:txBody>
      </p:sp>
    </p:spTree>
    <p:extLst>
      <p:ext uri="{BB962C8B-B14F-4D97-AF65-F5344CB8AC3E}">
        <p14:creationId xmlns:p14="http://schemas.microsoft.com/office/powerpoint/2010/main" val="18741846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84B2100-D967-418A-9BA1-D1A84B5E39C3}" type="datetimeFigureOut">
              <a:rPr lang="en-US" smtClean="0"/>
              <a:t>6/6/2018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9B0739-A472-4A48-A5B3-6C75F3096D42}" type="slidenum">
              <a:rPr lang="en-US" smtClean="0"/>
              <a:t>‹#›</a:t>
            </a:fld>
            <a:endParaRPr lang="en-US"/>
          </a:p>
        </p:txBody>
      </p:sp>
    </p:spTree>
    <p:extLst>
      <p:ext uri="{BB962C8B-B14F-4D97-AF65-F5344CB8AC3E}">
        <p14:creationId xmlns:p14="http://schemas.microsoft.com/office/powerpoint/2010/main" val="251454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84B2100-D967-418A-9BA1-D1A84B5E39C3}" type="datetimeFigureOut">
              <a:rPr lang="en-US" smtClean="0"/>
              <a:t>6/6/2018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99B0739-A472-4A48-A5B3-6C75F3096D42}" type="slidenum">
              <a:rPr lang="en-US" smtClean="0"/>
              <a:t>‹#›</a:t>
            </a:fld>
            <a:endParaRPr lang="en-US"/>
          </a:p>
        </p:txBody>
      </p:sp>
    </p:spTree>
    <p:extLst>
      <p:ext uri="{BB962C8B-B14F-4D97-AF65-F5344CB8AC3E}">
        <p14:creationId xmlns:p14="http://schemas.microsoft.com/office/powerpoint/2010/main" val="13516664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84B2100-D967-418A-9BA1-D1A84B5E39C3}" type="datetimeFigureOut">
              <a:rPr lang="en-US" smtClean="0"/>
              <a:t>6/6/2018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99B0739-A472-4A48-A5B3-6C75F3096D42}" type="slidenum">
              <a:rPr lang="en-US" smtClean="0"/>
              <a:t>‹#›</a:t>
            </a:fld>
            <a:endParaRPr lang="en-US"/>
          </a:p>
        </p:txBody>
      </p:sp>
    </p:spTree>
    <p:extLst>
      <p:ext uri="{BB962C8B-B14F-4D97-AF65-F5344CB8AC3E}">
        <p14:creationId xmlns:p14="http://schemas.microsoft.com/office/powerpoint/2010/main" val="5383518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4B2100-D967-418A-9BA1-D1A84B5E39C3}" type="datetimeFigureOut">
              <a:rPr lang="en-US" smtClean="0"/>
              <a:t>6/6/2018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99B0739-A472-4A48-A5B3-6C75F3096D42}" type="slidenum">
              <a:rPr lang="en-US" smtClean="0"/>
              <a:t>‹#›</a:t>
            </a:fld>
            <a:endParaRPr lang="en-US"/>
          </a:p>
        </p:txBody>
      </p:sp>
    </p:spTree>
    <p:extLst>
      <p:ext uri="{BB962C8B-B14F-4D97-AF65-F5344CB8AC3E}">
        <p14:creationId xmlns:p14="http://schemas.microsoft.com/office/powerpoint/2010/main" val="6326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4B2100-D967-418A-9BA1-D1A84B5E39C3}" type="datetimeFigureOut">
              <a:rPr lang="en-US" smtClean="0"/>
              <a:t>6/6/2018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9B0739-A472-4A48-A5B3-6C75F3096D42}" type="slidenum">
              <a:rPr lang="en-US" smtClean="0"/>
              <a:t>‹#›</a:t>
            </a:fld>
            <a:endParaRPr lang="en-US"/>
          </a:p>
        </p:txBody>
      </p:sp>
    </p:spTree>
    <p:extLst>
      <p:ext uri="{BB962C8B-B14F-4D97-AF65-F5344CB8AC3E}">
        <p14:creationId xmlns:p14="http://schemas.microsoft.com/office/powerpoint/2010/main" val="42850597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4B2100-D967-418A-9BA1-D1A84B5E39C3}" type="datetimeFigureOut">
              <a:rPr lang="en-US" smtClean="0"/>
              <a:t>6/6/2018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9B0739-A472-4A48-A5B3-6C75F3096D42}" type="slidenum">
              <a:rPr lang="en-US" smtClean="0"/>
              <a:t>‹#›</a:t>
            </a:fld>
            <a:endParaRPr lang="en-US"/>
          </a:p>
        </p:txBody>
      </p:sp>
    </p:spTree>
    <p:extLst>
      <p:ext uri="{BB962C8B-B14F-4D97-AF65-F5344CB8AC3E}">
        <p14:creationId xmlns:p14="http://schemas.microsoft.com/office/powerpoint/2010/main" val="72858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4B2100-D967-418A-9BA1-D1A84B5E39C3}" type="datetimeFigureOut">
              <a:rPr lang="en-US" smtClean="0"/>
              <a:t>6/6/2018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9B0739-A472-4A48-A5B3-6C75F3096D42}" type="slidenum">
              <a:rPr lang="en-US" smtClean="0"/>
              <a:t>‹#›</a:t>
            </a:fld>
            <a:endParaRPr lang="en-US"/>
          </a:p>
        </p:txBody>
      </p:sp>
    </p:spTree>
    <p:extLst>
      <p:ext uri="{BB962C8B-B14F-4D97-AF65-F5344CB8AC3E}">
        <p14:creationId xmlns:p14="http://schemas.microsoft.com/office/powerpoint/2010/main" val="29195347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p:cNvSpPr>
          <p:nvPr>
            <p:ph type="title" idx="4294967295"/>
          </p:nvPr>
        </p:nvSpPr>
        <p:spPr>
          <a:xfrm>
            <a:off x="152400" y="381000"/>
            <a:ext cx="8839200" cy="1066800"/>
          </a:xfrm>
          <a:prstGeom prst="rect">
            <a:avLst/>
          </a:prstGeom>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2400" b="1" dirty="0">
                <a:ln w="11430"/>
                <a:solidFill>
                  <a:srgbClr val="FFC000"/>
                </a:solidFill>
                <a:cs typeface="Arial" charset="0"/>
              </a:rPr>
              <a:t>Figure 4.2. Incidence of acute hepatitis C,</a:t>
            </a:r>
            <a:br>
              <a:rPr lang="en-US" sz="2400" b="1" dirty="0">
                <a:ln w="11430"/>
                <a:solidFill>
                  <a:srgbClr val="FFC000"/>
                </a:solidFill>
                <a:cs typeface="Arial" charset="0"/>
              </a:rPr>
            </a:br>
            <a:r>
              <a:rPr lang="en-US" sz="2400" b="1" dirty="0">
                <a:ln w="11430"/>
                <a:solidFill>
                  <a:srgbClr val="FFC000"/>
                </a:solidFill>
                <a:cs typeface="Arial" charset="0"/>
              </a:rPr>
              <a:t> by age group — United States, </a:t>
            </a:r>
            <a:r>
              <a:rPr lang="en-US" sz="2400" b="1" dirty="0" smtClean="0">
                <a:ln w="11430"/>
                <a:solidFill>
                  <a:srgbClr val="FFC000"/>
                </a:solidFill>
                <a:cs typeface="Arial" charset="0"/>
              </a:rPr>
              <a:t>2001–2016</a:t>
            </a:r>
            <a:endParaRPr lang="en-US" sz="2400" b="1" dirty="0">
              <a:ln w="11430"/>
              <a:solidFill>
                <a:srgbClr val="FFC000"/>
              </a:solidFill>
              <a:cs typeface="Arial" charset="0"/>
            </a:endParaRPr>
          </a:p>
        </p:txBody>
      </p:sp>
      <p:sp>
        <p:nvSpPr>
          <p:cNvPr id="20484" name="Rectangle 4"/>
          <p:cNvSpPr>
            <a:spLocks noChangeArrowheads="1"/>
          </p:cNvSpPr>
          <p:nvPr/>
        </p:nvSpPr>
        <p:spPr bwMode="auto">
          <a:xfrm>
            <a:off x="381000" y="6248400"/>
            <a:ext cx="7162800" cy="246221"/>
          </a:xfrm>
          <a:prstGeom prst="rect">
            <a:avLst/>
          </a:prstGeom>
          <a:noFill/>
          <a:ln w="9525">
            <a:noFill/>
            <a:miter lim="800000"/>
            <a:headEnd/>
            <a:tailEnd/>
          </a:ln>
        </p:spPr>
        <p:txBody>
          <a:bodyPr wrap="square">
            <a:spAutoFit/>
          </a:bodyPr>
          <a:lstStyle/>
          <a:p>
            <a:pPr eaLnBrk="0" hangingPunct="0"/>
            <a:r>
              <a:rPr lang="en-US" sz="1000" b="0" dirty="0">
                <a:solidFill>
                  <a:schemeClr val="bg2"/>
                </a:solidFill>
                <a:latin typeface="+mn-lt"/>
                <a:cs typeface="Arial" charset="0"/>
              </a:rPr>
              <a:t>Source: </a:t>
            </a:r>
            <a:r>
              <a:rPr lang="en-US" sz="1000" b="0" dirty="0" smtClean="0">
                <a:solidFill>
                  <a:schemeClr val="bg2"/>
                </a:solidFill>
                <a:latin typeface="+mn-lt"/>
                <a:cs typeface="Arial" charset="0"/>
              </a:rPr>
              <a:t>CDC,  National </a:t>
            </a:r>
            <a:r>
              <a:rPr lang="en-US" sz="1000" b="0" dirty="0">
                <a:solidFill>
                  <a:schemeClr val="bg2"/>
                </a:solidFill>
                <a:latin typeface="+mn-lt"/>
                <a:cs typeface="Arial" charset="0"/>
              </a:rPr>
              <a:t>Notifiable Diseases Surveillance System (NNDSS)</a:t>
            </a:r>
          </a:p>
        </p:txBody>
      </p:sp>
      <p:graphicFrame>
        <p:nvGraphicFramePr>
          <p:cNvPr id="3" name="Chart 2"/>
          <p:cNvGraphicFramePr/>
          <p:nvPr>
            <p:extLst>
              <p:ext uri="{D42A27DB-BD31-4B8C-83A1-F6EECF244321}">
                <p14:modId xmlns:p14="http://schemas.microsoft.com/office/powerpoint/2010/main" val="231296732"/>
              </p:ext>
            </p:extLst>
          </p:nvPr>
        </p:nvGraphicFramePr>
        <p:xfrm>
          <a:off x="381000" y="1316910"/>
          <a:ext cx="9677400" cy="470289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39604679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963</TotalTime>
  <Words>276</Words>
  <Application>Microsoft Office PowerPoint</Application>
  <PresentationFormat>On-screen Show (4:3)</PresentationFormat>
  <Paragraphs>8</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Symbol</vt:lpstr>
      <vt:lpstr>Times New Roman</vt:lpstr>
      <vt:lpstr>Office Theme</vt:lpstr>
      <vt:lpstr>Figure 4.2. Incidence of acute hepatitis C,  by age group — United States, 2001–2016</vt:lpstr>
    </vt:vector>
  </TitlesOfParts>
  <Company>Centers for Disease Control and Prevention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Figure 4.1. Reported number of acute hepatitis C cases — United States, 2000–2013</dc:title>
  <dc:creator>CDC User</dc:creator>
  <cp:lastModifiedBy>Peterson, Paul (CDC/OID/NCHHSTP) (CTR)</cp:lastModifiedBy>
  <cp:revision>92</cp:revision>
  <cp:lastPrinted>2017-05-31T16:15:34Z</cp:lastPrinted>
  <dcterms:created xsi:type="dcterms:W3CDTF">2014-11-25T14:52:55Z</dcterms:created>
  <dcterms:modified xsi:type="dcterms:W3CDTF">2018-06-06T13:35:23Z</dcterms:modified>
</cp:coreProperties>
</file>