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DC User" initials="C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00"/>
    <a:srgbClr val="009999"/>
    <a:srgbClr val="000000"/>
    <a:srgbClr val="CC0000"/>
    <a:srgbClr val="FF9933"/>
    <a:srgbClr val="FF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403" autoAdjust="0"/>
  </p:normalViewPr>
  <p:slideViewPr>
    <p:cSldViewPr>
      <p:cViewPr varScale="1">
        <p:scale>
          <a:sx n="71" d="100"/>
          <a:sy n="71" d="100"/>
        </p:scale>
        <p:origin x="2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ReportedNumber</c:v>
                </c:pt>
              </c:strCache>
            </c:strRef>
          </c:tx>
          <c:spPr>
            <a:ln>
              <a:solidFill>
                <a:srgbClr val="00FF00"/>
              </a:solidFill>
            </a:ln>
          </c:spPr>
          <c:marker>
            <c:spPr>
              <a:solidFill>
                <a:srgbClr val="00FF00"/>
              </a:solidFill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1640</c:v>
                </c:pt>
                <c:pt idx="1">
                  <c:v>1223</c:v>
                </c:pt>
                <c:pt idx="2">
                  <c:v>891</c:v>
                </c:pt>
                <c:pt idx="3">
                  <c:v>758</c:v>
                </c:pt>
                <c:pt idx="4">
                  <c:v>694</c:v>
                </c:pt>
                <c:pt idx="5">
                  <c:v>802</c:v>
                </c:pt>
                <c:pt idx="6">
                  <c:v>849</c:v>
                </c:pt>
                <c:pt idx="7">
                  <c:v>877</c:v>
                </c:pt>
                <c:pt idx="8">
                  <c:v>781</c:v>
                </c:pt>
                <c:pt idx="9">
                  <c:v>850</c:v>
                </c:pt>
                <c:pt idx="10">
                  <c:v>1232</c:v>
                </c:pt>
                <c:pt idx="11">
                  <c:v>1778</c:v>
                </c:pt>
                <c:pt idx="12">
                  <c:v>2138</c:v>
                </c:pt>
                <c:pt idx="13">
                  <c:v>2194</c:v>
                </c:pt>
                <c:pt idx="14">
                  <c:v>2436</c:v>
                </c:pt>
                <c:pt idx="15">
                  <c:v>2967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96-463B-8CE8-5CF86FFF43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895144"/>
        <c:axId val="111895536"/>
      </c:lineChart>
      <c:catAx>
        <c:axId val="1118951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1"/>
                    </a:solidFill>
                  </a:defRPr>
                </a:pPr>
                <a:r>
                  <a:rPr lang="en-US" sz="1600" b="0" dirty="0" smtClean="0">
                    <a:solidFill>
                      <a:schemeClr val="bg1"/>
                    </a:solidFill>
                  </a:rPr>
                  <a:t>Year</a:t>
                </a:r>
                <a:endParaRPr lang="en-US" sz="1600" b="0" dirty="0">
                  <a:solidFill>
                    <a:schemeClr val="bg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7712644204358184"/>
              <c:y val="0.903092485549133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1"/>
                </a:solidFill>
              </a:defRPr>
            </a:pPr>
            <a:endParaRPr lang="en-US"/>
          </a:p>
        </c:txPr>
        <c:crossAx val="111895536"/>
        <c:crosses val="autoZero"/>
        <c:auto val="1"/>
        <c:lblAlgn val="ctr"/>
        <c:lblOffset val="100"/>
        <c:tickLblSkip val="3"/>
        <c:noMultiLvlLbl val="0"/>
      </c:catAx>
      <c:valAx>
        <c:axId val="1118955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 baseline="0">
                    <a:solidFill>
                      <a:srgbClr val="FF9933"/>
                    </a:solidFill>
                  </a:defRPr>
                </a:pPr>
                <a:r>
                  <a:rPr lang="en-US" sz="1600" b="0" baseline="0" dirty="0" smtClean="0">
                    <a:solidFill>
                      <a:srgbClr val="FF9933"/>
                    </a:solidFill>
                  </a:rPr>
                  <a:t>Number of cases</a:t>
                </a:r>
                <a:endParaRPr lang="en-US" sz="1600" b="0" baseline="0" dirty="0">
                  <a:solidFill>
                    <a:srgbClr val="FF9933"/>
                  </a:solidFill>
                </a:endParaRPr>
              </a:p>
            </c:rich>
          </c:tx>
          <c:layout>
            <c:manualLayout>
              <c:xMode val="edge"/>
              <c:yMode val="edge"/>
              <c:x val="9.6899224806201549E-3"/>
              <c:y val="0.21614514587410677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spPr>
          <a:ln>
            <a:solidFill>
              <a:srgbClr val="FFC000"/>
            </a:solidFill>
          </a:ln>
        </c:spPr>
        <c:txPr>
          <a:bodyPr/>
          <a:lstStyle/>
          <a:p>
            <a:pPr>
              <a:defRPr sz="1400">
                <a:solidFill>
                  <a:srgbClr val="FF9933"/>
                </a:solidFill>
              </a:defRPr>
            </a:pPr>
            <a:endParaRPr lang="en-US"/>
          </a:p>
        </c:txPr>
        <c:crossAx val="11189514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25445E-B0B3-4F11-AAB0-81F5DD319DDA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E307CA-BEB0-4242-B83B-920180824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342900" marR="922655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The number of reported acute hepatitis C cases declined 48.2%, from 1,640 in 2001 to 850 in 2010. The rate then increased 3.5 fold to 2,967 cases in 2016. </a:t>
            </a:r>
            <a:r>
              <a:rPr lang="en-US" sz="120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From 2015 through 2016, the number of acute HCV cases increased 21.8% (from 2,436 to 2,967 cases).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272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1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2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24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19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8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4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6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5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5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8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3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447800" y="545087"/>
            <a:ext cx="64008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4.1. Reported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number of acute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hepatitis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C cases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— 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2001–2016</a:t>
            </a:r>
            <a:endParaRPr lang="en-US" sz="2400" b="1" dirty="0">
              <a:ln w="11430"/>
              <a:solidFill>
                <a:srgbClr val="FFC000"/>
              </a:solidFill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04800" y="6183886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CDC, National 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Notifiable Diseases Surveillance System (NNDSS)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037807800"/>
              </p:ext>
            </p:extLst>
          </p:nvPr>
        </p:nvGraphicFramePr>
        <p:xfrm>
          <a:off x="533400" y="1611887"/>
          <a:ext cx="8001000" cy="4571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1381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84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Office Theme</vt:lpstr>
      <vt:lpstr>Figure 4.1. Reported number of acute hepatitis C cases — United States, 2001–2016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4.1. Reported number of acute hepatitis C cases — United States, 2000–2013</dc:title>
  <dc:creator>CDC User</dc:creator>
  <cp:lastModifiedBy>Peterson, Paul (CDC/OID/NCHHSTP) (CTR)</cp:lastModifiedBy>
  <cp:revision>91</cp:revision>
  <cp:lastPrinted>2017-05-31T16:15:34Z</cp:lastPrinted>
  <dcterms:created xsi:type="dcterms:W3CDTF">2014-11-25T14:52:55Z</dcterms:created>
  <dcterms:modified xsi:type="dcterms:W3CDTF">2018-06-06T13:35:04Z</dcterms:modified>
</cp:coreProperties>
</file>