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notesSlides/notesSlide2.xml" ContentType="application/vnd.openxmlformats-officedocument.presentationml.notesSlide+xml"/>
  <Override PartName="/ppt/charts/chart2.xml" ContentType="application/vnd.openxmlformats-officedocument.drawingml.chart+xml"/>
  <Override PartName="/ppt/notesSlides/notesSlide3.xml" ContentType="application/vnd.openxmlformats-officedocument.presentationml.notesSlide+xml"/>
  <Override PartName="/ppt/charts/chart3.xml" ContentType="application/vnd.openxmlformats-officedocument.drawingml.chart+xml"/>
  <Override PartName="/ppt/notesSlides/notesSlide4.xml" ContentType="application/vnd.openxmlformats-officedocument.presentationml.notesSlide+xml"/>
  <Override PartName="/ppt/charts/chart4.xml" ContentType="application/vnd.openxmlformats-officedocument.drawingml.chart+xml"/>
  <Override PartName="/ppt/notesSlides/notesSlide5.xml" ContentType="application/vnd.openxmlformats-officedocument.presentationml.notesSlide+xml"/>
  <Override PartName="/ppt/charts/chart5.xml" ContentType="application/vnd.openxmlformats-officedocument.drawingml.chart+xml"/>
  <Override PartName="/ppt/notesSlides/notesSlide6.xml" ContentType="application/vnd.openxmlformats-officedocument.presentationml.notesSlide+xml"/>
  <Override PartName="/ppt/charts/chart6.xml" ContentType="application/vnd.openxmlformats-officedocument.drawingml.chart+xml"/>
  <Override PartName="/ppt/drawings/drawing1.xml" ContentType="application/vnd.openxmlformats-officedocument.drawingml.chartshapes+xml"/>
  <Override PartName="/ppt/notesSlides/notesSlide7.xml" ContentType="application/vnd.openxmlformats-officedocument.presentationml.notesSlide+xml"/>
  <Override PartName="/ppt/charts/chart7.xml" ContentType="application/vnd.openxmlformats-officedocument.drawingml.chart+xml"/>
  <Override PartName="/ppt/drawings/drawing2.xml" ContentType="application/vnd.openxmlformats-officedocument.drawingml.chartshape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sldIdLst>
    <p:sldId id="257" r:id="rId2"/>
    <p:sldId id="258" r:id="rId3"/>
    <p:sldId id="259" r:id="rId4"/>
    <p:sldId id="260" r:id="rId5"/>
    <p:sldId id="265" r:id="rId6"/>
    <p:sldId id="262" r:id="rId7"/>
    <p:sldId id="264" r:id="rId8"/>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CDC User" initials="CU" lastIdx="2"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990000"/>
    <a:srgbClr val="009999"/>
    <a:srgbClr val="000000"/>
    <a:srgbClr val="CC0000"/>
    <a:srgbClr val="FF9933"/>
    <a:srgbClr val="FF00FF"/>
    <a:srgbClr val="9933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77403" autoAdjust="0"/>
  </p:normalViewPr>
  <p:slideViewPr>
    <p:cSldViewPr>
      <p:cViewPr varScale="1">
        <p:scale>
          <a:sx n="71" d="100"/>
          <a:sy n="71" d="100"/>
        </p:scale>
        <p:origin x="240" y="7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Excel_Worksheet3.xlsx"/></Relationships>
</file>

<file path=ppt/charts/_rels/chart5.xml.rels><?xml version="1.0" encoding="UTF-8" standalone="yes"?>
<Relationships xmlns="http://schemas.openxmlformats.org/package/2006/relationships"><Relationship Id="rId1" Type="http://schemas.openxmlformats.org/officeDocument/2006/relationships/package" Target="../embeddings/Microsoft_Excel_Worksheet4.xlsx"/></Relationships>
</file>

<file path=ppt/charts/_rels/chart6.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package" Target="../embeddings/Microsoft_Excel_Worksheet5.xlsx"/></Relationships>
</file>

<file path=ppt/charts/_rels/chart7.xml.rels><?xml version="1.0" encoding="UTF-8" standalone="yes"?>
<Relationships xmlns="http://schemas.openxmlformats.org/package/2006/relationships"><Relationship Id="rId2" Type="http://schemas.openxmlformats.org/officeDocument/2006/relationships/chartUserShapes" Target="../drawings/drawing2.xml"/><Relationship Id="rId1" Type="http://schemas.openxmlformats.org/officeDocument/2006/relationships/package" Target="../embeddings/Microsoft_Excel_Worksheet6.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0"/>
          <c:order val="0"/>
          <c:tx>
            <c:strRef>
              <c:f>Sheet1!$B$1</c:f>
              <c:strCache>
                <c:ptCount val="1"/>
                <c:pt idx="0">
                  <c:v>ReportedNumber</c:v>
                </c:pt>
              </c:strCache>
            </c:strRef>
          </c:tx>
          <c:spPr>
            <a:ln>
              <a:solidFill>
                <a:srgbClr val="00FF00"/>
              </a:solidFill>
            </a:ln>
          </c:spPr>
          <c:marker>
            <c:spPr>
              <a:solidFill>
                <a:srgbClr val="00FF00"/>
              </a:solidFill>
            </c:spPr>
          </c:marker>
          <c:cat>
            <c:numRef>
              <c:f>Sheet1!$A$2:$A$17</c:f>
              <c:numCache>
                <c:formatCode>General</c:formatCode>
                <c:ptCount val="16"/>
                <c:pt idx="0">
                  <c:v>2001</c:v>
                </c:pt>
                <c:pt idx="1">
                  <c:v>2002</c:v>
                </c:pt>
                <c:pt idx="2">
                  <c:v>2003</c:v>
                </c:pt>
                <c:pt idx="3">
                  <c:v>2004</c:v>
                </c:pt>
                <c:pt idx="4">
                  <c:v>2005</c:v>
                </c:pt>
                <c:pt idx="5">
                  <c:v>2006</c:v>
                </c:pt>
                <c:pt idx="6">
                  <c:v>2007</c:v>
                </c:pt>
                <c:pt idx="7">
                  <c:v>2008</c:v>
                </c:pt>
                <c:pt idx="8">
                  <c:v>2009</c:v>
                </c:pt>
                <c:pt idx="9">
                  <c:v>2010</c:v>
                </c:pt>
                <c:pt idx="10">
                  <c:v>2011</c:v>
                </c:pt>
                <c:pt idx="11">
                  <c:v>2012</c:v>
                </c:pt>
                <c:pt idx="12">
                  <c:v>2013</c:v>
                </c:pt>
                <c:pt idx="13">
                  <c:v>2014</c:v>
                </c:pt>
                <c:pt idx="14">
                  <c:v>2015</c:v>
                </c:pt>
                <c:pt idx="15">
                  <c:v>2016</c:v>
                </c:pt>
              </c:numCache>
            </c:numRef>
          </c:cat>
          <c:val>
            <c:numRef>
              <c:f>Sheet1!$B$2:$B$17</c:f>
              <c:numCache>
                <c:formatCode>General</c:formatCode>
                <c:ptCount val="16"/>
                <c:pt idx="0">
                  <c:v>1640</c:v>
                </c:pt>
                <c:pt idx="1">
                  <c:v>1223</c:v>
                </c:pt>
                <c:pt idx="2">
                  <c:v>891</c:v>
                </c:pt>
                <c:pt idx="3">
                  <c:v>758</c:v>
                </c:pt>
                <c:pt idx="4">
                  <c:v>694</c:v>
                </c:pt>
                <c:pt idx="5">
                  <c:v>802</c:v>
                </c:pt>
                <c:pt idx="6">
                  <c:v>849</c:v>
                </c:pt>
                <c:pt idx="7">
                  <c:v>877</c:v>
                </c:pt>
                <c:pt idx="8">
                  <c:v>781</c:v>
                </c:pt>
                <c:pt idx="9">
                  <c:v>850</c:v>
                </c:pt>
                <c:pt idx="10">
                  <c:v>1232</c:v>
                </c:pt>
                <c:pt idx="11">
                  <c:v>1778</c:v>
                </c:pt>
                <c:pt idx="12">
                  <c:v>2138</c:v>
                </c:pt>
                <c:pt idx="13">
                  <c:v>2194</c:v>
                </c:pt>
                <c:pt idx="14">
                  <c:v>2436</c:v>
                </c:pt>
                <c:pt idx="15">
                  <c:v>2967</c:v>
                </c:pt>
              </c:numCache>
            </c:numRef>
          </c:val>
          <c:smooth val="0"/>
          <c:extLst>
            <c:ext xmlns:c16="http://schemas.microsoft.com/office/drawing/2014/chart" uri="{C3380CC4-5D6E-409C-BE32-E72D297353CC}">
              <c16:uniqueId val="{00000000-3D96-463B-8CE8-5CF86FFF43ED}"/>
            </c:ext>
          </c:extLst>
        </c:ser>
        <c:dLbls>
          <c:showLegendKey val="0"/>
          <c:showVal val="0"/>
          <c:showCatName val="0"/>
          <c:showSerName val="0"/>
          <c:showPercent val="0"/>
          <c:showBubbleSize val="0"/>
        </c:dLbls>
        <c:marker val="1"/>
        <c:smooth val="0"/>
        <c:axId val="111895144"/>
        <c:axId val="111895536"/>
      </c:lineChart>
      <c:catAx>
        <c:axId val="111895144"/>
        <c:scaling>
          <c:orientation val="minMax"/>
        </c:scaling>
        <c:delete val="0"/>
        <c:axPos val="b"/>
        <c:title>
          <c:tx>
            <c:rich>
              <a:bodyPr/>
              <a:lstStyle/>
              <a:p>
                <a:pPr>
                  <a:defRPr sz="1600" b="0">
                    <a:solidFill>
                      <a:schemeClr val="bg1"/>
                    </a:solidFill>
                  </a:defRPr>
                </a:pPr>
                <a:r>
                  <a:rPr lang="en-US" sz="1600" b="0" dirty="0" smtClean="0">
                    <a:solidFill>
                      <a:schemeClr val="bg1"/>
                    </a:solidFill>
                  </a:rPr>
                  <a:t>Year</a:t>
                </a:r>
                <a:endParaRPr lang="en-US" sz="1600" b="0" dirty="0">
                  <a:solidFill>
                    <a:schemeClr val="bg1"/>
                  </a:solidFill>
                </a:endParaRPr>
              </a:p>
            </c:rich>
          </c:tx>
          <c:layout>
            <c:manualLayout>
              <c:xMode val="edge"/>
              <c:yMode val="edge"/>
              <c:x val="0.47712644204358184"/>
              <c:y val="0.90309248554913302"/>
            </c:manualLayout>
          </c:layout>
          <c:overlay val="0"/>
        </c:title>
        <c:numFmt formatCode="General" sourceLinked="1"/>
        <c:majorTickMark val="out"/>
        <c:minorTickMark val="none"/>
        <c:tickLblPos val="nextTo"/>
        <c:txPr>
          <a:bodyPr rot="-1860000"/>
          <a:lstStyle/>
          <a:p>
            <a:pPr>
              <a:defRPr sz="1400">
                <a:solidFill>
                  <a:schemeClr val="bg1"/>
                </a:solidFill>
              </a:defRPr>
            </a:pPr>
            <a:endParaRPr lang="en-US"/>
          </a:p>
        </c:txPr>
        <c:crossAx val="111895536"/>
        <c:crosses val="autoZero"/>
        <c:auto val="1"/>
        <c:lblAlgn val="ctr"/>
        <c:lblOffset val="100"/>
        <c:tickLblSkip val="3"/>
        <c:noMultiLvlLbl val="0"/>
      </c:catAx>
      <c:valAx>
        <c:axId val="111895536"/>
        <c:scaling>
          <c:orientation val="minMax"/>
        </c:scaling>
        <c:delete val="0"/>
        <c:axPos val="l"/>
        <c:title>
          <c:tx>
            <c:rich>
              <a:bodyPr rot="-5400000" vert="horz"/>
              <a:lstStyle/>
              <a:p>
                <a:pPr>
                  <a:defRPr sz="1600" b="0" baseline="0">
                    <a:solidFill>
                      <a:srgbClr val="FF9933"/>
                    </a:solidFill>
                  </a:defRPr>
                </a:pPr>
                <a:r>
                  <a:rPr lang="en-US" sz="1600" b="0" baseline="0" dirty="0" smtClean="0">
                    <a:solidFill>
                      <a:srgbClr val="FF9933"/>
                    </a:solidFill>
                  </a:rPr>
                  <a:t>Number of cases</a:t>
                </a:r>
                <a:endParaRPr lang="en-US" sz="1600" b="0" baseline="0" dirty="0">
                  <a:solidFill>
                    <a:srgbClr val="FF9933"/>
                  </a:solidFill>
                </a:endParaRPr>
              </a:p>
            </c:rich>
          </c:tx>
          <c:layout>
            <c:manualLayout>
              <c:xMode val="edge"/>
              <c:yMode val="edge"/>
              <c:x val="9.6899224806201549E-3"/>
              <c:y val="0.21614514587410677"/>
            </c:manualLayout>
          </c:layout>
          <c:overlay val="0"/>
        </c:title>
        <c:numFmt formatCode="#,##0" sourceLinked="0"/>
        <c:majorTickMark val="out"/>
        <c:minorTickMark val="out"/>
        <c:tickLblPos val="nextTo"/>
        <c:spPr>
          <a:ln>
            <a:solidFill>
              <a:srgbClr val="FFC000"/>
            </a:solidFill>
          </a:ln>
        </c:spPr>
        <c:txPr>
          <a:bodyPr/>
          <a:lstStyle/>
          <a:p>
            <a:pPr>
              <a:defRPr sz="1400">
                <a:solidFill>
                  <a:srgbClr val="FF9933"/>
                </a:solidFill>
              </a:defRPr>
            </a:pPr>
            <a:endParaRPr lang="en-US"/>
          </a:p>
        </c:txPr>
        <c:crossAx val="111895144"/>
        <c:crosses val="autoZero"/>
        <c:crossBetween val="midCat"/>
      </c:valAx>
    </c:plotArea>
    <c:plotVisOnly val="1"/>
    <c:dispBlanksAs val="gap"/>
    <c:showDLblsOverMax val="0"/>
  </c:chart>
  <c:txPr>
    <a:bodyPr/>
    <a:lstStyle/>
    <a:p>
      <a:pPr>
        <a:defRPr sz="18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lineChart>
        <c:grouping val="standard"/>
        <c:varyColors val="0"/>
        <c:ser>
          <c:idx val="0"/>
          <c:order val="0"/>
          <c:tx>
            <c:strRef>
              <c:f>Sheet1!$B$1</c:f>
              <c:strCache>
                <c:ptCount val="1"/>
                <c:pt idx="0">
                  <c:v>0-19 yrs</c:v>
                </c:pt>
              </c:strCache>
            </c:strRef>
          </c:tx>
          <c:spPr>
            <a:ln>
              <a:solidFill>
                <a:schemeClr val="bg2"/>
              </a:solidFill>
            </a:ln>
          </c:spPr>
          <c:marker>
            <c:symbol val="circle"/>
            <c:size val="10"/>
            <c:spPr>
              <a:noFill/>
              <a:ln>
                <a:solidFill>
                  <a:schemeClr val="bg2"/>
                </a:solidFill>
              </a:ln>
            </c:spPr>
          </c:marker>
          <c:cat>
            <c:numRef>
              <c:f>Sheet1!$A$2:$A$17</c:f>
              <c:numCache>
                <c:formatCode>General</c:formatCode>
                <c:ptCount val="16"/>
                <c:pt idx="0">
                  <c:v>2001</c:v>
                </c:pt>
                <c:pt idx="1">
                  <c:v>2002</c:v>
                </c:pt>
                <c:pt idx="2">
                  <c:v>2003</c:v>
                </c:pt>
                <c:pt idx="3">
                  <c:v>2004</c:v>
                </c:pt>
                <c:pt idx="4">
                  <c:v>2005</c:v>
                </c:pt>
                <c:pt idx="5">
                  <c:v>2006</c:v>
                </c:pt>
                <c:pt idx="6">
                  <c:v>2007</c:v>
                </c:pt>
                <c:pt idx="7">
                  <c:v>2008</c:v>
                </c:pt>
                <c:pt idx="8">
                  <c:v>2009</c:v>
                </c:pt>
                <c:pt idx="9">
                  <c:v>2010</c:v>
                </c:pt>
                <c:pt idx="10">
                  <c:v>2011</c:v>
                </c:pt>
                <c:pt idx="11">
                  <c:v>2012</c:v>
                </c:pt>
                <c:pt idx="12">
                  <c:v>2013</c:v>
                </c:pt>
                <c:pt idx="13">
                  <c:v>2014</c:v>
                </c:pt>
                <c:pt idx="14">
                  <c:v>2015</c:v>
                </c:pt>
                <c:pt idx="15">
                  <c:v>2016</c:v>
                </c:pt>
              </c:numCache>
            </c:numRef>
          </c:cat>
          <c:val>
            <c:numRef>
              <c:f>Sheet1!$B$2:$B$17</c:f>
              <c:numCache>
                <c:formatCode>General</c:formatCode>
                <c:ptCount val="16"/>
                <c:pt idx="0">
                  <c:v>0.08</c:v>
                </c:pt>
                <c:pt idx="1">
                  <c:v>0.08</c:v>
                </c:pt>
                <c:pt idx="2">
                  <c:v>7.0000000000000007E-2</c:v>
                </c:pt>
                <c:pt idx="3">
                  <c:v>0.06</c:v>
                </c:pt>
                <c:pt idx="4">
                  <c:v>0.06</c:v>
                </c:pt>
                <c:pt idx="5">
                  <c:v>0.06</c:v>
                </c:pt>
                <c:pt idx="6">
                  <c:v>0.06</c:v>
                </c:pt>
                <c:pt idx="7">
                  <c:v>0.05</c:v>
                </c:pt>
                <c:pt idx="8">
                  <c:v>0.05</c:v>
                </c:pt>
                <c:pt idx="9">
                  <c:v>0.05</c:v>
                </c:pt>
                <c:pt idx="10">
                  <c:v>0.1</c:v>
                </c:pt>
                <c:pt idx="11">
                  <c:v>0.11</c:v>
                </c:pt>
                <c:pt idx="12">
                  <c:v>0.13</c:v>
                </c:pt>
                <c:pt idx="13">
                  <c:v>0.12</c:v>
                </c:pt>
                <c:pt idx="14">
                  <c:v>0.13</c:v>
                </c:pt>
                <c:pt idx="15">
                  <c:v>0.11</c:v>
                </c:pt>
              </c:numCache>
            </c:numRef>
          </c:val>
          <c:smooth val="0"/>
          <c:extLst>
            <c:ext xmlns:c16="http://schemas.microsoft.com/office/drawing/2014/chart" uri="{C3380CC4-5D6E-409C-BE32-E72D297353CC}">
              <c16:uniqueId val="{00000000-8337-4CBC-9002-581770086145}"/>
            </c:ext>
          </c:extLst>
        </c:ser>
        <c:ser>
          <c:idx val="1"/>
          <c:order val="1"/>
          <c:tx>
            <c:strRef>
              <c:f>Sheet1!$C$1</c:f>
              <c:strCache>
                <c:ptCount val="1"/>
                <c:pt idx="0">
                  <c:v>20-29 yrs</c:v>
                </c:pt>
              </c:strCache>
            </c:strRef>
          </c:tx>
          <c:spPr>
            <a:ln>
              <a:solidFill>
                <a:srgbClr val="9933FF"/>
              </a:solidFill>
            </a:ln>
          </c:spPr>
          <c:marker>
            <c:symbol val="diamond"/>
            <c:size val="9"/>
            <c:spPr>
              <a:solidFill>
                <a:srgbClr val="9933FF"/>
              </a:solidFill>
              <a:ln>
                <a:solidFill>
                  <a:srgbClr val="9933FF"/>
                </a:solidFill>
              </a:ln>
            </c:spPr>
          </c:marker>
          <c:cat>
            <c:numRef>
              <c:f>Sheet1!$A$2:$A$17</c:f>
              <c:numCache>
                <c:formatCode>General</c:formatCode>
                <c:ptCount val="16"/>
                <c:pt idx="0">
                  <c:v>2001</c:v>
                </c:pt>
                <c:pt idx="1">
                  <c:v>2002</c:v>
                </c:pt>
                <c:pt idx="2">
                  <c:v>2003</c:v>
                </c:pt>
                <c:pt idx="3">
                  <c:v>2004</c:v>
                </c:pt>
                <c:pt idx="4">
                  <c:v>2005</c:v>
                </c:pt>
                <c:pt idx="5">
                  <c:v>2006</c:v>
                </c:pt>
                <c:pt idx="6">
                  <c:v>2007</c:v>
                </c:pt>
                <c:pt idx="7">
                  <c:v>2008</c:v>
                </c:pt>
                <c:pt idx="8">
                  <c:v>2009</c:v>
                </c:pt>
                <c:pt idx="9">
                  <c:v>2010</c:v>
                </c:pt>
                <c:pt idx="10">
                  <c:v>2011</c:v>
                </c:pt>
                <c:pt idx="11">
                  <c:v>2012</c:v>
                </c:pt>
                <c:pt idx="12">
                  <c:v>2013</c:v>
                </c:pt>
                <c:pt idx="13">
                  <c:v>2014</c:v>
                </c:pt>
                <c:pt idx="14">
                  <c:v>2015</c:v>
                </c:pt>
                <c:pt idx="15">
                  <c:v>2016</c:v>
                </c:pt>
              </c:numCache>
            </c:numRef>
          </c:cat>
          <c:val>
            <c:numRef>
              <c:f>Sheet1!$C$2:$C$17</c:f>
              <c:numCache>
                <c:formatCode>General</c:formatCode>
                <c:ptCount val="16"/>
                <c:pt idx="0">
                  <c:v>0.53</c:v>
                </c:pt>
                <c:pt idx="1">
                  <c:v>0.56000000000000005</c:v>
                </c:pt>
                <c:pt idx="2">
                  <c:v>0.5</c:v>
                </c:pt>
                <c:pt idx="3">
                  <c:v>0.4</c:v>
                </c:pt>
                <c:pt idx="4">
                  <c:v>0.4</c:v>
                </c:pt>
                <c:pt idx="5">
                  <c:v>0.52</c:v>
                </c:pt>
                <c:pt idx="6">
                  <c:v>0.54</c:v>
                </c:pt>
                <c:pt idx="7">
                  <c:v>0.62</c:v>
                </c:pt>
                <c:pt idx="8">
                  <c:v>0.65</c:v>
                </c:pt>
                <c:pt idx="9">
                  <c:v>0.75</c:v>
                </c:pt>
                <c:pt idx="10">
                  <c:v>1.18</c:v>
                </c:pt>
                <c:pt idx="11">
                  <c:v>1.73</c:v>
                </c:pt>
                <c:pt idx="12">
                  <c:v>2.0099999999999998</c:v>
                </c:pt>
                <c:pt idx="13">
                  <c:v>2.2000000000000002</c:v>
                </c:pt>
                <c:pt idx="14">
                  <c:v>2.38</c:v>
                </c:pt>
                <c:pt idx="15">
                  <c:v>2.66</c:v>
                </c:pt>
              </c:numCache>
            </c:numRef>
          </c:val>
          <c:smooth val="0"/>
          <c:extLst>
            <c:ext xmlns:c16="http://schemas.microsoft.com/office/drawing/2014/chart" uri="{C3380CC4-5D6E-409C-BE32-E72D297353CC}">
              <c16:uniqueId val="{00000001-8337-4CBC-9002-581770086145}"/>
            </c:ext>
          </c:extLst>
        </c:ser>
        <c:ser>
          <c:idx val="2"/>
          <c:order val="2"/>
          <c:tx>
            <c:strRef>
              <c:f>Sheet1!$D$1</c:f>
              <c:strCache>
                <c:ptCount val="1"/>
                <c:pt idx="0">
                  <c:v>30-39 yrs</c:v>
                </c:pt>
              </c:strCache>
            </c:strRef>
          </c:tx>
          <c:spPr>
            <a:ln>
              <a:solidFill>
                <a:srgbClr val="FFFF00"/>
              </a:solidFill>
            </a:ln>
          </c:spPr>
          <c:marker>
            <c:symbol val="star"/>
            <c:size val="9"/>
            <c:spPr>
              <a:noFill/>
              <a:ln>
                <a:solidFill>
                  <a:srgbClr val="FFFF00"/>
                </a:solidFill>
              </a:ln>
            </c:spPr>
          </c:marker>
          <c:cat>
            <c:numRef>
              <c:f>Sheet1!$A$2:$A$17</c:f>
              <c:numCache>
                <c:formatCode>General</c:formatCode>
                <c:ptCount val="16"/>
                <c:pt idx="0">
                  <c:v>2001</c:v>
                </c:pt>
                <c:pt idx="1">
                  <c:v>2002</c:v>
                </c:pt>
                <c:pt idx="2">
                  <c:v>2003</c:v>
                </c:pt>
                <c:pt idx="3">
                  <c:v>2004</c:v>
                </c:pt>
                <c:pt idx="4">
                  <c:v>2005</c:v>
                </c:pt>
                <c:pt idx="5">
                  <c:v>2006</c:v>
                </c:pt>
                <c:pt idx="6">
                  <c:v>2007</c:v>
                </c:pt>
                <c:pt idx="7">
                  <c:v>2008</c:v>
                </c:pt>
                <c:pt idx="8">
                  <c:v>2009</c:v>
                </c:pt>
                <c:pt idx="9">
                  <c:v>2010</c:v>
                </c:pt>
                <c:pt idx="10">
                  <c:v>2011</c:v>
                </c:pt>
                <c:pt idx="11">
                  <c:v>2012</c:v>
                </c:pt>
                <c:pt idx="12">
                  <c:v>2013</c:v>
                </c:pt>
                <c:pt idx="13">
                  <c:v>2014</c:v>
                </c:pt>
                <c:pt idx="14">
                  <c:v>2015</c:v>
                </c:pt>
                <c:pt idx="15">
                  <c:v>2016</c:v>
                </c:pt>
              </c:numCache>
            </c:numRef>
          </c:cat>
          <c:val>
            <c:numRef>
              <c:f>Sheet1!$D$2:$D$17</c:f>
              <c:numCache>
                <c:formatCode>General</c:formatCode>
                <c:ptCount val="16"/>
                <c:pt idx="0">
                  <c:v>0.97</c:v>
                </c:pt>
                <c:pt idx="1">
                  <c:v>0.77</c:v>
                </c:pt>
                <c:pt idx="2">
                  <c:v>0.5</c:v>
                </c:pt>
                <c:pt idx="3">
                  <c:v>0.4</c:v>
                </c:pt>
                <c:pt idx="4">
                  <c:v>0.44</c:v>
                </c:pt>
                <c:pt idx="5">
                  <c:v>0.45</c:v>
                </c:pt>
                <c:pt idx="6">
                  <c:v>0.48</c:v>
                </c:pt>
                <c:pt idx="7">
                  <c:v>0.46</c:v>
                </c:pt>
                <c:pt idx="8">
                  <c:v>0.48</c:v>
                </c:pt>
                <c:pt idx="9">
                  <c:v>0.6</c:v>
                </c:pt>
                <c:pt idx="10">
                  <c:v>0.83</c:v>
                </c:pt>
                <c:pt idx="11">
                  <c:v>1.1200000000000001</c:v>
                </c:pt>
                <c:pt idx="12">
                  <c:v>1.36</c:v>
                </c:pt>
                <c:pt idx="13">
                  <c:v>1.66</c:v>
                </c:pt>
                <c:pt idx="14">
                  <c:v>1.74</c:v>
                </c:pt>
                <c:pt idx="15">
                  <c:v>2.16</c:v>
                </c:pt>
              </c:numCache>
            </c:numRef>
          </c:val>
          <c:smooth val="0"/>
          <c:extLst>
            <c:ext xmlns:c16="http://schemas.microsoft.com/office/drawing/2014/chart" uri="{C3380CC4-5D6E-409C-BE32-E72D297353CC}">
              <c16:uniqueId val="{00000002-8337-4CBC-9002-581770086145}"/>
            </c:ext>
          </c:extLst>
        </c:ser>
        <c:ser>
          <c:idx val="3"/>
          <c:order val="3"/>
          <c:tx>
            <c:strRef>
              <c:f>Sheet1!$E$1</c:f>
              <c:strCache>
                <c:ptCount val="1"/>
                <c:pt idx="0">
                  <c:v>40-49 yrs</c:v>
                </c:pt>
              </c:strCache>
            </c:strRef>
          </c:tx>
          <c:spPr>
            <a:ln>
              <a:solidFill>
                <a:srgbClr val="00B050"/>
              </a:solidFill>
            </a:ln>
          </c:spPr>
          <c:marker>
            <c:symbol val="triangle"/>
            <c:size val="9"/>
            <c:spPr>
              <a:solidFill>
                <a:srgbClr val="00B050"/>
              </a:solidFill>
              <a:ln>
                <a:solidFill>
                  <a:srgbClr val="00B050"/>
                </a:solidFill>
              </a:ln>
            </c:spPr>
          </c:marker>
          <c:cat>
            <c:numRef>
              <c:f>Sheet1!$A$2:$A$17</c:f>
              <c:numCache>
                <c:formatCode>General</c:formatCode>
                <c:ptCount val="16"/>
                <c:pt idx="0">
                  <c:v>2001</c:v>
                </c:pt>
                <c:pt idx="1">
                  <c:v>2002</c:v>
                </c:pt>
                <c:pt idx="2">
                  <c:v>2003</c:v>
                </c:pt>
                <c:pt idx="3">
                  <c:v>2004</c:v>
                </c:pt>
                <c:pt idx="4">
                  <c:v>2005</c:v>
                </c:pt>
                <c:pt idx="5">
                  <c:v>2006</c:v>
                </c:pt>
                <c:pt idx="6">
                  <c:v>2007</c:v>
                </c:pt>
                <c:pt idx="7">
                  <c:v>2008</c:v>
                </c:pt>
                <c:pt idx="8">
                  <c:v>2009</c:v>
                </c:pt>
                <c:pt idx="9">
                  <c:v>2010</c:v>
                </c:pt>
                <c:pt idx="10">
                  <c:v>2011</c:v>
                </c:pt>
                <c:pt idx="11">
                  <c:v>2012</c:v>
                </c:pt>
                <c:pt idx="12">
                  <c:v>2013</c:v>
                </c:pt>
                <c:pt idx="13">
                  <c:v>2014</c:v>
                </c:pt>
                <c:pt idx="14">
                  <c:v>2015</c:v>
                </c:pt>
                <c:pt idx="15">
                  <c:v>2016</c:v>
                </c:pt>
              </c:numCache>
            </c:numRef>
          </c:cat>
          <c:val>
            <c:numRef>
              <c:f>Sheet1!$E$2:$E$17</c:f>
              <c:numCache>
                <c:formatCode>General</c:formatCode>
                <c:ptCount val="16"/>
                <c:pt idx="0">
                  <c:v>1.5</c:v>
                </c:pt>
                <c:pt idx="1">
                  <c:v>0.92</c:v>
                </c:pt>
                <c:pt idx="2">
                  <c:v>0.6</c:v>
                </c:pt>
                <c:pt idx="3">
                  <c:v>0.51</c:v>
                </c:pt>
                <c:pt idx="4">
                  <c:v>0.39</c:v>
                </c:pt>
                <c:pt idx="5">
                  <c:v>0.42</c:v>
                </c:pt>
                <c:pt idx="6">
                  <c:v>0.49</c:v>
                </c:pt>
                <c:pt idx="7">
                  <c:v>0.45</c:v>
                </c:pt>
                <c:pt idx="8">
                  <c:v>0.42</c:v>
                </c:pt>
                <c:pt idx="9">
                  <c:v>0.33</c:v>
                </c:pt>
                <c:pt idx="10">
                  <c:v>0.44</c:v>
                </c:pt>
                <c:pt idx="11">
                  <c:v>0.65</c:v>
                </c:pt>
                <c:pt idx="12">
                  <c:v>0.75</c:v>
                </c:pt>
                <c:pt idx="13">
                  <c:v>0.73</c:v>
                </c:pt>
                <c:pt idx="14">
                  <c:v>0.88</c:v>
                </c:pt>
                <c:pt idx="15">
                  <c:v>1.18</c:v>
                </c:pt>
              </c:numCache>
            </c:numRef>
          </c:val>
          <c:smooth val="0"/>
          <c:extLst>
            <c:ext xmlns:c16="http://schemas.microsoft.com/office/drawing/2014/chart" uri="{C3380CC4-5D6E-409C-BE32-E72D297353CC}">
              <c16:uniqueId val="{00000003-8337-4CBC-9002-581770086145}"/>
            </c:ext>
          </c:extLst>
        </c:ser>
        <c:ser>
          <c:idx val="4"/>
          <c:order val="4"/>
          <c:tx>
            <c:strRef>
              <c:f>Sheet1!$F$1</c:f>
              <c:strCache>
                <c:ptCount val="1"/>
                <c:pt idx="0">
                  <c:v>50-59 yrs</c:v>
                </c:pt>
              </c:strCache>
            </c:strRef>
          </c:tx>
          <c:spPr>
            <a:ln>
              <a:solidFill>
                <a:srgbClr val="00B0F0"/>
              </a:solidFill>
            </a:ln>
          </c:spPr>
          <c:marker>
            <c:symbol val="square"/>
            <c:size val="8"/>
            <c:spPr>
              <a:solidFill>
                <a:srgbClr val="00B0F0"/>
              </a:solidFill>
              <a:ln>
                <a:solidFill>
                  <a:srgbClr val="00B0F0"/>
                </a:solidFill>
              </a:ln>
            </c:spPr>
          </c:marker>
          <c:cat>
            <c:numRef>
              <c:f>Sheet1!$A$2:$A$17</c:f>
              <c:numCache>
                <c:formatCode>General</c:formatCode>
                <c:ptCount val="16"/>
                <c:pt idx="0">
                  <c:v>2001</c:v>
                </c:pt>
                <c:pt idx="1">
                  <c:v>2002</c:v>
                </c:pt>
                <c:pt idx="2">
                  <c:v>2003</c:v>
                </c:pt>
                <c:pt idx="3">
                  <c:v>2004</c:v>
                </c:pt>
                <c:pt idx="4">
                  <c:v>2005</c:v>
                </c:pt>
                <c:pt idx="5">
                  <c:v>2006</c:v>
                </c:pt>
                <c:pt idx="6">
                  <c:v>2007</c:v>
                </c:pt>
                <c:pt idx="7">
                  <c:v>2008</c:v>
                </c:pt>
                <c:pt idx="8">
                  <c:v>2009</c:v>
                </c:pt>
                <c:pt idx="9">
                  <c:v>2010</c:v>
                </c:pt>
                <c:pt idx="10">
                  <c:v>2011</c:v>
                </c:pt>
                <c:pt idx="11">
                  <c:v>2012</c:v>
                </c:pt>
                <c:pt idx="12">
                  <c:v>2013</c:v>
                </c:pt>
                <c:pt idx="13">
                  <c:v>2014</c:v>
                </c:pt>
                <c:pt idx="14">
                  <c:v>2015</c:v>
                </c:pt>
                <c:pt idx="15">
                  <c:v>2016</c:v>
                </c:pt>
              </c:numCache>
            </c:numRef>
          </c:cat>
          <c:val>
            <c:numRef>
              <c:f>Sheet1!$F$2:$F$17</c:f>
              <c:numCache>
                <c:formatCode>General</c:formatCode>
                <c:ptCount val="16"/>
                <c:pt idx="0">
                  <c:v>0.73</c:v>
                </c:pt>
                <c:pt idx="1">
                  <c:v>0.44</c:v>
                </c:pt>
                <c:pt idx="2">
                  <c:v>0.34</c:v>
                </c:pt>
                <c:pt idx="3">
                  <c:v>0.28000000000000003</c:v>
                </c:pt>
                <c:pt idx="4">
                  <c:v>0.23</c:v>
                </c:pt>
                <c:pt idx="5">
                  <c:v>0.28000000000000003</c:v>
                </c:pt>
                <c:pt idx="6">
                  <c:v>0.31</c:v>
                </c:pt>
                <c:pt idx="7">
                  <c:v>0.35</c:v>
                </c:pt>
                <c:pt idx="8">
                  <c:v>0.22</c:v>
                </c:pt>
                <c:pt idx="9">
                  <c:v>0.25</c:v>
                </c:pt>
                <c:pt idx="10">
                  <c:v>0.28999999999999998</c:v>
                </c:pt>
                <c:pt idx="11">
                  <c:v>0.43</c:v>
                </c:pt>
                <c:pt idx="12">
                  <c:v>0.46</c:v>
                </c:pt>
                <c:pt idx="13">
                  <c:v>0.4</c:v>
                </c:pt>
                <c:pt idx="14">
                  <c:v>0.57999999999999996</c:v>
                </c:pt>
                <c:pt idx="15">
                  <c:v>0.64</c:v>
                </c:pt>
              </c:numCache>
            </c:numRef>
          </c:val>
          <c:smooth val="0"/>
          <c:extLst>
            <c:ext xmlns:c16="http://schemas.microsoft.com/office/drawing/2014/chart" uri="{C3380CC4-5D6E-409C-BE32-E72D297353CC}">
              <c16:uniqueId val="{00000004-8337-4CBC-9002-581770086145}"/>
            </c:ext>
          </c:extLst>
        </c:ser>
        <c:ser>
          <c:idx val="5"/>
          <c:order val="5"/>
          <c:tx>
            <c:strRef>
              <c:f>Sheet1!$G$1</c:f>
              <c:strCache>
                <c:ptCount val="1"/>
                <c:pt idx="0">
                  <c:v>&gt; 60 yrs</c:v>
                </c:pt>
              </c:strCache>
            </c:strRef>
          </c:tx>
          <c:spPr>
            <a:ln>
              <a:solidFill>
                <a:srgbClr val="FF00FF"/>
              </a:solidFill>
            </a:ln>
          </c:spPr>
          <c:marker>
            <c:symbol val="plus"/>
            <c:size val="9"/>
            <c:spPr>
              <a:noFill/>
              <a:ln>
                <a:solidFill>
                  <a:srgbClr val="FF00FF"/>
                </a:solidFill>
              </a:ln>
            </c:spPr>
          </c:marker>
          <c:cat>
            <c:numRef>
              <c:f>Sheet1!$A$2:$A$17</c:f>
              <c:numCache>
                <c:formatCode>General</c:formatCode>
                <c:ptCount val="16"/>
                <c:pt idx="0">
                  <c:v>2001</c:v>
                </c:pt>
                <c:pt idx="1">
                  <c:v>2002</c:v>
                </c:pt>
                <c:pt idx="2">
                  <c:v>2003</c:v>
                </c:pt>
                <c:pt idx="3">
                  <c:v>2004</c:v>
                </c:pt>
                <c:pt idx="4">
                  <c:v>2005</c:v>
                </c:pt>
                <c:pt idx="5">
                  <c:v>2006</c:v>
                </c:pt>
                <c:pt idx="6">
                  <c:v>2007</c:v>
                </c:pt>
                <c:pt idx="7">
                  <c:v>2008</c:v>
                </c:pt>
                <c:pt idx="8">
                  <c:v>2009</c:v>
                </c:pt>
                <c:pt idx="9">
                  <c:v>2010</c:v>
                </c:pt>
                <c:pt idx="10">
                  <c:v>2011</c:v>
                </c:pt>
                <c:pt idx="11">
                  <c:v>2012</c:v>
                </c:pt>
                <c:pt idx="12">
                  <c:v>2013</c:v>
                </c:pt>
                <c:pt idx="13">
                  <c:v>2014</c:v>
                </c:pt>
                <c:pt idx="14">
                  <c:v>2015</c:v>
                </c:pt>
                <c:pt idx="15">
                  <c:v>2016</c:v>
                </c:pt>
              </c:numCache>
            </c:numRef>
          </c:cat>
          <c:val>
            <c:numRef>
              <c:f>Sheet1!$G$2:$G$17</c:f>
              <c:numCache>
                <c:formatCode>General</c:formatCode>
                <c:ptCount val="16"/>
                <c:pt idx="0">
                  <c:v>0.28999999999999998</c:v>
                </c:pt>
                <c:pt idx="1">
                  <c:v>0.14000000000000001</c:v>
                </c:pt>
                <c:pt idx="2">
                  <c:v>0.11</c:v>
                </c:pt>
                <c:pt idx="3">
                  <c:v>0.09</c:v>
                </c:pt>
                <c:pt idx="4">
                  <c:v>7.0000000000000007E-2</c:v>
                </c:pt>
                <c:pt idx="5">
                  <c:v>0.09</c:v>
                </c:pt>
                <c:pt idx="6">
                  <c:v>0.08</c:v>
                </c:pt>
                <c:pt idx="7">
                  <c:v>0.09</c:v>
                </c:pt>
                <c:pt idx="8">
                  <c:v>0.04</c:v>
                </c:pt>
                <c:pt idx="9">
                  <c:v>0.05</c:v>
                </c:pt>
                <c:pt idx="10">
                  <c:v>7.0000000000000007E-2</c:v>
                </c:pt>
                <c:pt idx="11">
                  <c:v>0.1</c:v>
                </c:pt>
                <c:pt idx="12">
                  <c:v>0.1</c:v>
                </c:pt>
                <c:pt idx="13">
                  <c:v>0.12</c:v>
                </c:pt>
                <c:pt idx="14">
                  <c:v>0.12</c:v>
                </c:pt>
                <c:pt idx="15">
                  <c:v>0.22</c:v>
                </c:pt>
              </c:numCache>
            </c:numRef>
          </c:val>
          <c:smooth val="0"/>
          <c:extLst>
            <c:ext xmlns:c16="http://schemas.microsoft.com/office/drawing/2014/chart" uri="{C3380CC4-5D6E-409C-BE32-E72D297353CC}">
              <c16:uniqueId val="{00000005-8337-4CBC-9002-581770086145}"/>
            </c:ext>
          </c:extLst>
        </c:ser>
        <c:dLbls>
          <c:showLegendKey val="0"/>
          <c:showVal val="0"/>
          <c:showCatName val="0"/>
          <c:showSerName val="0"/>
          <c:showPercent val="0"/>
          <c:showBubbleSize val="0"/>
        </c:dLbls>
        <c:marker val="1"/>
        <c:smooth val="0"/>
        <c:axId val="191285344"/>
        <c:axId val="191285736"/>
      </c:lineChart>
      <c:catAx>
        <c:axId val="191285344"/>
        <c:scaling>
          <c:orientation val="minMax"/>
        </c:scaling>
        <c:delete val="0"/>
        <c:axPos val="b"/>
        <c:title>
          <c:tx>
            <c:rich>
              <a:bodyPr/>
              <a:lstStyle/>
              <a:p>
                <a:pPr>
                  <a:defRPr sz="1600" b="0">
                    <a:solidFill>
                      <a:schemeClr val="bg2"/>
                    </a:solidFill>
                  </a:defRPr>
                </a:pPr>
                <a:r>
                  <a:rPr lang="en-US" sz="1600" b="0" dirty="0" smtClean="0">
                    <a:solidFill>
                      <a:schemeClr val="bg2"/>
                    </a:solidFill>
                  </a:rPr>
                  <a:t>Year</a:t>
                </a:r>
                <a:endParaRPr lang="en-US" sz="1600" b="0" dirty="0">
                  <a:solidFill>
                    <a:schemeClr val="bg2"/>
                  </a:solidFill>
                </a:endParaRPr>
              </a:p>
            </c:rich>
          </c:tx>
          <c:layout/>
          <c:overlay val="0"/>
        </c:title>
        <c:numFmt formatCode="General" sourceLinked="1"/>
        <c:majorTickMark val="out"/>
        <c:minorTickMark val="none"/>
        <c:tickLblPos val="nextTo"/>
        <c:txPr>
          <a:bodyPr rot="-1860000"/>
          <a:lstStyle/>
          <a:p>
            <a:pPr>
              <a:defRPr sz="1400">
                <a:solidFill>
                  <a:schemeClr val="bg2"/>
                </a:solidFill>
                <a:latin typeface="+mj-lt"/>
              </a:defRPr>
            </a:pPr>
            <a:endParaRPr lang="en-US"/>
          </a:p>
        </c:txPr>
        <c:crossAx val="191285736"/>
        <c:crosses val="autoZero"/>
        <c:auto val="1"/>
        <c:lblAlgn val="ctr"/>
        <c:lblOffset val="100"/>
        <c:tickLblSkip val="3"/>
        <c:noMultiLvlLbl val="0"/>
      </c:catAx>
      <c:valAx>
        <c:axId val="191285736"/>
        <c:scaling>
          <c:orientation val="minMax"/>
        </c:scaling>
        <c:delete val="0"/>
        <c:axPos val="l"/>
        <c:title>
          <c:tx>
            <c:rich>
              <a:bodyPr rot="-5400000" vert="horz"/>
              <a:lstStyle/>
              <a:p>
                <a:pPr>
                  <a:defRPr sz="1600">
                    <a:solidFill>
                      <a:srgbClr val="FF9933"/>
                    </a:solidFill>
                  </a:defRPr>
                </a:pPr>
                <a:r>
                  <a:rPr lang="en-US" sz="1600" b="0" i="0" baseline="0" dirty="0" smtClean="0">
                    <a:solidFill>
                      <a:srgbClr val="FF9933"/>
                    </a:solidFill>
                    <a:effectLst/>
                  </a:rPr>
                  <a:t>Reported cases/100,000 population                     </a:t>
                </a:r>
                <a:endParaRPr lang="en-US" sz="1600" dirty="0">
                  <a:solidFill>
                    <a:srgbClr val="FF9933"/>
                  </a:solidFill>
                  <a:effectLst/>
                </a:endParaRPr>
              </a:p>
            </c:rich>
          </c:tx>
          <c:layout>
            <c:manualLayout>
              <c:xMode val="edge"/>
              <c:yMode val="edge"/>
              <c:x val="4.5745453693288342E-3"/>
              <c:y val="0.12346516647348016"/>
            </c:manualLayout>
          </c:layout>
          <c:overlay val="0"/>
        </c:title>
        <c:numFmt formatCode="General" sourceLinked="1"/>
        <c:majorTickMark val="out"/>
        <c:minorTickMark val="out"/>
        <c:tickLblPos val="nextTo"/>
        <c:txPr>
          <a:bodyPr/>
          <a:lstStyle/>
          <a:p>
            <a:pPr>
              <a:defRPr sz="1400">
                <a:solidFill>
                  <a:srgbClr val="FF9933"/>
                </a:solidFill>
              </a:defRPr>
            </a:pPr>
            <a:endParaRPr lang="en-US"/>
          </a:p>
        </c:txPr>
        <c:crossAx val="191285344"/>
        <c:crosses val="autoZero"/>
        <c:crossBetween val="midCat"/>
      </c:valAx>
    </c:plotArea>
    <c:legend>
      <c:legendPos val="r"/>
      <c:layout>
        <c:manualLayout>
          <c:xMode val="edge"/>
          <c:yMode val="edge"/>
          <c:x val="0.2358007316014632"/>
          <c:y val="9.5192530550363696E-2"/>
          <c:w val="0.12690950048566763"/>
          <c:h val="0.42099884088093048"/>
        </c:manualLayout>
      </c:layout>
      <c:overlay val="0"/>
      <c:txPr>
        <a:bodyPr/>
        <a:lstStyle/>
        <a:p>
          <a:pPr>
            <a:defRPr sz="1600">
              <a:solidFill>
                <a:schemeClr val="bg2"/>
              </a:solidFill>
            </a:defRPr>
          </a:pPr>
          <a:endParaRPr lang="en-US"/>
        </a:p>
      </c:txPr>
    </c:legend>
    <c:plotVisOnly val="1"/>
    <c:dispBlanksAs val="gap"/>
    <c:showDLblsOverMax val="0"/>
  </c:chart>
  <c:txPr>
    <a:bodyPr/>
    <a:lstStyle/>
    <a:p>
      <a:pPr>
        <a:defRPr sz="1800"/>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lineChart>
        <c:grouping val="standard"/>
        <c:varyColors val="0"/>
        <c:ser>
          <c:idx val="0"/>
          <c:order val="0"/>
          <c:tx>
            <c:strRef>
              <c:f>Sheet1!$B$1</c:f>
              <c:strCache>
                <c:ptCount val="1"/>
                <c:pt idx="0">
                  <c:v>Male</c:v>
                </c:pt>
              </c:strCache>
            </c:strRef>
          </c:tx>
          <c:spPr>
            <a:ln>
              <a:solidFill>
                <a:srgbClr val="00B050"/>
              </a:solidFill>
            </a:ln>
          </c:spPr>
          <c:marker>
            <c:symbol val="diamond"/>
            <c:size val="9"/>
            <c:spPr>
              <a:solidFill>
                <a:srgbClr val="00B050"/>
              </a:solidFill>
              <a:ln>
                <a:solidFill>
                  <a:srgbClr val="00B050"/>
                </a:solidFill>
              </a:ln>
            </c:spPr>
          </c:marker>
          <c:cat>
            <c:numRef>
              <c:f>Sheet1!$A$2:$A$17</c:f>
              <c:numCache>
                <c:formatCode>General</c:formatCode>
                <c:ptCount val="16"/>
                <c:pt idx="0">
                  <c:v>2001</c:v>
                </c:pt>
                <c:pt idx="1">
                  <c:v>2002</c:v>
                </c:pt>
                <c:pt idx="2">
                  <c:v>2003</c:v>
                </c:pt>
                <c:pt idx="3">
                  <c:v>2004</c:v>
                </c:pt>
                <c:pt idx="4">
                  <c:v>2005</c:v>
                </c:pt>
                <c:pt idx="5">
                  <c:v>2006</c:v>
                </c:pt>
                <c:pt idx="6">
                  <c:v>2007</c:v>
                </c:pt>
                <c:pt idx="7">
                  <c:v>2008</c:v>
                </c:pt>
                <c:pt idx="8">
                  <c:v>2009</c:v>
                </c:pt>
                <c:pt idx="9">
                  <c:v>2010</c:v>
                </c:pt>
                <c:pt idx="10">
                  <c:v>2011</c:v>
                </c:pt>
                <c:pt idx="11">
                  <c:v>2012</c:v>
                </c:pt>
                <c:pt idx="12">
                  <c:v>2013</c:v>
                </c:pt>
                <c:pt idx="13">
                  <c:v>2014</c:v>
                </c:pt>
                <c:pt idx="14">
                  <c:v>2015</c:v>
                </c:pt>
                <c:pt idx="15">
                  <c:v>2016</c:v>
                </c:pt>
              </c:numCache>
            </c:numRef>
          </c:cat>
          <c:val>
            <c:numRef>
              <c:f>Sheet1!$B$2:$B$17</c:f>
              <c:numCache>
                <c:formatCode>General</c:formatCode>
                <c:ptCount val="16"/>
                <c:pt idx="0">
                  <c:v>0.76</c:v>
                </c:pt>
                <c:pt idx="1">
                  <c:v>0.53</c:v>
                </c:pt>
                <c:pt idx="2">
                  <c:v>0.37</c:v>
                </c:pt>
                <c:pt idx="3">
                  <c:v>0.28000000000000003</c:v>
                </c:pt>
                <c:pt idx="4">
                  <c:v>0.26</c:v>
                </c:pt>
                <c:pt idx="5">
                  <c:v>0.28999999999999998</c:v>
                </c:pt>
                <c:pt idx="6">
                  <c:v>0.3</c:v>
                </c:pt>
                <c:pt idx="7">
                  <c:v>0.31</c:v>
                </c:pt>
                <c:pt idx="8">
                  <c:v>0.27</c:v>
                </c:pt>
                <c:pt idx="9">
                  <c:v>0.32</c:v>
                </c:pt>
                <c:pt idx="10">
                  <c:v>0.44</c:v>
                </c:pt>
                <c:pt idx="11">
                  <c:v>0.65</c:v>
                </c:pt>
                <c:pt idx="12">
                  <c:v>0.79</c:v>
                </c:pt>
                <c:pt idx="13">
                  <c:v>0.8</c:v>
                </c:pt>
                <c:pt idx="14">
                  <c:v>0.91</c:v>
                </c:pt>
                <c:pt idx="15">
                  <c:v>1.0900000000000001</c:v>
                </c:pt>
              </c:numCache>
            </c:numRef>
          </c:val>
          <c:smooth val="0"/>
          <c:extLst>
            <c:ext xmlns:c16="http://schemas.microsoft.com/office/drawing/2014/chart" uri="{C3380CC4-5D6E-409C-BE32-E72D297353CC}">
              <c16:uniqueId val="{00000000-0293-4917-B8B0-04A80D37E3A4}"/>
            </c:ext>
          </c:extLst>
        </c:ser>
        <c:ser>
          <c:idx val="1"/>
          <c:order val="1"/>
          <c:tx>
            <c:strRef>
              <c:f>Sheet1!$C$1</c:f>
              <c:strCache>
                <c:ptCount val="1"/>
                <c:pt idx="0">
                  <c:v>Female</c:v>
                </c:pt>
              </c:strCache>
            </c:strRef>
          </c:tx>
          <c:spPr>
            <a:ln>
              <a:solidFill>
                <a:srgbClr val="FBB0A3"/>
              </a:solidFill>
            </a:ln>
          </c:spPr>
          <c:marker>
            <c:symbol val="circle"/>
            <c:size val="9"/>
            <c:spPr>
              <a:solidFill>
                <a:srgbClr val="FBB0A3"/>
              </a:solidFill>
              <a:ln>
                <a:solidFill>
                  <a:srgbClr val="FBB0A3"/>
                </a:solidFill>
              </a:ln>
            </c:spPr>
          </c:marker>
          <c:cat>
            <c:numRef>
              <c:f>Sheet1!$A$2:$A$17</c:f>
              <c:numCache>
                <c:formatCode>General</c:formatCode>
                <c:ptCount val="16"/>
                <c:pt idx="0">
                  <c:v>2001</c:v>
                </c:pt>
                <c:pt idx="1">
                  <c:v>2002</c:v>
                </c:pt>
                <c:pt idx="2">
                  <c:v>2003</c:v>
                </c:pt>
                <c:pt idx="3">
                  <c:v>2004</c:v>
                </c:pt>
                <c:pt idx="4">
                  <c:v>2005</c:v>
                </c:pt>
                <c:pt idx="5">
                  <c:v>2006</c:v>
                </c:pt>
                <c:pt idx="6">
                  <c:v>2007</c:v>
                </c:pt>
                <c:pt idx="7">
                  <c:v>2008</c:v>
                </c:pt>
                <c:pt idx="8">
                  <c:v>2009</c:v>
                </c:pt>
                <c:pt idx="9">
                  <c:v>2010</c:v>
                </c:pt>
                <c:pt idx="10">
                  <c:v>2011</c:v>
                </c:pt>
                <c:pt idx="11">
                  <c:v>2012</c:v>
                </c:pt>
                <c:pt idx="12">
                  <c:v>2013</c:v>
                </c:pt>
                <c:pt idx="13">
                  <c:v>2014</c:v>
                </c:pt>
                <c:pt idx="14">
                  <c:v>2015</c:v>
                </c:pt>
                <c:pt idx="15">
                  <c:v>2016</c:v>
                </c:pt>
              </c:numCache>
            </c:numRef>
          </c:cat>
          <c:val>
            <c:numRef>
              <c:f>Sheet1!$C$2:$C$17</c:f>
              <c:numCache>
                <c:formatCode>General</c:formatCode>
                <c:ptCount val="16"/>
                <c:pt idx="0">
                  <c:v>0.44</c:v>
                </c:pt>
                <c:pt idx="1">
                  <c:v>0.33</c:v>
                </c:pt>
                <c:pt idx="2">
                  <c:v>0.26</c:v>
                </c:pt>
                <c:pt idx="3">
                  <c:v>0.21</c:v>
                </c:pt>
                <c:pt idx="4">
                  <c:v>0.21</c:v>
                </c:pt>
                <c:pt idx="5">
                  <c:v>0.24</c:v>
                </c:pt>
                <c:pt idx="6">
                  <c:v>0.26</c:v>
                </c:pt>
                <c:pt idx="7">
                  <c:v>0.28999999999999998</c:v>
                </c:pt>
                <c:pt idx="8">
                  <c:v>0.26</c:v>
                </c:pt>
                <c:pt idx="9">
                  <c:v>0.26</c:v>
                </c:pt>
                <c:pt idx="10">
                  <c:v>0.39</c:v>
                </c:pt>
                <c:pt idx="11">
                  <c:v>0.54</c:v>
                </c:pt>
                <c:pt idx="12">
                  <c:v>0.66</c:v>
                </c:pt>
                <c:pt idx="13">
                  <c:v>0.68</c:v>
                </c:pt>
                <c:pt idx="14">
                  <c:v>0.72</c:v>
                </c:pt>
                <c:pt idx="15">
                  <c:v>0.85</c:v>
                </c:pt>
              </c:numCache>
            </c:numRef>
          </c:val>
          <c:smooth val="0"/>
          <c:extLst>
            <c:ext xmlns:c16="http://schemas.microsoft.com/office/drawing/2014/chart" uri="{C3380CC4-5D6E-409C-BE32-E72D297353CC}">
              <c16:uniqueId val="{00000001-0293-4917-B8B0-04A80D37E3A4}"/>
            </c:ext>
          </c:extLst>
        </c:ser>
        <c:dLbls>
          <c:showLegendKey val="0"/>
          <c:showVal val="0"/>
          <c:showCatName val="0"/>
          <c:showSerName val="0"/>
          <c:showPercent val="0"/>
          <c:showBubbleSize val="0"/>
        </c:dLbls>
        <c:marker val="1"/>
        <c:smooth val="0"/>
        <c:axId val="191286520"/>
        <c:axId val="191286912"/>
      </c:lineChart>
      <c:catAx>
        <c:axId val="191286520"/>
        <c:scaling>
          <c:orientation val="minMax"/>
        </c:scaling>
        <c:delete val="0"/>
        <c:axPos val="b"/>
        <c:title>
          <c:tx>
            <c:rich>
              <a:bodyPr/>
              <a:lstStyle/>
              <a:p>
                <a:pPr>
                  <a:defRPr sz="1600" b="0">
                    <a:solidFill>
                      <a:schemeClr val="bg2"/>
                    </a:solidFill>
                  </a:defRPr>
                </a:pPr>
                <a:r>
                  <a:rPr lang="en-US" sz="1600" b="0" dirty="0" smtClean="0">
                    <a:solidFill>
                      <a:schemeClr val="bg2"/>
                    </a:solidFill>
                  </a:rPr>
                  <a:t>Year</a:t>
                </a:r>
                <a:endParaRPr lang="en-US" sz="1600" b="0" dirty="0">
                  <a:solidFill>
                    <a:schemeClr val="bg2"/>
                  </a:solidFill>
                </a:endParaRPr>
              </a:p>
            </c:rich>
          </c:tx>
          <c:layout/>
          <c:overlay val="0"/>
        </c:title>
        <c:numFmt formatCode="General" sourceLinked="1"/>
        <c:majorTickMark val="out"/>
        <c:minorTickMark val="none"/>
        <c:tickLblPos val="nextTo"/>
        <c:txPr>
          <a:bodyPr rot="-1860000"/>
          <a:lstStyle/>
          <a:p>
            <a:pPr>
              <a:defRPr sz="1400">
                <a:solidFill>
                  <a:schemeClr val="bg2"/>
                </a:solidFill>
              </a:defRPr>
            </a:pPr>
            <a:endParaRPr lang="en-US"/>
          </a:p>
        </c:txPr>
        <c:crossAx val="191286912"/>
        <c:crosses val="autoZero"/>
        <c:auto val="1"/>
        <c:lblAlgn val="ctr"/>
        <c:lblOffset val="100"/>
        <c:tickLblSkip val="3"/>
        <c:noMultiLvlLbl val="0"/>
      </c:catAx>
      <c:valAx>
        <c:axId val="191286912"/>
        <c:scaling>
          <c:orientation val="minMax"/>
        </c:scaling>
        <c:delete val="0"/>
        <c:axPos val="l"/>
        <c:title>
          <c:tx>
            <c:rich>
              <a:bodyPr rot="-5400000" vert="horz"/>
              <a:lstStyle/>
              <a:p>
                <a:pPr>
                  <a:defRPr sz="1600" b="0">
                    <a:solidFill>
                      <a:srgbClr val="FFC000"/>
                    </a:solidFill>
                  </a:defRPr>
                </a:pPr>
                <a:r>
                  <a:rPr lang="en-US" sz="1600" b="0" dirty="0" smtClean="0">
                    <a:solidFill>
                      <a:srgbClr val="FFC000"/>
                    </a:solidFill>
                  </a:rPr>
                  <a:t>Reported cases/100,000 population</a:t>
                </a:r>
                <a:endParaRPr lang="en-US" sz="1600" b="0" dirty="0">
                  <a:solidFill>
                    <a:srgbClr val="FFC000"/>
                  </a:solidFill>
                </a:endParaRPr>
              </a:p>
            </c:rich>
          </c:tx>
          <c:layout>
            <c:manualLayout>
              <c:xMode val="edge"/>
              <c:yMode val="edge"/>
              <c:x val="7.1225071225071226E-3"/>
              <c:y val="5.0783002683323801E-2"/>
            </c:manualLayout>
          </c:layout>
          <c:overlay val="0"/>
        </c:title>
        <c:numFmt formatCode="#,##0.0" sourceLinked="0"/>
        <c:majorTickMark val="out"/>
        <c:minorTickMark val="out"/>
        <c:tickLblPos val="nextTo"/>
        <c:txPr>
          <a:bodyPr/>
          <a:lstStyle/>
          <a:p>
            <a:pPr>
              <a:defRPr sz="1400">
                <a:solidFill>
                  <a:srgbClr val="FFC000"/>
                </a:solidFill>
              </a:defRPr>
            </a:pPr>
            <a:endParaRPr lang="en-US"/>
          </a:p>
        </c:txPr>
        <c:crossAx val="191286520"/>
        <c:crosses val="autoZero"/>
        <c:crossBetween val="midCat"/>
      </c:valAx>
    </c:plotArea>
    <c:legend>
      <c:legendPos val="r"/>
      <c:layout>
        <c:manualLayout>
          <c:xMode val="edge"/>
          <c:yMode val="edge"/>
          <c:x val="0.55500616910065725"/>
          <c:y val="5.0533805481018775E-2"/>
          <c:w val="0.1401140722794266"/>
          <c:h val="0.18545374565609463"/>
        </c:manualLayout>
      </c:layout>
      <c:overlay val="0"/>
      <c:txPr>
        <a:bodyPr/>
        <a:lstStyle/>
        <a:p>
          <a:pPr>
            <a:defRPr sz="1600">
              <a:solidFill>
                <a:schemeClr val="bg2"/>
              </a:solidFill>
            </a:defRPr>
          </a:pPr>
          <a:endParaRPr lang="en-US"/>
        </a:p>
      </c:txPr>
    </c:legend>
    <c:plotVisOnly val="1"/>
    <c:dispBlanksAs val="gap"/>
    <c:showDLblsOverMax val="0"/>
  </c:chart>
  <c:txPr>
    <a:bodyPr/>
    <a:lstStyle/>
    <a:p>
      <a:pPr>
        <a:defRPr sz="1800"/>
      </a:pPr>
      <a:endParaRPr lang="en-US"/>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lineChart>
        <c:grouping val="standard"/>
        <c:varyColors val="0"/>
        <c:ser>
          <c:idx val="0"/>
          <c:order val="0"/>
          <c:tx>
            <c:strRef>
              <c:f>Sheet1!$B$1</c:f>
              <c:strCache>
                <c:ptCount val="1"/>
                <c:pt idx="0">
                  <c:v>American Indian/Alaska Native</c:v>
                </c:pt>
              </c:strCache>
            </c:strRef>
          </c:tx>
          <c:spPr>
            <a:ln>
              <a:solidFill>
                <a:schemeClr val="bg2"/>
              </a:solidFill>
            </a:ln>
          </c:spPr>
          <c:marker>
            <c:symbol val="circle"/>
            <c:size val="10"/>
            <c:spPr>
              <a:noFill/>
              <a:ln>
                <a:solidFill>
                  <a:schemeClr val="bg2"/>
                </a:solidFill>
              </a:ln>
            </c:spPr>
          </c:marker>
          <c:cat>
            <c:numRef>
              <c:f>Sheet1!$A$2:$A$17</c:f>
              <c:numCache>
                <c:formatCode>General</c:formatCode>
                <c:ptCount val="16"/>
                <c:pt idx="0">
                  <c:v>2001</c:v>
                </c:pt>
                <c:pt idx="1">
                  <c:v>2002</c:v>
                </c:pt>
                <c:pt idx="2">
                  <c:v>2003</c:v>
                </c:pt>
                <c:pt idx="3">
                  <c:v>2004</c:v>
                </c:pt>
                <c:pt idx="4">
                  <c:v>2005</c:v>
                </c:pt>
                <c:pt idx="5">
                  <c:v>2006</c:v>
                </c:pt>
                <c:pt idx="6">
                  <c:v>2007</c:v>
                </c:pt>
                <c:pt idx="7">
                  <c:v>2008</c:v>
                </c:pt>
                <c:pt idx="8">
                  <c:v>2009</c:v>
                </c:pt>
                <c:pt idx="9">
                  <c:v>2010</c:v>
                </c:pt>
                <c:pt idx="10">
                  <c:v>2011</c:v>
                </c:pt>
                <c:pt idx="11">
                  <c:v>2012</c:v>
                </c:pt>
                <c:pt idx="12">
                  <c:v>2013</c:v>
                </c:pt>
                <c:pt idx="13">
                  <c:v>2014</c:v>
                </c:pt>
                <c:pt idx="14">
                  <c:v>2015</c:v>
                </c:pt>
                <c:pt idx="15">
                  <c:v>2016</c:v>
                </c:pt>
              </c:numCache>
            </c:numRef>
          </c:cat>
          <c:val>
            <c:numRef>
              <c:f>Sheet1!$B$2:$B$17</c:f>
              <c:numCache>
                <c:formatCode>General</c:formatCode>
                <c:ptCount val="16"/>
                <c:pt idx="0">
                  <c:v>0.67</c:v>
                </c:pt>
                <c:pt idx="1">
                  <c:v>0.7</c:v>
                </c:pt>
                <c:pt idx="2">
                  <c:v>0.42</c:v>
                </c:pt>
                <c:pt idx="3">
                  <c:v>0.68</c:v>
                </c:pt>
                <c:pt idx="4">
                  <c:v>0.31</c:v>
                </c:pt>
                <c:pt idx="5">
                  <c:v>0.71</c:v>
                </c:pt>
                <c:pt idx="6">
                  <c:v>0.61</c:v>
                </c:pt>
                <c:pt idx="7">
                  <c:v>0.81</c:v>
                </c:pt>
                <c:pt idx="8">
                  <c:v>0.64</c:v>
                </c:pt>
                <c:pt idx="9">
                  <c:v>1.01</c:v>
                </c:pt>
                <c:pt idx="10">
                  <c:v>1.0900000000000001</c:v>
                </c:pt>
                <c:pt idx="11">
                  <c:v>2.0299999999999998</c:v>
                </c:pt>
                <c:pt idx="12">
                  <c:v>1.74</c:v>
                </c:pt>
                <c:pt idx="13">
                  <c:v>1.32</c:v>
                </c:pt>
                <c:pt idx="14">
                  <c:v>1.76</c:v>
                </c:pt>
                <c:pt idx="15">
                  <c:v>3.12</c:v>
                </c:pt>
              </c:numCache>
            </c:numRef>
          </c:val>
          <c:smooth val="0"/>
          <c:extLst>
            <c:ext xmlns:c16="http://schemas.microsoft.com/office/drawing/2014/chart" uri="{C3380CC4-5D6E-409C-BE32-E72D297353CC}">
              <c16:uniqueId val="{00000000-B71A-4B0C-ADAA-8A439D05357D}"/>
            </c:ext>
          </c:extLst>
        </c:ser>
        <c:ser>
          <c:idx val="1"/>
          <c:order val="1"/>
          <c:tx>
            <c:strRef>
              <c:f>Sheet1!$C$1</c:f>
              <c:strCache>
                <c:ptCount val="1"/>
                <c:pt idx="0">
                  <c:v>Asian/Pacific Islander</c:v>
                </c:pt>
              </c:strCache>
            </c:strRef>
          </c:tx>
          <c:spPr>
            <a:ln>
              <a:solidFill>
                <a:srgbClr val="FF9933"/>
              </a:solidFill>
            </a:ln>
          </c:spPr>
          <c:marker>
            <c:symbol val="diamond"/>
            <c:size val="9"/>
            <c:spPr>
              <a:solidFill>
                <a:schemeClr val="accent6">
                  <a:lumMod val="75000"/>
                </a:schemeClr>
              </a:solidFill>
              <a:ln>
                <a:solidFill>
                  <a:srgbClr val="FF9933"/>
                </a:solidFill>
              </a:ln>
            </c:spPr>
          </c:marker>
          <c:cat>
            <c:numRef>
              <c:f>Sheet1!$A$2:$A$17</c:f>
              <c:numCache>
                <c:formatCode>General</c:formatCode>
                <c:ptCount val="16"/>
                <c:pt idx="0">
                  <c:v>2001</c:v>
                </c:pt>
                <c:pt idx="1">
                  <c:v>2002</c:v>
                </c:pt>
                <c:pt idx="2">
                  <c:v>2003</c:v>
                </c:pt>
                <c:pt idx="3">
                  <c:v>2004</c:v>
                </c:pt>
                <c:pt idx="4">
                  <c:v>2005</c:v>
                </c:pt>
                <c:pt idx="5">
                  <c:v>2006</c:v>
                </c:pt>
                <c:pt idx="6">
                  <c:v>2007</c:v>
                </c:pt>
                <c:pt idx="7">
                  <c:v>2008</c:v>
                </c:pt>
                <c:pt idx="8">
                  <c:v>2009</c:v>
                </c:pt>
                <c:pt idx="9">
                  <c:v>2010</c:v>
                </c:pt>
                <c:pt idx="10">
                  <c:v>2011</c:v>
                </c:pt>
                <c:pt idx="11">
                  <c:v>2012</c:v>
                </c:pt>
                <c:pt idx="12">
                  <c:v>2013</c:v>
                </c:pt>
                <c:pt idx="13">
                  <c:v>2014</c:v>
                </c:pt>
                <c:pt idx="14">
                  <c:v>2015</c:v>
                </c:pt>
                <c:pt idx="15">
                  <c:v>2016</c:v>
                </c:pt>
              </c:numCache>
            </c:numRef>
          </c:cat>
          <c:val>
            <c:numRef>
              <c:f>Sheet1!$C$2:$C$17</c:f>
              <c:numCache>
                <c:formatCode>General</c:formatCode>
                <c:ptCount val="16"/>
                <c:pt idx="0">
                  <c:v>0.08</c:v>
                </c:pt>
                <c:pt idx="1">
                  <c:v>0.08</c:v>
                </c:pt>
                <c:pt idx="2">
                  <c:v>0.08</c:v>
                </c:pt>
                <c:pt idx="3">
                  <c:v>0.06</c:v>
                </c:pt>
                <c:pt idx="4">
                  <c:v>0.02</c:v>
                </c:pt>
                <c:pt idx="5">
                  <c:v>0.08</c:v>
                </c:pt>
                <c:pt idx="6">
                  <c:v>0.02</c:v>
                </c:pt>
                <c:pt idx="7">
                  <c:v>0.04</c:v>
                </c:pt>
                <c:pt idx="8">
                  <c:v>0.04</c:v>
                </c:pt>
                <c:pt idx="9">
                  <c:v>7.0000000000000007E-2</c:v>
                </c:pt>
                <c:pt idx="10">
                  <c:v>0.05</c:v>
                </c:pt>
                <c:pt idx="11">
                  <c:v>0.1</c:v>
                </c:pt>
                <c:pt idx="12">
                  <c:v>0.08</c:v>
                </c:pt>
                <c:pt idx="13">
                  <c:v>7.0000000000000007E-2</c:v>
                </c:pt>
                <c:pt idx="14">
                  <c:v>0.09</c:v>
                </c:pt>
                <c:pt idx="15">
                  <c:v>0.14000000000000001</c:v>
                </c:pt>
              </c:numCache>
            </c:numRef>
          </c:val>
          <c:smooth val="0"/>
          <c:extLst>
            <c:ext xmlns:c16="http://schemas.microsoft.com/office/drawing/2014/chart" uri="{C3380CC4-5D6E-409C-BE32-E72D297353CC}">
              <c16:uniqueId val="{00000001-B71A-4B0C-ADAA-8A439D05357D}"/>
            </c:ext>
          </c:extLst>
        </c:ser>
        <c:ser>
          <c:idx val="2"/>
          <c:order val="2"/>
          <c:tx>
            <c:strRef>
              <c:f>Sheet1!$D$1</c:f>
              <c:strCache>
                <c:ptCount val="1"/>
                <c:pt idx="0">
                  <c:v>Black, Non-Hispanic</c:v>
                </c:pt>
              </c:strCache>
            </c:strRef>
          </c:tx>
          <c:spPr>
            <a:ln>
              <a:solidFill>
                <a:srgbClr val="FFFF00"/>
              </a:solidFill>
            </a:ln>
          </c:spPr>
          <c:marker>
            <c:symbol val="star"/>
            <c:size val="9"/>
            <c:spPr>
              <a:noFill/>
              <a:ln>
                <a:solidFill>
                  <a:srgbClr val="FFFF00"/>
                </a:solidFill>
              </a:ln>
            </c:spPr>
          </c:marker>
          <c:cat>
            <c:numRef>
              <c:f>Sheet1!$A$2:$A$17</c:f>
              <c:numCache>
                <c:formatCode>General</c:formatCode>
                <c:ptCount val="16"/>
                <c:pt idx="0">
                  <c:v>2001</c:v>
                </c:pt>
                <c:pt idx="1">
                  <c:v>2002</c:v>
                </c:pt>
                <c:pt idx="2">
                  <c:v>2003</c:v>
                </c:pt>
                <c:pt idx="3">
                  <c:v>2004</c:v>
                </c:pt>
                <c:pt idx="4">
                  <c:v>2005</c:v>
                </c:pt>
                <c:pt idx="5">
                  <c:v>2006</c:v>
                </c:pt>
                <c:pt idx="6">
                  <c:v>2007</c:v>
                </c:pt>
                <c:pt idx="7">
                  <c:v>2008</c:v>
                </c:pt>
                <c:pt idx="8">
                  <c:v>2009</c:v>
                </c:pt>
                <c:pt idx="9">
                  <c:v>2010</c:v>
                </c:pt>
                <c:pt idx="10">
                  <c:v>2011</c:v>
                </c:pt>
                <c:pt idx="11">
                  <c:v>2012</c:v>
                </c:pt>
                <c:pt idx="12">
                  <c:v>2013</c:v>
                </c:pt>
                <c:pt idx="13">
                  <c:v>2014</c:v>
                </c:pt>
                <c:pt idx="14">
                  <c:v>2015</c:v>
                </c:pt>
                <c:pt idx="15">
                  <c:v>2016</c:v>
                </c:pt>
              </c:numCache>
            </c:numRef>
          </c:cat>
          <c:val>
            <c:numRef>
              <c:f>Sheet1!$D$2:$D$17</c:f>
              <c:numCache>
                <c:formatCode>General</c:formatCode>
                <c:ptCount val="16"/>
                <c:pt idx="0">
                  <c:v>0.66</c:v>
                </c:pt>
                <c:pt idx="1">
                  <c:v>0.37</c:v>
                </c:pt>
                <c:pt idx="2">
                  <c:v>0.27</c:v>
                </c:pt>
                <c:pt idx="3">
                  <c:v>0.17</c:v>
                </c:pt>
                <c:pt idx="4">
                  <c:v>0.11</c:v>
                </c:pt>
                <c:pt idx="5">
                  <c:v>0.16</c:v>
                </c:pt>
                <c:pt idx="6">
                  <c:v>0.18</c:v>
                </c:pt>
                <c:pt idx="7">
                  <c:v>0.16</c:v>
                </c:pt>
                <c:pt idx="8">
                  <c:v>0.12</c:v>
                </c:pt>
                <c:pt idx="9">
                  <c:v>0.11</c:v>
                </c:pt>
                <c:pt idx="10">
                  <c:v>0.14000000000000001</c:v>
                </c:pt>
                <c:pt idx="11">
                  <c:v>0.15</c:v>
                </c:pt>
                <c:pt idx="12">
                  <c:v>0.2</c:v>
                </c:pt>
                <c:pt idx="13">
                  <c:v>0.19</c:v>
                </c:pt>
                <c:pt idx="14">
                  <c:v>0.28000000000000003</c:v>
                </c:pt>
                <c:pt idx="15">
                  <c:v>0.32</c:v>
                </c:pt>
              </c:numCache>
            </c:numRef>
          </c:val>
          <c:smooth val="0"/>
          <c:extLst>
            <c:ext xmlns:c16="http://schemas.microsoft.com/office/drawing/2014/chart" uri="{C3380CC4-5D6E-409C-BE32-E72D297353CC}">
              <c16:uniqueId val="{00000002-B71A-4B0C-ADAA-8A439D05357D}"/>
            </c:ext>
          </c:extLst>
        </c:ser>
        <c:ser>
          <c:idx val="3"/>
          <c:order val="3"/>
          <c:tx>
            <c:strRef>
              <c:f>Sheet1!$E$1</c:f>
              <c:strCache>
                <c:ptCount val="1"/>
                <c:pt idx="0">
                  <c:v>White, Non-Hispanic</c:v>
                </c:pt>
              </c:strCache>
            </c:strRef>
          </c:tx>
          <c:spPr>
            <a:ln>
              <a:solidFill>
                <a:srgbClr val="00B050"/>
              </a:solidFill>
            </a:ln>
          </c:spPr>
          <c:marker>
            <c:symbol val="triangle"/>
            <c:size val="9"/>
            <c:spPr>
              <a:solidFill>
                <a:srgbClr val="00B050"/>
              </a:solidFill>
              <a:ln>
                <a:solidFill>
                  <a:srgbClr val="00B050"/>
                </a:solidFill>
              </a:ln>
            </c:spPr>
          </c:marker>
          <c:cat>
            <c:numRef>
              <c:f>Sheet1!$A$2:$A$17</c:f>
              <c:numCache>
                <c:formatCode>General</c:formatCode>
                <c:ptCount val="16"/>
                <c:pt idx="0">
                  <c:v>2001</c:v>
                </c:pt>
                <c:pt idx="1">
                  <c:v>2002</c:v>
                </c:pt>
                <c:pt idx="2">
                  <c:v>2003</c:v>
                </c:pt>
                <c:pt idx="3">
                  <c:v>2004</c:v>
                </c:pt>
                <c:pt idx="4">
                  <c:v>2005</c:v>
                </c:pt>
                <c:pt idx="5">
                  <c:v>2006</c:v>
                </c:pt>
                <c:pt idx="6">
                  <c:v>2007</c:v>
                </c:pt>
                <c:pt idx="7">
                  <c:v>2008</c:v>
                </c:pt>
                <c:pt idx="8">
                  <c:v>2009</c:v>
                </c:pt>
                <c:pt idx="9">
                  <c:v>2010</c:v>
                </c:pt>
                <c:pt idx="10">
                  <c:v>2011</c:v>
                </c:pt>
                <c:pt idx="11">
                  <c:v>2012</c:v>
                </c:pt>
                <c:pt idx="12">
                  <c:v>2013</c:v>
                </c:pt>
                <c:pt idx="13">
                  <c:v>2014</c:v>
                </c:pt>
                <c:pt idx="14">
                  <c:v>2015</c:v>
                </c:pt>
                <c:pt idx="15">
                  <c:v>2016</c:v>
                </c:pt>
              </c:numCache>
            </c:numRef>
          </c:cat>
          <c:val>
            <c:numRef>
              <c:f>Sheet1!$E$2:$E$17</c:f>
              <c:numCache>
                <c:formatCode>General</c:formatCode>
                <c:ptCount val="16"/>
                <c:pt idx="0">
                  <c:v>0.42</c:v>
                </c:pt>
                <c:pt idx="1">
                  <c:v>0.35</c:v>
                </c:pt>
                <c:pt idx="2">
                  <c:v>0.27</c:v>
                </c:pt>
                <c:pt idx="3">
                  <c:v>0.21</c:v>
                </c:pt>
                <c:pt idx="4">
                  <c:v>0.21</c:v>
                </c:pt>
                <c:pt idx="5">
                  <c:v>0.24</c:v>
                </c:pt>
                <c:pt idx="6">
                  <c:v>0.25</c:v>
                </c:pt>
                <c:pt idx="7">
                  <c:v>0.28999999999999998</c:v>
                </c:pt>
                <c:pt idx="8">
                  <c:v>0.27</c:v>
                </c:pt>
                <c:pt idx="9">
                  <c:v>0.31</c:v>
                </c:pt>
                <c:pt idx="10">
                  <c:v>0.47</c:v>
                </c:pt>
                <c:pt idx="11">
                  <c:v>0.64</c:v>
                </c:pt>
                <c:pt idx="12">
                  <c:v>0.82</c:v>
                </c:pt>
                <c:pt idx="13">
                  <c:v>0.84</c:v>
                </c:pt>
                <c:pt idx="14">
                  <c:v>0.92</c:v>
                </c:pt>
                <c:pt idx="15">
                  <c:v>1.1100000000000001</c:v>
                </c:pt>
              </c:numCache>
            </c:numRef>
          </c:val>
          <c:smooth val="0"/>
          <c:extLst>
            <c:ext xmlns:c16="http://schemas.microsoft.com/office/drawing/2014/chart" uri="{C3380CC4-5D6E-409C-BE32-E72D297353CC}">
              <c16:uniqueId val="{00000003-B71A-4B0C-ADAA-8A439D05357D}"/>
            </c:ext>
          </c:extLst>
        </c:ser>
        <c:ser>
          <c:idx val="4"/>
          <c:order val="4"/>
          <c:tx>
            <c:strRef>
              <c:f>Sheet1!$F$1</c:f>
              <c:strCache>
                <c:ptCount val="1"/>
                <c:pt idx="0">
                  <c:v>Hispanic</c:v>
                </c:pt>
              </c:strCache>
            </c:strRef>
          </c:tx>
          <c:spPr>
            <a:ln>
              <a:solidFill>
                <a:srgbClr val="9933FF"/>
              </a:solidFill>
            </a:ln>
          </c:spPr>
          <c:marker>
            <c:symbol val="square"/>
            <c:size val="8"/>
            <c:spPr>
              <a:solidFill>
                <a:srgbClr val="9933FF"/>
              </a:solidFill>
              <a:ln>
                <a:solidFill>
                  <a:srgbClr val="9933FF"/>
                </a:solidFill>
              </a:ln>
            </c:spPr>
          </c:marker>
          <c:cat>
            <c:numRef>
              <c:f>Sheet1!$A$2:$A$17</c:f>
              <c:numCache>
                <c:formatCode>General</c:formatCode>
                <c:ptCount val="16"/>
                <c:pt idx="0">
                  <c:v>2001</c:v>
                </c:pt>
                <c:pt idx="1">
                  <c:v>2002</c:v>
                </c:pt>
                <c:pt idx="2">
                  <c:v>2003</c:v>
                </c:pt>
                <c:pt idx="3">
                  <c:v>2004</c:v>
                </c:pt>
                <c:pt idx="4">
                  <c:v>2005</c:v>
                </c:pt>
                <c:pt idx="5">
                  <c:v>2006</c:v>
                </c:pt>
                <c:pt idx="6">
                  <c:v>2007</c:v>
                </c:pt>
                <c:pt idx="7">
                  <c:v>2008</c:v>
                </c:pt>
                <c:pt idx="8">
                  <c:v>2009</c:v>
                </c:pt>
                <c:pt idx="9">
                  <c:v>2010</c:v>
                </c:pt>
                <c:pt idx="10">
                  <c:v>2011</c:v>
                </c:pt>
                <c:pt idx="11">
                  <c:v>2012</c:v>
                </c:pt>
                <c:pt idx="12">
                  <c:v>2013</c:v>
                </c:pt>
                <c:pt idx="13">
                  <c:v>2014</c:v>
                </c:pt>
                <c:pt idx="14">
                  <c:v>2015</c:v>
                </c:pt>
                <c:pt idx="15">
                  <c:v>2016</c:v>
                </c:pt>
              </c:numCache>
            </c:numRef>
          </c:cat>
          <c:val>
            <c:numRef>
              <c:f>Sheet1!$F$2:$F$17</c:f>
              <c:numCache>
                <c:formatCode>General</c:formatCode>
                <c:ptCount val="16"/>
                <c:pt idx="0">
                  <c:v>0.36</c:v>
                </c:pt>
                <c:pt idx="1">
                  <c:v>0.28000000000000003</c:v>
                </c:pt>
                <c:pt idx="2">
                  <c:v>0.17</c:v>
                </c:pt>
                <c:pt idx="3">
                  <c:v>0.11</c:v>
                </c:pt>
                <c:pt idx="4">
                  <c:v>0.15</c:v>
                </c:pt>
                <c:pt idx="5">
                  <c:v>0.11</c:v>
                </c:pt>
                <c:pt idx="6">
                  <c:v>0.15</c:v>
                </c:pt>
                <c:pt idx="7">
                  <c:v>0.13</c:v>
                </c:pt>
                <c:pt idx="8">
                  <c:v>0.13</c:v>
                </c:pt>
                <c:pt idx="9">
                  <c:v>0.14000000000000001</c:v>
                </c:pt>
                <c:pt idx="10">
                  <c:v>0.17</c:v>
                </c:pt>
                <c:pt idx="11">
                  <c:v>0.21</c:v>
                </c:pt>
                <c:pt idx="12">
                  <c:v>0.22</c:v>
                </c:pt>
                <c:pt idx="13">
                  <c:v>0.25</c:v>
                </c:pt>
                <c:pt idx="14">
                  <c:v>0.28000000000000003</c:v>
                </c:pt>
                <c:pt idx="15">
                  <c:v>0.35</c:v>
                </c:pt>
              </c:numCache>
            </c:numRef>
          </c:val>
          <c:smooth val="0"/>
          <c:extLst>
            <c:ext xmlns:c16="http://schemas.microsoft.com/office/drawing/2014/chart" uri="{C3380CC4-5D6E-409C-BE32-E72D297353CC}">
              <c16:uniqueId val="{00000004-B71A-4B0C-ADAA-8A439D05357D}"/>
            </c:ext>
          </c:extLst>
        </c:ser>
        <c:dLbls>
          <c:showLegendKey val="0"/>
          <c:showVal val="0"/>
          <c:showCatName val="0"/>
          <c:showSerName val="0"/>
          <c:showPercent val="0"/>
          <c:showBubbleSize val="0"/>
        </c:dLbls>
        <c:marker val="1"/>
        <c:smooth val="0"/>
        <c:axId val="150474304"/>
        <c:axId val="150474696"/>
      </c:lineChart>
      <c:catAx>
        <c:axId val="150474304"/>
        <c:scaling>
          <c:orientation val="minMax"/>
        </c:scaling>
        <c:delete val="0"/>
        <c:axPos val="b"/>
        <c:title>
          <c:tx>
            <c:rich>
              <a:bodyPr/>
              <a:lstStyle/>
              <a:p>
                <a:pPr>
                  <a:defRPr sz="1600" b="0">
                    <a:solidFill>
                      <a:schemeClr val="bg2"/>
                    </a:solidFill>
                  </a:defRPr>
                </a:pPr>
                <a:r>
                  <a:rPr lang="en-US" sz="1600" b="0" dirty="0" smtClean="0">
                    <a:solidFill>
                      <a:schemeClr val="bg2"/>
                    </a:solidFill>
                  </a:rPr>
                  <a:t>Year</a:t>
                </a:r>
                <a:endParaRPr lang="en-US" sz="1600" b="0" dirty="0">
                  <a:solidFill>
                    <a:schemeClr val="bg2"/>
                  </a:solidFill>
                </a:endParaRPr>
              </a:p>
            </c:rich>
          </c:tx>
          <c:layout>
            <c:manualLayout>
              <c:xMode val="edge"/>
              <c:yMode val="edge"/>
              <c:x val="0.44990741409617374"/>
              <c:y val="0.93"/>
            </c:manualLayout>
          </c:layout>
          <c:overlay val="0"/>
        </c:title>
        <c:numFmt formatCode="General" sourceLinked="1"/>
        <c:majorTickMark val="out"/>
        <c:minorTickMark val="none"/>
        <c:tickLblPos val="nextTo"/>
        <c:txPr>
          <a:bodyPr rot="-1860000"/>
          <a:lstStyle/>
          <a:p>
            <a:pPr>
              <a:defRPr sz="1400">
                <a:solidFill>
                  <a:schemeClr val="bg2"/>
                </a:solidFill>
                <a:latin typeface="+mj-lt"/>
              </a:defRPr>
            </a:pPr>
            <a:endParaRPr lang="en-US"/>
          </a:p>
        </c:txPr>
        <c:crossAx val="150474696"/>
        <c:crosses val="autoZero"/>
        <c:auto val="1"/>
        <c:lblAlgn val="ctr"/>
        <c:lblOffset val="100"/>
        <c:tickLblSkip val="3"/>
        <c:noMultiLvlLbl val="0"/>
      </c:catAx>
      <c:valAx>
        <c:axId val="150474696"/>
        <c:scaling>
          <c:orientation val="minMax"/>
        </c:scaling>
        <c:delete val="0"/>
        <c:axPos val="l"/>
        <c:title>
          <c:tx>
            <c:rich>
              <a:bodyPr rot="-5400000" vert="horz"/>
              <a:lstStyle/>
              <a:p>
                <a:pPr>
                  <a:defRPr sz="1400">
                    <a:solidFill>
                      <a:srgbClr val="FF9933"/>
                    </a:solidFill>
                  </a:defRPr>
                </a:pPr>
                <a:r>
                  <a:rPr lang="en-US" sz="1400" b="0" i="0" baseline="0" dirty="0" smtClean="0">
                    <a:solidFill>
                      <a:srgbClr val="FF9933"/>
                    </a:solidFill>
                    <a:effectLst/>
                  </a:rPr>
                  <a:t>Reported cases/100,000 population                     </a:t>
                </a:r>
                <a:endParaRPr lang="en-US" sz="1400" dirty="0">
                  <a:solidFill>
                    <a:srgbClr val="FF9933"/>
                  </a:solidFill>
                  <a:effectLst/>
                </a:endParaRPr>
              </a:p>
            </c:rich>
          </c:tx>
          <c:layout>
            <c:manualLayout>
              <c:xMode val="edge"/>
              <c:yMode val="edge"/>
              <c:x val="3.0454622071323647E-3"/>
              <c:y val="0.23775084364454444"/>
            </c:manualLayout>
          </c:layout>
          <c:overlay val="0"/>
        </c:title>
        <c:numFmt formatCode="General" sourceLinked="1"/>
        <c:majorTickMark val="out"/>
        <c:minorTickMark val="out"/>
        <c:tickLblPos val="nextTo"/>
        <c:txPr>
          <a:bodyPr/>
          <a:lstStyle/>
          <a:p>
            <a:pPr>
              <a:defRPr sz="1400">
                <a:solidFill>
                  <a:srgbClr val="FF9933"/>
                </a:solidFill>
              </a:defRPr>
            </a:pPr>
            <a:endParaRPr lang="en-US"/>
          </a:p>
        </c:txPr>
        <c:crossAx val="150474304"/>
        <c:crosses val="autoZero"/>
        <c:crossBetween val="midCat"/>
      </c:valAx>
    </c:plotArea>
    <c:legend>
      <c:legendPos val="t"/>
      <c:layout>
        <c:manualLayout>
          <c:xMode val="edge"/>
          <c:yMode val="edge"/>
          <c:x val="0.20075092104312647"/>
          <c:y val="0.20058005249343827"/>
          <c:w val="0.39276853365027486"/>
          <c:h val="0.3492098005515808"/>
        </c:manualLayout>
      </c:layout>
      <c:overlay val="0"/>
      <c:txPr>
        <a:bodyPr/>
        <a:lstStyle/>
        <a:p>
          <a:pPr>
            <a:defRPr sz="1400" b="0" u="none">
              <a:solidFill>
                <a:schemeClr val="bg2"/>
              </a:solidFill>
            </a:defRPr>
          </a:pPr>
          <a:endParaRPr lang="en-US"/>
        </a:p>
      </c:txPr>
    </c:legend>
    <c:plotVisOnly val="1"/>
    <c:dispBlanksAs val="gap"/>
    <c:showDLblsOverMax val="0"/>
  </c:chart>
  <c:txPr>
    <a:bodyPr/>
    <a:lstStyle/>
    <a:p>
      <a:pPr>
        <a:defRPr sz="1800"/>
      </a:pPr>
      <a:endParaRPr lang="en-US"/>
    </a:p>
  </c:tx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26"/>
    </mc:Choice>
    <mc:Fallback>
      <c:style val="26"/>
    </mc:Fallback>
  </mc:AlternateContent>
  <c:chart>
    <c:autoTitleDeleted val="1"/>
    <c:plotArea>
      <c:layout/>
      <c:pieChart>
        <c:varyColors val="1"/>
        <c:ser>
          <c:idx val="0"/>
          <c:order val="0"/>
          <c:tx>
            <c:strRef>
              <c:f>Sheet1!$B$1</c:f>
              <c:strCache>
                <c:ptCount val="1"/>
                <c:pt idx="0">
                  <c:v>2016</c:v>
                </c:pt>
              </c:strCache>
            </c:strRef>
          </c:tx>
          <c:dPt>
            <c:idx val="0"/>
            <c:bubble3D val="0"/>
            <c:spPr>
              <a:solidFill>
                <a:srgbClr val="FFC000"/>
              </a:solidFill>
            </c:spPr>
            <c:extLst>
              <c:ext xmlns:c16="http://schemas.microsoft.com/office/drawing/2014/chart" uri="{C3380CC4-5D6E-409C-BE32-E72D297353CC}">
                <c16:uniqueId val="{00000001-3FBC-479F-B636-F6474F34E4AC}"/>
              </c:ext>
            </c:extLst>
          </c:dPt>
          <c:dPt>
            <c:idx val="1"/>
            <c:bubble3D val="0"/>
            <c:spPr>
              <a:solidFill>
                <a:srgbClr val="7CA295"/>
              </a:solidFill>
            </c:spPr>
            <c:extLst>
              <c:ext xmlns:c16="http://schemas.microsoft.com/office/drawing/2014/chart" uri="{C3380CC4-5D6E-409C-BE32-E72D297353CC}">
                <c16:uniqueId val="{00000003-3FBC-479F-B636-F6474F34E4AC}"/>
              </c:ext>
            </c:extLst>
          </c:dPt>
          <c:dPt>
            <c:idx val="2"/>
            <c:bubble3D val="0"/>
            <c:spPr>
              <a:solidFill>
                <a:schemeClr val="accent2">
                  <a:lumMod val="60000"/>
                  <a:lumOff val="40000"/>
                </a:schemeClr>
              </a:solidFill>
            </c:spPr>
            <c:extLst>
              <c:ext xmlns:c16="http://schemas.microsoft.com/office/drawing/2014/chart" uri="{C3380CC4-5D6E-409C-BE32-E72D297353CC}">
                <c16:uniqueId val="{00000005-3FBC-479F-B636-F6474F34E4AC}"/>
              </c:ext>
            </c:extLst>
          </c:dPt>
          <c:dLbls>
            <c:spPr>
              <a:noFill/>
              <a:ln>
                <a:noFill/>
              </a:ln>
              <a:effectLst/>
            </c:spPr>
            <c:dLblPos val="bestFit"/>
            <c:showLegendKey val="0"/>
            <c:showVal val="1"/>
            <c:showCatName val="0"/>
            <c:showSerName val="0"/>
            <c:showPercent val="1"/>
            <c:showBubbleSize val="0"/>
            <c:separator>
</c:separator>
            <c:showLeaderLines val="0"/>
            <c:extLst>
              <c:ext xmlns:c15="http://schemas.microsoft.com/office/drawing/2012/chart" uri="{CE6537A1-D6FC-4f65-9D91-7224C49458BB}">
                <c15:layout/>
              </c:ext>
            </c:extLst>
          </c:dLbls>
          <c:cat>
            <c:strRef>
              <c:f>Sheet1!$A$2:$A$4</c:f>
              <c:strCache>
                <c:ptCount val="3"/>
                <c:pt idx="0">
                  <c:v>Risk identified*</c:v>
                </c:pt>
                <c:pt idx="1">
                  <c:v>No risk identified</c:v>
                </c:pt>
                <c:pt idx="2">
                  <c:v>Risk data missing </c:v>
                </c:pt>
              </c:strCache>
            </c:strRef>
          </c:cat>
          <c:val>
            <c:numRef>
              <c:f>Sheet1!$B$2:$B$4</c:f>
              <c:numCache>
                <c:formatCode>General</c:formatCode>
                <c:ptCount val="3"/>
                <c:pt idx="0">
                  <c:v>958</c:v>
                </c:pt>
                <c:pt idx="1">
                  <c:v>452</c:v>
                </c:pt>
                <c:pt idx="2">
                  <c:v>1557</c:v>
                </c:pt>
              </c:numCache>
            </c:numRef>
          </c:val>
          <c:extLst>
            <c:ext xmlns:c16="http://schemas.microsoft.com/office/drawing/2014/chart" uri="{C3380CC4-5D6E-409C-BE32-E72D297353CC}">
              <c16:uniqueId val="{00000006-3FBC-479F-B636-F6474F34E4AC}"/>
            </c:ext>
          </c:extLst>
        </c:ser>
        <c:dLbls>
          <c:showLegendKey val="0"/>
          <c:showVal val="0"/>
          <c:showCatName val="0"/>
          <c:showSerName val="0"/>
          <c:showPercent val="0"/>
          <c:showBubbleSize val="0"/>
          <c:showLeaderLines val="0"/>
        </c:dLbls>
        <c:firstSliceAng val="342"/>
      </c:pieChart>
    </c:plotArea>
    <c:legend>
      <c:legendPos val="r"/>
      <c:layout/>
      <c:overlay val="0"/>
      <c:txPr>
        <a:bodyPr/>
        <a:lstStyle/>
        <a:p>
          <a:pPr>
            <a:defRPr>
              <a:solidFill>
                <a:schemeClr val="bg1"/>
              </a:solidFill>
            </a:defRPr>
          </a:pPr>
          <a:endParaRPr lang="en-US"/>
        </a:p>
      </c:txPr>
    </c:legend>
    <c:plotVisOnly val="1"/>
    <c:dispBlanksAs val="gap"/>
    <c:showDLblsOverMax val="0"/>
  </c:chart>
  <c:txPr>
    <a:bodyPr/>
    <a:lstStyle/>
    <a:p>
      <a:pPr>
        <a:defRPr sz="1800"/>
      </a:pPr>
      <a:endParaRPr lang="en-US"/>
    </a:p>
  </c:txPr>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bar"/>
        <c:grouping val="clustered"/>
        <c:varyColors val="0"/>
        <c:ser>
          <c:idx val="0"/>
          <c:order val="0"/>
          <c:tx>
            <c:strRef>
              <c:f>Sheet1!$B$1</c:f>
              <c:strCache>
                <c:ptCount val="1"/>
                <c:pt idx="0">
                  <c:v>Yes</c:v>
                </c:pt>
              </c:strCache>
            </c:strRef>
          </c:tx>
          <c:spPr>
            <a:solidFill>
              <a:srgbClr val="009999"/>
            </a:solidFill>
          </c:spPr>
          <c:invertIfNegative val="0"/>
          <c:dLbls>
            <c:dLbl>
              <c:idx val="1"/>
              <c:layout>
                <c:manualLayout>
                  <c:x val="-1.7905034597947983E-3"/>
                  <c:y val="-2.9235161394299395E-3"/>
                </c:manualLayout>
              </c:layout>
              <c:dLblPos val="outEnd"/>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0-BA23-4D10-923B-BB5E033855CA}"/>
                </c:ext>
              </c:extLst>
            </c:dLbl>
            <c:dLbl>
              <c:idx val="2"/>
              <c:layout/>
              <c:dLblPos val="outEnd"/>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1-BA23-4D10-923B-BB5E033855CA}"/>
                </c:ext>
              </c:extLst>
            </c:dLbl>
            <c:dLbl>
              <c:idx val="8"/>
              <c:delete val="1"/>
              <c:extLst>
                <c:ext xmlns:c15="http://schemas.microsoft.com/office/drawing/2012/chart" uri="{CE6537A1-D6FC-4f65-9D91-7224C49458BB}"/>
                <c:ext xmlns:c16="http://schemas.microsoft.com/office/drawing/2014/chart" uri="{C3380CC4-5D6E-409C-BE32-E72D297353CC}">
                  <c16:uniqueId val="{00000002-BA23-4D10-923B-BB5E033855CA}"/>
                </c:ext>
              </c:extLst>
            </c:dLbl>
            <c:spPr>
              <a:noFill/>
              <a:ln>
                <a:noFill/>
              </a:ln>
              <a:effectLst/>
            </c:spPr>
            <c:txPr>
              <a:bodyPr/>
              <a:lstStyle/>
              <a:p>
                <a:pPr>
                  <a:defRPr>
                    <a:solidFill>
                      <a:srgbClr val="FFC000"/>
                    </a:solidFill>
                  </a:defRPr>
                </a:pPr>
                <a:endParaRPr lang="en-US"/>
              </a:p>
            </c:txPr>
            <c:dLblPos val="inBase"/>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Sheet1!$A$2:$A$5</c:f>
              <c:strCache>
                <c:ptCount val="4"/>
                <c:pt idx="0">
                  <c:v>Injection-drug
 use</c:v>
                </c:pt>
                <c:pt idx="1">
                  <c:v>Men who have
 sex with men¶</c:v>
                </c:pt>
                <c:pt idx="2">
                  <c:v>Sexual
contact</c:v>
                </c:pt>
                <c:pt idx="3">
                  <c:v>Multiple
sex partners</c:v>
                </c:pt>
              </c:strCache>
            </c:strRef>
          </c:cat>
          <c:val>
            <c:numRef>
              <c:f>Sheet1!$B$2:$B$5</c:f>
              <c:numCache>
                <c:formatCode>General</c:formatCode>
                <c:ptCount val="4"/>
                <c:pt idx="0">
                  <c:v>767</c:v>
                </c:pt>
                <c:pt idx="1">
                  <c:v>26</c:v>
                </c:pt>
                <c:pt idx="2">
                  <c:v>4</c:v>
                </c:pt>
                <c:pt idx="3">
                  <c:v>176</c:v>
                </c:pt>
              </c:numCache>
            </c:numRef>
          </c:val>
          <c:extLst>
            <c:ext xmlns:c16="http://schemas.microsoft.com/office/drawing/2014/chart" uri="{C3380CC4-5D6E-409C-BE32-E72D297353CC}">
              <c16:uniqueId val="{00000003-BA23-4D10-923B-BB5E033855CA}"/>
            </c:ext>
          </c:extLst>
        </c:ser>
        <c:ser>
          <c:idx val="1"/>
          <c:order val="1"/>
          <c:tx>
            <c:strRef>
              <c:f>Sheet1!$C$1</c:f>
              <c:strCache>
                <c:ptCount val="1"/>
                <c:pt idx="0">
                  <c:v>No</c:v>
                </c:pt>
              </c:strCache>
            </c:strRef>
          </c:tx>
          <c:spPr>
            <a:solidFill>
              <a:schemeClr val="accent4">
                <a:lumMod val="60000"/>
                <a:lumOff val="40000"/>
              </a:schemeClr>
            </a:solidFill>
          </c:spPr>
          <c:invertIfNegative val="0"/>
          <c:dLbls>
            <c:dLbl>
              <c:idx val="2"/>
              <c:layout>
                <c:manualLayout>
                  <c:x val="-4.3064900978286805E-3"/>
                  <c:y val="2.9239766081871343E-3"/>
                </c:manualLayout>
              </c:layout>
              <c:numFmt formatCode="#,##0" sourceLinked="0"/>
              <c:spPr/>
              <c:txPr>
                <a:bodyPr/>
                <a:lstStyle/>
                <a:p>
                  <a:pPr>
                    <a:defRPr>
                      <a:solidFill>
                        <a:srgbClr val="FFC000"/>
                      </a:solidFill>
                    </a:defRPr>
                  </a:pPr>
                  <a:endParaRPr lang="en-US"/>
                </a:p>
              </c:txPr>
              <c:dLblPos val="outEnd"/>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4-BA23-4D10-923B-BB5E033855CA}"/>
                </c:ext>
              </c:extLst>
            </c:dLbl>
            <c:dLbl>
              <c:idx val="4"/>
              <c:layout>
                <c:manualLayout>
                  <c:x val="-6.1201383917919355E-3"/>
                  <c:y val="0"/>
                </c:manualLayout>
              </c:layout>
              <c:numFmt formatCode="#,##0" sourceLinked="0"/>
              <c:spPr/>
              <c:txPr>
                <a:bodyPr/>
                <a:lstStyle/>
                <a:p>
                  <a:pPr>
                    <a:defRPr>
                      <a:solidFill>
                        <a:srgbClr val="FFC000"/>
                      </a:solidFill>
                    </a:defRPr>
                  </a:pPr>
                  <a:endParaRPr lang="en-US"/>
                </a:p>
              </c:txPr>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BA23-4D10-923B-BB5E033855CA}"/>
                </c:ext>
              </c:extLst>
            </c:dLbl>
            <c:dLbl>
              <c:idx val="8"/>
              <c:delete val="1"/>
              <c:extLst>
                <c:ext xmlns:c15="http://schemas.microsoft.com/office/drawing/2012/chart" uri="{CE6537A1-D6FC-4f65-9D91-7224C49458BB}"/>
                <c:ext xmlns:c16="http://schemas.microsoft.com/office/drawing/2014/chart" uri="{C3380CC4-5D6E-409C-BE32-E72D297353CC}">
                  <c16:uniqueId val="{00000006-BA23-4D10-923B-BB5E033855CA}"/>
                </c:ext>
              </c:extLst>
            </c:dLbl>
            <c:numFmt formatCode="#,##0" sourceLinked="0"/>
            <c:spPr>
              <a:noFill/>
              <a:ln>
                <a:noFill/>
              </a:ln>
              <a:effectLst/>
            </c:spPr>
            <c:txPr>
              <a:bodyPr/>
              <a:lstStyle/>
              <a:p>
                <a:pPr>
                  <a:defRPr>
                    <a:solidFill>
                      <a:srgbClr val="0000FF"/>
                    </a:solidFill>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Sheet1!$A$2:$A$5</c:f>
              <c:strCache>
                <c:ptCount val="4"/>
                <c:pt idx="0">
                  <c:v>Injection-drug
 use</c:v>
                </c:pt>
                <c:pt idx="1">
                  <c:v>Men who have
 sex with men¶</c:v>
                </c:pt>
                <c:pt idx="2">
                  <c:v>Sexual
contact</c:v>
                </c:pt>
                <c:pt idx="3">
                  <c:v>Multiple
sex partners</c:v>
                </c:pt>
              </c:strCache>
            </c:strRef>
          </c:cat>
          <c:val>
            <c:numRef>
              <c:f>Sheet1!$C$2:$C$5</c:f>
              <c:numCache>
                <c:formatCode>General</c:formatCode>
                <c:ptCount val="4"/>
                <c:pt idx="0">
                  <c:v>351</c:v>
                </c:pt>
                <c:pt idx="1">
                  <c:v>233</c:v>
                </c:pt>
                <c:pt idx="2">
                  <c:v>5</c:v>
                </c:pt>
                <c:pt idx="3">
                  <c:v>298</c:v>
                </c:pt>
              </c:numCache>
            </c:numRef>
          </c:val>
          <c:extLst>
            <c:ext xmlns:c16="http://schemas.microsoft.com/office/drawing/2014/chart" uri="{C3380CC4-5D6E-409C-BE32-E72D297353CC}">
              <c16:uniqueId val="{00000007-BA23-4D10-923B-BB5E033855CA}"/>
            </c:ext>
          </c:extLst>
        </c:ser>
        <c:ser>
          <c:idx val="2"/>
          <c:order val="2"/>
          <c:tx>
            <c:strRef>
              <c:f>Sheet1!$D$1</c:f>
              <c:strCache>
                <c:ptCount val="1"/>
                <c:pt idx="0">
                  <c:v>Missing§</c:v>
                </c:pt>
              </c:strCache>
            </c:strRef>
          </c:tx>
          <c:spPr>
            <a:solidFill>
              <a:srgbClr val="FFC000"/>
            </a:solidFill>
          </c:spPr>
          <c:invertIfNegative val="0"/>
          <c:dLbls>
            <c:numFmt formatCode="#,##0" sourceLinked="0"/>
            <c:spPr>
              <a:noFill/>
              <a:ln>
                <a:noFill/>
              </a:ln>
              <a:effectLst/>
            </c:spPr>
            <c:txPr>
              <a:bodyPr/>
              <a:lstStyle/>
              <a:p>
                <a:pPr>
                  <a:defRPr>
                    <a:solidFill>
                      <a:srgbClr val="0000FF"/>
                    </a:solidFill>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Sheet1!$A$2:$A$5</c:f>
              <c:strCache>
                <c:ptCount val="4"/>
                <c:pt idx="0">
                  <c:v>Injection-drug
 use</c:v>
                </c:pt>
                <c:pt idx="1">
                  <c:v>Men who have
 sex with men¶</c:v>
                </c:pt>
                <c:pt idx="2">
                  <c:v>Sexual
contact</c:v>
                </c:pt>
                <c:pt idx="3">
                  <c:v>Multiple
sex partners</c:v>
                </c:pt>
              </c:strCache>
            </c:strRef>
          </c:cat>
          <c:val>
            <c:numRef>
              <c:f>Sheet1!$D$2:$D$5</c:f>
              <c:numCache>
                <c:formatCode>General</c:formatCode>
                <c:ptCount val="4"/>
                <c:pt idx="0">
                  <c:v>1849</c:v>
                </c:pt>
                <c:pt idx="1">
                  <c:v>1368</c:v>
                </c:pt>
                <c:pt idx="2">
                  <c:v>2958</c:v>
                </c:pt>
                <c:pt idx="3">
                  <c:v>2493</c:v>
                </c:pt>
              </c:numCache>
            </c:numRef>
          </c:val>
          <c:extLst>
            <c:ext xmlns:c16="http://schemas.microsoft.com/office/drawing/2014/chart" uri="{C3380CC4-5D6E-409C-BE32-E72D297353CC}">
              <c16:uniqueId val="{00000008-BA23-4D10-923B-BB5E033855CA}"/>
            </c:ext>
          </c:extLst>
        </c:ser>
        <c:dLbls>
          <c:showLegendKey val="0"/>
          <c:showVal val="0"/>
          <c:showCatName val="0"/>
          <c:showSerName val="0"/>
          <c:showPercent val="0"/>
          <c:showBubbleSize val="0"/>
        </c:dLbls>
        <c:gapWidth val="50"/>
        <c:axId val="150476264"/>
        <c:axId val="150475872"/>
      </c:barChart>
      <c:valAx>
        <c:axId val="150475872"/>
        <c:scaling>
          <c:orientation val="minMax"/>
        </c:scaling>
        <c:delete val="0"/>
        <c:axPos val="t"/>
        <c:majorGridlines/>
        <c:numFmt formatCode="#,##0" sourceLinked="0"/>
        <c:majorTickMark val="none"/>
        <c:minorTickMark val="none"/>
        <c:tickLblPos val="high"/>
        <c:txPr>
          <a:bodyPr rot="0" vert="horz" anchor="t" anchorCtr="0"/>
          <a:lstStyle/>
          <a:p>
            <a:pPr>
              <a:defRPr sz="1600">
                <a:solidFill>
                  <a:srgbClr val="FFC000"/>
                </a:solidFill>
              </a:defRPr>
            </a:pPr>
            <a:endParaRPr lang="en-US"/>
          </a:p>
        </c:txPr>
        <c:crossAx val="150476264"/>
        <c:crosses val="autoZero"/>
        <c:crossBetween val="between"/>
        <c:majorUnit val="300"/>
      </c:valAx>
      <c:catAx>
        <c:axId val="150476264"/>
        <c:scaling>
          <c:orientation val="maxMin"/>
        </c:scaling>
        <c:delete val="0"/>
        <c:axPos val="l"/>
        <c:numFmt formatCode="General" sourceLinked="1"/>
        <c:majorTickMark val="cross"/>
        <c:minorTickMark val="none"/>
        <c:tickLblPos val="nextTo"/>
        <c:spPr>
          <a:ln w="19050"/>
        </c:spPr>
        <c:txPr>
          <a:bodyPr rot="0" vert="horz" anchor="ctr" anchorCtr="1"/>
          <a:lstStyle/>
          <a:p>
            <a:pPr marL="0" algn="r">
              <a:lnSpc>
                <a:spcPct val="100000"/>
              </a:lnSpc>
              <a:spcBef>
                <a:spcPts val="0"/>
              </a:spcBef>
              <a:spcAft>
                <a:spcPts val="0"/>
              </a:spcAft>
              <a:defRPr sz="1400">
                <a:solidFill>
                  <a:srgbClr val="FFC000"/>
                </a:solidFill>
              </a:defRPr>
            </a:pPr>
            <a:endParaRPr lang="en-US"/>
          </a:p>
        </c:txPr>
        <c:crossAx val="150475872"/>
        <c:crosses val="autoZero"/>
        <c:auto val="0"/>
        <c:lblAlgn val="ctr"/>
        <c:lblOffset val="50"/>
        <c:tickMarkSkip val="1"/>
        <c:noMultiLvlLbl val="0"/>
      </c:catAx>
      <c:spPr>
        <a:ln>
          <a:solidFill>
            <a:schemeClr val="tx1">
              <a:tint val="75000"/>
              <a:shade val="95000"/>
              <a:satMod val="105000"/>
            </a:schemeClr>
          </a:solidFill>
        </a:ln>
      </c:spPr>
    </c:plotArea>
    <c:legend>
      <c:legendPos val="r"/>
      <c:layout>
        <c:manualLayout>
          <c:xMode val="edge"/>
          <c:yMode val="edge"/>
          <c:x val="0.80271796707229792"/>
          <c:y val="5.2767417230740903E-2"/>
          <c:w val="0.15162034232900376"/>
          <c:h val="0.26372127826126995"/>
        </c:manualLayout>
      </c:layout>
      <c:overlay val="1"/>
      <c:txPr>
        <a:bodyPr/>
        <a:lstStyle/>
        <a:p>
          <a:pPr>
            <a:defRPr sz="1600">
              <a:solidFill>
                <a:srgbClr val="FFC000"/>
              </a:solidFill>
            </a:defRPr>
          </a:pPr>
          <a:endParaRPr lang="en-US"/>
        </a:p>
      </c:txPr>
    </c:legend>
    <c:plotVisOnly val="1"/>
    <c:dispBlanksAs val="gap"/>
    <c:showDLblsOverMax val="0"/>
  </c:chart>
  <c:txPr>
    <a:bodyPr/>
    <a:lstStyle/>
    <a:p>
      <a:pPr>
        <a:spcBef>
          <a:spcPts val="0"/>
        </a:spcBef>
        <a:spcAft>
          <a:spcPts val="0"/>
        </a:spcAft>
        <a:defRPr sz="1800"/>
      </a:pPr>
      <a:endParaRPr lang="en-US"/>
    </a:p>
  </c:txPr>
  <c:externalData r:id="rId1">
    <c:autoUpdate val="0"/>
  </c:externalData>
  <c:userShapes r:id="rId2"/>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4597484276729561"/>
          <c:y val="3.168543372754519E-2"/>
          <c:w val="0.82275285901762285"/>
          <c:h val="0.86037270416691802"/>
        </c:manualLayout>
      </c:layout>
      <c:barChart>
        <c:barDir val="bar"/>
        <c:grouping val="clustered"/>
        <c:varyColors val="0"/>
        <c:ser>
          <c:idx val="0"/>
          <c:order val="0"/>
          <c:tx>
            <c:strRef>
              <c:f>Sheet1!$B$1</c:f>
              <c:strCache>
                <c:ptCount val="1"/>
                <c:pt idx="0">
                  <c:v>Yes</c:v>
                </c:pt>
              </c:strCache>
            </c:strRef>
          </c:tx>
          <c:spPr>
            <a:solidFill>
              <a:srgbClr val="009999"/>
            </a:solidFill>
          </c:spPr>
          <c:invertIfNegative val="0"/>
          <c:dLbls>
            <c:dLbl>
              <c:idx val="0"/>
              <c:layout/>
              <c:dLblPos val="outEnd"/>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0-4B1E-4218-8F16-6DF0FC084569}"/>
                </c:ext>
              </c:extLst>
            </c:dLbl>
            <c:dLbl>
              <c:idx val="2"/>
              <c:layout>
                <c:manualLayout>
                  <c:x val="-1.1227502812148481E-3"/>
                  <c:y val="2.8804939752313809E-3"/>
                </c:manualLayout>
              </c:layout>
              <c:dLblPos val="outEnd"/>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1-4B1E-4218-8F16-6DF0FC084569}"/>
                </c:ext>
              </c:extLst>
            </c:dLbl>
            <c:dLbl>
              <c:idx val="3"/>
              <c:layout>
                <c:manualLayout>
                  <c:x val="4.6283277090363706E-5"/>
                  <c:y val="-2.8804939752313809E-3"/>
                </c:manualLayout>
              </c:layout>
              <c:dLblPos val="outEnd"/>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2-4B1E-4218-8F16-6DF0FC084569}"/>
                </c:ext>
              </c:extLst>
            </c:dLbl>
            <c:dLbl>
              <c:idx val="8"/>
              <c:delete val="1"/>
              <c:extLst>
                <c:ext xmlns:c15="http://schemas.microsoft.com/office/drawing/2012/chart" uri="{CE6537A1-D6FC-4f65-9D91-7224C49458BB}"/>
                <c:ext xmlns:c16="http://schemas.microsoft.com/office/drawing/2014/chart" uri="{C3380CC4-5D6E-409C-BE32-E72D297353CC}">
                  <c16:uniqueId val="{00000003-4B1E-4218-8F16-6DF0FC084569}"/>
                </c:ext>
              </c:extLst>
            </c:dLbl>
            <c:spPr>
              <a:noFill/>
              <a:ln>
                <a:noFill/>
              </a:ln>
              <a:effectLst/>
            </c:spPr>
            <c:txPr>
              <a:bodyPr/>
              <a:lstStyle/>
              <a:p>
                <a:pPr>
                  <a:defRPr>
                    <a:solidFill>
                      <a:srgbClr val="FFC000"/>
                    </a:solidFill>
                  </a:defRPr>
                </a:pPr>
                <a:endParaRPr lang="en-US"/>
              </a:p>
            </c:txPr>
            <c:dLblPos val="inBase"/>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Sheet1!$A$2:$A$5</c:f>
              <c:strCache>
                <c:ptCount val="4"/>
                <c:pt idx="0">
                  <c:v>Occupation</c:v>
                </c:pt>
                <c:pt idx="1">
                  <c:v>Dialysis
patient</c:v>
                </c:pt>
                <c:pt idx="2">
                  <c:v>Surgery</c:v>
                </c:pt>
                <c:pt idx="3">
                  <c:v>Needle stick</c:v>
                </c:pt>
              </c:strCache>
            </c:strRef>
          </c:cat>
          <c:val>
            <c:numRef>
              <c:f>Sheet1!$B$2:$B$5</c:f>
              <c:numCache>
                <c:formatCode>General</c:formatCode>
                <c:ptCount val="4"/>
                <c:pt idx="0">
                  <c:v>5</c:v>
                </c:pt>
                <c:pt idx="1">
                  <c:v>7</c:v>
                </c:pt>
                <c:pt idx="2">
                  <c:v>96</c:v>
                </c:pt>
                <c:pt idx="3">
                  <c:v>64</c:v>
                </c:pt>
              </c:numCache>
            </c:numRef>
          </c:val>
          <c:extLst>
            <c:ext xmlns:c16="http://schemas.microsoft.com/office/drawing/2014/chart" uri="{C3380CC4-5D6E-409C-BE32-E72D297353CC}">
              <c16:uniqueId val="{00000004-4B1E-4218-8F16-6DF0FC084569}"/>
            </c:ext>
          </c:extLst>
        </c:ser>
        <c:ser>
          <c:idx val="1"/>
          <c:order val="1"/>
          <c:tx>
            <c:strRef>
              <c:f>Sheet1!$C$1</c:f>
              <c:strCache>
                <c:ptCount val="1"/>
                <c:pt idx="0">
                  <c:v>No</c:v>
                </c:pt>
              </c:strCache>
            </c:strRef>
          </c:tx>
          <c:spPr>
            <a:solidFill>
              <a:schemeClr val="accent4">
                <a:lumMod val="60000"/>
                <a:lumOff val="40000"/>
              </a:schemeClr>
            </a:solidFill>
          </c:spPr>
          <c:invertIfNegative val="0"/>
          <c:dLbls>
            <c:dLbl>
              <c:idx val="8"/>
              <c:delete val="1"/>
              <c:extLst>
                <c:ext xmlns:c15="http://schemas.microsoft.com/office/drawing/2012/chart" uri="{CE6537A1-D6FC-4f65-9D91-7224C49458BB}"/>
                <c:ext xmlns:c16="http://schemas.microsoft.com/office/drawing/2014/chart" uri="{C3380CC4-5D6E-409C-BE32-E72D297353CC}">
                  <c16:uniqueId val="{00000005-4B1E-4218-8F16-6DF0FC084569}"/>
                </c:ext>
              </c:extLst>
            </c:dLbl>
            <c:spPr>
              <a:noFill/>
              <a:ln>
                <a:noFill/>
              </a:ln>
              <a:effectLst/>
            </c:spPr>
            <c:txPr>
              <a:bodyPr/>
              <a:lstStyle/>
              <a:p>
                <a:pPr>
                  <a:defRPr>
                    <a:solidFill>
                      <a:srgbClr val="0000FF"/>
                    </a:solidFill>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Sheet1!$A$2:$A$5</c:f>
              <c:strCache>
                <c:ptCount val="4"/>
                <c:pt idx="0">
                  <c:v>Occupation</c:v>
                </c:pt>
                <c:pt idx="1">
                  <c:v>Dialysis
patient</c:v>
                </c:pt>
                <c:pt idx="2">
                  <c:v>Surgery</c:v>
                </c:pt>
                <c:pt idx="3">
                  <c:v>Needle stick</c:v>
                </c:pt>
              </c:strCache>
            </c:strRef>
          </c:cat>
          <c:val>
            <c:numRef>
              <c:f>Sheet1!$C$2:$C$5</c:f>
              <c:numCache>
                <c:formatCode>General</c:formatCode>
                <c:ptCount val="4"/>
                <c:pt idx="0">
                  <c:v>967</c:v>
                </c:pt>
                <c:pt idx="1">
                  <c:v>991</c:v>
                </c:pt>
                <c:pt idx="2">
                  <c:v>746</c:v>
                </c:pt>
                <c:pt idx="3">
                  <c:v>654</c:v>
                </c:pt>
              </c:numCache>
            </c:numRef>
          </c:val>
          <c:extLst>
            <c:ext xmlns:c16="http://schemas.microsoft.com/office/drawing/2014/chart" uri="{C3380CC4-5D6E-409C-BE32-E72D297353CC}">
              <c16:uniqueId val="{00000006-4B1E-4218-8F16-6DF0FC084569}"/>
            </c:ext>
          </c:extLst>
        </c:ser>
        <c:ser>
          <c:idx val="2"/>
          <c:order val="2"/>
          <c:tx>
            <c:strRef>
              <c:f>Sheet1!$D$1</c:f>
              <c:strCache>
                <c:ptCount val="1"/>
                <c:pt idx="0">
                  <c:v>Missing§</c:v>
                </c:pt>
              </c:strCache>
            </c:strRef>
          </c:tx>
          <c:spPr>
            <a:solidFill>
              <a:srgbClr val="FFC000"/>
            </a:solidFill>
          </c:spPr>
          <c:invertIfNegative val="0"/>
          <c:dLbls>
            <c:numFmt formatCode="#,##0" sourceLinked="0"/>
            <c:spPr>
              <a:noFill/>
              <a:ln>
                <a:noFill/>
              </a:ln>
              <a:effectLst/>
            </c:spPr>
            <c:txPr>
              <a:bodyPr/>
              <a:lstStyle/>
              <a:p>
                <a:pPr>
                  <a:defRPr>
                    <a:solidFill>
                      <a:srgbClr val="0000FF"/>
                    </a:solidFill>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Sheet1!$A$2:$A$5</c:f>
              <c:strCache>
                <c:ptCount val="4"/>
                <c:pt idx="0">
                  <c:v>Occupation</c:v>
                </c:pt>
                <c:pt idx="1">
                  <c:v>Dialysis
patient</c:v>
                </c:pt>
                <c:pt idx="2">
                  <c:v>Surgery</c:v>
                </c:pt>
                <c:pt idx="3">
                  <c:v>Needle stick</c:v>
                </c:pt>
              </c:strCache>
            </c:strRef>
          </c:cat>
          <c:val>
            <c:numRef>
              <c:f>Sheet1!$D$2:$D$5</c:f>
              <c:numCache>
                <c:formatCode>General</c:formatCode>
                <c:ptCount val="4"/>
                <c:pt idx="0">
                  <c:v>1995</c:v>
                </c:pt>
                <c:pt idx="1">
                  <c:v>1969</c:v>
                </c:pt>
                <c:pt idx="2">
                  <c:v>2125</c:v>
                </c:pt>
                <c:pt idx="3">
                  <c:v>2249</c:v>
                </c:pt>
              </c:numCache>
            </c:numRef>
          </c:val>
          <c:extLst>
            <c:ext xmlns:c16="http://schemas.microsoft.com/office/drawing/2014/chart" uri="{C3380CC4-5D6E-409C-BE32-E72D297353CC}">
              <c16:uniqueId val="{00000007-4B1E-4218-8F16-6DF0FC084569}"/>
            </c:ext>
          </c:extLst>
        </c:ser>
        <c:dLbls>
          <c:showLegendKey val="0"/>
          <c:showVal val="0"/>
          <c:showCatName val="0"/>
          <c:showSerName val="0"/>
          <c:showPercent val="0"/>
          <c:showBubbleSize val="0"/>
        </c:dLbls>
        <c:gapWidth val="50"/>
        <c:axId val="111898672"/>
        <c:axId val="111898280"/>
      </c:barChart>
      <c:valAx>
        <c:axId val="111898280"/>
        <c:scaling>
          <c:orientation val="minMax"/>
        </c:scaling>
        <c:delete val="0"/>
        <c:axPos val="t"/>
        <c:majorGridlines/>
        <c:numFmt formatCode="#,##0" sourceLinked="0"/>
        <c:majorTickMark val="none"/>
        <c:minorTickMark val="none"/>
        <c:tickLblPos val="high"/>
        <c:txPr>
          <a:bodyPr rot="0" vert="horz" anchor="t" anchorCtr="0"/>
          <a:lstStyle/>
          <a:p>
            <a:pPr>
              <a:defRPr>
                <a:solidFill>
                  <a:srgbClr val="FFC000"/>
                </a:solidFill>
              </a:defRPr>
            </a:pPr>
            <a:endParaRPr lang="en-US"/>
          </a:p>
        </c:txPr>
        <c:crossAx val="111898672"/>
        <c:crosses val="autoZero"/>
        <c:crossBetween val="between"/>
        <c:majorUnit val="200"/>
      </c:valAx>
      <c:catAx>
        <c:axId val="111898672"/>
        <c:scaling>
          <c:orientation val="maxMin"/>
        </c:scaling>
        <c:delete val="0"/>
        <c:axPos val="l"/>
        <c:numFmt formatCode="General" sourceLinked="1"/>
        <c:majorTickMark val="cross"/>
        <c:minorTickMark val="none"/>
        <c:tickLblPos val="nextTo"/>
        <c:spPr>
          <a:ln w="19050"/>
        </c:spPr>
        <c:txPr>
          <a:bodyPr rot="0" vert="horz" anchor="ctr" anchorCtr="0"/>
          <a:lstStyle/>
          <a:p>
            <a:pPr marL="0" algn="just">
              <a:lnSpc>
                <a:spcPct val="100000"/>
              </a:lnSpc>
              <a:spcBef>
                <a:spcPts val="0"/>
              </a:spcBef>
              <a:spcAft>
                <a:spcPts val="0"/>
              </a:spcAft>
              <a:defRPr sz="1400">
                <a:solidFill>
                  <a:srgbClr val="FFC000"/>
                </a:solidFill>
              </a:defRPr>
            </a:pPr>
            <a:endParaRPr lang="en-US"/>
          </a:p>
        </c:txPr>
        <c:crossAx val="111898280"/>
        <c:crosses val="autoZero"/>
        <c:auto val="0"/>
        <c:lblAlgn val="ctr"/>
        <c:lblOffset val="50"/>
        <c:tickMarkSkip val="1"/>
        <c:noMultiLvlLbl val="0"/>
      </c:catAx>
      <c:spPr>
        <a:noFill/>
        <a:ln>
          <a:solidFill>
            <a:srgbClr val="FFC000"/>
          </a:solidFill>
        </a:ln>
      </c:spPr>
    </c:plotArea>
    <c:legend>
      <c:legendPos val="r"/>
      <c:layout>
        <c:manualLayout>
          <c:xMode val="edge"/>
          <c:yMode val="edge"/>
          <c:x val="0.82868438320209958"/>
          <c:y val="0.22386609468070293"/>
          <c:w val="0.14155371203599551"/>
          <c:h val="0.22389127065166756"/>
        </c:manualLayout>
      </c:layout>
      <c:overlay val="1"/>
      <c:txPr>
        <a:bodyPr/>
        <a:lstStyle/>
        <a:p>
          <a:pPr>
            <a:defRPr sz="1600">
              <a:solidFill>
                <a:srgbClr val="FFC000"/>
              </a:solidFill>
            </a:defRPr>
          </a:pPr>
          <a:endParaRPr lang="en-US"/>
        </a:p>
      </c:txPr>
    </c:legend>
    <c:plotVisOnly val="1"/>
    <c:dispBlanksAs val="gap"/>
    <c:showDLblsOverMax val="0"/>
  </c:chart>
  <c:txPr>
    <a:bodyPr/>
    <a:lstStyle/>
    <a:p>
      <a:pPr>
        <a:spcBef>
          <a:spcPts val="0"/>
        </a:spcBef>
        <a:spcAft>
          <a:spcPts val="0"/>
        </a:spcAft>
        <a:defRPr sz="1800"/>
      </a:pPr>
      <a:endParaRPr lang="en-US"/>
    </a:p>
  </c:txPr>
  <c:externalData r:id="rId1">
    <c:autoUpdate val="0"/>
  </c:externalData>
  <c:userShapes r:id="rId2"/>
</c:chartSpace>
</file>

<file path=ppt/drawings/drawing1.xml><?xml version="1.0" encoding="utf-8"?>
<c:userShapes xmlns:c="http://schemas.openxmlformats.org/drawingml/2006/chart">
  <cdr:relSizeAnchor xmlns:cdr="http://schemas.openxmlformats.org/drawingml/2006/chartDrawing">
    <cdr:from>
      <cdr:x>0.15833</cdr:x>
      <cdr:y>0.09859</cdr:y>
    </cdr:from>
    <cdr:to>
      <cdr:x>0.25833</cdr:x>
      <cdr:y>0.26761</cdr:y>
    </cdr:to>
    <cdr:sp macro="" textlink="">
      <cdr:nvSpPr>
        <cdr:cNvPr id="2" name="TextBox 1"/>
        <cdr:cNvSpPr txBox="1"/>
      </cdr:nvSpPr>
      <cdr:spPr>
        <a:xfrm xmlns:a="http://schemas.openxmlformats.org/drawingml/2006/main">
          <a:off x="1447800" y="533400"/>
          <a:ext cx="914400" cy="914400"/>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endParaRPr lang="en-US" sz="1100" dirty="0"/>
        </a:p>
      </cdr:txBody>
    </cdr:sp>
  </cdr:relSizeAnchor>
</c:userShapes>
</file>

<file path=ppt/drawings/drawing2.xml><?xml version="1.0" encoding="utf-8"?>
<c:userShapes xmlns:c="http://schemas.openxmlformats.org/drawingml/2006/chart">
  <cdr:relSizeAnchor xmlns:cdr="http://schemas.openxmlformats.org/drawingml/2006/chartDrawing">
    <cdr:from>
      <cdr:x>0.15833</cdr:x>
      <cdr:y>0.09859</cdr:y>
    </cdr:from>
    <cdr:to>
      <cdr:x>0.25833</cdr:x>
      <cdr:y>0.26761</cdr:y>
    </cdr:to>
    <cdr:sp macro="" textlink="">
      <cdr:nvSpPr>
        <cdr:cNvPr id="2" name="TextBox 1"/>
        <cdr:cNvSpPr txBox="1"/>
      </cdr:nvSpPr>
      <cdr:spPr>
        <a:xfrm xmlns:a="http://schemas.openxmlformats.org/drawingml/2006/main">
          <a:off x="1447800" y="533400"/>
          <a:ext cx="914400" cy="914400"/>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endParaRPr lang="en-US" sz="1100" dirty="0"/>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C025445E-B0B3-4F11-AAB0-81F5DD319DDA}" type="datetimeFigureOut">
              <a:rPr lang="en-US" smtClean="0"/>
              <a:t>6/6/2018</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DCE307CA-BEB0-4242-B83B-920180824A7F}" type="slidenum">
              <a:rPr lang="en-US" smtClean="0"/>
              <a:t>‹#›</a:t>
            </a:fld>
            <a:endParaRPr lang="en-US"/>
          </a:p>
        </p:txBody>
      </p:sp>
    </p:spTree>
    <p:extLst>
      <p:ext uri="{BB962C8B-B14F-4D97-AF65-F5344CB8AC3E}">
        <p14:creationId xmlns:p14="http://schemas.microsoft.com/office/powerpoint/2010/main" val="33110295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Rectangle 2"/>
          <p:cNvSpPr>
            <a:spLocks noGrp="1" noRot="1" noChangeAspect="1" noChangeArrowheads="1" noTextEdit="1"/>
          </p:cNvSpPr>
          <p:nvPr>
            <p:ph type="sldImg"/>
          </p:nvPr>
        </p:nvSpPr>
        <p:spPr>
          <a:ln/>
        </p:spPr>
      </p:sp>
      <p:sp>
        <p:nvSpPr>
          <p:cNvPr id="21506" name="Rectangle 3"/>
          <p:cNvSpPr>
            <a:spLocks noGrp="1" noChangeArrowheads="1"/>
          </p:cNvSpPr>
          <p:nvPr>
            <p:ph type="body" idx="1"/>
          </p:nvPr>
        </p:nvSpPr>
        <p:spPr>
          <a:xfrm>
            <a:off x="934720" y="4415790"/>
            <a:ext cx="5140960" cy="4183380"/>
          </a:xfrm>
          <a:noFill/>
          <a:ln/>
        </p:spPr>
        <p:txBody>
          <a:bodyPr/>
          <a:lstStyle/>
          <a:p>
            <a:pPr marL="342900" marR="922655" lvl="0" indent="-342900">
              <a:lnSpc>
                <a:spcPct val="115000"/>
              </a:lnSpc>
              <a:spcBef>
                <a:spcPts val="0"/>
              </a:spcBef>
              <a:spcAft>
                <a:spcPts val="0"/>
              </a:spcAft>
              <a:buSzPts val="1200"/>
              <a:buFont typeface="Symbol" panose="05050102010706020507" pitchFamily="18" charset="2"/>
              <a:buChar char=""/>
              <a:tabLst>
                <a:tab pos="520700" algn="l"/>
                <a:tab pos="521335" algn="l"/>
              </a:tabLst>
            </a:pPr>
            <a:r>
              <a:rPr lang="en-US" sz="1200" dirty="0" smtClean="0">
                <a:effectLst/>
                <a:latin typeface="Times New Roman" panose="02020603050405020304" pitchFamily="18" charset="0"/>
                <a:ea typeface="Symbol" panose="05050102010706020507" pitchFamily="18" charset="2"/>
                <a:cs typeface="Symbol" panose="05050102010706020507" pitchFamily="18" charset="2"/>
              </a:rPr>
              <a:t>The number of reported acute hepatitis C cases declined 48.2%, from 1,640 in 2001 to 850 in 2010. The rate then increased 3.5 fold to 2,967 cases in 2016. From 2015 through 2016, the number of acute HCV cases increased 21.8% (from 2,436 to 2,967 cases). </a:t>
            </a:r>
            <a:endParaRPr lang="en-US" sz="1100" dirty="0" smtClean="0">
              <a:effectLst/>
              <a:latin typeface="Times New Roman" panose="02020603050405020304" pitchFamily="18" charset="0"/>
              <a:ea typeface="Symbol" panose="05050102010706020507" pitchFamily="18" charset="2"/>
              <a:cs typeface="Symbol" panose="05050102010706020507" pitchFamily="18" charset="2"/>
            </a:endParaRPr>
          </a:p>
          <a:p>
            <a:r>
              <a:rPr lang="en-US" dirty="0"/>
              <a:t/>
            </a:r>
            <a:br>
              <a:rPr lang="en-US" dirty="0"/>
            </a:br>
            <a:r>
              <a:rPr lang="en-US" dirty="0"/>
              <a:t> </a:t>
            </a:r>
          </a:p>
          <a:p>
            <a:r>
              <a:rPr lang="en-US" dirty="0"/>
              <a:t/>
            </a:r>
            <a:br>
              <a:rPr lang="en-US" dirty="0"/>
            </a:br>
            <a:endParaRPr lang="en-US" dirty="0"/>
          </a:p>
        </p:txBody>
      </p:sp>
    </p:spTree>
    <p:extLst>
      <p:ext uri="{BB962C8B-B14F-4D97-AF65-F5344CB8AC3E}">
        <p14:creationId xmlns:p14="http://schemas.microsoft.com/office/powerpoint/2010/main" val="314627238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Rectangle 2"/>
          <p:cNvSpPr>
            <a:spLocks noGrp="1" noRot="1" noChangeAspect="1" noChangeArrowheads="1" noTextEdit="1"/>
          </p:cNvSpPr>
          <p:nvPr>
            <p:ph type="sldImg"/>
          </p:nvPr>
        </p:nvSpPr>
        <p:spPr>
          <a:ln/>
        </p:spPr>
      </p:sp>
      <p:sp>
        <p:nvSpPr>
          <p:cNvPr id="21506" name="Rectangle 3"/>
          <p:cNvSpPr>
            <a:spLocks noGrp="1" noChangeArrowheads="1"/>
          </p:cNvSpPr>
          <p:nvPr>
            <p:ph type="body" idx="1"/>
          </p:nvPr>
        </p:nvSpPr>
        <p:spPr>
          <a:xfrm>
            <a:off x="934720" y="4415790"/>
            <a:ext cx="5140960" cy="4183380"/>
          </a:xfrm>
          <a:noFill/>
          <a:ln/>
        </p:spPr>
        <p:txBody>
          <a:bodyPr/>
          <a:lstStyle/>
          <a:p>
            <a:pPr marL="342900" marR="922655" lvl="0" indent="-342900">
              <a:lnSpc>
                <a:spcPct val="115000"/>
              </a:lnSpc>
              <a:spcBef>
                <a:spcPts val="0"/>
              </a:spcBef>
              <a:spcAft>
                <a:spcPts val="0"/>
              </a:spcAft>
              <a:buSzPts val="1200"/>
              <a:buFont typeface="Symbol" panose="05050102010706020507" pitchFamily="18" charset="2"/>
              <a:buChar char=""/>
              <a:tabLst>
                <a:tab pos="520700" algn="l"/>
                <a:tab pos="521335" algn="l"/>
              </a:tabLst>
            </a:pPr>
            <a:r>
              <a:rPr lang="en-US" sz="1200" dirty="0" smtClean="0">
                <a:effectLst/>
                <a:latin typeface="Times New Roman" panose="02020603050405020304" pitchFamily="18" charset="0"/>
                <a:ea typeface="Symbol" panose="05050102010706020507" pitchFamily="18" charset="2"/>
                <a:cs typeface="Symbol" panose="05050102010706020507" pitchFamily="18" charset="2"/>
              </a:rPr>
              <a:t>From 2001 through 2003, incidence rates for reported acute hepatitis C decreased among all age groups except for persons aged 0–19 years; rates remained stable among all age groups from 2003 through 2005. From 2005 through 2016, persons aged 20–29 experienced annual increases and persons aged 30–59 generally experienced increases with occasional downward fluctuations.</a:t>
            </a:r>
            <a:endParaRPr lang="en-US" sz="1100" dirty="0" smtClean="0">
              <a:effectLst/>
              <a:latin typeface="Times New Roman" panose="02020603050405020304" pitchFamily="18" charset="0"/>
              <a:ea typeface="Symbol" panose="05050102010706020507" pitchFamily="18" charset="2"/>
              <a:cs typeface="Symbol" panose="05050102010706020507" pitchFamily="18" charset="2"/>
            </a:endParaRPr>
          </a:p>
          <a:p>
            <a:pPr marL="342900" marR="922655" lvl="0" indent="-342900">
              <a:lnSpc>
                <a:spcPct val="115000"/>
              </a:lnSpc>
              <a:spcBef>
                <a:spcPts val="0"/>
              </a:spcBef>
              <a:spcAft>
                <a:spcPts val="0"/>
              </a:spcAft>
              <a:buSzPts val="1200"/>
              <a:buFont typeface="Symbol" panose="05050102010706020507" pitchFamily="18" charset="2"/>
              <a:buChar char=""/>
              <a:tabLst>
                <a:tab pos="520700" algn="l"/>
                <a:tab pos="521335" algn="l"/>
              </a:tabLst>
            </a:pPr>
            <a:r>
              <a:rPr lang="en-US" sz="1200" dirty="0" smtClean="0">
                <a:effectLst/>
                <a:latin typeface="Times New Roman" panose="02020603050405020304" pitchFamily="18" charset="0"/>
                <a:ea typeface="Symbol" panose="05050102010706020507" pitchFamily="18" charset="2"/>
                <a:cs typeface="Symbol" panose="05050102010706020507" pitchFamily="18" charset="2"/>
              </a:rPr>
              <a:t>From 2005 through 2016, the largest increases in the rate of acute hepatitis C were among persons aged 20–29 years (from 0.4 cases per 100,000 population in 2005 to 2.7 cases per 100,000 population in 2016) and persons aged 30–39 years (from 0.4 cases per 100,000 population in 2005 to 2.2 cases per 100,000 population in 2016).</a:t>
            </a:r>
            <a:endParaRPr lang="en-US" sz="1100" dirty="0" smtClean="0">
              <a:effectLst/>
              <a:latin typeface="Times New Roman" panose="02020603050405020304" pitchFamily="18" charset="0"/>
              <a:ea typeface="Symbol" panose="05050102010706020507" pitchFamily="18" charset="2"/>
              <a:cs typeface="Symbol" panose="05050102010706020507" pitchFamily="18" charset="2"/>
            </a:endParaRPr>
          </a:p>
          <a:p>
            <a:pPr marL="342900" marR="922655" lvl="0" indent="-342900">
              <a:lnSpc>
                <a:spcPct val="115000"/>
              </a:lnSpc>
              <a:spcBef>
                <a:spcPts val="0"/>
              </a:spcBef>
              <a:spcAft>
                <a:spcPts val="0"/>
              </a:spcAft>
              <a:buSzPts val="1200"/>
              <a:buFont typeface="Symbol" panose="05050102010706020507" pitchFamily="18" charset="2"/>
              <a:buChar char=""/>
              <a:tabLst>
                <a:tab pos="520700" algn="l"/>
                <a:tab pos="521335" algn="l"/>
              </a:tabLst>
            </a:pPr>
            <a:r>
              <a:rPr lang="en-US" sz="1200" dirty="0" smtClean="0">
                <a:effectLst/>
                <a:latin typeface="Times New Roman" panose="02020603050405020304" pitchFamily="18" charset="0"/>
                <a:ea typeface="Symbol" panose="05050102010706020507" pitchFamily="18" charset="2"/>
                <a:cs typeface="Symbol" panose="05050102010706020507" pitchFamily="18" charset="2"/>
              </a:rPr>
              <a:t>In 2016, among all age groups, persons aged 20–29 years had the highest rate (2.7 cases per 100,000 population) and persons aged 0–19 years had the lowest rate (0.1 cases per 100,000 population) of acute hepatitis C.</a:t>
            </a:r>
            <a:endParaRPr lang="en-US" sz="1100" dirty="0" smtClean="0">
              <a:effectLst/>
              <a:latin typeface="Times New Roman" panose="02020603050405020304" pitchFamily="18" charset="0"/>
              <a:ea typeface="Symbol" panose="05050102010706020507" pitchFamily="18" charset="2"/>
              <a:cs typeface="Symbol" panose="05050102010706020507" pitchFamily="18" charset="2"/>
            </a:endParaRPr>
          </a:p>
          <a:p>
            <a:pPr marL="342900" marR="922655" lvl="0" indent="-342900">
              <a:lnSpc>
                <a:spcPct val="115000"/>
              </a:lnSpc>
              <a:spcBef>
                <a:spcPts val="0"/>
              </a:spcBef>
              <a:spcAft>
                <a:spcPts val="0"/>
              </a:spcAft>
              <a:buSzPts val="1200"/>
              <a:buFont typeface="Symbol" panose="05050102010706020507" pitchFamily="18" charset="2"/>
              <a:buChar char=""/>
              <a:tabLst>
                <a:tab pos="520700" algn="l"/>
                <a:tab pos="521335" algn="l"/>
              </a:tabLst>
            </a:pPr>
            <a:r>
              <a:rPr lang="en-US" sz="1200" dirty="0" smtClean="0">
                <a:effectLst/>
                <a:latin typeface="Times New Roman" panose="02020603050405020304" pitchFamily="18" charset="0"/>
                <a:ea typeface="Symbol" panose="05050102010706020507" pitchFamily="18" charset="2"/>
                <a:cs typeface="Symbol" panose="05050102010706020507" pitchFamily="18" charset="2"/>
              </a:rPr>
              <a:t>From 2015 through 2016, incidence rates for reported acute hepatitis C increased for all age groups, except for persons aged 0–19 years. The largest increases were among persons aged 40–49 years (33.3%) from 0.9 cases per 100,000 to 1.2 cases per 100,000; persons aged 30–39 years (29.4%) from 1.7 cases per 100,000 to 2.2 cases per 100,000; and persons aged 20–29 years (12.5%) from 2.4 cases per 100,000 to 2.7 cases per 100,000 population.</a:t>
            </a:r>
            <a:endParaRPr lang="en-US" dirty="0" smtClean="0"/>
          </a:p>
        </p:txBody>
      </p:sp>
    </p:spTree>
    <p:extLst>
      <p:ext uri="{BB962C8B-B14F-4D97-AF65-F5344CB8AC3E}">
        <p14:creationId xmlns:p14="http://schemas.microsoft.com/office/powerpoint/2010/main" val="49392304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Rectangle 2"/>
          <p:cNvSpPr>
            <a:spLocks noGrp="1" noRot="1" noChangeAspect="1" noChangeArrowheads="1" noTextEdit="1"/>
          </p:cNvSpPr>
          <p:nvPr>
            <p:ph type="sldImg"/>
          </p:nvPr>
        </p:nvSpPr>
        <p:spPr>
          <a:ln/>
        </p:spPr>
      </p:sp>
      <p:sp>
        <p:nvSpPr>
          <p:cNvPr id="21506" name="Rectangle 3"/>
          <p:cNvSpPr>
            <a:spLocks noGrp="1" noChangeArrowheads="1"/>
          </p:cNvSpPr>
          <p:nvPr>
            <p:ph type="body" idx="1"/>
          </p:nvPr>
        </p:nvSpPr>
        <p:spPr>
          <a:xfrm>
            <a:off x="934720" y="4415790"/>
            <a:ext cx="5140960" cy="4183380"/>
          </a:xfrm>
          <a:noFill/>
          <a:ln/>
        </p:spPr>
        <p:txBody>
          <a:bodyPr/>
          <a:lstStyle/>
          <a:p>
            <a:pPr marL="342900" marR="265430" lvl="0" indent="-342900">
              <a:spcBef>
                <a:spcPts val="0"/>
              </a:spcBef>
              <a:spcAft>
                <a:spcPts val="0"/>
              </a:spcAft>
              <a:buSzPts val="1200"/>
              <a:buFont typeface="Symbol" panose="05050102010706020507" pitchFamily="18" charset="2"/>
              <a:buChar char=""/>
              <a:tabLst>
                <a:tab pos="520700" algn="l"/>
                <a:tab pos="521335" algn="l"/>
              </a:tabLst>
            </a:pPr>
            <a:r>
              <a:rPr lang="en-US" sz="1200" dirty="0" smtClean="0">
                <a:effectLst/>
                <a:latin typeface="Times New Roman" panose="02020603050405020304" pitchFamily="18" charset="0"/>
                <a:ea typeface="Symbol" panose="05050102010706020507" pitchFamily="18" charset="2"/>
                <a:cs typeface="Symbol" panose="05050102010706020507" pitchFamily="18" charset="2"/>
              </a:rPr>
              <a:t>From 2001 through 2005, reported acute hepatitis C declined for males and females while remaining higher for males than for females.</a:t>
            </a:r>
            <a:endParaRPr lang="en-US" sz="1100" dirty="0" smtClean="0">
              <a:effectLst/>
              <a:latin typeface="Times New Roman" panose="02020603050405020304" pitchFamily="18" charset="0"/>
              <a:ea typeface="Symbol" panose="05050102010706020507" pitchFamily="18" charset="2"/>
              <a:cs typeface="Symbol" panose="05050102010706020507" pitchFamily="18" charset="2"/>
            </a:endParaRPr>
          </a:p>
          <a:p>
            <a:pPr marL="342900" marR="265430" lvl="0" indent="-342900">
              <a:spcBef>
                <a:spcPts val="0"/>
              </a:spcBef>
              <a:spcAft>
                <a:spcPts val="0"/>
              </a:spcAft>
              <a:buSzPts val="1200"/>
              <a:buFont typeface="Symbol" panose="05050102010706020507" pitchFamily="18" charset="2"/>
              <a:buChar char=""/>
              <a:tabLst>
                <a:tab pos="520700" algn="l"/>
                <a:tab pos="521335" algn="l"/>
              </a:tabLst>
            </a:pPr>
            <a:r>
              <a:rPr lang="en-US" sz="1200" dirty="0" smtClean="0">
                <a:effectLst/>
                <a:latin typeface="Times New Roman" panose="02020603050405020304" pitchFamily="18" charset="0"/>
                <a:ea typeface="Symbol" panose="05050102010706020507" pitchFamily="18" charset="2"/>
                <a:cs typeface="Symbol" panose="05050102010706020507" pitchFamily="18" charset="2"/>
              </a:rPr>
              <a:t>From 2005 through 2010, the incidence of reported acute hepatitis C rates remained fairly stable and similar for both males and females.</a:t>
            </a:r>
            <a:endParaRPr lang="en-US" sz="1100" dirty="0" smtClean="0">
              <a:effectLst/>
              <a:latin typeface="Times New Roman" panose="02020603050405020304" pitchFamily="18" charset="0"/>
              <a:ea typeface="Symbol" panose="05050102010706020507" pitchFamily="18" charset="2"/>
              <a:cs typeface="Symbol" panose="05050102010706020507" pitchFamily="18" charset="2"/>
            </a:endParaRPr>
          </a:p>
          <a:p>
            <a:pPr marL="342900" marR="265430" lvl="0" indent="-342900">
              <a:spcBef>
                <a:spcPts val="0"/>
              </a:spcBef>
              <a:spcAft>
                <a:spcPts val="0"/>
              </a:spcAft>
              <a:buSzPts val="1200"/>
              <a:buFont typeface="Symbol" panose="05050102010706020507" pitchFamily="18" charset="2"/>
              <a:buChar char=""/>
              <a:tabLst>
                <a:tab pos="520700" algn="l"/>
                <a:tab pos="521335" algn="l"/>
              </a:tabLst>
            </a:pPr>
            <a:r>
              <a:rPr lang="en-US" sz="1200" dirty="0" smtClean="0">
                <a:effectLst/>
                <a:latin typeface="Times New Roman" panose="02020603050405020304" pitchFamily="18" charset="0"/>
                <a:ea typeface="Symbol" panose="05050102010706020507" pitchFamily="18" charset="2"/>
                <a:cs typeface="Symbol" panose="05050102010706020507" pitchFamily="18" charset="2"/>
              </a:rPr>
              <a:t>From 2010 through 2016, rates of acute hepatitis C increased 3-fold among both males and females.</a:t>
            </a:r>
            <a:endParaRPr lang="en-US" sz="1100" dirty="0" smtClean="0">
              <a:effectLst/>
              <a:latin typeface="Times New Roman" panose="02020603050405020304" pitchFamily="18" charset="0"/>
              <a:ea typeface="Symbol" panose="05050102010706020507" pitchFamily="18" charset="2"/>
              <a:cs typeface="Symbol" panose="05050102010706020507" pitchFamily="18" charset="2"/>
            </a:endParaRPr>
          </a:p>
          <a:p>
            <a:pPr marL="342900" marR="265430" lvl="0" indent="-342900">
              <a:spcBef>
                <a:spcPts val="0"/>
              </a:spcBef>
              <a:spcAft>
                <a:spcPts val="0"/>
              </a:spcAft>
              <a:buSzPts val="1200"/>
              <a:buFont typeface="Symbol" panose="05050102010706020507" pitchFamily="18" charset="2"/>
              <a:buChar char=""/>
              <a:tabLst>
                <a:tab pos="520700" algn="l"/>
                <a:tab pos="521335" algn="l"/>
              </a:tabLst>
            </a:pPr>
            <a:r>
              <a:rPr lang="en-US" sz="1200" dirty="0" smtClean="0">
                <a:effectLst/>
                <a:latin typeface="Times New Roman" panose="02020603050405020304" pitchFamily="18" charset="0"/>
                <a:ea typeface="Symbol" panose="05050102010706020507" pitchFamily="18" charset="2"/>
                <a:cs typeface="Symbol" panose="05050102010706020507" pitchFamily="18" charset="2"/>
              </a:rPr>
              <a:t>In 2016, rates among males and females were 1.1 and 0.9 cases per 100,000 population, respectively.</a:t>
            </a:r>
            <a:r>
              <a:rPr lang="en-US" dirty="0"/>
              <a:t/>
            </a:r>
            <a:br>
              <a:rPr lang="en-US" dirty="0"/>
            </a:br>
            <a:endParaRPr lang="en-US" dirty="0"/>
          </a:p>
        </p:txBody>
      </p:sp>
    </p:spTree>
    <p:extLst>
      <p:ext uri="{BB962C8B-B14F-4D97-AF65-F5344CB8AC3E}">
        <p14:creationId xmlns:p14="http://schemas.microsoft.com/office/powerpoint/2010/main" val="230160781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Rectangle 2"/>
          <p:cNvSpPr>
            <a:spLocks noGrp="1" noRot="1" noChangeAspect="1" noChangeArrowheads="1" noTextEdit="1"/>
          </p:cNvSpPr>
          <p:nvPr>
            <p:ph type="sldImg"/>
          </p:nvPr>
        </p:nvSpPr>
        <p:spPr>
          <a:ln/>
        </p:spPr>
      </p:sp>
      <p:sp>
        <p:nvSpPr>
          <p:cNvPr id="21506" name="Rectangle 3"/>
          <p:cNvSpPr>
            <a:spLocks noGrp="1" noChangeArrowheads="1"/>
          </p:cNvSpPr>
          <p:nvPr>
            <p:ph type="body" idx="1"/>
          </p:nvPr>
        </p:nvSpPr>
        <p:spPr>
          <a:xfrm>
            <a:off x="934720" y="4415790"/>
            <a:ext cx="5140960" cy="4183380"/>
          </a:xfrm>
          <a:noFill/>
          <a:ln/>
        </p:spPr>
        <p:txBody>
          <a:bodyPr/>
          <a:lstStyle/>
          <a:p>
            <a:pPr marL="342900" marR="265430" lvl="0" indent="-342900">
              <a:spcBef>
                <a:spcPts val="0"/>
              </a:spcBef>
              <a:spcAft>
                <a:spcPts val="0"/>
              </a:spcAft>
              <a:buSzPts val="1200"/>
              <a:buFont typeface="Symbol" panose="05050102010706020507" pitchFamily="18" charset="2"/>
              <a:buChar char=""/>
              <a:tabLst>
                <a:tab pos="520700" algn="l"/>
              </a:tabLst>
            </a:pPr>
            <a:r>
              <a:rPr lang="en-US" sz="1200" dirty="0" smtClean="0">
                <a:effectLst/>
                <a:latin typeface="Times New Roman" panose="02020603050405020304" pitchFamily="18" charset="0"/>
                <a:ea typeface="Symbol" panose="05050102010706020507" pitchFamily="18" charset="2"/>
                <a:cs typeface="Symbol" panose="05050102010706020507" pitchFamily="18" charset="2"/>
              </a:rPr>
              <a:t>From 2002 through 2016, the incidence rate of acute hepatitis C for American Indians/Alaska Natives remained high relative to other racial/ethnic groups. The largest rate increase for this racial/ethnic group occurred from 2015 through 2016 (from 1.8 cases per 100,000 population to 3.1 cases per 100,000 population).</a:t>
            </a:r>
          </a:p>
          <a:p>
            <a:pPr marL="342900" marR="265430" lvl="0" indent="-342900">
              <a:spcBef>
                <a:spcPts val="0"/>
              </a:spcBef>
              <a:spcAft>
                <a:spcPts val="0"/>
              </a:spcAft>
              <a:buSzPts val="1200"/>
              <a:buFont typeface="Symbol" panose="05050102010706020507" pitchFamily="18" charset="2"/>
              <a:buChar char=""/>
              <a:tabLst>
                <a:tab pos="520700" algn="l"/>
              </a:tabLst>
            </a:pPr>
            <a:r>
              <a:rPr lang="en-US" sz="1200" dirty="0" smtClean="0">
                <a:effectLst/>
                <a:latin typeface="Times New Roman" panose="02020603050405020304" pitchFamily="18" charset="0"/>
                <a:ea typeface="Symbol" panose="05050102010706020507" pitchFamily="18" charset="2"/>
                <a:cs typeface="Symbol" panose="05050102010706020507" pitchFamily="18" charset="2"/>
              </a:rPr>
              <a:t>From 2015 through 2016, the incidence rate of acute hepatitis C increased among all racial/ethnic groups.</a:t>
            </a:r>
          </a:p>
          <a:p>
            <a:pPr marL="342900" marR="265430" lvl="0" indent="-342900">
              <a:spcBef>
                <a:spcPts val="0"/>
              </a:spcBef>
              <a:spcAft>
                <a:spcPts val="0"/>
              </a:spcAft>
              <a:buSzPts val="1200"/>
              <a:buFont typeface="Symbol" panose="05050102010706020507" pitchFamily="18" charset="2"/>
              <a:buChar char=""/>
              <a:tabLst>
                <a:tab pos="520700" algn="l"/>
              </a:tabLst>
            </a:pPr>
            <a:r>
              <a:rPr lang="en-US" sz="1200" dirty="0" smtClean="0">
                <a:effectLst/>
                <a:latin typeface="Times New Roman" panose="02020603050405020304" pitchFamily="18" charset="0"/>
                <a:ea typeface="Symbol" panose="05050102010706020507" pitchFamily="18" charset="2"/>
                <a:cs typeface="Symbol" panose="05050102010706020507" pitchFamily="18" charset="2"/>
              </a:rPr>
              <a:t>In 2016, the incidence rate per 100,000 population of acute hepatitis C was 3.1 for American Indians/Alaska Natives, 1.1 for non-Hispanic Whites, 0.4 for Hispanics, 0.3 for non-Hispanic Blacks, and 0.1 for Asians/Pacific Islanders.</a:t>
            </a:r>
            <a:endParaRPr lang="en-US" sz="1200" dirty="0">
              <a:effectLst/>
              <a:latin typeface="Times New Roman" panose="02020603050405020304" pitchFamily="18" charset="0"/>
              <a:ea typeface="Symbol" panose="05050102010706020507" pitchFamily="18" charset="2"/>
              <a:cs typeface="Symbol" panose="05050102010706020507" pitchFamily="18" charset="2"/>
            </a:endParaRPr>
          </a:p>
        </p:txBody>
      </p:sp>
    </p:spTree>
    <p:extLst>
      <p:ext uri="{BB962C8B-B14F-4D97-AF65-F5344CB8AC3E}">
        <p14:creationId xmlns:p14="http://schemas.microsoft.com/office/powerpoint/2010/main" val="418542903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Rectangle 2"/>
          <p:cNvSpPr>
            <a:spLocks noGrp="1" noRot="1" noChangeAspect="1" noChangeArrowheads="1" noTextEdit="1"/>
          </p:cNvSpPr>
          <p:nvPr>
            <p:ph type="sldImg"/>
          </p:nvPr>
        </p:nvSpPr>
        <p:spPr>
          <a:ln/>
        </p:spPr>
      </p:sp>
      <p:sp>
        <p:nvSpPr>
          <p:cNvPr id="21506" name="Rectangle 3"/>
          <p:cNvSpPr>
            <a:spLocks noGrp="1" noChangeArrowheads="1"/>
          </p:cNvSpPr>
          <p:nvPr>
            <p:ph type="body" idx="1"/>
          </p:nvPr>
        </p:nvSpPr>
        <p:spPr>
          <a:xfrm>
            <a:off x="934720" y="4415790"/>
            <a:ext cx="5140960" cy="4183380"/>
          </a:xfrm>
          <a:noFill/>
          <a:ln/>
        </p:spPr>
        <p:txBody>
          <a:bodyPr/>
          <a:lstStyle/>
          <a:p>
            <a:pPr marL="342900" marR="265430" lvl="0" indent="-342900">
              <a:spcBef>
                <a:spcPts val="0"/>
              </a:spcBef>
              <a:spcAft>
                <a:spcPts val="0"/>
              </a:spcAft>
              <a:buSzPts val="1200"/>
              <a:buFont typeface="Symbol" panose="05050102010706020507" pitchFamily="18" charset="2"/>
              <a:buChar char=""/>
              <a:tabLst>
                <a:tab pos="520700" algn="l"/>
              </a:tabLst>
            </a:pPr>
            <a:r>
              <a:rPr lang="en-US" sz="1200" dirty="0" smtClean="0">
                <a:effectLst/>
                <a:latin typeface="Times New Roman" panose="02020603050405020304" pitchFamily="18" charset="0"/>
                <a:ea typeface="Symbol" panose="05050102010706020507" pitchFamily="18" charset="2"/>
                <a:cs typeface="Symbol" panose="05050102010706020507" pitchFamily="18" charset="2"/>
              </a:rPr>
              <a:t>Of the 2,967 case reports of acute hepatitis C received by CDC during 2016, a total of 1,557 (52.5%) did not include a response (i.e., a “yes” or “no” response to any of the questions about risk exposures and behaviors) to enable assessment of risk exposures or behaviors.</a:t>
            </a:r>
          </a:p>
          <a:p>
            <a:pPr marL="342900" marR="265430" lvl="0" indent="-342900">
              <a:spcBef>
                <a:spcPts val="0"/>
              </a:spcBef>
              <a:spcAft>
                <a:spcPts val="0"/>
              </a:spcAft>
              <a:buSzPts val="1200"/>
              <a:buFont typeface="Symbol" panose="05050102010706020507" pitchFamily="18" charset="2"/>
              <a:buChar char=""/>
              <a:tabLst>
                <a:tab pos="520700" algn="l"/>
              </a:tabLst>
            </a:pPr>
            <a:r>
              <a:rPr lang="en-US" sz="1200" dirty="0" smtClean="0">
                <a:effectLst/>
                <a:latin typeface="Times New Roman" panose="02020603050405020304" pitchFamily="18" charset="0"/>
                <a:ea typeface="Symbol" panose="05050102010706020507" pitchFamily="18" charset="2"/>
                <a:cs typeface="Symbol" panose="05050102010706020507" pitchFamily="18" charset="2"/>
              </a:rPr>
              <a:t>Of 1,410 case reports that contained risk exposure/behavior information:</a:t>
            </a:r>
          </a:p>
          <a:p>
            <a:pPr marL="742950" marR="0" lvl="1" indent="-285750">
              <a:spcBef>
                <a:spcPts val="0"/>
              </a:spcBef>
              <a:spcAft>
                <a:spcPts val="0"/>
              </a:spcAft>
              <a:buSzPts val="1200"/>
              <a:buFont typeface="Courier New" panose="02070309020205020404" pitchFamily="49" charset="0"/>
              <a:buChar char="o"/>
              <a:tabLst>
                <a:tab pos="978535" algn="l"/>
              </a:tabLst>
            </a:pPr>
            <a:r>
              <a:rPr lang="en-US" sz="1200" dirty="0" smtClean="0">
                <a:effectLst/>
                <a:latin typeface="Times New Roman" panose="02020603050405020304" pitchFamily="18" charset="0"/>
                <a:ea typeface="Courier New" panose="02070309020205020404" pitchFamily="49" charset="0"/>
              </a:rPr>
              <a:t>452 (32.1%) indicated no risk exposure/behavior for acute hepatitis C and</a:t>
            </a:r>
            <a:endParaRPr lang="en-US" sz="1100" dirty="0" smtClean="0">
              <a:effectLst/>
              <a:latin typeface="Times New Roman" panose="02020603050405020304" pitchFamily="18" charset="0"/>
              <a:ea typeface="Courier New" panose="02070309020205020404" pitchFamily="49" charset="0"/>
            </a:endParaRPr>
          </a:p>
          <a:p>
            <a:pPr marL="742950" marR="0" lvl="1" indent="-285750">
              <a:spcBef>
                <a:spcPts val="0"/>
              </a:spcBef>
              <a:spcAft>
                <a:spcPts val="0"/>
              </a:spcAft>
              <a:buSzPts val="1200"/>
              <a:buFont typeface="Courier New" panose="02070309020205020404" pitchFamily="49" charset="0"/>
              <a:buChar char="o"/>
              <a:tabLst>
                <a:tab pos="978535" algn="l"/>
              </a:tabLst>
            </a:pPr>
            <a:r>
              <a:rPr lang="en-US" sz="1200" dirty="0" smtClean="0">
                <a:effectLst/>
                <a:latin typeface="Times New Roman" panose="02020603050405020304" pitchFamily="18" charset="0"/>
                <a:ea typeface="Courier New" panose="02070309020205020404" pitchFamily="49" charset="0"/>
              </a:rPr>
              <a:t>958 (67.9%) indicated at least one risk exposure/behavior for acute hepatitis C during the 2 weeks to 6 months prior to illness onset.</a:t>
            </a:r>
            <a:r>
              <a:rPr lang="en-US" dirty="0" smtClean="0"/>
              <a:t> </a:t>
            </a:r>
            <a:r>
              <a:rPr lang="en-US" dirty="0"/>
              <a:t> </a:t>
            </a:r>
            <a:endParaRPr lang="en-US" sz="1800" dirty="0"/>
          </a:p>
          <a:p>
            <a:endParaRPr lang="en-US" dirty="0">
              <a:effectLst/>
            </a:endParaRPr>
          </a:p>
        </p:txBody>
      </p:sp>
    </p:spTree>
    <p:extLst>
      <p:ext uri="{BB962C8B-B14F-4D97-AF65-F5344CB8AC3E}">
        <p14:creationId xmlns:p14="http://schemas.microsoft.com/office/powerpoint/2010/main" val="393790175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Rectangle 2"/>
          <p:cNvSpPr>
            <a:spLocks noGrp="1" noRot="1" noChangeAspect="1" noChangeArrowheads="1" noTextEdit="1"/>
          </p:cNvSpPr>
          <p:nvPr>
            <p:ph type="sldImg"/>
          </p:nvPr>
        </p:nvSpPr>
        <p:spPr>
          <a:ln/>
        </p:spPr>
      </p:sp>
      <p:sp>
        <p:nvSpPr>
          <p:cNvPr id="21506" name="Rectangle 3"/>
          <p:cNvSpPr>
            <a:spLocks noGrp="1" noChangeArrowheads="1"/>
          </p:cNvSpPr>
          <p:nvPr>
            <p:ph type="body" idx="1"/>
          </p:nvPr>
        </p:nvSpPr>
        <p:spPr>
          <a:xfrm>
            <a:off x="934720" y="4415790"/>
            <a:ext cx="5140960" cy="4183380"/>
          </a:xfrm>
          <a:noFill/>
          <a:ln/>
        </p:spPr>
        <p:txBody>
          <a:bodyPr/>
          <a:lstStyle/>
          <a:p>
            <a:pPr marL="237490" marR="457200">
              <a:spcBef>
                <a:spcPts val="0"/>
              </a:spcBef>
              <a:spcAft>
                <a:spcPts val="0"/>
              </a:spcAft>
            </a:pPr>
            <a:r>
              <a:rPr lang="en-US" sz="1200" dirty="0" smtClean="0">
                <a:effectLst/>
                <a:latin typeface="Times New Roman" panose="02020603050405020304" pitchFamily="18" charset="0"/>
                <a:ea typeface="Times New Roman" panose="02020603050405020304" pitchFamily="18" charset="0"/>
              </a:rPr>
              <a:t>Figure 4.6a presents reported risk exposures/behaviors for acute hepatitis C during the incubation period, 2 weeks to 6 months prior to onset of symptoms.</a:t>
            </a:r>
          </a:p>
          <a:p>
            <a:pPr marL="237490" marR="457200">
              <a:spcBef>
                <a:spcPts val="0"/>
              </a:spcBef>
              <a:spcAft>
                <a:spcPts val="0"/>
              </a:spcAft>
            </a:pPr>
            <a:r>
              <a:rPr lang="en-US" sz="1200" dirty="0" smtClean="0">
                <a:effectLst/>
                <a:latin typeface="Times New Roman" panose="02020603050405020304" pitchFamily="18" charset="0"/>
                <a:ea typeface="Times New Roman" panose="02020603050405020304" pitchFamily="18" charset="0"/>
              </a:rPr>
              <a:t> </a:t>
            </a:r>
          </a:p>
          <a:p>
            <a:pPr marL="342900" marR="265430" lvl="0" indent="-342900">
              <a:spcBef>
                <a:spcPts val="0"/>
              </a:spcBef>
              <a:spcAft>
                <a:spcPts val="0"/>
              </a:spcAft>
              <a:buSzPts val="1200"/>
              <a:buFont typeface="Symbol" panose="05050102010706020507" pitchFamily="18" charset="2"/>
              <a:buChar char=""/>
              <a:tabLst>
                <a:tab pos="520700" algn="l"/>
              </a:tabLst>
            </a:pPr>
            <a:r>
              <a:rPr lang="en-US" sz="1200" dirty="0" smtClean="0">
                <a:effectLst/>
                <a:latin typeface="Times New Roman" panose="02020603050405020304" pitchFamily="18" charset="0"/>
                <a:ea typeface="Symbol" panose="05050102010706020507" pitchFamily="18" charset="2"/>
                <a:cs typeface="Symbol" panose="05050102010706020507" pitchFamily="18" charset="2"/>
              </a:rPr>
              <a:t>Of the 1,118 case reports that contained information about injection-drug use, 68.6% (n=767) indicated use of injection drugs.</a:t>
            </a:r>
          </a:p>
          <a:p>
            <a:pPr marL="342900" marR="265430" lvl="0" indent="-342900">
              <a:spcBef>
                <a:spcPts val="0"/>
              </a:spcBef>
              <a:spcAft>
                <a:spcPts val="0"/>
              </a:spcAft>
              <a:buSzPts val="1200"/>
              <a:buFont typeface="Symbol" panose="05050102010706020507" pitchFamily="18" charset="2"/>
              <a:buChar char=""/>
              <a:tabLst>
                <a:tab pos="520700" algn="l"/>
              </a:tabLst>
            </a:pPr>
            <a:r>
              <a:rPr lang="en-US" sz="1200" dirty="0" smtClean="0">
                <a:effectLst/>
                <a:latin typeface="Times New Roman" panose="02020603050405020304" pitchFamily="18" charset="0"/>
                <a:ea typeface="Symbol" panose="05050102010706020507" pitchFamily="18" charset="2"/>
                <a:cs typeface="Symbol" panose="05050102010706020507" pitchFamily="18" charset="2"/>
              </a:rPr>
              <a:t>Of the 259 case reports from males that included information about sexual preferences/practices, 10.0% (n=26) indicated sex with another man.</a:t>
            </a:r>
          </a:p>
          <a:p>
            <a:pPr marL="342900" marR="265430" lvl="0" indent="-342900">
              <a:spcBef>
                <a:spcPts val="0"/>
              </a:spcBef>
              <a:spcAft>
                <a:spcPts val="0"/>
              </a:spcAft>
              <a:buSzPts val="1200"/>
              <a:buFont typeface="Symbol" panose="05050102010706020507" pitchFamily="18" charset="2"/>
              <a:buChar char=""/>
              <a:tabLst>
                <a:tab pos="520700" algn="l"/>
              </a:tabLst>
            </a:pPr>
            <a:r>
              <a:rPr lang="en-US" sz="1200" dirty="0" smtClean="0">
                <a:effectLst/>
                <a:latin typeface="Times New Roman" panose="02020603050405020304" pitchFamily="18" charset="0"/>
                <a:ea typeface="Symbol" panose="05050102010706020507" pitchFamily="18" charset="2"/>
                <a:cs typeface="Symbol" panose="05050102010706020507" pitchFamily="18" charset="2"/>
              </a:rPr>
              <a:t>Of the 9 case reports that had information about sexual contact, 44.4% (n=4) indicated sexual contact with a person with confirmed or suspected hepatitis C.</a:t>
            </a:r>
          </a:p>
          <a:p>
            <a:pPr marL="342900" marR="265430" lvl="0" indent="-342900">
              <a:spcBef>
                <a:spcPts val="0"/>
              </a:spcBef>
              <a:spcAft>
                <a:spcPts val="0"/>
              </a:spcAft>
              <a:buSzPts val="1200"/>
              <a:buFont typeface="Symbol" panose="05050102010706020507" pitchFamily="18" charset="2"/>
              <a:buChar char=""/>
              <a:tabLst>
                <a:tab pos="520700" algn="l"/>
              </a:tabLst>
            </a:pPr>
            <a:r>
              <a:rPr lang="en-US" sz="1200" dirty="0" smtClean="0">
                <a:effectLst/>
                <a:latin typeface="Times New Roman" panose="02020603050405020304" pitchFamily="18" charset="0"/>
                <a:ea typeface="Symbol" panose="05050102010706020507" pitchFamily="18" charset="2"/>
                <a:cs typeface="Symbol" panose="05050102010706020507" pitchFamily="18" charset="2"/>
              </a:rPr>
              <a:t>Of the 474 case reports that had information about number of sex partners, 37.1% (n176) indicated having ≥2 sex partners.</a:t>
            </a:r>
          </a:p>
        </p:txBody>
      </p:sp>
    </p:spTree>
    <p:extLst>
      <p:ext uri="{BB962C8B-B14F-4D97-AF65-F5344CB8AC3E}">
        <p14:creationId xmlns:p14="http://schemas.microsoft.com/office/powerpoint/2010/main" val="216230742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Rectangle 2"/>
          <p:cNvSpPr>
            <a:spLocks noGrp="1" noRot="1" noChangeAspect="1" noChangeArrowheads="1" noTextEdit="1"/>
          </p:cNvSpPr>
          <p:nvPr>
            <p:ph type="sldImg"/>
          </p:nvPr>
        </p:nvSpPr>
        <p:spPr>
          <a:ln/>
        </p:spPr>
      </p:sp>
      <p:sp>
        <p:nvSpPr>
          <p:cNvPr id="21506" name="Rectangle 3"/>
          <p:cNvSpPr>
            <a:spLocks noGrp="1" noChangeArrowheads="1"/>
          </p:cNvSpPr>
          <p:nvPr>
            <p:ph type="body" idx="1"/>
          </p:nvPr>
        </p:nvSpPr>
        <p:spPr>
          <a:xfrm>
            <a:off x="934720" y="4415790"/>
            <a:ext cx="5140960" cy="4183380"/>
          </a:xfrm>
          <a:noFill/>
          <a:ln/>
        </p:spPr>
        <p:txBody>
          <a:bodyPr/>
          <a:lstStyle/>
          <a:p>
            <a:pPr marL="237490" marR="457200">
              <a:spcBef>
                <a:spcPts val="0"/>
              </a:spcBef>
              <a:spcAft>
                <a:spcPts val="0"/>
              </a:spcAft>
            </a:pPr>
            <a:r>
              <a:rPr lang="en-US" sz="1200" dirty="0" smtClean="0">
                <a:effectLst/>
                <a:latin typeface="Times New Roman" panose="02020603050405020304" pitchFamily="18" charset="0"/>
                <a:ea typeface="Times New Roman" panose="02020603050405020304" pitchFamily="18" charset="0"/>
              </a:rPr>
              <a:t>Figure 4.6b presents reported risk exposures/behaviors for acute hepatitis C during the incubation period, 2 weeks to 6 months prior to onset of symptoms.</a:t>
            </a:r>
          </a:p>
          <a:p>
            <a:pPr marL="237490" marR="457200">
              <a:spcBef>
                <a:spcPts val="0"/>
              </a:spcBef>
              <a:spcAft>
                <a:spcPts val="0"/>
              </a:spcAft>
            </a:pPr>
            <a:r>
              <a:rPr lang="en-US" sz="1200" dirty="0" smtClean="0">
                <a:effectLst/>
                <a:latin typeface="Times New Roman" panose="02020603050405020304" pitchFamily="18" charset="0"/>
                <a:ea typeface="Times New Roman" panose="02020603050405020304" pitchFamily="18" charset="0"/>
              </a:rPr>
              <a:t> </a:t>
            </a:r>
          </a:p>
          <a:p>
            <a:pPr marL="342900" marR="457200" lvl="0" indent="-342900">
              <a:spcBef>
                <a:spcPts val="0"/>
              </a:spcBef>
              <a:spcAft>
                <a:spcPts val="0"/>
              </a:spcAft>
              <a:buSzPts val="1200"/>
              <a:buFont typeface="Symbol" panose="05050102010706020507" pitchFamily="18" charset="2"/>
              <a:buChar char=""/>
              <a:tabLst>
                <a:tab pos="520700" algn="l"/>
              </a:tabLst>
            </a:pPr>
            <a:r>
              <a:rPr lang="en-US" sz="1200" dirty="0" smtClean="0">
                <a:effectLst/>
                <a:latin typeface="Times New Roman" panose="02020603050405020304" pitchFamily="18" charset="0"/>
                <a:ea typeface="Symbol" panose="05050102010706020507" pitchFamily="18" charset="2"/>
                <a:cs typeface="Symbol" panose="05050102010706020507" pitchFamily="18" charset="2"/>
              </a:rPr>
              <a:t>Of the 972 case reports that included information about occupational exposures, 0.5% (n=5) indicated employment in a medical, dental, or other field involving contact with human blood.</a:t>
            </a:r>
          </a:p>
          <a:p>
            <a:pPr marL="342900" marR="457200" lvl="0" indent="-342900">
              <a:spcBef>
                <a:spcPts val="0"/>
              </a:spcBef>
              <a:spcAft>
                <a:spcPts val="0"/>
              </a:spcAft>
              <a:buSzPts val="1200"/>
              <a:buFont typeface="Symbol" panose="05050102010706020507" pitchFamily="18" charset="2"/>
              <a:buChar char=""/>
              <a:tabLst>
                <a:tab pos="520700" algn="l"/>
              </a:tabLst>
            </a:pPr>
            <a:r>
              <a:rPr lang="en-US" sz="1200" dirty="0" smtClean="0">
                <a:effectLst/>
                <a:latin typeface="Times New Roman" panose="02020603050405020304" pitchFamily="18" charset="0"/>
                <a:ea typeface="Symbol" panose="05050102010706020507" pitchFamily="18" charset="2"/>
                <a:cs typeface="Symbol" panose="05050102010706020507" pitchFamily="18" charset="2"/>
              </a:rPr>
              <a:t>Of the 998 case reports that included information about receipt of dialysis or a kidney transplant, 0.7% (n=7) indicated patient receipt of dialysis or a kidney transplant.</a:t>
            </a:r>
          </a:p>
          <a:p>
            <a:pPr marL="342900" marR="457200" lvl="0" indent="-342900">
              <a:spcBef>
                <a:spcPts val="0"/>
              </a:spcBef>
              <a:spcAft>
                <a:spcPts val="0"/>
              </a:spcAft>
              <a:buSzPts val="1200"/>
              <a:buFont typeface="Symbol" panose="05050102010706020507" pitchFamily="18" charset="2"/>
              <a:buChar char=""/>
              <a:tabLst>
                <a:tab pos="520700" algn="l"/>
              </a:tabLst>
            </a:pPr>
            <a:r>
              <a:rPr lang="en-US" sz="1200" dirty="0" smtClean="0">
                <a:effectLst/>
                <a:latin typeface="Times New Roman" panose="02020603050405020304" pitchFamily="18" charset="0"/>
                <a:ea typeface="Symbol" panose="05050102010706020507" pitchFamily="18" charset="2"/>
                <a:cs typeface="Symbol" panose="05050102010706020507" pitchFamily="18" charset="2"/>
              </a:rPr>
              <a:t>Of the 842 case reports that included information about surgery, 11.4% (n=96) indicated having surgery.</a:t>
            </a:r>
          </a:p>
          <a:p>
            <a:pPr marL="342900" marR="457200" lvl="0" indent="-342900">
              <a:spcBef>
                <a:spcPts val="0"/>
              </a:spcBef>
              <a:spcAft>
                <a:spcPts val="0"/>
              </a:spcAft>
              <a:buSzPts val="1200"/>
              <a:buFont typeface="Symbol" panose="05050102010706020507" pitchFamily="18" charset="2"/>
              <a:buChar char=""/>
              <a:tabLst>
                <a:tab pos="520700" algn="l"/>
              </a:tabLst>
            </a:pPr>
            <a:r>
              <a:rPr lang="en-US" sz="1200" dirty="0" smtClean="0">
                <a:effectLst/>
                <a:latin typeface="Times New Roman" panose="02020603050405020304" pitchFamily="18" charset="0"/>
                <a:ea typeface="Symbol" panose="05050102010706020507" pitchFamily="18" charset="2"/>
                <a:cs typeface="Symbol" panose="05050102010706020507" pitchFamily="18" charset="2"/>
              </a:rPr>
              <a:t>Of the 718 case reports that included information about needle sticks, 8.9% (n=64) indicated having an accidental needle stick/puncture.</a:t>
            </a:r>
            <a:endParaRPr lang="en-US" dirty="0">
              <a:latin typeface="+mn-lt"/>
            </a:endParaRPr>
          </a:p>
        </p:txBody>
      </p:sp>
    </p:spTree>
    <p:extLst>
      <p:ext uri="{BB962C8B-B14F-4D97-AF65-F5344CB8AC3E}">
        <p14:creationId xmlns:p14="http://schemas.microsoft.com/office/powerpoint/2010/main" val="66597689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84B2100-D967-418A-9BA1-D1A84B5E39C3}" type="datetimeFigureOut">
              <a:rPr lang="en-US" smtClean="0"/>
              <a:t>6/6/2018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99B0739-A472-4A48-A5B3-6C75F3096D42}" type="slidenum">
              <a:rPr lang="en-US" smtClean="0"/>
              <a:t>‹#›</a:t>
            </a:fld>
            <a:endParaRPr lang="en-US"/>
          </a:p>
        </p:txBody>
      </p:sp>
    </p:spTree>
    <p:extLst>
      <p:ext uri="{BB962C8B-B14F-4D97-AF65-F5344CB8AC3E}">
        <p14:creationId xmlns:p14="http://schemas.microsoft.com/office/powerpoint/2010/main" val="7619184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84B2100-D967-418A-9BA1-D1A84B5E39C3}" type="datetimeFigureOut">
              <a:rPr lang="en-US" smtClean="0"/>
              <a:t>6/6/2018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99B0739-A472-4A48-A5B3-6C75F3096D42}" type="slidenum">
              <a:rPr lang="en-US" smtClean="0"/>
              <a:t>‹#›</a:t>
            </a:fld>
            <a:endParaRPr lang="en-US"/>
          </a:p>
        </p:txBody>
      </p:sp>
    </p:spTree>
    <p:extLst>
      <p:ext uri="{BB962C8B-B14F-4D97-AF65-F5344CB8AC3E}">
        <p14:creationId xmlns:p14="http://schemas.microsoft.com/office/powerpoint/2010/main" val="21050292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84B2100-D967-418A-9BA1-D1A84B5E39C3}" type="datetimeFigureOut">
              <a:rPr lang="en-US" smtClean="0"/>
              <a:t>6/6/2018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99B0739-A472-4A48-A5B3-6C75F3096D42}" type="slidenum">
              <a:rPr lang="en-US" smtClean="0"/>
              <a:t>‹#›</a:t>
            </a:fld>
            <a:endParaRPr lang="en-US"/>
          </a:p>
        </p:txBody>
      </p:sp>
    </p:spTree>
    <p:extLst>
      <p:ext uri="{BB962C8B-B14F-4D97-AF65-F5344CB8AC3E}">
        <p14:creationId xmlns:p14="http://schemas.microsoft.com/office/powerpoint/2010/main" val="390512405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itle and Chart">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Chart Placeholder 2"/>
          <p:cNvSpPr>
            <a:spLocks noGrp="1"/>
          </p:cNvSpPr>
          <p:nvPr>
            <p:ph type="chart" idx="1"/>
          </p:nvPr>
        </p:nvSpPr>
        <p:spPr>
          <a:xfrm>
            <a:off x="457200" y="1600200"/>
            <a:ext cx="8229600" cy="4525963"/>
          </a:xfrm>
          <a:prstGeom prst="rect">
            <a:avLst/>
          </a:prstGeom>
        </p:spPr>
        <p:txBody>
          <a:bodyPr/>
          <a:lstStyle/>
          <a:p>
            <a:pPr lvl="0"/>
            <a:endParaRPr lang="en-US" noProof="0" dirty="0"/>
          </a:p>
        </p:txBody>
      </p:sp>
    </p:spTree>
    <p:extLst>
      <p:ext uri="{BB962C8B-B14F-4D97-AF65-F5344CB8AC3E}">
        <p14:creationId xmlns:p14="http://schemas.microsoft.com/office/powerpoint/2010/main" val="1161913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84B2100-D967-418A-9BA1-D1A84B5E39C3}" type="datetimeFigureOut">
              <a:rPr lang="en-US" smtClean="0"/>
              <a:t>6/6/2018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99B0739-A472-4A48-A5B3-6C75F3096D42}" type="slidenum">
              <a:rPr lang="en-US" smtClean="0"/>
              <a:t>‹#›</a:t>
            </a:fld>
            <a:endParaRPr lang="en-US"/>
          </a:p>
        </p:txBody>
      </p:sp>
    </p:spTree>
    <p:extLst>
      <p:ext uri="{BB962C8B-B14F-4D97-AF65-F5344CB8AC3E}">
        <p14:creationId xmlns:p14="http://schemas.microsoft.com/office/powerpoint/2010/main" val="810029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84B2100-D967-418A-9BA1-D1A84B5E39C3}" type="datetimeFigureOut">
              <a:rPr lang="en-US" smtClean="0"/>
              <a:t>6/6/2018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99B0739-A472-4A48-A5B3-6C75F3096D42}" type="slidenum">
              <a:rPr lang="en-US" smtClean="0"/>
              <a:t>‹#›</a:t>
            </a:fld>
            <a:endParaRPr lang="en-US"/>
          </a:p>
        </p:txBody>
      </p:sp>
    </p:spTree>
    <p:extLst>
      <p:ext uri="{BB962C8B-B14F-4D97-AF65-F5344CB8AC3E}">
        <p14:creationId xmlns:p14="http://schemas.microsoft.com/office/powerpoint/2010/main" val="18741846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84B2100-D967-418A-9BA1-D1A84B5E39C3}" type="datetimeFigureOut">
              <a:rPr lang="en-US" smtClean="0"/>
              <a:t>6/6/2018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99B0739-A472-4A48-A5B3-6C75F3096D42}" type="slidenum">
              <a:rPr lang="en-US" smtClean="0"/>
              <a:t>‹#›</a:t>
            </a:fld>
            <a:endParaRPr lang="en-US"/>
          </a:p>
        </p:txBody>
      </p:sp>
    </p:spTree>
    <p:extLst>
      <p:ext uri="{BB962C8B-B14F-4D97-AF65-F5344CB8AC3E}">
        <p14:creationId xmlns:p14="http://schemas.microsoft.com/office/powerpoint/2010/main" val="25145408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84B2100-D967-418A-9BA1-D1A84B5E39C3}" type="datetimeFigureOut">
              <a:rPr lang="en-US" smtClean="0"/>
              <a:t>6/6/2018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99B0739-A472-4A48-A5B3-6C75F3096D42}" type="slidenum">
              <a:rPr lang="en-US" smtClean="0"/>
              <a:t>‹#›</a:t>
            </a:fld>
            <a:endParaRPr lang="en-US"/>
          </a:p>
        </p:txBody>
      </p:sp>
    </p:spTree>
    <p:extLst>
      <p:ext uri="{BB962C8B-B14F-4D97-AF65-F5344CB8AC3E}">
        <p14:creationId xmlns:p14="http://schemas.microsoft.com/office/powerpoint/2010/main" val="13516664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84B2100-D967-418A-9BA1-D1A84B5E39C3}" type="datetimeFigureOut">
              <a:rPr lang="en-US" smtClean="0"/>
              <a:t>6/6/2018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99B0739-A472-4A48-A5B3-6C75F3096D42}" type="slidenum">
              <a:rPr lang="en-US" smtClean="0"/>
              <a:t>‹#›</a:t>
            </a:fld>
            <a:endParaRPr lang="en-US"/>
          </a:p>
        </p:txBody>
      </p:sp>
    </p:spTree>
    <p:extLst>
      <p:ext uri="{BB962C8B-B14F-4D97-AF65-F5344CB8AC3E}">
        <p14:creationId xmlns:p14="http://schemas.microsoft.com/office/powerpoint/2010/main" val="5383518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84B2100-D967-418A-9BA1-D1A84B5E39C3}" type="datetimeFigureOut">
              <a:rPr lang="en-US" smtClean="0"/>
              <a:t>6/6/2018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99B0739-A472-4A48-A5B3-6C75F3096D42}" type="slidenum">
              <a:rPr lang="en-US" smtClean="0"/>
              <a:t>‹#›</a:t>
            </a:fld>
            <a:endParaRPr lang="en-US"/>
          </a:p>
        </p:txBody>
      </p:sp>
    </p:spTree>
    <p:extLst>
      <p:ext uri="{BB962C8B-B14F-4D97-AF65-F5344CB8AC3E}">
        <p14:creationId xmlns:p14="http://schemas.microsoft.com/office/powerpoint/2010/main" val="63264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84B2100-D967-418A-9BA1-D1A84B5E39C3}" type="datetimeFigureOut">
              <a:rPr lang="en-US" smtClean="0"/>
              <a:t>6/6/2018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99B0739-A472-4A48-A5B3-6C75F3096D42}" type="slidenum">
              <a:rPr lang="en-US" smtClean="0"/>
              <a:t>‹#›</a:t>
            </a:fld>
            <a:endParaRPr lang="en-US"/>
          </a:p>
        </p:txBody>
      </p:sp>
    </p:spTree>
    <p:extLst>
      <p:ext uri="{BB962C8B-B14F-4D97-AF65-F5344CB8AC3E}">
        <p14:creationId xmlns:p14="http://schemas.microsoft.com/office/powerpoint/2010/main" val="42850597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84B2100-D967-418A-9BA1-D1A84B5E39C3}" type="datetimeFigureOut">
              <a:rPr lang="en-US" smtClean="0"/>
              <a:t>6/6/2018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99B0739-A472-4A48-A5B3-6C75F3096D42}" type="slidenum">
              <a:rPr lang="en-US" smtClean="0"/>
              <a:t>‹#›</a:t>
            </a:fld>
            <a:endParaRPr lang="en-US"/>
          </a:p>
        </p:txBody>
      </p:sp>
    </p:spTree>
    <p:extLst>
      <p:ext uri="{BB962C8B-B14F-4D97-AF65-F5344CB8AC3E}">
        <p14:creationId xmlns:p14="http://schemas.microsoft.com/office/powerpoint/2010/main" val="7285804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84B2100-D967-418A-9BA1-D1A84B5E39C3}" type="datetimeFigureOut">
              <a:rPr lang="en-US" smtClean="0"/>
              <a:t>6/6/2018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99B0739-A472-4A48-A5B3-6C75F3096D42}" type="slidenum">
              <a:rPr lang="en-US" smtClean="0"/>
              <a:t>‹#›</a:t>
            </a:fld>
            <a:endParaRPr lang="en-US"/>
          </a:p>
        </p:txBody>
      </p:sp>
    </p:spTree>
    <p:extLst>
      <p:ext uri="{BB962C8B-B14F-4D97-AF65-F5344CB8AC3E}">
        <p14:creationId xmlns:p14="http://schemas.microsoft.com/office/powerpoint/2010/main" val="291953477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Rectangle 2"/>
          <p:cNvSpPr>
            <a:spLocks noGrp="1"/>
          </p:cNvSpPr>
          <p:nvPr>
            <p:ph type="title" idx="4294967295"/>
          </p:nvPr>
        </p:nvSpPr>
        <p:spPr>
          <a:xfrm>
            <a:off x="1447800" y="545087"/>
            <a:ext cx="6400800" cy="1066800"/>
          </a:xfrm>
          <a:prstGeom prst="rect">
            <a:avLst/>
          </a:prstGeom>
        </p:spPr>
        <p:txBody>
          <a:bodyPr>
            <a:norm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en-US" sz="2400" b="1" dirty="0">
                <a:ln w="11430"/>
                <a:solidFill>
                  <a:srgbClr val="FFC000"/>
                </a:solidFill>
                <a:cs typeface="Arial" charset="0"/>
              </a:rPr>
              <a:t>Figure 4.1. Reported </a:t>
            </a:r>
            <a:r>
              <a:rPr lang="en-US" sz="2400" b="1" dirty="0" smtClean="0">
                <a:ln w="11430"/>
                <a:solidFill>
                  <a:srgbClr val="FFC000"/>
                </a:solidFill>
                <a:cs typeface="Arial" charset="0"/>
              </a:rPr>
              <a:t>number of acute </a:t>
            </a:r>
            <a:r>
              <a:rPr lang="en-US" sz="2400" b="1" dirty="0">
                <a:ln w="11430"/>
                <a:solidFill>
                  <a:srgbClr val="FFC000"/>
                </a:solidFill>
                <a:cs typeface="Arial" charset="0"/>
              </a:rPr>
              <a:t>hepatitis </a:t>
            </a:r>
            <a:r>
              <a:rPr lang="en-US" sz="2400" b="1" dirty="0" smtClean="0">
                <a:ln w="11430"/>
                <a:solidFill>
                  <a:srgbClr val="FFC000"/>
                </a:solidFill>
                <a:cs typeface="Arial" charset="0"/>
              </a:rPr>
              <a:t>C cases </a:t>
            </a:r>
            <a:r>
              <a:rPr lang="en-US" sz="2400" b="1" dirty="0">
                <a:ln w="11430"/>
                <a:solidFill>
                  <a:srgbClr val="FFC000"/>
                </a:solidFill>
                <a:cs typeface="Arial" charset="0"/>
              </a:rPr>
              <a:t>— United States, </a:t>
            </a:r>
            <a:r>
              <a:rPr lang="en-US" sz="2400" b="1" dirty="0" smtClean="0">
                <a:ln w="11430"/>
                <a:solidFill>
                  <a:srgbClr val="FFC000"/>
                </a:solidFill>
                <a:cs typeface="Arial" charset="0"/>
              </a:rPr>
              <a:t>2001–2016</a:t>
            </a:r>
            <a:endParaRPr lang="en-US" sz="2400" b="1" dirty="0">
              <a:ln w="11430"/>
              <a:solidFill>
                <a:srgbClr val="FFC000"/>
              </a:solidFill>
              <a:cs typeface="Arial" charset="0"/>
            </a:endParaRPr>
          </a:p>
        </p:txBody>
      </p:sp>
      <p:sp>
        <p:nvSpPr>
          <p:cNvPr id="20484" name="Rectangle 4"/>
          <p:cNvSpPr>
            <a:spLocks noChangeArrowheads="1"/>
          </p:cNvSpPr>
          <p:nvPr/>
        </p:nvSpPr>
        <p:spPr bwMode="auto">
          <a:xfrm>
            <a:off x="304800" y="6183886"/>
            <a:ext cx="7162800" cy="246221"/>
          </a:xfrm>
          <a:prstGeom prst="rect">
            <a:avLst/>
          </a:prstGeom>
          <a:noFill/>
          <a:ln w="9525">
            <a:noFill/>
            <a:miter lim="800000"/>
            <a:headEnd/>
            <a:tailEnd/>
          </a:ln>
        </p:spPr>
        <p:txBody>
          <a:bodyPr wrap="square">
            <a:spAutoFit/>
          </a:bodyPr>
          <a:lstStyle/>
          <a:p>
            <a:pPr eaLnBrk="0" hangingPunct="0"/>
            <a:r>
              <a:rPr lang="en-US" sz="1000" b="0" dirty="0">
                <a:solidFill>
                  <a:schemeClr val="bg2"/>
                </a:solidFill>
                <a:latin typeface="+mn-lt"/>
                <a:cs typeface="Arial" charset="0"/>
              </a:rPr>
              <a:t>Source: </a:t>
            </a:r>
            <a:r>
              <a:rPr lang="en-US" sz="1000" b="0" dirty="0" smtClean="0">
                <a:solidFill>
                  <a:schemeClr val="bg2"/>
                </a:solidFill>
                <a:latin typeface="+mn-lt"/>
                <a:cs typeface="Arial" charset="0"/>
              </a:rPr>
              <a:t>CDC, National </a:t>
            </a:r>
            <a:r>
              <a:rPr lang="en-US" sz="1000" b="0" dirty="0">
                <a:solidFill>
                  <a:schemeClr val="bg2"/>
                </a:solidFill>
                <a:latin typeface="+mn-lt"/>
                <a:cs typeface="Arial" charset="0"/>
              </a:rPr>
              <a:t>Notifiable Diseases Surveillance System (NNDSS)</a:t>
            </a:r>
          </a:p>
        </p:txBody>
      </p:sp>
      <p:graphicFrame>
        <p:nvGraphicFramePr>
          <p:cNvPr id="2" name="Chart 1"/>
          <p:cNvGraphicFramePr/>
          <p:nvPr>
            <p:extLst>
              <p:ext uri="{D42A27DB-BD31-4B8C-83A1-F6EECF244321}">
                <p14:modId xmlns:p14="http://schemas.microsoft.com/office/powerpoint/2010/main" val="1037807800"/>
              </p:ext>
            </p:extLst>
          </p:nvPr>
        </p:nvGraphicFramePr>
        <p:xfrm>
          <a:off x="533400" y="1611887"/>
          <a:ext cx="8001000" cy="4571999"/>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11381729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Rectangle 2"/>
          <p:cNvSpPr>
            <a:spLocks noGrp="1"/>
          </p:cNvSpPr>
          <p:nvPr>
            <p:ph type="title" idx="4294967295"/>
          </p:nvPr>
        </p:nvSpPr>
        <p:spPr>
          <a:xfrm>
            <a:off x="152400" y="381000"/>
            <a:ext cx="8839200" cy="1066800"/>
          </a:xfrm>
          <a:prstGeom prst="rect">
            <a:avLst/>
          </a:prstGeom>
        </p:spPr>
        <p:txBody>
          <a:bodyPr>
            <a:norm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en-US" sz="2400" b="1" dirty="0">
                <a:ln w="11430"/>
                <a:solidFill>
                  <a:srgbClr val="FFC000"/>
                </a:solidFill>
                <a:cs typeface="Arial" charset="0"/>
              </a:rPr>
              <a:t>Figure 4.2. Incidence of acute hepatitis C,</a:t>
            </a:r>
            <a:br>
              <a:rPr lang="en-US" sz="2400" b="1" dirty="0">
                <a:ln w="11430"/>
                <a:solidFill>
                  <a:srgbClr val="FFC000"/>
                </a:solidFill>
                <a:cs typeface="Arial" charset="0"/>
              </a:rPr>
            </a:br>
            <a:r>
              <a:rPr lang="en-US" sz="2400" b="1" dirty="0">
                <a:ln w="11430"/>
                <a:solidFill>
                  <a:srgbClr val="FFC000"/>
                </a:solidFill>
                <a:cs typeface="Arial" charset="0"/>
              </a:rPr>
              <a:t> by age group — United States, </a:t>
            </a:r>
            <a:r>
              <a:rPr lang="en-US" sz="2400" b="1" dirty="0" smtClean="0">
                <a:ln w="11430"/>
                <a:solidFill>
                  <a:srgbClr val="FFC000"/>
                </a:solidFill>
                <a:cs typeface="Arial" charset="0"/>
              </a:rPr>
              <a:t>2001–2016</a:t>
            </a:r>
            <a:endParaRPr lang="en-US" sz="2400" b="1" dirty="0">
              <a:ln w="11430"/>
              <a:solidFill>
                <a:srgbClr val="FFC000"/>
              </a:solidFill>
              <a:cs typeface="Arial" charset="0"/>
            </a:endParaRPr>
          </a:p>
        </p:txBody>
      </p:sp>
      <p:sp>
        <p:nvSpPr>
          <p:cNvPr id="20484" name="Rectangle 4"/>
          <p:cNvSpPr>
            <a:spLocks noChangeArrowheads="1"/>
          </p:cNvSpPr>
          <p:nvPr/>
        </p:nvSpPr>
        <p:spPr bwMode="auto">
          <a:xfrm>
            <a:off x="381000" y="6248400"/>
            <a:ext cx="7162800" cy="246221"/>
          </a:xfrm>
          <a:prstGeom prst="rect">
            <a:avLst/>
          </a:prstGeom>
          <a:noFill/>
          <a:ln w="9525">
            <a:noFill/>
            <a:miter lim="800000"/>
            <a:headEnd/>
            <a:tailEnd/>
          </a:ln>
        </p:spPr>
        <p:txBody>
          <a:bodyPr wrap="square">
            <a:spAutoFit/>
          </a:bodyPr>
          <a:lstStyle/>
          <a:p>
            <a:pPr eaLnBrk="0" hangingPunct="0"/>
            <a:r>
              <a:rPr lang="en-US" sz="1000" b="0" dirty="0">
                <a:solidFill>
                  <a:schemeClr val="bg2"/>
                </a:solidFill>
                <a:latin typeface="+mn-lt"/>
                <a:cs typeface="Arial" charset="0"/>
              </a:rPr>
              <a:t>Source: </a:t>
            </a:r>
            <a:r>
              <a:rPr lang="en-US" sz="1000" b="0" dirty="0" smtClean="0">
                <a:solidFill>
                  <a:schemeClr val="bg2"/>
                </a:solidFill>
                <a:latin typeface="+mn-lt"/>
                <a:cs typeface="Arial" charset="0"/>
              </a:rPr>
              <a:t>CDC,  National </a:t>
            </a:r>
            <a:r>
              <a:rPr lang="en-US" sz="1000" b="0" dirty="0">
                <a:solidFill>
                  <a:schemeClr val="bg2"/>
                </a:solidFill>
                <a:latin typeface="+mn-lt"/>
                <a:cs typeface="Arial" charset="0"/>
              </a:rPr>
              <a:t>Notifiable Diseases Surveillance System (NNDSS)</a:t>
            </a:r>
          </a:p>
        </p:txBody>
      </p:sp>
      <p:graphicFrame>
        <p:nvGraphicFramePr>
          <p:cNvPr id="3" name="Chart 2"/>
          <p:cNvGraphicFramePr/>
          <p:nvPr>
            <p:extLst>
              <p:ext uri="{D42A27DB-BD31-4B8C-83A1-F6EECF244321}">
                <p14:modId xmlns:p14="http://schemas.microsoft.com/office/powerpoint/2010/main" val="231296732"/>
              </p:ext>
            </p:extLst>
          </p:nvPr>
        </p:nvGraphicFramePr>
        <p:xfrm>
          <a:off x="381000" y="1316910"/>
          <a:ext cx="9677400" cy="470289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39604679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Rectangle 2"/>
          <p:cNvSpPr>
            <a:spLocks noGrp="1"/>
          </p:cNvSpPr>
          <p:nvPr>
            <p:ph type="title" idx="4294967295"/>
          </p:nvPr>
        </p:nvSpPr>
        <p:spPr>
          <a:xfrm>
            <a:off x="762000" y="457200"/>
            <a:ext cx="8229600" cy="1066800"/>
          </a:xfrm>
          <a:prstGeom prst="rect">
            <a:avLst/>
          </a:prstGeom>
        </p:spPr>
        <p:txBody>
          <a:bodyPr>
            <a:norm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en-US" sz="2400" b="1" dirty="0">
                <a:ln w="11430"/>
                <a:solidFill>
                  <a:srgbClr val="FFC000"/>
                </a:solidFill>
                <a:cs typeface="Arial" charset="0"/>
              </a:rPr>
              <a:t>Figure </a:t>
            </a:r>
            <a:r>
              <a:rPr lang="en-US" sz="2400" b="1" dirty="0" smtClean="0">
                <a:ln w="11430"/>
                <a:solidFill>
                  <a:srgbClr val="FFC000"/>
                </a:solidFill>
                <a:cs typeface="Arial" charset="0"/>
              </a:rPr>
              <a:t>4.3. </a:t>
            </a:r>
            <a:r>
              <a:rPr lang="en-US" sz="2400" b="1" dirty="0">
                <a:ln w="11430"/>
                <a:solidFill>
                  <a:srgbClr val="FFC000"/>
                </a:solidFill>
                <a:cs typeface="Arial" charset="0"/>
              </a:rPr>
              <a:t>Incidence of acute hepatitis </a:t>
            </a:r>
            <a:r>
              <a:rPr lang="en-US" sz="2400" b="1" dirty="0" smtClean="0">
                <a:ln w="11430"/>
                <a:solidFill>
                  <a:srgbClr val="FFC000"/>
                </a:solidFill>
                <a:cs typeface="Arial" charset="0"/>
              </a:rPr>
              <a:t>C,</a:t>
            </a:r>
            <a:r>
              <a:rPr lang="en-US" sz="2400" b="1" dirty="0">
                <a:ln w="11430"/>
                <a:solidFill>
                  <a:srgbClr val="FFC000"/>
                </a:solidFill>
                <a:cs typeface="Arial" charset="0"/>
              </a:rPr>
              <a:t/>
            </a:r>
            <a:br>
              <a:rPr lang="en-US" sz="2400" b="1" dirty="0">
                <a:ln w="11430"/>
                <a:solidFill>
                  <a:srgbClr val="FFC000"/>
                </a:solidFill>
                <a:cs typeface="Arial" charset="0"/>
              </a:rPr>
            </a:br>
            <a:r>
              <a:rPr lang="en-US" sz="2400" b="1" dirty="0">
                <a:ln w="11430"/>
                <a:solidFill>
                  <a:srgbClr val="FFC000"/>
                </a:solidFill>
                <a:cs typeface="Arial" charset="0"/>
              </a:rPr>
              <a:t>  by sex — United States, </a:t>
            </a:r>
            <a:r>
              <a:rPr lang="en-US" sz="2400" b="1" dirty="0" smtClean="0">
                <a:ln w="11430"/>
                <a:solidFill>
                  <a:srgbClr val="FFC000"/>
                </a:solidFill>
                <a:cs typeface="Arial" charset="0"/>
              </a:rPr>
              <a:t>2001–2016</a:t>
            </a:r>
            <a:endParaRPr lang="en-US" sz="2400" b="1" dirty="0" smtClean="0">
              <a:ln w="11430"/>
              <a:solidFill>
                <a:srgbClr val="FFC000"/>
              </a:solidFill>
              <a:effectLst>
                <a:outerShdw blurRad="50800" dist="39000" dir="5460000" algn="tl">
                  <a:srgbClr val="000000">
                    <a:alpha val="38000"/>
                  </a:srgbClr>
                </a:outerShdw>
              </a:effectLst>
              <a:latin typeface="+mn-lt"/>
              <a:cs typeface="Arial" charset="0"/>
            </a:endParaRPr>
          </a:p>
        </p:txBody>
      </p:sp>
      <p:sp>
        <p:nvSpPr>
          <p:cNvPr id="20484" name="Rectangle 4"/>
          <p:cNvSpPr>
            <a:spLocks noChangeArrowheads="1"/>
          </p:cNvSpPr>
          <p:nvPr/>
        </p:nvSpPr>
        <p:spPr bwMode="auto">
          <a:xfrm>
            <a:off x="381000" y="6154579"/>
            <a:ext cx="7162800" cy="246221"/>
          </a:xfrm>
          <a:prstGeom prst="rect">
            <a:avLst/>
          </a:prstGeom>
          <a:noFill/>
          <a:ln w="9525">
            <a:noFill/>
            <a:miter lim="800000"/>
            <a:headEnd/>
            <a:tailEnd/>
          </a:ln>
        </p:spPr>
        <p:txBody>
          <a:bodyPr wrap="square">
            <a:spAutoFit/>
          </a:bodyPr>
          <a:lstStyle/>
          <a:p>
            <a:pPr eaLnBrk="0" hangingPunct="0"/>
            <a:r>
              <a:rPr lang="en-US" sz="1000" b="0" dirty="0">
                <a:solidFill>
                  <a:schemeClr val="bg2"/>
                </a:solidFill>
                <a:latin typeface="+mn-lt"/>
                <a:cs typeface="Arial" charset="0"/>
              </a:rPr>
              <a:t>Source: </a:t>
            </a:r>
            <a:r>
              <a:rPr lang="en-US" sz="1000" b="0" dirty="0" smtClean="0">
                <a:solidFill>
                  <a:schemeClr val="bg2"/>
                </a:solidFill>
                <a:latin typeface="+mn-lt"/>
                <a:cs typeface="Arial" charset="0"/>
              </a:rPr>
              <a:t>CDC, National </a:t>
            </a:r>
            <a:r>
              <a:rPr lang="en-US" sz="1000" b="0" dirty="0">
                <a:solidFill>
                  <a:schemeClr val="bg2"/>
                </a:solidFill>
                <a:latin typeface="+mn-lt"/>
                <a:cs typeface="Arial" charset="0"/>
              </a:rPr>
              <a:t>Notifiable Diseases Surveillance System (NNDSS)</a:t>
            </a:r>
          </a:p>
        </p:txBody>
      </p:sp>
      <p:graphicFrame>
        <p:nvGraphicFramePr>
          <p:cNvPr id="3" name="Chart 2"/>
          <p:cNvGraphicFramePr/>
          <p:nvPr>
            <p:extLst>
              <p:ext uri="{D42A27DB-BD31-4B8C-83A1-F6EECF244321}">
                <p14:modId xmlns:p14="http://schemas.microsoft.com/office/powerpoint/2010/main" val="3683830472"/>
              </p:ext>
            </p:extLst>
          </p:nvPr>
        </p:nvGraphicFramePr>
        <p:xfrm>
          <a:off x="609600" y="1607979"/>
          <a:ext cx="8915400" cy="45466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70323729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Rectangle 2"/>
          <p:cNvSpPr>
            <a:spLocks noGrp="1"/>
          </p:cNvSpPr>
          <p:nvPr>
            <p:ph type="title" idx="4294967295"/>
          </p:nvPr>
        </p:nvSpPr>
        <p:spPr>
          <a:xfrm>
            <a:off x="114300" y="381000"/>
            <a:ext cx="8839200" cy="1066800"/>
          </a:xfrm>
          <a:prstGeom prst="rect">
            <a:avLst/>
          </a:prstGeom>
        </p:spPr>
        <p:txBody>
          <a:bodyPr>
            <a:norm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en-US" sz="2400" b="1" dirty="0">
                <a:ln w="11430"/>
                <a:solidFill>
                  <a:srgbClr val="FFC000"/>
                </a:solidFill>
                <a:cs typeface="Arial" charset="0"/>
              </a:rPr>
              <a:t>Figure 4.4. Incidence of acute hepatitis C,</a:t>
            </a:r>
            <a:br>
              <a:rPr lang="en-US" sz="2400" b="1" dirty="0">
                <a:ln w="11430"/>
                <a:solidFill>
                  <a:srgbClr val="FFC000"/>
                </a:solidFill>
                <a:cs typeface="Arial" charset="0"/>
              </a:rPr>
            </a:br>
            <a:r>
              <a:rPr lang="en-US" sz="2400" b="1" dirty="0">
                <a:ln w="11430"/>
                <a:solidFill>
                  <a:srgbClr val="FFC000"/>
                </a:solidFill>
                <a:cs typeface="Arial" charset="0"/>
              </a:rPr>
              <a:t> by race/ethnicity — United States, </a:t>
            </a:r>
            <a:r>
              <a:rPr lang="en-US" sz="2400" b="1" dirty="0" smtClean="0">
                <a:ln w="11430"/>
                <a:solidFill>
                  <a:srgbClr val="FFC000"/>
                </a:solidFill>
                <a:cs typeface="Arial" charset="0"/>
              </a:rPr>
              <a:t>2001–2016</a:t>
            </a:r>
            <a:endParaRPr lang="en-US" sz="2400" b="1" dirty="0">
              <a:ln w="11430"/>
              <a:solidFill>
                <a:srgbClr val="FFC000"/>
              </a:solidFill>
              <a:cs typeface="Arial" charset="0"/>
            </a:endParaRPr>
          </a:p>
        </p:txBody>
      </p:sp>
      <p:sp>
        <p:nvSpPr>
          <p:cNvPr id="20484" name="Rectangle 4"/>
          <p:cNvSpPr>
            <a:spLocks noChangeArrowheads="1"/>
          </p:cNvSpPr>
          <p:nvPr/>
        </p:nvSpPr>
        <p:spPr bwMode="auto">
          <a:xfrm>
            <a:off x="381000" y="6248400"/>
            <a:ext cx="7162800" cy="246221"/>
          </a:xfrm>
          <a:prstGeom prst="rect">
            <a:avLst/>
          </a:prstGeom>
          <a:noFill/>
          <a:ln w="9525">
            <a:noFill/>
            <a:miter lim="800000"/>
            <a:headEnd/>
            <a:tailEnd/>
          </a:ln>
        </p:spPr>
        <p:txBody>
          <a:bodyPr wrap="square">
            <a:spAutoFit/>
          </a:bodyPr>
          <a:lstStyle/>
          <a:p>
            <a:pPr eaLnBrk="0" hangingPunct="0"/>
            <a:r>
              <a:rPr lang="en-US" sz="1000" b="0" dirty="0">
                <a:solidFill>
                  <a:schemeClr val="bg2"/>
                </a:solidFill>
                <a:latin typeface="+mn-lt"/>
                <a:cs typeface="Arial" charset="0"/>
              </a:rPr>
              <a:t>Source: </a:t>
            </a:r>
            <a:r>
              <a:rPr lang="en-US" sz="1000" b="0" dirty="0" smtClean="0">
                <a:solidFill>
                  <a:schemeClr val="bg2"/>
                </a:solidFill>
                <a:latin typeface="+mn-lt"/>
                <a:cs typeface="Arial" charset="0"/>
              </a:rPr>
              <a:t>CDC, National </a:t>
            </a:r>
            <a:r>
              <a:rPr lang="en-US" sz="1000" b="0" dirty="0">
                <a:solidFill>
                  <a:schemeClr val="bg2"/>
                </a:solidFill>
                <a:latin typeface="+mn-lt"/>
                <a:cs typeface="Arial" charset="0"/>
              </a:rPr>
              <a:t>Notifiable Diseases Surveillance System (NNDSS)</a:t>
            </a:r>
          </a:p>
        </p:txBody>
      </p:sp>
      <p:graphicFrame>
        <p:nvGraphicFramePr>
          <p:cNvPr id="3" name="Chart 2"/>
          <p:cNvGraphicFramePr/>
          <p:nvPr>
            <p:extLst>
              <p:ext uri="{D42A27DB-BD31-4B8C-83A1-F6EECF244321}">
                <p14:modId xmlns:p14="http://schemas.microsoft.com/office/powerpoint/2010/main" val="2264281287"/>
              </p:ext>
            </p:extLst>
          </p:nvPr>
        </p:nvGraphicFramePr>
        <p:xfrm>
          <a:off x="381000" y="914400"/>
          <a:ext cx="8305800" cy="53340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79940759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Rectangle 2"/>
          <p:cNvSpPr>
            <a:spLocks noGrp="1"/>
          </p:cNvSpPr>
          <p:nvPr>
            <p:ph type="title" idx="4294967295"/>
          </p:nvPr>
        </p:nvSpPr>
        <p:spPr>
          <a:xfrm>
            <a:off x="304800" y="457200"/>
            <a:ext cx="8534400" cy="1066800"/>
          </a:xfrm>
          <a:prstGeom prst="rect">
            <a:avLst/>
          </a:prstGeom>
        </p:spPr>
        <p:txBody>
          <a:bodyPr>
            <a:norm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en-US" sz="2400" b="1" dirty="0">
                <a:ln w="11430"/>
                <a:solidFill>
                  <a:srgbClr val="FFC000"/>
                </a:solidFill>
                <a:cs typeface="Arial" charset="0"/>
              </a:rPr>
              <a:t>Figure 4.5. Availability of </a:t>
            </a:r>
            <a:r>
              <a:rPr lang="en-US" sz="2400" b="1" dirty="0" smtClean="0">
                <a:ln w="11430"/>
                <a:solidFill>
                  <a:srgbClr val="FFC000"/>
                </a:solidFill>
                <a:cs typeface="Arial" charset="0"/>
              </a:rPr>
              <a:t>information on risk </a:t>
            </a:r>
            <a:r>
              <a:rPr lang="en-US" sz="2400" b="1" dirty="0">
                <a:ln w="11430"/>
                <a:solidFill>
                  <a:srgbClr val="FFC000"/>
                </a:solidFill>
                <a:cs typeface="Arial" charset="0"/>
              </a:rPr>
              <a:t>exposures/behaviors</a:t>
            </a:r>
            <a:br>
              <a:rPr lang="en-US" sz="2400" b="1" dirty="0">
                <a:ln w="11430"/>
                <a:solidFill>
                  <a:srgbClr val="FFC000"/>
                </a:solidFill>
                <a:cs typeface="Arial" charset="0"/>
              </a:rPr>
            </a:br>
            <a:r>
              <a:rPr lang="en-US" sz="2400" b="1" dirty="0">
                <a:ln w="11430"/>
                <a:solidFill>
                  <a:srgbClr val="FFC000"/>
                </a:solidFill>
                <a:cs typeface="Arial" charset="0"/>
              </a:rPr>
              <a:t>associated with acute hepatitis C — United States, </a:t>
            </a:r>
            <a:r>
              <a:rPr lang="en-US" sz="2400" b="1" dirty="0" smtClean="0">
                <a:ln w="11430"/>
                <a:solidFill>
                  <a:srgbClr val="FFC000"/>
                </a:solidFill>
                <a:cs typeface="Arial" charset="0"/>
              </a:rPr>
              <a:t>2016</a:t>
            </a:r>
            <a:endParaRPr lang="en-US" sz="2400" b="1" dirty="0">
              <a:ln w="11430"/>
              <a:solidFill>
                <a:srgbClr val="FFC000"/>
              </a:solidFill>
              <a:cs typeface="Arial" charset="0"/>
            </a:endParaRPr>
          </a:p>
        </p:txBody>
      </p:sp>
      <p:graphicFrame>
        <p:nvGraphicFramePr>
          <p:cNvPr id="8" name="Chart 7"/>
          <p:cNvGraphicFramePr/>
          <p:nvPr>
            <p:extLst>
              <p:ext uri="{D42A27DB-BD31-4B8C-83A1-F6EECF244321}">
                <p14:modId xmlns:p14="http://schemas.microsoft.com/office/powerpoint/2010/main" val="3161817499"/>
              </p:ext>
            </p:extLst>
          </p:nvPr>
        </p:nvGraphicFramePr>
        <p:xfrm>
          <a:off x="1524000" y="1397000"/>
          <a:ext cx="6096000" cy="4064000"/>
        </p:xfrm>
        <a:graphic>
          <a:graphicData uri="http://schemas.openxmlformats.org/drawingml/2006/chart">
            <c:chart xmlns:c="http://schemas.openxmlformats.org/drawingml/2006/chart" xmlns:r="http://schemas.openxmlformats.org/officeDocument/2006/relationships" r:id="rId3"/>
          </a:graphicData>
        </a:graphic>
      </p:graphicFrame>
      <p:sp>
        <p:nvSpPr>
          <p:cNvPr id="7" name="TextBox 6"/>
          <p:cNvSpPr txBox="1"/>
          <p:nvPr/>
        </p:nvSpPr>
        <p:spPr>
          <a:xfrm>
            <a:off x="457200" y="5105400"/>
            <a:ext cx="7924800" cy="1107996"/>
          </a:xfrm>
          <a:prstGeom prst="rect">
            <a:avLst/>
          </a:prstGeom>
          <a:noFill/>
        </p:spPr>
        <p:txBody>
          <a:bodyPr wrap="square" rtlCol="0">
            <a:spAutoFit/>
          </a:bodyPr>
          <a:lstStyle/>
          <a:p>
            <a:pPr marL="57150" indent="-57150"/>
            <a:r>
              <a:rPr lang="en-US" sz="1100" dirty="0">
                <a:solidFill>
                  <a:schemeClr val="bg2"/>
                </a:solidFill>
                <a:cs typeface="Arial" charset="0"/>
              </a:rPr>
              <a:t>Source: CDC, National Notifiable Diseases Surveillance System (NNDSS)</a:t>
            </a:r>
          </a:p>
          <a:p>
            <a:pPr marL="57150" indent="-57150"/>
            <a:r>
              <a:rPr lang="en-US" sz="1100" dirty="0" smtClean="0">
                <a:solidFill>
                  <a:schemeClr val="bg2"/>
                </a:solidFill>
              </a:rPr>
              <a:t>*Includes case reports indicating the presence of at least one of the following risks 2 weeks to 6 months prior to onset of acute, symptomatic hepatitis C:  1) using injection drugs; 2) having sexual contact with suspected/confirmed hepatitis C patient; 3) being a man who has sex with men; 4) having multiple sex partners concurrently; 5) having household contact with suspected/confirmed hepatitis C patient; 6) having had occupational exposure to blood; 7) being a hemodialysis patient; 8) having received a blood transfusion; 9)  having sustained a percutaneous injury; and 10) having undergone surgery.</a:t>
            </a:r>
            <a:endParaRPr lang="en-US" sz="1100" dirty="0">
              <a:solidFill>
                <a:schemeClr val="bg2"/>
              </a:solidFill>
            </a:endParaRPr>
          </a:p>
        </p:txBody>
      </p:sp>
    </p:spTree>
    <p:extLst>
      <p:ext uri="{BB962C8B-B14F-4D97-AF65-F5344CB8AC3E}">
        <p14:creationId xmlns:p14="http://schemas.microsoft.com/office/powerpoint/2010/main" val="179475234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Rectangle 2"/>
          <p:cNvSpPr>
            <a:spLocks noGrp="1"/>
          </p:cNvSpPr>
          <p:nvPr>
            <p:ph type="title" idx="4294967295"/>
          </p:nvPr>
        </p:nvSpPr>
        <p:spPr>
          <a:xfrm>
            <a:off x="76200" y="152400"/>
            <a:ext cx="8839200" cy="1066800"/>
          </a:xfrm>
          <a:prstGeom prst="rect">
            <a:avLst/>
          </a:prstGeom>
        </p:spPr>
        <p:txBody>
          <a:bodyPr>
            <a:norm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en-US" sz="2400" b="1" dirty="0">
                <a:ln w="11430"/>
                <a:solidFill>
                  <a:srgbClr val="FFC000"/>
                </a:solidFill>
                <a:cs typeface="Arial" charset="0"/>
              </a:rPr>
              <a:t>Figure 4.6a. Acute hepatitis C </a:t>
            </a:r>
            <a:r>
              <a:rPr lang="en-US" sz="2400" b="1" dirty="0" smtClean="0">
                <a:ln w="11430"/>
                <a:solidFill>
                  <a:srgbClr val="FFC000"/>
                </a:solidFill>
                <a:cs typeface="Arial" charset="0"/>
              </a:rPr>
              <a:t>reports*, </a:t>
            </a:r>
            <a:r>
              <a:rPr lang="en-US" sz="2400" b="1" dirty="0">
                <a:ln w="11430"/>
                <a:solidFill>
                  <a:srgbClr val="FFC000"/>
                </a:solidFill>
                <a:cs typeface="Arial" charset="0"/>
              </a:rPr>
              <a:t/>
            </a:r>
            <a:br>
              <a:rPr lang="en-US" sz="2400" b="1" dirty="0">
                <a:ln w="11430"/>
                <a:solidFill>
                  <a:srgbClr val="FFC000"/>
                </a:solidFill>
                <a:cs typeface="Arial" charset="0"/>
              </a:rPr>
            </a:br>
            <a:r>
              <a:rPr lang="en-US" sz="2400" b="1" dirty="0">
                <a:ln w="11430"/>
                <a:solidFill>
                  <a:srgbClr val="FFC000"/>
                </a:solidFill>
                <a:cs typeface="Arial" charset="0"/>
              </a:rPr>
              <a:t>by risk </a:t>
            </a:r>
            <a:r>
              <a:rPr lang="en-US" sz="2400" b="1" dirty="0" smtClean="0">
                <a:ln w="11430"/>
                <a:solidFill>
                  <a:srgbClr val="FFC000"/>
                </a:solidFill>
                <a:cs typeface="Arial" charset="0"/>
              </a:rPr>
              <a:t>exposure/behavior† </a:t>
            </a:r>
            <a:r>
              <a:rPr lang="en-US" sz="2400" b="1" dirty="0">
                <a:ln w="11430"/>
                <a:solidFill>
                  <a:srgbClr val="FFC000"/>
                </a:solidFill>
                <a:cs typeface="Arial" charset="0"/>
              </a:rPr>
              <a:t>— United States, </a:t>
            </a:r>
            <a:r>
              <a:rPr lang="en-US" sz="2400" b="1" dirty="0" smtClean="0">
                <a:ln w="11430"/>
                <a:solidFill>
                  <a:srgbClr val="FFC000"/>
                </a:solidFill>
                <a:cs typeface="Arial" charset="0"/>
              </a:rPr>
              <a:t>2016</a:t>
            </a:r>
            <a:endParaRPr lang="en-US" sz="2400" b="1" dirty="0">
              <a:ln w="11430"/>
              <a:solidFill>
                <a:srgbClr val="FFC000"/>
              </a:solidFill>
              <a:cs typeface="Arial" charset="0"/>
            </a:endParaRPr>
          </a:p>
        </p:txBody>
      </p:sp>
      <p:graphicFrame>
        <p:nvGraphicFramePr>
          <p:cNvPr id="6" name="Chart 5"/>
          <p:cNvGraphicFramePr/>
          <p:nvPr>
            <p:extLst>
              <p:ext uri="{D42A27DB-BD31-4B8C-83A1-F6EECF244321}">
                <p14:modId xmlns:p14="http://schemas.microsoft.com/office/powerpoint/2010/main" val="345032927"/>
              </p:ext>
            </p:extLst>
          </p:nvPr>
        </p:nvGraphicFramePr>
        <p:xfrm>
          <a:off x="457200" y="1143000"/>
          <a:ext cx="8382000" cy="4343400"/>
        </p:xfrm>
        <a:graphic>
          <a:graphicData uri="http://schemas.openxmlformats.org/drawingml/2006/chart">
            <c:chart xmlns:c="http://schemas.openxmlformats.org/drawingml/2006/chart" xmlns:r="http://schemas.openxmlformats.org/officeDocument/2006/relationships" r:id="rId3"/>
          </a:graphicData>
        </a:graphic>
      </p:graphicFrame>
      <p:sp>
        <p:nvSpPr>
          <p:cNvPr id="9" name="Rectangle 4"/>
          <p:cNvSpPr>
            <a:spLocks noChangeArrowheads="1"/>
          </p:cNvSpPr>
          <p:nvPr/>
        </p:nvSpPr>
        <p:spPr bwMode="auto">
          <a:xfrm>
            <a:off x="381000" y="5486400"/>
            <a:ext cx="6781800" cy="861774"/>
          </a:xfrm>
          <a:prstGeom prst="rect">
            <a:avLst/>
          </a:prstGeom>
          <a:noFill/>
          <a:ln w="9525">
            <a:noFill/>
            <a:miter lim="800000"/>
            <a:headEnd/>
            <a:tailEnd/>
          </a:ln>
        </p:spPr>
        <p:txBody>
          <a:bodyPr wrap="square">
            <a:spAutoFit/>
          </a:bodyPr>
          <a:lstStyle/>
          <a:p>
            <a:pPr eaLnBrk="0" hangingPunct="0"/>
            <a:r>
              <a:rPr lang="en-US" sz="1000" dirty="0">
                <a:solidFill>
                  <a:schemeClr val="bg2"/>
                </a:solidFill>
                <a:cs typeface="Arial" charset="0"/>
              </a:rPr>
              <a:t>Source</a:t>
            </a:r>
            <a:r>
              <a:rPr lang="en-US" sz="1000" dirty="0" smtClean="0">
                <a:solidFill>
                  <a:schemeClr val="bg2"/>
                </a:solidFill>
                <a:cs typeface="Arial" charset="0"/>
              </a:rPr>
              <a:t>: CDC,  </a:t>
            </a:r>
            <a:r>
              <a:rPr lang="en-US" sz="1000" dirty="0">
                <a:solidFill>
                  <a:schemeClr val="bg2"/>
                </a:solidFill>
                <a:cs typeface="Arial" charset="0"/>
              </a:rPr>
              <a:t>National Notifiable Diseases Surveillance System (NNDSS)</a:t>
            </a:r>
          </a:p>
          <a:p>
            <a:pPr eaLnBrk="0" hangingPunct="0"/>
            <a:r>
              <a:rPr lang="en-US" sz="1000" dirty="0" smtClean="0">
                <a:solidFill>
                  <a:schemeClr val="bg2"/>
                </a:solidFill>
              </a:rPr>
              <a:t>*A total of 2,967 case reports of acute hepatitis C were received in 2016.  </a:t>
            </a:r>
          </a:p>
          <a:p>
            <a:pPr eaLnBrk="0" hangingPunct="0"/>
            <a:r>
              <a:rPr lang="en-US" sz="1000" baseline="30000" dirty="0" smtClean="0">
                <a:solidFill>
                  <a:schemeClr val="bg2"/>
                </a:solidFill>
                <a:cs typeface="Arial" charset="0"/>
              </a:rPr>
              <a:t>†</a:t>
            </a:r>
            <a:r>
              <a:rPr lang="en-US" sz="1000" baseline="30000" dirty="0" smtClean="0">
                <a:solidFill>
                  <a:schemeClr val="bg2"/>
                </a:solidFill>
              </a:rPr>
              <a:t> </a:t>
            </a:r>
            <a:r>
              <a:rPr lang="en-US" sz="1000" dirty="0" smtClean="0">
                <a:solidFill>
                  <a:schemeClr val="bg2"/>
                </a:solidFill>
              </a:rPr>
              <a:t>More than one risk exposure/behavior may be indicated on each case report.</a:t>
            </a:r>
          </a:p>
          <a:p>
            <a:pPr eaLnBrk="0" hangingPunct="0"/>
            <a:r>
              <a:rPr lang="en-US" sz="1000" baseline="6000" dirty="0" smtClean="0">
                <a:solidFill>
                  <a:schemeClr val="bg2"/>
                </a:solidFill>
              </a:rPr>
              <a:t>§</a:t>
            </a:r>
            <a:r>
              <a:rPr lang="en-US" sz="1000" dirty="0">
                <a:solidFill>
                  <a:schemeClr val="bg2"/>
                </a:solidFill>
              </a:rPr>
              <a:t>No risk data reported</a:t>
            </a:r>
            <a:r>
              <a:rPr lang="en-US" sz="1000" dirty="0" smtClean="0">
                <a:solidFill>
                  <a:schemeClr val="bg2"/>
                </a:solidFill>
              </a:rPr>
              <a:t>. </a:t>
            </a:r>
            <a:endParaRPr lang="en-US" sz="1000" dirty="0">
              <a:solidFill>
                <a:schemeClr val="bg2"/>
              </a:solidFill>
            </a:endParaRPr>
          </a:p>
          <a:p>
            <a:pPr eaLnBrk="0" hangingPunct="0"/>
            <a:r>
              <a:rPr lang="en-US" sz="1000" dirty="0">
                <a:solidFill>
                  <a:schemeClr val="bg2"/>
                </a:solidFill>
              </a:rPr>
              <a:t>¶A total of </a:t>
            </a:r>
            <a:r>
              <a:rPr lang="en-US" sz="1000" dirty="0" smtClean="0">
                <a:solidFill>
                  <a:schemeClr val="bg2"/>
                </a:solidFill>
              </a:rPr>
              <a:t>1,627 </a:t>
            </a:r>
            <a:r>
              <a:rPr lang="en-US" sz="1000" dirty="0">
                <a:solidFill>
                  <a:schemeClr val="bg2"/>
                </a:solidFill>
              </a:rPr>
              <a:t>acute hepatitis C cases were reported among males in </a:t>
            </a:r>
            <a:r>
              <a:rPr lang="en-US" sz="1000" dirty="0" smtClean="0">
                <a:solidFill>
                  <a:schemeClr val="bg2"/>
                </a:solidFill>
              </a:rPr>
              <a:t>2016.</a:t>
            </a:r>
            <a:endParaRPr lang="en-US" sz="1000" dirty="0">
              <a:solidFill>
                <a:schemeClr val="bg2"/>
              </a:solidFill>
            </a:endParaRPr>
          </a:p>
        </p:txBody>
      </p:sp>
      <p:sp>
        <p:nvSpPr>
          <p:cNvPr id="5" name="Rectangle 49"/>
          <p:cNvSpPr>
            <a:spLocks noChangeArrowheads="1"/>
          </p:cNvSpPr>
          <p:nvPr/>
        </p:nvSpPr>
        <p:spPr bwMode="auto">
          <a:xfrm>
            <a:off x="4665643" y="5378678"/>
            <a:ext cx="1276119" cy="215444"/>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bg2"/>
                </a:solidFill>
                <a:effectLst/>
                <a:latin typeface="Calibri" panose="020F0502020204030204" pitchFamily="34" charset="0"/>
              </a:rPr>
              <a:t>Number</a:t>
            </a:r>
            <a:r>
              <a:rPr kumimoji="0" lang="en-US" sz="1400" b="0" i="0" u="none" strike="noStrike" cap="none" normalizeH="0" baseline="0" dirty="0" smtClean="0">
                <a:ln>
                  <a:noFill/>
                </a:ln>
                <a:solidFill>
                  <a:schemeClr val="bg2"/>
                </a:solidFill>
                <a:effectLst/>
              </a:rPr>
              <a:t> </a:t>
            </a:r>
            <a:r>
              <a:rPr kumimoji="0" lang="en-US" sz="1400" b="0" i="0" u="none" strike="noStrike" cap="none" normalizeH="0" baseline="0" dirty="0" smtClean="0">
                <a:ln>
                  <a:noFill/>
                </a:ln>
                <a:solidFill>
                  <a:schemeClr val="bg2"/>
                </a:solidFill>
                <a:effectLst/>
                <a:latin typeface="Calibri" panose="020F0502020204030204" pitchFamily="34" charset="0"/>
              </a:rPr>
              <a:t>of</a:t>
            </a:r>
            <a:r>
              <a:rPr kumimoji="0" lang="en-US" sz="1400" b="0" i="0" u="none" strike="noStrike" cap="none" normalizeH="0" baseline="0" dirty="0" smtClean="0">
                <a:ln>
                  <a:noFill/>
                </a:ln>
                <a:solidFill>
                  <a:schemeClr val="bg2"/>
                </a:solidFill>
                <a:effectLst/>
              </a:rPr>
              <a:t> </a:t>
            </a:r>
            <a:r>
              <a:rPr kumimoji="0" lang="en-US" sz="1400" b="0" i="0" u="none" strike="noStrike" cap="none" normalizeH="0" baseline="0" dirty="0" smtClean="0">
                <a:ln>
                  <a:noFill/>
                </a:ln>
                <a:solidFill>
                  <a:schemeClr val="bg2"/>
                </a:solidFill>
                <a:effectLst/>
                <a:latin typeface="Calibri" panose="020F0502020204030204" pitchFamily="34" charset="0"/>
              </a:rPr>
              <a:t>cases</a:t>
            </a:r>
          </a:p>
        </p:txBody>
      </p:sp>
    </p:spTree>
    <p:extLst>
      <p:ext uri="{BB962C8B-B14F-4D97-AF65-F5344CB8AC3E}">
        <p14:creationId xmlns:p14="http://schemas.microsoft.com/office/powerpoint/2010/main" val="202331703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Rectangle 2"/>
          <p:cNvSpPr>
            <a:spLocks noGrp="1"/>
          </p:cNvSpPr>
          <p:nvPr>
            <p:ph type="title" idx="4294967295"/>
          </p:nvPr>
        </p:nvSpPr>
        <p:spPr>
          <a:xfrm>
            <a:off x="76200" y="152400"/>
            <a:ext cx="8839200" cy="1066800"/>
          </a:xfrm>
          <a:prstGeom prst="rect">
            <a:avLst/>
          </a:prstGeom>
        </p:spPr>
        <p:txBody>
          <a:bodyPr>
            <a:norm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en-US" sz="2400" b="1" dirty="0">
                <a:ln w="11430"/>
                <a:solidFill>
                  <a:srgbClr val="FFC000"/>
                </a:solidFill>
                <a:cs typeface="Arial" charset="0"/>
              </a:rPr>
              <a:t>Figure 4.6b. Acute hepatitis C </a:t>
            </a:r>
            <a:r>
              <a:rPr lang="en-US" sz="2400" b="1" dirty="0" smtClean="0">
                <a:ln w="11430"/>
                <a:solidFill>
                  <a:srgbClr val="FFC000"/>
                </a:solidFill>
                <a:cs typeface="Arial" charset="0"/>
              </a:rPr>
              <a:t>reports*, </a:t>
            </a:r>
            <a:r>
              <a:rPr lang="en-US" sz="2400" b="1" dirty="0">
                <a:ln w="11430"/>
                <a:solidFill>
                  <a:srgbClr val="FFC000"/>
                </a:solidFill>
                <a:cs typeface="Arial" charset="0"/>
              </a:rPr>
              <a:t/>
            </a:r>
            <a:br>
              <a:rPr lang="en-US" sz="2400" b="1" dirty="0">
                <a:ln w="11430"/>
                <a:solidFill>
                  <a:srgbClr val="FFC000"/>
                </a:solidFill>
                <a:cs typeface="Arial" charset="0"/>
              </a:rPr>
            </a:br>
            <a:r>
              <a:rPr lang="en-US" sz="2400" b="1" dirty="0">
                <a:ln w="11430"/>
                <a:solidFill>
                  <a:srgbClr val="FFC000"/>
                </a:solidFill>
                <a:cs typeface="Arial" charset="0"/>
              </a:rPr>
              <a:t>by risk </a:t>
            </a:r>
            <a:r>
              <a:rPr lang="en-US" sz="2400" b="1" dirty="0" smtClean="0">
                <a:ln w="11430"/>
                <a:solidFill>
                  <a:srgbClr val="FFC000"/>
                </a:solidFill>
                <a:cs typeface="Arial" charset="0"/>
              </a:rPr>
              <a:t>exposure/behavior† </a:t>
            </a:r>
            <a:r>
              <a:rPr lang="en-US" sz="2400" b="1" dirty="0">
                <a:ln w="11430"/>
                <a:solidFill>
                  <a:srgbClr val="FFC000"/>
                </a:solidFill>
                <a:cs typeface="Arial" charset="0"/>
              </a:rPr>
              <a:t>— United States, </a:t>
            </a:r>
            <a:r>
              <a:rPr lang="en-US" sz="2400" b="1" dirty="0" smtClean="0">
                <a:ln w="11430"/>
                <a:solidFill>
                  <a:srgbClr val="FFC000"/>
                </a:solidFill>
                <a:cs typeface="Arial" charset="0"/>
              </a:rPr>
              <a:t>2016</a:t>
            </a:r>
            <a:endParaRPr lang="en-US" sz="2400" b="1" dirty="0">
              <a:ln w="11430"/>
              <a:solidFill>
                <a:srgbClr val="FFC000"/>
              </a:solidFill>
              <a:cs typeface="Arial" charset="0"/>
            </a:endParaRPr>
          </a:p>
        </p:txBody>
      </p:sp>
      <p:graphicFrame>
        <p:nvGraphicFramePr>
          <p:cNvPr id="5" name="Chart 4"/>
          <p:cNvGraphicFramePr/>
          <p:nvPr>
            <p:extLst>
              <p:ext uri="{D42A27DB-BD31-4B8C-83A1-F6EECF244321}">
                <p14:modId xmlns:p14="http://schemas.microsoft.com/office/powerpoint/2010/main" val="190696064"/>
              </p:ext>
            </p:extLst>
          </p:nvPr>
        </p:nvGraphicFramePr>
        <p:xfrm>
          <a:off x="228600" y="1143000"/>
          <a:ext cx="8534400" cy="4408966"/>
        </p:xfrm>
        <a:graphic>
          <a:graphicData uri="http://schemas.openxmlformats.org/drawingml/2006/chart">
            <c:chart xmlns:c="http://schemas.openxmlformats.org/drawingml/2006/chart" xmlns:r="http://schemas.openxmlformats.org/officeDocument/2006/relationships" r:id="rId3"/>
          </a:graphicData>
        </a:graphic>
      </p:graphicFrame>
      <p:sp>
        <p:nvSpPr>
          <p:cNvPr id="7" name="Rectangle 4"/>
          <p:cNvSpPr>
            <a:spLocks noChangeArrowheads="1"/>
          </p:cNvSpPr>
          <p:nvPr/>
        </p:nvSpPr>
        <p:spPr bwMode="auto">
          <a:xfrm>
            <a:off x="381000" y="5638800"/>
            <a:ext cx="5791200" cy="707886"/>
          </a:xfrm>
          <a:prstGeom prst="rect">
            <a:avLst/>
          </a:prstGeom>
          <a:noFill/>
          <a:ln w="9525">
            <a:noFill/>
            <a:miter lim="800000"/>
            <a:headEnd/>
            <a:tailEnd/>
          </a:ln>
        </p:spPr>
        <p:txBody>
          <a:bodyPr wrap="square">
            <a:spAutoFit/>
          </a:bodyPr>
          <a:lstStyle/>
          <a:p>
            <a:pPr eaLnBrk="0" hangingPunct="0"/>
            <a:r>
              <a:rPr lang="en-US" sz="1000" dirty="0">
                <a:solidFill>
                  <a:schemeClr val="bg2"/>
                </a:solidFill>
                <a:cs typeface="Arial" charset="0"/>
              </a:rPr>
              <a:t>Source: </a:t>
            </a:r>
            <a:r>
              <a:rPr lang="en-US" sz="1000" dirty="0" smtClean="0">
                <a:solidFill>
                  <a:schemeClr val="bg2"/>
                </a:solidFill>
                <a:cs typeface="Arial" charset="0"/>
              </a:rPr>
              <a:t>CDC, National </a:t>
            </a:r>
            <a:r>
              <a:rPr lang="en-US" sz="1000" dirty="0">
                <a:solidFill>
                  <a:schemeClr val="bg2"/>
                </a:solidFill>
                <a:cs typeface="Arial" charset="0"/>
              </a:rPr>
              <a:t>Notifiable Diseases Surveillance System (NNDSS)</a:t>
            </a:r>
          </a:p>
          <a:p>
            <a:pPr eaLnBrk="0" hangingPunct="0"/>
            <a:r>
              <a:rPr lang="en-US" sz="1000" dirty="0" smtClean="0">
                <a:solidFill>
                  <a:schemeClr val="bg2"/>
                </a:solidFill>
              </a:rPr>
              <a:t>*A total of 2,967 case reports of  acute hepatitis C were received in 2016.  </a:t>
            </a:r>
          </a:p>
          <a:p>
            <a:pPr eaLnBrk="0" hangingPunct="0"/>
            <a:r>
              <a:rPr lang="en-US" sz="1000" baseline="30000" dirty="0" smtClean="0">
                <a:solidFill>
                  <a:schemeClr val="bg2"/>
                </a:solidFill>
                <a:cs typeface="Arial" charset="0"/>
              </a:rPr>
              <a:t>†</a:t>
            </a:r>
            <a:r>
              <a:rPr lang="en-US" sz="1000" dirty="0" smtClean="0">
                <a:solidFill>
                  <a:schemeClr val="bg2"/>
                </a:solidFill>
              </a:rPr>
              <a:t>More than one risk exposure/behavior may be indicated on each case report.</a:t>
            </a:r>
          </a:p>
          <a:p>
            <a:pPr eaLnBrk="0" hangingPunct="0"/>
            <a:r>
              <a:rPr lang="en-US" sz="1000" baseline="30000" dirty="0" smtClean="0">
                <a:solidFill>
                  <a:schemeClr val="bg2"/>
                </a:solidFill>
              </a:rPr>
              <a:t> </a:t>
            </a:r>
            <a:r>
              <a:rPr lang="en-US" sz="1000" baseline="6000" dirty="0" smtClean="0">
                <a:solidFill>
                  <a:schemeClr val="bg2"/>
                </a:solidFill>
              </a:rPr>
              <a:t>§</a:t>
            </a:r>
            <a:r>
              <a:rPr lang="en-US" sz="1000" dirty="0">
                <a:solidFill>
                  <a:schemeClr val="bg2"/>
                </a:solidFill>
              </a:rPr>
              <a:t>No risk data reported</a:t>
            </a:r>
            <a:r>
              <a:rPr lang="en-US" sz="1000" dirty="0" smtClean="0">
                <a:solidFill>
                  <a:schemeClr val="bg2"/>
                </a:solidFill>
              </a:rPr>
              <a:t>.</a:t>
            </a:r>
          </a:p>
        </p:txBody>
      </p:sp>
      <p:sp>
        <p:nvSpPr>
          <p:cNvPr id="6" name="Rectangle 49"/>
          <p:cNvSpPr>
            <a:spLocks noChangeArrowheads="1"/>
          </p:cNvSpPr>
          <p:nvPr/>
        </p:nvSpPr>
        <p:spPr bwMode="auto">
          <a:xfrm>
            <a:off x="4502227" y="5487661"/>
            <a:ext cx="1276119" cy="215444"/>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bg2"/>
                </a:solidFill>
                <a:effectLst/>
                <a:latin typeface="Calibri" panose="020F0502020204030204" pitchFamily="34" charset="0"/>
              </a:rPr>
              <a:t>Number</a:t>
            </a:r>
            <a:r>
              <a:rPr kumimoji="0" lang="en-US" sz="1400" b="0" i="0" u="none" strike="noStrike" cap="none" normalizeH="0" baseline="0" dirty="0" smtClean="0">
                <a:ln>
                  <a:noFill/>
                </a:ln>
                <a:solidFill>
                  <a:schemeClr val="bg2"/>
                </a:solidFill>
                <a:effectLst/>
              </a:rPr>
              <a:t> </a:t>
            </a:r>
            <a:r>
              <a:rPr kumimoji="0" lang="en-US" sz="1400" b="0" i="0" u="none" strike="noStrike" cap="none" normalizeH="0" baseline="0" dirty="0" smtClean="0">
                <a:ln>
                  <a:noFill/>
                </a:ln>
                <a:solidFill>
                  <a:schemeClr val="bg2"/>
                </a:solidFill>
                <a:effectLst/>
                <a:latin typeface="Calibri" panose="020F0502020204030204" pitchFamily="34" charset="0"/>
              </a:rPr>
              <a:t>of</a:t>
            </a:r>
            <a:r>
              <a:rPr kumimoji="0" lang="en-US" sz="1400" b="0" i="0" u="none" strike="noStrike" cap="none" normalizeH="0" baseline="0" dirty="0" smtClean="0">
                <a:ln>
                  <a:noFill/>
                </a:ln>
                <a:solidFill>
                  <a:schemeClr val="bg2"/>
                </a:solidFill>
                <a:effectLst/>
              </a:rPr>
              <a:t> </a:t>
            </a:r>
            <a:r>
              <a:rPr kumimoji="0" lang="en-US" sz="1400" b="0" i="0" u="none" strike="noStrike" cap="none" normalizeH="0" baseline="0" dirty="0" smtClean="0">
                <a:ln>
                  <a:noFill/>
                </a:ln>
                <a:solidFill>
                  <a:schemeClr val="bg2"/>
                </a:solidFill>
                <a:effectLst/>
                <a:latin typeface="Calibri" panose="020F0502020204030204" pitchFamily="34" charset="0"/>
              </a:rPr>
              <a:t>cases</a:t>
            </a:r>
          </a:p>
        </p:txBody>
      </p:sp>
    </p:spTree>
    <p:extLst>
      <p:ext uri="{BB962C8B-B14F-4D97-AF65-F5344CB8AC3E}">
        <p14:creationId xmlns:p14="http://schemas.microsoft.com/office/powerpoint/2010/main" val="140869876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963</TotalTime>
  <Words>1041</Words>
  <Application>Microsoft Office PowerPoint</Application>
  <PresentationFormat>On-screen Show (4:3)</PresentationFormat>
  <Paragraphs>68</Paragraphs>
  <Slides>7</Slides>
  <Notes>7</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7</vt:i4>
      </vt:variant>
    </vt:vector>
  </HeadingPairs>
  <TitlesOfParts>
    <vt:vector size="13" baseType="lpstr">
      <vt:lpstr>Arial</vt:lpstr>
      <vt:lpstr>Calibri</vt:lpstr>
      <vt:lpstr>Courier New</vt:lpstr>
      <vt:lpstr>Symbol</vt:lpstr>
      <vt:lpstr>Times New Roman</vt:lpstr>
      <vt:lpstr>Office Theme</vt:lpstr>
      <vt:lpstr>Figure 4.1. Reported number of acute hepatitis C cases — United States, 2001–2016</vt:lpstr>
      <vt:lpstr>Figure 4.2. Incidence of acute hepatitis C,  by age group — United States, 2001–2016</vt:lpstr>
      <vt:lpstr>Figure 4.3. Incidence of acute hepatitis C,   by sex — United States, 2001–2016</vt:lpstr>
      <vt:lpstr>Figure 4.4. Incidence of acute hepatitis C,  by race/ethnicity — United States, 2001–2016</vt:lpstr>
      <vt:lpstr>Figure 4.5. Availability of information on risk exposures/behaviors associated with acute hepatitis C — United States, 2016</vt:lpstr>
      <vt:lpstr>Figure 4.6a. Acute hepatitis C reports*,  by risk exposure/behavior† — United States, 2016</vt:lpstr>
      <vt:lpstr>Figure 4.6b. Acute hepatitis C reports*,  by risk exposure/behavior† — United States, 2016</vt:lpstr>
    </vt:vector>
  </TitlesOfParts>
  <Company>Centers for Disease Control and Prevention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Figure 4.1. Reported number of acute hepatitis C cases — United States, 2000–2013</dc:title>
  <dc:creator>CDC User</dc:creator>
  <cp:lastModifiedBy>Peterson, Paul (CDC/OID/NCHHSTP) (CTR)</cp:lastModifiedBy>
  <cp:revision>91</cp:revision>
  <cp:lastPrinted>2017-05-31T16:15:34Z</cp:lastPrinted>
  <dcterms:created xsi:type="dcterms:W3CDTF">2014-11-25T14:52:55Z</dcterms:created>
  <dcterms:modified xsi:type="dcterms:W3CDTF">2018-06-06T13:34:41Z</dcterms:modified>
</cp:coreProperties>
</file>