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00FF"/>
    <a:srgbClr val="8A343D"/>
    <a:srgbClr val="7CA295"/>
    <a:srgbClr val="993300"/>
    <a:srgbClr val="800000"/>
    <a:srgbClr val="FF9900"/>
    <a:srgbClr val="FF9933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947" autoAdjust="0"/>
  </p:normalViewPr>
  <p:slideViewPr>
    <p:cSldViewPr>
      <p:cViewPr varScale="1">
        <p:scale>
          <a:sx n="67" d="100"/>
          <a:sy n="67" d="100"/>
        </p:scale>
        <p:origin x="36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-222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1530488376452948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7CA295"/>
            </a:solidFill>
          </c:spPr>
          <c:invertIfNegative val="0"/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22E-427C-A8BC-7414AAD7E9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</c:v>
                </c:pt>
                <c:pt idx="1">
                  <c:v>1</c:v>
                </c:pt>
                <c:pt idx="2">
                  <c:v>2</c:v>
                </c:pt>
                <c:pt idx="3">
                  <c:v>135</c:v>
                </c:pt>
                <c:pt idx="4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2E-427C-A8BC-7414AAD7E9E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22E-427C-A8BC-7414AAD7E9E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1364</c:v>
                </c:pt>
                <c:pt idx="1">
                  <c:v>1078</c:v>
                </c:pt>
                <c:pt idx="2">
                  <c:v>1135</c:v>
                </c:pt>
                <c:pt idx="3">
                  <c:v>990</c:v>
                </c:pt>
                <c:pt idx="4">
                  <c:v>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2E-427C-A8BC-7414AAD7E9E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1847</c:v>
                </c:pt>
                <c:pt idx="1">
                  <c:v>2139</c:v>
                </c:pt>
                <c:pt idx="2">
                  <c:v>2081</c:v>
                </c:pt>
                <c:pt idx="3">
                  <c:v>2093</c:v>
                </c:pt>
                <c:pt idx="4">
                  <c:v>2169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22E-427C-A8BC-7414AAD7E9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81446584"/>
        <c:axId val="281446192"/>
      </c:barChart>
      <c:valAx>
        <c:axId val="281446192"/>
        <c:scaling>
          <c:orientation val="minMax"/>
          <c:min val="0"/>
        </c:scaling>
        <c:delete val="0"/>
        <c:axPos val="t"/>
        <c:majorGridlines/>
        <c:numFmt formatCode="#,##0" sourceLinked="0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>
                <a:solidFill>
                  <a:srgbClr val="FFC000"/>
                </a:solidFill>
              </a:defRPr>
            </a:pPr>
            <a:endParaRPr lang="en-US"/>
          </a:p>
        </c:txPr>
        <c:crossAx val="281446584"/>
        <c:crosses val="autoZero"/>
        <c:crossBetween val="between"/>
        <c:majorUnit val="300"/>
      </c:valAx>
      <c:catAx>
        <c:axId val="281446584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281446192"/>
        <c:crosses val="autoZero"/>
        <c:auto val="0"/>
        <c:lblAlgn val="ctr"/>
        <c:lblOffset val="50"/>
        <c:tickMarkSkip val="1"/>
        <c:noMultiLvlLbl val="0"/>
      </c:catAx>
      <c:spPr>
        <a:noFill/>
        <a:ln>
          <a:solidFill>
            <a:srgbClr val="FFC000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6.010000258350482E-2"/>
          <c:w val="0.14155371203599551"/>
          <c:h val="0.22389127065166756"/>
        </c:manualLayout>
      </c:layout>
      <c:overlay val="1"/>
      <c:txPr>
        <a:bodyPr/>
        <a:lstStyle/>
        <a:p>
          <a:pPr>
            <a:defRPr>
              <a:solidFill>
                <a:srgbClr val="FFC00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23FD44-8CB9-42DF-8FBC-4A426F37760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7A9522-B737-4338-8F9E-88DAC7C78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237490" marR="457200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Figure 3.6b presents reported risk exposures/behaviors for acute hepatitis B during the incubation period, 2 weeks to 6 months prior to onset of symptoms. Based on analysis of persons reporting multiple risk exposures:</a:t>
            </a:r>
          </a:p>
          <a:p>
            <a:pPr marL="0" marR="454025">
              <a:lnSpc>
                <a:spcPct val="113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1,371case reports that included information about occupational exposures, 0.5% (n=7) indicated employment in a medical, dental, or other field involving contact with human blood.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1,079 case reports that included information about receipt of dialysis or kidney transplant, 0.1% (n=1) indicated patient receipt of these procedures. 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1,137 case reports that included information about receipt of blood transfusion, 0.2% (n=2) indicated patient receipt of a blood transfusion.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1,125 case reports that included information about surgery, 12.0% (n=135) indicated having surgery.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1,049 case reports that included information about needle stick injury, 5.3% (n=56) indicated having an accidental needle stick/puncture.</a:t>
            </a:r>
            <a:endParaRPr lang="en-US" sz="11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72653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1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53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7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3.6b. Acute hepatitis B reports*, </a:t>
            </a:r>
            <a:b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</a:t>
            </a: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exposure/behavior</a:t>
            </a:r>
            <a:r>
              <a:rPr lang="en-US" sz="2400" b="1" baseline="3000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pitchFamily="34" charset="0"/>
              </a:rPr>
              <a:t>†</a:t>
            </a: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2016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7200" y="5791200"/>
            <a:ext cx="7010400" cy="74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ts val="100"/>
              </a:spcAft>
            </a:pPr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*A total of </a:t>
            </a:r>
            <a:r>
              <a:rPr lang="en-US" sz="1000" dirty="0" smtClean="0">
                <a:solidFill>
                  <a:schemeClr val="bg2"/>
                </a:solidFill>
                <a:latin typeface="+mj-lt"/>
              </a:rPr>
              <a:t>3,218</a:t>
            </a:r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 case reports of hepatitis B were received in 2016.  </a:t>
            </a:r>
          </a:p>
          <a:p>
            <a:pPr eaLnBrk="0" hangingPunct="0">
              <a:spcAft>
                <a:spcPts val="100"/>
              </a:spcAft>
            </a:pPr>
            <a:r>
              <a:rPr lang="en-US" sz="1000" b="0" baseline="30000" dirty="0" smtClean="0">
                <a:solidFill>
                  <a:schemeClr val="bg2"/>
                </a:solidFill>
                <a:latin typeface="+mj-lt"/>
                <a:cs typeface="Arial" charset="0"/>
              </a:rPr>
              <a:t>†</a:t>
            </a:r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More than one risk exposure/behavior may be indicated on each case-report.</a:t>
            </a:r>
          </a:p>
          <a:p>
            <a:pPr eaLnBrk="0" hangingPunct="0">
              <a:spcAft>
                <a:spcPts val="100"/>
              </a:spcAft>
            </a:pPr>
            <a:r>
              <a:rPr lang="en-US" sz="1000" b="0" baseline="8000" dirty="0" smtClean="0">
                <a:solidFill>
                  <a:schemeClr val="bg2"/>
                </a:solidFill>
                <a:latin typeface="+mj-lt"/>
              </a:rPr>
              <a:t>§</a:t>
            </a:r>
            <a:r>
              <a:rPr lang="en-US" sz="1000" dirty="0">
                <a:solidFill>
                  <a:schemeClr val="bg2"/>
                </a:solidFill>
              </a:rPr>
              <a:t>No risk data reported</a:t>
            </a:r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.</a:t>
            </a:r>
          </a:p>
          <a:p>
            <a:pPr eaLnBrk="0" hangingPunct="0">
              <a:spcAft>
                <a:spcPts val="100"/>
              </a:spcAft>
            </a:pPr>
            <a:r>
              <a:rPr lang="en-US" sz="1000" b="0" dirty="0" smtClean="0">
                <a:solidFill>
                  <a:schemeClr val="bg2"/>
                </a:solidFill>
                <a:latin typeface="+mj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j-lt"/>
                <a:cs typeface="Arial" charset="0"/>
              </a:rPr>
              <a:t>: National </a:t>
            </a:r>
            <a:r>
              <a:rPr lang="en-US" sz="1000" b="0" dirty="0" err="1">
                <a:solidFill>
                  <a:schemeClr val="bg2"/>
                </a:solidFill>
                <a:latin typeface="+mj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j-lt"/>
                <a:cs typeface="Arial" charset="0"/>
              </a:rPr>
              <a:t> Diseases Surveillance System (NNDSS)</a:t>
            </a:r>
          </a:p>
        </p:txBody>
      </p:sp>
      <p:sp>
        <p:nvSpPr>
          <p:cNvPr id="49" name="Rectangle 49"/>
          <p:cNvSpPr>
            <a:spLocks noChangeArrowheads="1"/>
          </p:cNvSpPr>
          <p:nvPr/>
        </p:nvSpPr>
        <p:spPr bwMode="auto">
          <a:xfrm>
            <a:off x="4696693" y="5544979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  <p:graphicFrame>
        <p:nvGraphicFramePr>
          <p:cNvPr id="50" name="Chart 49"/>
          <p:cNvGraphicFramePr/>
          <p:nvPr>
            <p:extLst>
              <p:ext uri="{D42A27DB-BD31-4B8C-83A1-F6EECF244321}">
                <p14:modId xmlns:p14="http://schemas.microsoft.com/office/powerpoint/2010/main" val="1887254756"/>
              </p:ext>
            </p:extLst>
          </p:nvPr>
        </p:nvGraphicFramePr>
        <p:xfrm>
          <a:off x="304800" y="1295400"/>
          <a:ext cx="8534400" cy="4296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656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9752</TotalTime>
  <Words>91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Office Theme</vt:lpstr>
      <vt:lpstr>Figure 3.6b. Acute hepatitis B reports*,  by risk exposure/behavior† — United States, 2016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Peterson, Paul (CDC/OID/NCHHSTP) (CTR)</cp:lastModifiedBy>
  <cp:revision>123</cp:revision>
  <cp:lastPrinted>2017-05-31T16:05:35Z</cp:lastPrinted>
  <dcterms:created xsi:type="dcterms:W3CDTF">2014-11-24T22:15:53Z</dcterms:created>
  <dcterms:modified xsi:type="dcterms:W3CDTF">2018-06-05T14:51:11Z</dcterms:modified>
</cp:coreProperties>
</file>