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947" autoAdjust="0"/>
  </p:normalViewPr>
  <p:slideViewPr>
    <p:cSldViewPr>
      <p:cViewPr varScale="1">
        <p:scale>
          <a:sx n="67" d="100"/>
          <a:sy n="67" d="100"/>
        </p:scale>
        <p:origin x="3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27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7CA295"/>
            </a:solidFill>
          </c:spPr>
          <c:invertIfNegative val="0"/>
          <c:dLbls>
            <c:dLbl>
              <c:idx val="0"/>
              <c:layout>
                <c:manualLayout>
                  <c:x val="6.9354611923509561E-4"/>
                  <c:y val="-3.00461646307432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B0-42BE-8402-4D3186F5EE6C}"/>
                </c:ext>
              </c:extLst>
            </c:dLbl>
            <c:dLbl>
              <c:idx val="3"/>
              <c:layout>
                <c:manualLayout>
                  <c:x val="-3.7912448443944507E-3"/>
                  <c:y val="6.010179262042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B0-42BE-8402-4D3186F5EE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B0-42BE-8402-4D3186F5EE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472</c:v>
                </c:pt>
                <c:pt idx="1">
                  <c:v>28</c:v>
                </c:pt>
                <c:pt idx="2">
                  <c:v>9</c:v>
                </c:pt>
                <c:pt idx="3">
                  <c:v>143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B0-42BE-8402-4D3186F5EE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2.584481627296588E-3"/>
                  <c:y val="9.0145591411433957E-3"/>
                </c:manualLayout>
              </c:layout>
              <c:numFmt formatCode="#,##0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6B0-42BE-8402-4D3186F5EE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B0-42BE-8402-4D3186F5EE6C}"/>
                </c:ext>
              </c:extLst>
            </c:dLbl>
            <c:numFmt formatCode="#,##0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899</c:v>
                </c:pt>
                <c:pt idx="1">
                  <c:v>635</c:v>
                </c:pt>
                <c:pt idx="2">
                  <c:v>95</c:v>
                </c:pt>
                <c:pt idx="3">
                  <c:v>339</c:v>
                </c:pt>
                <c:pt idx="4">
                  <c:v>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B0-42BE-8402-4D3186F5EE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1847</c:v>
                </c:pt>
                <c:pt idx="1">
                  <c:v>2555</c:v>
                </c:pt>
                <c:pt idx="2">
                  <c:v>1853</c:v>
                </c:pt>
                <c:pt idx="3">
                  <c:v>2736</c:v>
                </c:pt>
                <c:pt idx="4">
                  <c:v>2555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B0-42BE-8402-4D3186F5E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72068152"/>
        <c:axId val="272067760"/>
      </c:barChart>
      <c:valAx>
        <c:axId val="272067760"/>
        <c:scaling>
          <c:orientation val="minMax"/>
          <c:min val="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272068152"/>
        <c:crosses val="autoZero"/>
        <c:crossBetween val="between"/>
      </c:valAx>
      <c:catAx>
        <c:axId val="272068152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72067760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7928858726009496"/>
          <c:w val="0.14155371203599551"/>
          <c:h val="0.22389127065166756"/>
        </c:manualLayout>
      </c:layout>
      <c:overlay val="1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237490" marR="45720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Figure 3.6a presents reported risk exposures/behaviors for acute hepatitis B during the incubation period, 2 weeks to 6 months prior to onset of symptoms.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1,371 case reports that included information about injection-drug use, 34.4% (n=472) indicated use of injection drugs.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663 case reports that included information about sexual contact, 4.2% (n=28) indicated sexual contact with a person with confirmed or suspected hepatitis B.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104 case reports from males that included information about sexual preference/practices, 8.7% (n=9) indicated sex with another man. 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482 case reports that had information about number of sex partners, 29.7% (n=143) indicated having ≥2 sex partners.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</a:pPr>
            <a:r>
              <a:rPr lang="en-US" sz="120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 the 663 case reports that included information about household contact, 0.6% (n=4) indicated household contact with a person with confirmed or suspected hepatitis B.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5339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506437" y="311443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3.6a. Acute hepatitis B reports*, </a:t>
            </a:r>
            <a:b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exposure/behavior</a:t>
            </a:r>
            <a:r>
              <a:rPr lang="en-US" sz="24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5640130"/>
            <a:ext cx="6934200" cy="9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*A total of </a:t>
            </a:r>
            <a:r>
              <a:rPr lang="en-US" sz="1000" dirty="0" smtClean="0">
                <a:solidFill>
                  <a:schemeClr val="bg2"/>
                </a:solidFill>
              </a:rPr>
              <a:t>3,218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 case-reports of acute hepatitis B were received in 2016.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0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More than one risk exposure/behavior may be indicated on each case-report.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dirty="0">
                <a:solidFill>
                  <a:schemeClr val="bg2"/>
                </a:solidFill>
              </a:rPr>
              <a:t>§ No risk data reported.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dirty="0">
                <a:solidFill>
                  <a:schemeClr val="bg2"/>
                </a:solidFill>
              </a:rPr>
              <a:t>¶A total of </a:t>
            </a:r>
            <a:r>
              <a:rPr lang="en-US" sz="1000" dirty="0" smtClean="0">
                <a:solidFill>
                  <a:schemeClr val="bg2"/>
                </a:solidFill>
              </a:rPr>
              <a:t>1,957 </a:t>
            </a:r>
            <a:r>
              <a:rPr lang="en-US" sz="1000" dirty="0">
                <a:solidFill>
                  <a:schemeClr val="bg2"/>
                </a:solidFill>
              </a:rPr>
              <a:t>acute hepatitis B cases were reported among males in </a:t>
            </a:r>
            <a:r>
              <a:rPr lang="en-US" sz="1000" dirty="0" smtClean="0">
                <a:solidFill>
                  <a:schemeClr val="bg2"/>
                </a:solidFill>
              </a:rPr>
              <a:t>2016.</a:t>
            </a:r>
            <a:endParaRPr lang="en-US" sz="1000" dirty="0">
              <a:solidFill>
                <a:schemeClr val="bg2"/>
              </a:solidFill>
            </a:endParaRP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621237" y="5495144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1891222020"/>
              </p:ext>
            </p:extLst>
          </p:nvPr>
        </p:nvGraphicFramePr>
        <p:xfrm>
          <a:off x="354037" y="1270000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141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9751</TotalTime>
  <Words>100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3.6a. Acute hepatitis B reports*,  by risk exposure/behavior† — United States, 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121</cp:revision>
  <cp:lastPrinted>2017-05-31T16:05:35Z</cp:lastPrinted>
  <dcterms:created xsi:type="dcterms:W3CDTF">2014-11-24T22:15:53Z</dcterms:created>
  <dcterms:modified xsi:type="dcterms:W3CDTF">2018-06-05T14:50:01Z</dcterms:modified>
</cp:coreProperties>
</file>