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2947" autoAdjust="0"/>
  </p:normalViewPr>
  <p:slideViewPr>
    <p:cSldViewPr>
      <p:cViewPr varScale="1">
        <p:scale>
          <a:sx n="67" d="100"/>
          <a:sy n="67" d="100"/>
        </p:scale>
        <p:origin x="36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7844</c:v>
                </c:pt>
                <c:pt idx="1">
                  <c:v>8064</c:v>
                </c:pt>
                <c:pt idx="2">
                  <c:v>7526</c:v>
                </c:pt>
                <c:pt idx="3">
                  <c:v>6212</c:v>
                </c:pt>
                <c:pt idx="4">
                  <c:v>5494</c:v>
                </c:pt>
                <c:pt idx="5">
                  <c:v>4713</c:v>
                </c:pt>
                <c:pt idx="6">
                  <c:v>4519</c:v>
                </c:pt>
                <c:pt idx="7">
                  <c:v>4029</c:v>
                </c:pt>
                <c:pt idx="8">
                  <c:v>3371</c:v>
                </c:pt>
                <c:pt idx="9">
                  <c:v>3350</c:v>
                </c:pt>
                <c:pt idx="10">
                  <c:v>2903</c:v>
                </c:pt>
                <c:pt idx="11">
                  <c:v>2895</c:v>
                </c:pt>
                <c:pt idx="12">
                  <c:v>3050</c:v>
                </c:pt>
                <c:pt idx="13">
                  <c:v>2791</c:v>
                </c:pt>
                <c:pt idx="14">
                  <c:v>3370</c:v>
                </c:pt>
                <c:pt idx="15">
                  <c:v>3218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5F-4264-AD2E-38812AB53E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621688"/>
        <c:axId val="112622072"/>
      </c:lineChart>
      <c:catAx>
        <c:axId val="1126216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112622072"/>
        <c:crosses val="autoZero"/>
        <c:auto val="1"/>
        <c:lblAlgn val="ctr"/>
        <c:lblOffset val="100"/>
        <c:tickLblSkip val="3"/>
        <c:noMultiLvlLbl val="0"/>
      </c:catAx>
      <c:valAx>
        <c:axId val="11262207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1262168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265430" lvl="0" indent="-342900">
              <a:spcBef>
                <a:spcPts val="0"/>
              </a:spcBef>
              <a:spcAft>
                <a:spcPts val="0"/>
              </a:spcAft>
              <a:buSzPts val="1200"/>
              <a:buFont typeface="Symbol" panose="05050102010706020507" pitchFamily="18" charset="2"/>
              <a:buChar char=""/>
              <a:tabLst>
                <a:tab pos="521335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The number of reported acute hepatitis B cases declined 63.1%, from 7,844 in 2001 to 2,895 in 2012; increased 5.4% (to 3,050 cases) in 2013; declined 8.5% (to 2,791 cases) from 2013 through 2014; and increased 20.7% (to 3,370 cases) from 2014 through 2015. </a:t>
            </a:r>
            <a:r>
              <a:rPr lang="en-US" sz="1200" smtClean="0"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Compared with 2015, cases decreased 4.5% to 3,218 cases in 2016.</a:t>
            </a:r>
            <a:endParaRPr lang="en-US" sz="110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8406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535709"/>
            <a:ext cx="6629400" cy="835891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Figure 3.1. Reported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number of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acute hepatitis B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cases— </a:t>
            </a:r>
            <a:r>
              <a:rPr lang="en-US" sz="2400" b="1" dirty="0">
                <a:ln w="11430"/>
                <a:solidFill>
                  <a:srgbClr val="FFC000"/>
                </a:solidFill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C000"/>
                </a:solidFill>
                <a:cs typeface="Arial" charset="0"/>
              </a:rPr>
              <a:t>2001–2016</a:t>
            </a:r>
            <a:endParaRPr lang="en-US" sz="2400" b="1" dirty="0">
              <a:ln w="11430"/>
              <a:solidFill>
                <a:srgbClr val="FFC000"/>
              </a:solidFill>
              <a:cs typeface="Arial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84368022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9749</TotalTime>
  <Words>101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Times New Roman</vt:lpstr>
      <vt:lpstr>Office Theme</vt:lpstr>
      <vt:lpstr>Figure 3.1. Reported number of acute hepatitis B cases— United States, 2001–2016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116</cp:revision>
  <cp:lastPrinted>2017-05-31T16:05:35Z</cp:lastPrinted>
  <dcterms:created xsi:type="dcterms:W3CDTF">2014-11-24T22:15:53Z</dcterms:created>
  <dcterms:modified xsi:type="dcterms:W3CDTF">2018-06-05T14:59:29Z</dcterms:modified>
</cp:coreProperties>
</file>