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6" r:id="rId6"/>
    <p:sldId id="265" r:id="rId7"/>
    <p:sldId id="26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947" autoAdjust="0"/>
  </p:normalViewPr>
  <p:slideViewPr>
    <p:cSldViewPr>
      <p:cViewPr varScale="1">
        <p:scale>
          <a:sx n="67" d="100"/>
          <a:sy n="67" d="100"/>
        </p:scale>
        <p:origin x="3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ReportedNumber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7844</c:v>
                </c:pt>
                <c:pt idx="1">
                  <c:v>8064</c:v>
                </c:pt>
                <c:pt idx="2">
                  <c:v>7526</c:v>
                </c:pt>
                <c:pt idx="3">
                  <c:v>6212</c:v>
                </c:pt>
                <c:pt idx="4">
                  <c:v>5494</c:v>
                </c:pt>
                <c:pt idx="5">
                  <c:v>4713</c:v>
                </c:pt>
                <c:pt idx="6">
                  <c:v>4519</c:v>
                </c:pt>
                <c:pt idx="7">
                  <c:v>4029</c:v>
                </c:pt>
                <c:pt idx="8">
                  <c:v>3371</c:v>
                </c:pt>
                <c:pt idx="9">
                  <c:v>3350</c:v>
                </c:pt>
                <c:pt idx="10">
                  <c:v>2903</c:v>
                </c:pt>
                <c:pt idx="11">
                  <c:v>2895</c:v>
                </c:pt>
                <c:pt idx="12">
                  <c:v>3050</c:v>
                </c:pt>
                <c:pt idx="13">
                  <c:v>2791</c:v>
                </c:pt>
                <c:pt idx="14">
                  <c:v>3370</c:v>
                </c:pt>
                <c:pt idx="15">
                  <c:v>3218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5F-4264-AD2E-38812AB53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621688"/>
        <c:axId val="112622072"/>
      </c:lineChart>
      <c:catAx>
        <c:axId val="112621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r>
                  <a:rPr lang="en-US" sz="1600" b="0" dirty="0" smtClean="0">
                    <a:solidFill>
                      <a:schemeClr val="bg1"/>
                    </a:solidFill>
                  </a:rPr>
                  <a:t>Year</a:t>
                </a:r>
                <a:endParaRPr lang="en-US" sz="1600" b="0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712644204358184"/>
              <c:y val="0.9030924855491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en-US"/>
          </a:p>
        </c:txPr>
        <c:crossAx val="112622072"/>
        <c:crosses val="autoZero"/>
        <c:auto val="1"/>
        <c:lblAlgn val="ctr"/>
        <c:lblOffset val="100"/>
        <c:tickLblSkip val="3"/>
        <c:noMultiLvlLbl val="0"/>
      </c:catAx>
      <c:valAx>
        <c:axId val="1126220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 baseline="0">
                    <a:solidFill>
                      <a:srgbClr val="FF9933"/>
                    </a:solidFill>
                  </a:defRPr>
                </a:pPr>
                <a:r>
                  <a:rPr lang="en-US" sz="1600" b="0" baseline="0" dirty="0" smtClean="0">
                    <a:solidFill>
                      <a:srgbClr val="FF9933"/>
                    </a:solidFill>
                  </a:rPr>
                  <a:t>Number of cases</a:t>
                </a:r>
                <a:endParaRPr lang="en-US" sz="1600" b="0" baseline="0" dirty="0">
                  <a:solidFill>
                    <a:srgbClr val="FF9933"/>
                  </a:solidFill>
                </a:endParaRPr>
              </a:p>
            </c:rich>
          </c:tx>
          <c:layout>
            <c:manualLayout>
              <c:xMode val="edge"/>
              <c:yMode val="edge"/>
              <c:x val="9.6899224806201549E-3"/>
              <c:y val="0.21614514587410677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srgbClr val="FFC000"/>
            </a:solidFill>
          </a:ln>
        </c:spPr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126216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010737294202E-2"/>
          <c:y val="3.4378072664774773E-2"/>
          <c:w val="0.88061011691720348"/>
          <c:h val="0.779879691434509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0-19 yrs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0.46</c:v>
                </c:pt>
                <c:pt idx="1">
                  <c:v>0.34</c:v>
                </c:pt>
                <c:pt idx="2">
                  <c:v>0.26</c:v>
                </c:pt>
                <c:pt idx="3">
                  <c:v>0.18</c:v>
                </c:pt>
                <c:pt idx="4">
                  <c:v>0.15</c:v>
                </c:pt>
                <c:pt idx="5">
                  <c:v>0.09</c:v>
                </c:pt>
                <c:pt idx="6">
                  <c:v>0.1</c:v>
                </c:pt>
                <c:pt idx="7">
                  <c:v>0.09</c:v>
                </c:pt>
                <c:pt idx="8">
                  <c:v>0.06</c:v>
                </c:pt>
                <c:pt idx="9">
                  <c:v>0.06</c:v>
                </c:pt>
                <c:pt idx="10">
                  <c:v>0.04</c:v>
                </c:pt>
                <c:pt idx="11">
                  <c:v>0.03</c:v>
                </c:pt>
                <c:pt idx="12">
                  <c:v>0.03</c:v>
                </c:pt>
                <c:pt idx="13">
                  <c:v>0.02</c:v>
                </c:pt>
                <c:pt idx="14">
                  <c:v>0.02</c:v>
                </c:pt>
                <c:pt idx="15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11-473B-BCA5-3E14314891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20-29 yrs</c:v>
                </c:pt>
              </c:strCache>
            </c:strRef>
          </c:tx>
          <c:spPr>
            <a:ln>
              <a:solidFill>
                <a:srgbClr val="9933FF"/>
              </a:solidFill>
            </a:ln>
          </c:spPr>
          <c:marker>
            <c:symbol val="diamond"/>
            <c:size val="9"/>
            <c:spPr>
              <a:solidFill>
                <a:srgbClr val="9933FF"/>
              </a:solidFill>
              <a:ln>
                <a:solidFill>
                  <a:srgbClr val="9933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4.78</c:v>
                </c:pt>
                <c:pt idx="1">
                  <c:v>4.8099999999999996</c:v>
                </c:pt>
                <c:pt idx="2">
                  <c:v>4.3</c:v>
                </c:pt>
                <c:pt idx="3">
                  <c:v>3.49</c:v>
                </c:pt>
                <c:pt idx="4">
                  <c:v>2.89</c:v>
                </c:pt>
                <c:pt idx="5">
                  <c:v>2.27</c:v>
                </c:pt>
                <c:pt idx="6">
                  <c:v>2.0499999999999998</c:v>
                </c:pt>
                <c:pt idx="7">
                  <c:v>1.76</c:v>
                </c:pt>
                <c:pt idx="8">
                  <c:v>1.19</c:v>
                </c:pt>
                <c:pt idx="9">
                  <c:v>1.1100000000000001</c:v>
                </c:pt>
                <c:pt idx="10">
                  <c:v>0.98</c:v>
                </c:pt>
                <c:pt idx="11">
                  <c:v>0.89</c:v>
                </c:pt>
                <c:pt idx="12">
                  <c:v>0.75</c:v>
                </c:pt>
                <c:pt idx="13">
                  <c:v>0.63</c:v>
                </c:pt>
                <c:pt idx="14">
                  <c:v>0.78</c:v>
                </c:pt>
                <c:pt idx="15">
                  <c:v>0.64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11-473B-BCA5-3E14314891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30-39 yrs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FFFF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5.32</c:v>
                </c:pt>
                <c:pt idx="1">
                  <c:v>5.52</c:v>
                </c:pt>
                <c:pt idx="2">
                  <c:v>5.1100000000000003</c:v>
                </c:pt>
                <c:pt idx="3">
                  <c:v>4.03</c:v>
                </c:pt>
                <c:pt idx="4">
                  <c:v>3.68</c:v>
                </c:pt>
                <c:pt idx="5">
                  <c:v>3.37</c:v>
                </c:pt>
                <c:pt idx="6">
                  <c:v>3.05</c:v>
                </c:pt>
                <c:pt idx="7">
                  <c:v>2.71</c:v>
                </c:pt>
                <c:pt idx="8">
                  <c:v>2.27</c:v>
                </c:pt>
                <c:pt idx="9">
                  <c:v>2.33</c:v>
                </c:pt>
                <c:pt idx="10">
                  <c:v>2.0099999999999998</c:v>
                </c:pt>
                <c:pt idx="11">
                  <c:v>2.17</c:v>
                </c:pt>
                <c:pt idx="12">
                  <c:v>2.42</c:v>
                </c:pt>
                <c:pt idx="13">
                  <c:v>2.16</c:v>
                </c:pt>
                <c:pt idx="14">
                  <c:v>2.62</c:v>
                </c:pt>
                <c:pt idx="15">
                  <c:v>2.37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11-473B-BCA5-3E143148916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40-49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4.22</c:v>
                </c:pt>
                <c:pt idx="1">
                  <c:v>4.28</c:v>
                </c:pt>
                <c:pt idx="2">
                  <c:v>4.33</c:v>
                </c:pt>
                <c:pt idx="3">
                  <c:v>3.45</c:v>
                </c:pt>
                <c:pt idx="4">
                  <c:v>3.13</c:v>
                </c:pt>
                <c:pt idx="5">
                  <c:v>2.81</c:v>
                </c:pt>
                <c:pt idx="6">
                  <c:v>2.75</c:v>
                </c:pt>
                <c:pt idx="7">
                  <c:v>2.56</c:v>
                </c:pt>
                <c:pt idx="8">
                  <c:v>2.1800000000000002</c:v>
                </c:pt>
                <c:pt idx="9">
                  <c:v>2.02</c:v>
                </c:pt>
                <c:pt idx="10">
                  <c:v>1.87</c:v>
                </c:pt>
                <c:pt idx="11">
                  <c:v>1.9</c:v>
                </c:pt>
                <c:pt idx="12">
                  <c:v>2.11</c:v>
                </c:pt>
                <c:pt idx="13">
                  <c:v>1.99</c:v>
                </c:pt>
                <c:pt idx="14">
                  <c:v>2.36</c:v>
                </c:pt>
                <c:pt idx="15">
                  <c:v>2.2400000000000002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11-473B-BCA5-3E143148916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50-59 yrs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square"/>
            <c:size val="8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2.5299999999999998</c:v>
                </c:pt>
                <c:pt idx="1">
                  <c:v>2.63</c:v>
                </c:pt>
                <c:pt idx="2">
                  <c:v>2.44</c:v>
                </c:pt>
                <c:pt idx="3">
                  <c:v>2.25</c:v>
                </c:pt>
                <c:pt idx="4">
                  <c:v>2.04</c:v>
                </c:pt>
                <c:pt idx="5">
                  <c:v>1.76</c:v>
                </c:pt>
                <c:pt idx="6">
                  <c:v>1.76</c:v>
                </c:pt>
                <c:pt idx="7">
                  <c:v>1.53</c:v>
                </c:pt>
                <c:pt idx="8">
                  <c:v>1.38</c:v>
                </c:pt>
                <c:pt idx="9">
                  <c:v>1.46</c:v>
                </c:pt>
                <c:pt idx="10">
                  <c:v>1.0900000000000001</c:v>
                </c:pt>
                <c:pt idx="11">
                  <c:v>1.1399999999999999</c:v>
                </c:pt>
                <c:pt idx="12">
                  <c:v>1.1399999999999999</c:v>
                </c:pt>
                <c:pt idx="13">
                  <c:v>1.1499999999999999</c:v>
                </c:pt>
                <c:pt idx="14">
                  <c:v>1.4</c:v>
                </c:pt>
                <c:pt idx="15">
                  <c:v>1.51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311-473B-BCA5-3E143148916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60+ yrs</c:v>
                </c:pt>
              </c:strCache>
            </c:strRef>
          </c:tx>
          <c:spPr>
            <a:ln>
              <a:solidFill>
                <a:srgbClr val="FF00FF"/>
              </a:solidFill>
            </a:ln>
          </c:spPr>
          <c:marker>
            <c:symbol val="plus"/>
            <c:size val="9"/>
            <c:spPr>
              <a:noFill/>
              <a:ln>
                <a:solidFill>
                  <a:srgbClr val="FF00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Sheet1!$G$2:$G$17</c:f>
              <c:numCache>
                <c:formatCode>General</c:formatCode>
                <c:ptCount val="16"/>
                <c:pt idx="0">
                  <c:v>1.26</c:v>
                </c:pt>
                <c:pt idx="1">
                  <c:v>1.28</c:v>
                </c:pt>
                <c:pt idx="2">
                  <c:v>1.2</c:v>
                </c:pt>
                <c:pt idx="3">
                  <c:v>1.07</c:v>
                </c:pt>
                <c:pt idx="4">
                  <c:v>0.8</c:v>
                </c:pt>
                <c:pt idx="5">
                  <c:v>0.8</c:v>
                </c:pt>
                <c:pt idx="6">
                  <c:v>0.78</c:v>
                </c:pt>
                <c:pt idx="7">
                  <c:v>0.67</c:v>
                </c:pt>
                <c:pt idx="8">
                  <c:v>0.67</c:v>
                </c:pt>
                <c:pt idx="9">
                  <c:v>0.7</c:v>
                </c:pt>
                <c:pt idx="10">
                  <c:v>0.52</c:v>
                </c:pt>
                <c:pt idx="11">
                  <c:v>0.4</c:v>
                </c:pt>
                <c:pt idx="12">
                  <c:v>0.44</c:v>
                </c:pt>
                <c:pt idx="13">
                  <c:v>0.42</c:v>
                </c:pt>
                <c:pt idx="14">
                  <c:v>0.47</c:v>
                </c:pt>
                <c:pt idx="15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311-473B-BCA5-3E1431489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8480168"/>
        <c:axId val="268480560"/>
      </c:lineChart>
      <c:catAx>
        <c:axId val="268480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  <a:latin typeface="+mj-lt"/>
              </a:defRPr>
            </a:pPr>
            <a:endParaRPr lang="en-US"/>
          </a:p>
        </c:txPr>
        <c:crossAx val="268480560"/>
        <c:crosses val="autoZero"/>
        <c:auto val="1"/>
        <c:lblAlgn val="ctr"/>
        <c:lblOffset val="100"/>
        <c:tickLblSkip val="3"/>
        <c:noMultiLvlLbl val="0"/>
      </c:catAx>
      <c:valAx>
        <c:axId val="2684805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>
                    <a:solidFill>
                      <a:srgbClr val="FF9933"/>
                    </a:solidFill>
                  </a:defRPr>
                </a:pPr>
                <a:r>
                  <a:rPr lang="en-US" sz="1600" b="0" i="0" baseline="0" dirty="0" smtClean="0">
                    <a:solidFill>
                      <a:srgbClr val="FF9933"/>
                    </a:solidFill>
                    <a:effectLst/>
                  </a:rPr>
                  <a:t>Reported cases/100,000 population                     </a:t>
                </a:r>
                <a:endParaRPr lang="en-US" sz="1600" dirty="0">
                  <a:solidFill>
                    <a:srgbClr val="FF9933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4.5745453693288342E-3"/>
              <c:y val="0.12346516647348016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268480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674561349122697"/>
          <c:y val="2.8817698549102683E-2"/>
          <c:w val="0.24054581245526127"/>
          <c:h val="0.42099884088093048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3701035012133"/>
          <c:y val="3.7835085558439271E-2"/>
          <c:w val="0.8588405635616303"/>
          <c:h val="0.75774468833853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3.48</c:v>
                </c:pt>
                <c:pt idx="1">
                  <c:v>3.45</c:v>
                </c:pt>
                <c:pt idx="2">
                  <c:v>3.19</c:v>
                </c:pt>
                <c:pt idx="3">
                  <c:v>2.67</c:v>
                </c:pt>
                <c:pt idx="4">
                  <c:v>2.29</c:v>
                </c:pt>
                <c:pt idx="5">
                  <c:v>2.0699999999999998</c:v>
                </c:pt>
                <c:pt idx="6">
                  <c:v>1.85</c:v>
                </c:pt>
                <c:pt idx="7">
                  <c:v>1.7</c:v>
                </c:pt>
                <c:pt idx="8">
                  <c:v>1.35</c:v>
                </c:pt>
                <c:pt idx="9">
                  <c:v>1.36</c:v>
                </c:pt>
                <c:pt idx="10">
                  <c:v>1.18</c:v>
                </c:pt>
                <c:pt idx="11">
                  <c:v>1.17</c:v>
                </c:pt>
                <c:pt idx="12">
                  <c:v>1.21</c:v>
                </c:pt>
                <c:pt idx="13">
                  <c:v>1.1399999999999999</c:v>
                </c:pt>
                <c:pt idx="14">
                  <c:v>1.32</c:v>
                </c:pt>
                <c:pt idx="15">
                  <c:v>1.24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2D-4AF9-8333-897909E632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>
                <a:solidFill>
                  <a:srgbClr val="FBB0A3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</c:v>
                </c:pt>
                <c:pt idx="1">
                  <c:v>2.13</c:v>
                </c:pt>
                <c:pt idx="2">
                  <c:v>1.98</c:v>
                </c:pt>
                <c:pt idx="3">
                  <c:v>1.55</c:v>
                </c:pt>
                <c:pt idx="4">
                  <c:v>1.4</c:v>
                </c:pt>
                <c:pt idx="5">
                  <c:v>1.1299999999999999</c:v>
                </c:pt>
                <c:pt idx="6">
                  <c:v>1.1499999999999999</c:v>
                </c:pt>
                <c:pt idx="7">
                  <c:v>0.98</c:v>
                </c:pt>
                <c:pt idx="8">
                  <c:v>0.84</c:v>
                </c:pt>
                <c:pt idx="9">
                  <c:v>0.83</c:v>
                </c:pt>
                <c:pt idx="10">
                  <c:v>0.69</c:v>
                </c:pt>
                <c:pt idx="11">
                  <c:v>0.68</c:v>
                </c:pt>
                <c:pt idx="12">
                  <c:v>0.73</c:v>
                </c:pt>
                <c:pt idx="13">
                  <c:v>0.62</c:v>
                </c:pt>
                <c:pt idx="14">
                  <c:v>0.79</c:v>
                </c:pt>
                <c:pt idx="15">
                  <c:v>0.77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2D-4AF9-8333-897909E63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915712"/>
        <c:axId val="197916104"/>
      </c:lineChart>
      <c:catAx>
        <c:axId val="197915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</a:defRPr>
            </a:pPr>
            <a:endParaRPr lang="en-US"/>
          </a:p>
        </c:txPr>
        <c:crossAx val="197916104"/>
        <c:crosses val="autoZero"/>
        <c:auto val="1"/>
        <c:lblAlgn val="ctr"/>
        <c:lblOffset val="100"/>
        <c:tickLblSkip val="3"/>
        <c:noMultiLvlLbl val="0"/>
      </c:catAx>
      <c:valAx>
        <c:axId val="1979161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C000"/>
                    </a:solidFill>
                  </a:defRPr>
                </a:pPr>
                <a:r>
                  <a:rPr lang="en-US" sz="1600" b="0" dirty="0" smtClean="0">
                    <a:solidFill>
                      <a:srgbClr val="FFC000"/>
                    </a:solidFill>
                  </a:rPr>
                  <a:t>Reported cases/100,000 population</a:t>
                </a:r>
                <a:endParaRPr lang="en-US" sz="1600" b="0" dirty="0">
                  <a:solidFill>
                    <a:srgbClr val="FFC0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1225071225071226E-3"/>
              <c:y val="5.0783002683323801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1979157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8659510721537151"/>
          <c:y val="0.15109246469889587"/>
          <c:w val="0.1401140722794266"/>
          <c:h val="0.18545374565609463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3.43</c:v>
                </c:pt>
                <c:pt idx="1">
                  <c:v>5.43</c:v>
                </c:pt>
                <c:pt idx="2">
                  <c:v>2.75</c:v>
                </c:pt>
                <c:pt idx="3">
                  <c:v>1.5</c:v>
                </c:pt>
                <c:pt idx="4">
                  <c:v>1.57</c:v>
                </c:pt>
                <c:pt idx="5">
                  <c:v>1.55</c:v>
                </c:pt>
                <c:pt idx="6">
                  <c:v>1.44</c:v>
                </c:pt>
                <c:pt idx="7">
                  <c:v>1.77</c:v>
                </c:pt>
                <c:pt idx="8">
                  <c:v>1.02</c:v>
                </c:pt>
                <c:pt idx="9">
                  <c:v>1.0900000000000001</c:v>
                </c:pt>
                <c:pt idx="10">
                  <c:v>0.54</c:v>
                </c:pt>
                <c:pt idx="11">
                  <c:v>0.69</c:v>
                </c:pt>
                <c:pt idx="12">
                  <c:v>0.69</c:v>
                </c:pt>
                <c:pt idx="13">
                  <c:v>0.79</c:v>
                </c:pt>
                <c:pt idx="14">
                  <c:v>0.67</c:v>
                </c:pt>
                <c:pt idx="15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60-47BD-BAB3-EC353887E9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diamond"/>
            <c:size val="9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FF9933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2.96</c:v>
                </c:pt>
                <c:pt idx="1">
                  <c:v>2.02</c:v>
                </c:pt>
                <c:pt idx="2">
                  <c:v>1.61</c:v>
                </c:pt>
                <c:pt idx="3">
                  <c:v>1.33</c:v>
                </c:pt>
                <c:pt idx="4">
                  <c:v>1.28</c:v>
                </c:pt>
                <c:pt idx="5">
                  <c:v>1.25</c:v>
                </c:pt>
                <c:pt idx="6">
                  <c:v>0.95</c:v>
                </c:pt>
                <c:pt idx="7">
                  <c:v>0.75</c:v>
                </c:pt>
                <c:pt idx="8">
                  <c:v>0.68</c:v>
                </c:pt>
                <c:pt idx="9">
                  <c:v>0.57999999999999996</c:v>
                </c:pt>
                <c:pt idx="10">
                  <c:v>0.39</c:v>
                </c:pt>
                <c:pt idx="11">
                  <c:v>0.37</c:v>
                </c:pt>
                <c:pt idx="12">
                  <c:v>0.33</c:v>
                </c:pt>
                <c:pt idx="13">
                  <c:v>0.28999999999999998</c:v>
                </c:pt>
                <c:pt idx="14">
                  <c:v>0.35</c:v>
                </c:pt>
                <c:pt idx="15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60-47BD-BAB3-EC353887E9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FFFF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4.16</c:v>
                </c:pt>
                <c:pt idx="1">
                  <c:v>3.77</c:v>
                </c:pt>
                <c:pt idx="2">
                  <c:v>3.46</c:v>
                </c:pt>
                <c:pt idx="3">
                  <c:v>2.92</c:v>
                </c:pt>
                <c:pt idx="4">
                  <c:v>2.96</c:v>
                </c:pt>
                <c:pt idx="5">
                  <c:v>2.31</c:v>
                </c:pt>
                <c:pt idx="6">
                  <c:v>2.3199999999999998</c:v>
                </c:pt>
                <c:pt idx="7">
                  <c:v>2.19</c:v>
                </c:pt>
                <c:pt idx="8">
                  <c:v>1.66</c:v>
                </c:pt>
                <c:pt idx="9">
                  <c:v>1.7</c:v>
                </c:pt>
                <c:pt idx="10">
                  <c:v>1.37</c:v>
                </c:pt>
                <c:pt idx="11">
                  <c:v>1.1100000000000001</c:v>
                </c:pt>
                <c:pt idx="12">
                  <c:v>0.95</c:v>
                </c:pt>
                <c:pt idx="13">
                  <c:v>0.84</c:v>
                </c:pt>
                <c:pt idx="14">
                  <c:v>0.96</c:v>
                </c:pt>
                <c:pt idx="15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60-47BD-BAB3-EC353887E9E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1.33</c:v>
                </c:pt>
                <c:pt idx="1">
                  <c:v>1.32</c:v>
                </c:pt>
                <c:pt idx="2">
                  <c:v>1.28</c:v>
                </c:pt>
                <c:pt idx="3">
                  <c:v>1.22</c:v>
                </c:pt>
                <c:pt idx="4">
                  <c:v>1.08</c:v>
                </c:pt>
                <c:pt idx="5">
                  <c:v>1.03</c:v>
                </c:pt>
                <c:pt idx="6">
                  <c:v>1</c:v>
                </c:pt>
                <c:pt idx="7">
                  <c:v>0.9</c:v>
                </c:pt>
                <c:pt idx="8">
                  <c:v>0.77</c:v>
                </c:pt>
                <c:pt idx="9">
                  <c:v>0.81</c:v>
                </c:pt>
                <c:pt idx="10">
                  <c:v>0.8</c:v>
                </c:pt>
                <c:pt idx="11">
                  <c:v>0.83</c:v>
                </c:pt>
                <c:pt idx="12">
                  <c:v>0.92</c:v>
                </c:pt>
                <c:pt idx="13">
                  <c:v>0.86</c:v>
                </c:pt>
                <c:pt idx="14">
                  <c:v>1.08</c:v>
                </c:pt>
                <c:pt idx="15">
                  <c:v>1.03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60-47BD-BAB3-EC353887E9E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rgbClr val="9933FF"/>
              </a:solidFill>
            </a:ln>
          </c:spPr>
          <c:marker>
            <c:symbol val="square"/>
            <c:size val="8"/>
            <c:spPr>
              <a:solidFill>
                <a:srgbClr val="9933FF"/>
              </a:solidFill>
              <a:ln>
                <a:solidFill>
                  <a:srgbClr val="9933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1.77</c:v>
                </c:pt>
                <c:pt idx="1">
                  <c:v>1.53</c:v>
                </c:pt>
                <c:pt idx="2">
                  <c:v>1.06</c:v>
                </c:pt>
                <c:pt idx="3">
                  <c:v>0.97</c:v>
                </c:pt>
                <c:pt idx="4">
                  <c:v>1.1200000000000001</c:v>
                </c:pt>
                <c:pt idx="5">
                  <c:v>1.1299999999999999</c:v>
                </c:pt>
                <c:pt idx="6">
                  <c:v>0.96</c:v>
                </c:pt>
                <c:pt idx="7">
                  <c:v>0.8</c:v>
                </c:pt>
                <c:pt idx="8">
                  <c:v>0.66</c:v>
                </c:pt>
                <c:pt idx="9">
                  <c:v>0.62</c:v>
                </c:pt>
                <c:pt idx="10">
                  <c:v>0.41</c:v>
                </c:pt>
                <c:pt idx="11">
                  <c:v>0.37</c:v>
                </c:pt>
                <c:pt idx="12">
                  <c:v>0.38</c:v>
                </c:pt>
                <c:pt idx="13">
                  <c:v>0.28999999999999998</c:v>
                </c:pt>
                <c:pt idx="14">
                  <c:v>0.31</c:v>
                </c:pt>
                <c:pt idx="15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60-47BD-BAB3-EC353887E9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8461648"/>
        <c:axId val="272066584"/>
      </c:lineChart>
      <c:catAx>
        <c:axId val="268461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>
            <c:manualLayout>
              <c:xMode val="edge"/>
              <c:yMode val="edge"/>
              <c:x val="0.44990741409617374"/>
              <c:y val="0.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  <a:latin typeface="+mj-lt"/>
              </a:defRPr>
            </a:pPr>
            <a:endParaRPr lang="en-US"/>
          </a:p>
        </c:txPr>
        <c:crossAx val="272066584"/>
        <c:crosses val="autoZero"/>
        <c:auto val="1"/>
        <c:lblAlgn val="ctr"/>
        <c:lblOffset val="100"/>
        <c:tickLblSkip val="3"/>
        <c:noMultiLvlLbl val="0"/>
      </c:catAx>
      <c:valAx>
        <c:axId val="2720665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solidFill>
                      <a:srgbClr val="FF9933"/>
                    </a:solidFill>
                  </a:defRPr>
                </a:pPr>
                <a:r>
                  <a:rPr lang="en-US" sz="1400" b="0" i="0" baseline="0" dirty="0" smtClean="0">
                    <a:solidFill>
                      <a:srgbClr val="FF9933"/>
                    </a:solidFill>
                    <a:effectLst/>
                  </a:rPr>
                  <a:t>Reported cases/100,000 population                     </a:t>
                </a:r>
                <a:endParaRPr lang="en-US" sz="1400" dirty="0">
                  <a:solidFill>
                    <a:srgbClr val="FF9933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3.0454622071323647E-3"/>
              <c:y val="0.2377508436445444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26846164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58454296997279009"/>
          <c:y val="0.17200862392200975"/>
          <c:w val="0.39276853365027486"/>
          <c:h val="0.3492098005515808"/>
        </c:manualLayout>
      </c:layout>
      <c:overlay val="0"/>
      <c:txPr>
        <a:bodyPr/>
        <a:lstStyle/>
        <a:p>
          <a:pPr>
            <a:defRPr sz="1400" b="0" u="none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94D-48EB-A0FC-135B21762A26}"/>
              </c:ext>
            </c:extLst>
          </c:dPt>
          <c:dPt>
            <c:idx val="1"/>
            <c:bubble3D val="0"/>
            <c:spPr>
              <a:solidFill>
                <a:srgbClr val="7CA295"/>
              </a:solidFill>
            </c:spPr>
            <c:extLst>
              <c:ext xmlns:c16="http://schemas.microsoft.com/office/drawing/2014/chart" uri="{C3380CC4-5D6E-409C-BE32-E72D297353CC}">
                <c16:uniqueId val="{00000003-394D-48EB-A0FC-135B21762A2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94D-48EB-A0FC-135B21762A26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712</c:v>
                </c:pt>
                <c:pt idx="1">
                  <c:v>837</c:v>
                </c:pt>
                <c:pt idx="2">
                  <c:v>1669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4D-48EB-A0FC-135B21762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7CA295"/>
            </a:solidFill>
          </c:spPr>
          <c:invertIfNegative val="0"/>
          <c:dLbls>
            <c:dLbl>
              <c:idx val="0"/>
              <c:layout>
                <c:manualLayout>
                  <c:x val="6.9354611923509561E-4"/>
                  <c:y val="-3.00461646307432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B0-42BE-8402-4D3186F5EE6C}"/>
                </c:ext>
              </c:extLst>
            </c:dLbl>
            <c:dLbl>
              <c:idx val="3"/>
              <c:layout>
                <c:manualLayout>
                  <c:x val="-3.7912448443944507E-3"/>
                  <c:y val="6.010179262042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B0-42BE-8402-4D3186F5EE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B0-42BE-8402-4D3186F5EE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472</c:v>
                </c:pt>
                <c:pt idx="1">
                  <c:v>28</c:v>
                </c:pt>
                <c:pt idx="2">
                  <c:v>9</c:v>
                </c:pt>
                <c:pt idx="3">
                  <c:v>143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B0-42BE-8402-4D3186F5EE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2.584481627296588E-3"/>
                  <c:y val="9.0145591411433957E-3"/>
                </c:manualLayout>
              </c:layout>
              <c:numFmt formatCode="#,##0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6B0-42BE-8402-4D3186F5EE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B0-42BE-8402-4D3186F5EE6C}"/>
                </c:ext>
              </c:extLst>
            </c:dLbl>
            <c:numFmt formatCode="#,##0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899</c:v>
                </c:pt>
                <c:pt idx="1">
                  <c:v>635</c:v>
                </c:pt>
                <c:pt idx="2">
                  <c:v>95</c:v>
                </c:pt>
                <c:pt idx="3">
                  <c:v>339</c:v>
                </c:pt>
                <c:pt idx="4">
                  <c:v>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B0-42BE-8402-4D3186F5EE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1847</c:v>
                </c:pt>
                <c:pt idx="1">
                  <c:v>2555</c:v>
                </c:pt>
                <c:pt idx="2">
                  <c:v>1853</c:v>
                </c:pt>
                <c:pt idx="3">
                  <c:v>2736</c:v>
                </c:pt>
                <c:pt idx="4">
                  <c:v>2555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B0-42BE-8402-4D3186F5E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72068152"/>
        <c:axId val="272067760"/>
      </c:barChart>
      <c:valAx>
        <c:axId val="272067760"/>
        <c:scaling>
          <c:orientation val="minMax"/>
          <c:min val="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72068152"/>
        <c:crosses val="autoZero"/>
        <c:crossBetween val="between"/>
      </c:valAx>
      <c:catAx>
        <c:axId val="27206815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72067760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7928858726009496"/>
          <c:w val="0.14155371203599551"/>
          <c:h val="0.22389127065166756"/>
        </c:manualLayout>
      </c:layout>
      <c:overlay val="1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7CA295"/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2E-427C-A8BC-7414AAD7E9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1</c:v>
                </c:pt>
                <c:pt idx="2">
                  <c:v>2</c:v>
                </c:pt>
                <c:pt idx="3">
                  <c:v>135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2E-427C-A8BC-7414AAD7E9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2E-427C-A8BC-7414AAD7E9E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1364</c:v>
                </c:pt>
                <c:pt idx="1">
                  <c:v>1078</c:v>
                </c:pt>
                <c:pt idx="2">
                  <c:v>1135</c:v>
                </c:pt>
                <c:pt idx="3">
                  <c:v>990</c:v>
                </c:pt>
                <c:pt idx="4">
                  <c:v>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2E-427C-A8BC-7414AAD7E9E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1847</c:v>
                </c:pt>
                <c:pt idx="1">
                  <c:v>2139</c:v>
                </c:pt>
                <c:pt idx="2">
                  <c:v>2081</c:v>
                </c:pt>
                <c:pt idx="3">
                  <c:v>2093</c:v>
                </c:pt>
                <c:pt idx="4">
                  <c:v>2169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2E-427C-A8BC-7414AAD7E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81446584"/>
        <c:axId val="281446192"/>
      </c:barChart>
      <c:valAx>
        <c:axId val="281446192"/>
        <c:scaling>
          <c:orientation val="minMax"/>
          <c:min val="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81446584"/>
        <c:crosses val="autoZero"/>
        <c:crossBetween val="between"/>
        <c:majorUnit val="300"/>
      </c:valAx>
      <c:catAx>
        <c:axId val="28144658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81446192"/>
        <c:crosses val="autoZero"/>
        <c:auto val="0"/>
        <c:lblAlgn val="ctr"/>
        <c:lblOffset val="50"/>
        <c:tickMarkSkip val="1"/>
        <c:noMultiLvlLbl val="0"/>
      </c:catAx>
      <c:spPr>
        <a:noFill/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6.010000258350482E-2"/>
          <c:w val="0.14155371203599551"/>
          <c:h val="0.22389127065166756"/>
        </c:manualLayout>
      </c:layout>
      <c:overlay val="1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 number of reported acute hepatitis B cases declined 63.1%, from 7,844 in 2001 to 2,895 in 2012; increased 5.4% (to 3,050 cases) in 2013; declined 8.5% (to 2,791 cases) from 2013 through 2014; and increased 20.7% (to 3,370 cases) from 2014 through 2015. Compared with 2015, cases decreased 4.5% to 3,218 cases in 2016.</a:t>
            </a:r>
            <a:endParaRPr lang="en-US" sz="11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84061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2001 through 2016, the incidence of HBV cases reported in the United States was consistently highest among those aged 30–39 years and lowest among those aged 0–19 years.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2015 through 2016, the incidence of HBV cases reported in the United States increased for persons aged 50–59 years and those aged 60 or older.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2016, rates were highest for persons aged 30–39 years (2.4 cases/100,000 population); the lowest rates were among children and adolescents aged &lt;19 years (0.0 cases/100,000 population).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2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While the incidence of reported acute hepatitis B remained higher for males than for females from 2001 through 2016, the gap narrowed from 2002 through 2016.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2016, the rate for males was approximately 1.5</a:t>
            </a:r>
            <a:r>
              <a:rPr lang="en-US" sz="1200" baseline="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times higher than that for females (1.2 cases and 0.8 cases per 100,000 population, respectively).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85746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1435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2001 and 2003 through 2013, non-Hispanic Blacks had the highest incidence rate of acute hepatitis B. These rates were followed by American Indian/Alaska Native populations in 2001 and 2003 through 2010.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1435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Acute hepatitis B incidence rates declined for all race/ethnic groups from 2001 through 2016, with the exception of non-Hispanic Whites, for which rates increased beginning in 2009.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1435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2016, the rate of acute hepatitis B was highest for non-Hispanic Whites (1.0 cases per 100,000 population) and lowest among Hispanics and Asian/Pacific Islanders (0.3 cases per 100,000 population).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6046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3,218 case reports of acute hepatitis B received by CDC during 2016, a total of 1,669 (51.9%) did not include a response (i.e., a “yes” or “no” response to any of the questions about risk exposures and behaviors) to enable assessment of risk exposures or behaviors.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1,549 case reports that contained risk exposure/behavior information: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  <a:tabLst>
                <a:tab pos="9785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837 (54.0%) indicated no risk exposure/behavior for acute hepatitis</a:t>
            </a:r>
            <a:r>
              <a:rPr lang="en-US" sz="1200" spc="-5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B.</a:t>
            </a:r>
            <a:endParaRPr lang="en-US" sz="1100" dirty="0" smtClean="0">
              <a:effectLst/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  <a:tabLst>
                <a:tab pos="9785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712 (46.0%)  indicated at least one risk exposure/behavior for acute hepatitis B during the 6 weeks to 6 months prior to illness</a:t>
            </a:r>
            <a:r>
              <a:rPr lang="en-US" sz="1200" spc="-25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onset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2809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3.6a presents reported risk exposures/behaviors for acute hepatitis B during the incubation period, 2 weeks to 6 months prior to onset of symptoms.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1,371 case reports that included information about injection-drug use, 34.4% (n=472) indicated use of injection drugs.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663 case reports that included information about sexual contact, 4.2% (n=28) indicated sexual contact with a person with confirmed or suspected hepatitis B.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104 case reports from males that included information about sexual preference/practices, 8.7% (n=9) indicated sex with another man. 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482 case reports that had information about number of sex partners, 29.7% (n=143) indicated having ≥2 sex partners.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663 case reports that included information about household contact, 0.6% (n=4) indicated household contact with a person with confirmed or suspected hepatitis B.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5339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3.6b presents reported risk exposures/behaviors for acute hepatitis B during the incubation period, 2 weeks to 6 months prior to onset of symptoms. Based on analysis of persons reporting multiple risk exposures:</a:t>
            </a:r>
          </a:p>
          <a:p>
            <a:pPr marL="0" marR="454025">
              <a:lnSpc>
                <a:spcPct val="11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1,371case reports that included information about occupational exposures, 0.5% (n=7) indicated employment in a medical, dental, or other field involving contact with human blood.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1,079 case reports that included information about receipt of dialysis or kidney transplant, 0.1% (n=1) indicated patient receipt of these procedures. 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1,137 case reports that included information about receipt of blood transfusion, 0.2% (n=2) indicated patient receipt of a blood transfusion.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1,125 case reports that included information about surgery, 12.0% (n=135) indicated having surgery.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1,049 case reports that included information about needle stick injury, 5.3% (n=56) indicated having an accidental needle stick/puncture.</a:t>
            </a:r>
            <a:endParaRPr lang="en-US" sz="11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265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535709"/>
            <a:ext cx="6629400" cy="835891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3.1. Reported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number of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acute hepatitis B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cases—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84368022"/>
              </p:ext>
            </p:extLst>
          </p:nvPr>
        </p:nvGraphicFramePr>
        <p:xfrm>
          <a:off x="533400" y="1611887"/>
          <a:ext cx="8001000" cy="469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37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3.2. Incidence of acute hepatitis B,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by age group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484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729672945"/>
              </p:ext>
            </p:extLst>
          </p:nvPr>
        </p:nvGraphicFramePr>
        <p:xfrm>
          <a:off x="381000" y="1367710"/>
          <a:ext cx="83820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60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609600" y="50601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3.3. Incidence of acute hepatitis B,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 by sex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994667570"/>
              </p:ext>
            </p:extLst>
          </p:nvPr>
        </p:nvGraphicFramePr>
        <p:xfrm>
          <a:off x="609600" y="1607979"/>
          <a:ext cx="80772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8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-762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3.4. Incidence of acute hepatitis B,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by race/ethnicity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484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760914540"/>
              </p:ext>
            </p:extLst>
          </p:nvPr>
        </p:nvGraphicFramePr>
        <p:xfrm>
          <a:off x="381000" y="914400"/>
          <a:ext cx="8305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80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3.5. Availability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of information on risk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exposures/behaviors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associated with acute hepatitis B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722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181600"/>
            <a:ext cx="7924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11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11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0542158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903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506437" y="311443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exposure/behavior</a:t>
            </a:r>
            <a:r>
              <a:rPr lang="en-US" sz="24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5640130"/>
            <a:ext cx="6934200" cy="9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*A total of </a:t>
            </a:r>
            <a:r>
              <a:rPr lang="en-US" sz="1000" dirty="0" smtClean="0">
                <a:solidFill>
                  <a:schemeClr val="bg2"/>
                </a:solidFill>
              </a:rPr>
              <a:t>3,218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 case-reports of acute hepatitis B were received in 2016.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0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More than one risk exposure/behavior may be indicated on each case-report.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dirty="0">
                <a:solidFill>
                  <a:schemeClr val="bg2"/>
                </a:solidFill>
              </a:rPr>
              <a:t>§ No risk data reported.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dirty="0">
                <a:solidFill>
                  <a:schemeClr val="bg2"/>
                </a:solidFill>
              </a:rPr>
              <a:t>¶A total of </a:t>
            </a:r>
            <a:r>
              <a:rPr lang="en-US" sz="1000" dirty="0" smtClean="0">
                <a:solidFill>
                  <a:schemeClr val="bg2"/>
                </a:solidFill>
              </a:rPr>
              <a:t>1,957 </a:t>
            </a:r>
            <a:r>
              <a:rPr lang="en-US" sz="1000" dirty="0">
                <a:solidFill>
                  <a:schemeClr val="bg2"/>
                </a:solidFill>
              </a:rPr>
              <a:t>acute hepatitis B cases were reported among males in </a:t>
            </a:r>
            <a:r>
              <a:rPr lang="en-US" sz="1000" dirty="0" smtClean="0">
                <a:solidFill>
                  <a:schemeClr val="bg2"/>
                </a:solidFill>
              </a:rPr>
              <a:t>2016.</a:t>
            </a:r>
            <a:endParaRPr lang="en-US" sz="1000" dirty="0">
              <a:solidFill>
                <a:schemeClr val="bg2"/>
              </a:solidFill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621237" y="5495144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1891222020"/>
              </p:ext>
            </p:extLst>
          </p:nvPr>
        </p:nvGraphicFramePr>
        <p:xfrm>
          <a:off x="354037" y="1270000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141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3.6b. Acute hepatitis B reports*, </a:t>
            </a:r>
            <a:b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exposure/behavior</a:t>
            </a:r>
            <a:r>
              <a:rPr lang="en-US" sz="24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2016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*A total of </a:t>
            </a:r>
            <a:r>
              <a:rPr lang="en-US" sz="1000" dirty="0" smtClean="0">
                <a:solidFill>
                  <a:schemeClr val="bg2"/>
                </a:solidFill>
                <a:latin typeface="+mj-lt"/>
              </a:rPr>
              <a:t>3,218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 case reports of hepatitis B were received in 2016.  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j-lt"/>
                <a:cs typeface="Arial" charset="0"/>
              </a:rPr>
              <a:t>†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More than one risk exposure/behavior may be indicated on each case-report.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baseline="8000" dirty="0" smtClean="0">
                <a:solidFill>
                  <a:schemeClr val="bg2"/>
                </a:solidFill>
                <a:latin typeface="+mj-lt"/>
              </a:rPr>
              <a:t>§</a:t>
            </a:r>
            <a:r>
              <a:rPr lang="en-US" sz="1000" dirty="0">
                <a:solidFill>
                  <a:schemeClr val="bg2"/>
                </a:solidFill>
              </a:rPr>
              <a:t>No risk data reported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.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j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j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j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j-lt"/>
                <a:cs typeface="Arial" charset="0"/>
              </a:rPr>
              <a:t> Diseases Surveillance System (NNDSS)</a:t>
            </a: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4696693" y="55449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1887254756"/>
              </p:ext>
            </p:extLst>
          </p:nvPr>
        </p:nvGraphicFramePr>
        <p:xfrm>
          <a:off x="304800" y="1295400"/>
          <a:ext cx="8534400" cy="429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65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9750</TotalTime>
  <Words>851</Words>
  <Application>Microsoft Office PowerPoint</Application>
  <PresentationFormat>On-screen Show (4:3)</PresentationFormat>
  <Paragraphs>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Symbol</vt:lpstr>
      <vt:lpstr>Times New Roman</vt:lpstr>
      <vt:lpstr>Office Theme</vt:lpstr>
      <vt:lpstr>Figure 3.1. Reported number of acute hepatitis B cases— United States, 2001–2016</vt:lpstr>
      <vt:lpstr>Figure 3.2. Incidence of acute hepatitis B,  by age group — United States, 2001–2016</vt:lpstr>
      <vt:lpstr>Figure 3.3. Incidence of acute hepatitis B,   by sex — United States, 2001–2016</vt:lpstr>
      <vt:lpstr>Figure 3.4. Incidence of acute hepatitis B,  by race/ethnicity — United States, 2001–2016</vt:lpstr>
      <vt:lpstr>Figure 3.5. Availability of information on risk exposures/behaviors associated with acute hepatitis B — United States, 2016</vt:lpstr>
      <vt:lpstr>Figure 3.6a. Acute hepatitis B reports*,  by risk exposure/behavior† — United States, 2016</vt:lpstr>
      <vt:lpstr>Figure 3.6b. Acute hepatitis B reports*,  by risk exposure/behavior† — United States, 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115</cp:revision>
  <cp:lastPrinted>2017-05-31T16:05:35Z</cp:lastPrinted>
  <dcterms:created xsi:type="dcterms:W3CDTF">2014-11-24T22:15:53Z</dcterms:created>
  <dcterms:modified xsi:type="dcterms:W3CDTF">2018-06-05T14:58:56Z</dcterms:modified>
</cp:coreProperties>
</file>