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000000"/>
    <a:srgbClr val="FBB0A3"/>
    <a:srgbClr val="FF00FF"/>
    <a:srgbClr val="00CCFF"/>
    <a:srgbClr val="9E5ECE"/>
    <a:srgbClr val="488DB8"/>
    <a:srgbClr val="022C5E"/>
    <a:srgbClr val="FFFF99"/>
    <a:srgbClr val="5AA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78402" autoAdjust="0"/>
  </p:normalViewPr>
  <p:slideViewPr>
    <p:cSldViewPr>
      <p:cViewPr varScale="1">
        <p:scale>
          <a:sx n="72" d="100"/>
          <a:sy n="72" d="100"/>
        </p:scale>
        <p:origin x="3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-504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442725909261343"/>
          <c:y val="3.168543372754519E-2"/>
          <c:w val="0.74685250281214843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51-4ECB-BB7F-ED1A99F4BA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14</c:v>
                </c:pt>
                <c:pt idx="2">
                  <c:v>31</c:v>
                </c:pt>
                <c:pt idx="3">
                  <c:v>395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51-4ECB-BB7F-ED1A99F4BA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51-4ECB-BB7F-ED1A99F4BA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Calibri" panose="020F050202020403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755</c:v>
                </c:pt>
                <c:pt idx="1">
                  <c:v>894</c:v>
                </c:pt>
                <c:pt idx="2">
                  <c:v>764</c:v>
                </c:pt>
                <c:pt idx="3">
                  <c:v>401</c:v>
                </c:pt>
                <c:pt idx="4">
                  <c:v>770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51-4ECB-BB7F-ED1A99F4BA7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Calibri" panose="020F050202020403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1232</c:v>
                </c:pt>
                <c:pt idx="1">
                  <c:v>1099</c:v>
                </c:pt>
                <c:pt idx="2">
                  <c:v>1212</c:v>
                </c:pt>
                <c:pt idx="3">
                  <c:v>1211</c:v>
                </c:pt>
                <c:pt idx="4">
                  <c:v>1232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51-4ECB-BB7F-ED1A99F4BA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39982008"/>
        <c:axId val="239981616"/>
      </c:barChart>
      <c:valAx>
        <c:axId val="239981616"/>
        <c:scaling>
          <c:orientation val="minMax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>
                <a:latin typeface="Calibri" panose="020F0502020204030204" pitchFamily="34" charset="0"/>
              </a:defRPr>
            </a:pPr>
            <a:endParaRPr lang="en-US"/>
          </a:p>
        </c:txPr>
        <c:crossAx val="239982008"/>
        <c:crosses val="autoZero"/>
        <c:crossBetween val="between"/>
      </c:valAx>
      <c:catAx>
        <c:axId val="239982008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latin typeface="Calibri" panose="020F0502020204030204" pitchFamily="34" charset="0"/>
              </a:defRPr>
            </a:pPr>
            <a:endParaRPr lang="en-US"/>
          </a:p>
        </c:txPr>
        <c:crossAx val="239981616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2868438320209958"/>
          <c:y val="0.24402955250732258"/>
          <c:w val="0.14155371203599551"/>
          <c:h val="0.22389127065166756"/>
        </c:manualLayout>
      </c:layout>
      <c:overlay val="1"/>
      <c:spPr>
        <a:noFill/>
      </c:spPr>
      <c:txPr>
        <a:bodyPr/>
        <a:lstStyle/>
        <a:p>
          <a:pPr>
            <a:defRPr sz="1600">
              <a:latin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6/5/2018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237490" marR="457200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Figure 2.6b presents reported risk exposures/behaviors for hepatitis A during the incubation period, 2–6 weeks prior to onset of symptoms:</a:t>
            </a:r>
          </a:p>
          <a:p>
            <a:pPr marL="237490" marR="45720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260985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the 775 case reports that contained information about sexual/household contact with a hepatitis A- infected person, 2.6% (n=20) indicated such contact.</a:t>
            </a:r>
            <a:endParaRPr lang="en-US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60985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the 908 case reports that included information about employment or attendance at a nursery, day-care center, or preschool, 1.5% (n=14) indicated working at or attending one of these facilities.</a:t>
            </a:r>
            <a:endParaRPr lang="en-US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60985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the 795 case reports that included information about household contact with an employee of or a child attending a nursery, day-care center, or preschool, 3.9% (n=31) indicated such contact.</a:t>
            </a:r>
            <a:endParaRPr lang="en-US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60985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the 796 case reports that included information about linkage to an outbreak, 49.6% (n=395) indicated exposure that may have been linked to a common-source foodborne or waterborne outbreak.</a:t>
            </a:r>
            <a:endParaRPr lang="en-US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60985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the 775 case reports that included information about additional contact (i.e., other than household or sexual contact) with a person confirmed or suspected of having hepatitis A, 0.6% (n=5) indicated such contact.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9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93914" y="337205"/>
            <a:ext cx="8545286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400" b="1" dirty="0" smtClean="0">
                <a:ln w="11430"/>
                <a:latin typeface="Calibri" panose="020F0502020204030204" pitchFamily="34" charset="0"/>
                <a:cs typeface="Arial" charset="0"/>
              </a:rPr>
              <a:t>Figure 2.6b. Hepatitis A reports*,</a:t>
            </a:r>
            <a:br>
              <a:rPr lang="en-US" sz="2400" b="1" dirty="0" smtClean="0">
                <a:ln w="11430"/>
                <a:latin typeface="Calibri" panose="020F0502020204030204" pitchFamily="34" charset="0"/>
                <a:cs typeface="Arial" charset="0"/>
              </a:rPr>
            </a:br>
            <a:r>
              <a:rPr lang="en-US" sz="2400" b="1" dirty="0" smtClean="0">
                <a:ln w="11430"/>
                <a:latin typeface="Calibri" panose="020F0502020204030204" pitchFamily="34" charset="0"/>
                <a:cs typeface="Arial" charset="0"/>
              </a:rPr>
              <a:t>by risk exposure/behavior</a:t>
            </a:r>
            <a:r>
              <a:rPr lang="en-US" sz="2400" b="1" baseline="30000" dirty="0" smtClean="0">
                <a:ln w="11430"/>
                <a:latin typeface="Calibri" panose="020F0502020204030204" pitchFamily="34" charset="0"/>
                <a:cs typeface="Arial" pitchFamily="34" charset="0"/>
              </a:rPr>
              <a:t>†</a:t>
            </a:r>
            <a:r>
              <a:rPr lang="en-US" sz="2400" b="1" dirty="0" smtClean="0">
                <a:ln w="11430"/>
                <a:latin typeface="Calibri" panose="020F0502020204030204" pitchFamily="34" charset="0"/>
                <a:cs typeface="Arial" charset="0"/>
              </a:rPr>
              <a:t> — United States, 2016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5748161"/>
            <a:ext cx="502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CDC, National 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Notifiable Diseases Surveillance System (NNDSS)</a:t>
            </a:r>
          </a:p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</a:rPr>
              <a:t>* A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total of 2,007 case reports with hepatitis A were received in 2016.  </a:t>
            </a:r>
          </a:p>
          <a:p>
            <a:pPr eaLnBrk="0" hangingPunct="0"/>
            <a:r>
              <a:rPr lang="en-US" sz="1000" b="0" baseline="30000" dirty="0" smtClean="0">
                <a:solidFill>
                  <a:schemeClr val="bg2"/>
                </a:solidFill>
                <a:latin typeface="+mn-lt"/>
                <a:cs typeface="Arial" charset="0"/>
              </a:rPr>
              <a:t>†</a:t>
            </a:r>
            <a:r>
              <a:rPr lang="en-US" sz="10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More than one risk exposure/behavior may be indicated on each case-report. </a:t>
            </a:r>
          </a:p>
          <a:p>
            <a:pPr eaLnBrk="0" hangingPunct="0"/>
            <a:r>
              <a:rPr lang="en-US" sz="1000" b="0" baseline="8000" dirty="0" smtClean="0">
                <a:solidFill>
                  <a:schemeClr val="bg2"/>
                </a:solidFill>
                <a:latin typeface="+mn-lt"/>
              </a:rPr>
              <a:t>§</a:t>
            </a:r>
            <a:r>
              <a:rPr lang="en-US" sz="10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No risk data reported</a:t>
            </a:r>
            <a:r>
              <a:rPr lang="en-US" sz="1000" b="0" dirty="0" smtClean="0">
                <a:solidFill>
                  <a:schemeClr val="bg2"/>
                </a:solidFill>
                <a:latin typeface="Calibri" panose="020F0502020204030204" pitchFamily="34" charset="0"/>
              </a:rPr>
              <a:t>.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1403519605"/>
              </p:ext>
            </p:extLst>
          </p:nvPr>
        </p:nvGraphicFramePr>
        <p:xfrm>
          <a:off x="304800" y="12954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9"/>
          <p:cNvSpPr>
            <a:spLocks noChangeArrowheads="1"/>
          </p:cNvSpPr>
          <p:nvPr/>
        </p:nvSpPr>
        <p:spPr bwMode="auto">
          <a:xfrm>
            <a:off x="4419600" y="5609510"/>
            <a:ext cx="127611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anose="020F0502020204030204" pitchFamily="34" charset="0"/>
              </a:rPr>
              <a:t>Number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anose="020F0502020204030204" pitchFamily="34" charset="0"/>
              </a:rPr>
              <a:t>of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anose="020F0502020204030204" pitchFamily="34" charset="0"/>
              </a:rPr>
              <a:t>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15431</TotalTime>
  <Words>57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Courier New</vt:lpstr>
      <vt:lpstr>Myriad Web Pro</vt:lpstr>
      <vt:lpstr>Symbol</vt:lpstr>
      <vt:lpstr>Times New Roman</vt:lpstr>
      <vt:lpstr>Wingdings</vt:lpstr>
      <vt:lpstr>NCHHSTP_PPT_dark(</vt:lpstr>
      <vt:lpstr>Figure 2.6b. Hepatitis A reports*, by risk exposure/behavior† — United States, 2016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602</cp:revision>
  <cp:lastPrinted>2017-05-31T17:10:40Z</cp:lastPrinted>
  <dcterms:created xsi:type="dcterms:W3CDTF">2010-03-26T18:21:29Z</dcterms:created>
  <dcterms:modified xsi:type="dcterms:W3CDTF">2018-06-05T14:38:27Z</dcterms:modified>
</cp:coreProperties>
</file>